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69"/>
  </p:notesMasterIdLst>
  <p:handoutMasterIdLst>
    <p:handoutMasterId r:id="rId7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301" r:id="rId45"/>
    <p:sldId id="302" r:id="rId46"/>
    <p:sldId id="313" r:id="rId47"/>
    <p:sldId id="321" r:id="rId48"/>
    <p:sldId id="322" r:id="rId49"/>
    <p:sldId id="314" r:id="rId50"/>
    <p:sldId id="315" r:id="rId51"/>
    <p:sldId id="316" r:id="rId52"/>
    <p:sldId id="317" r:id="rId53"/>
    <p:sldId id="318" r:id="rId54"/>
    <p:sldId id="319" r:id="rId55"/>
    <p:sldId id="320" r:id="rId56"/>
    <p:sldId id="303" r:id="rId57"/>
    <p:sldId id="304" r:id="rId58"/>
    <p:sldId id="305" r:id="rId59"/>
    <p:sldId id="306" r:id="rId60"/>
    <p:sldId id="307" r:id="rId61"/>
    <p:sldId id="308" r:id="rId62"/>
    <p:sldId id="309" r:id="rId63"/>
    <p:sldId id="310" r:id="rId64"/>
    <p:sldId id="311" r:id="rId65"/>
    <p:sldId id="312" r:id="rId66"/>
    <p:sldId id="299" r:id="rId67"/>
    <p:sldId id="300" r:id="rId68"/>
  </p:sldIdLst>
  <p:sldSz cx="10693400" cy="7562850"/>
  <p:notesSz cx="10693400" cy="756285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843"/>
    <p:restoredTop sz="94667"/>
  </p:normalViewPr>
  <p:slideViewPr>
    <p:cSldViewPr>
      <p:cViewPr varScale="1">
        <p:scale>
          <a:sx n="63" d="100"/>
          <a:sy n="63" d="100"/>
        </p:scale>
        <p:origin x="184" y="496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0932C8C4-9B86-BD4F-A7B0-4860E480097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3913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1E14178-6584-0146-AB63-B5C2B932444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6057900" y="0"/>
            <a:ext cx="4632325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0BC170-3B55-474F-B790-9D91A47E6EB2}" type="datetimeFigureOut">
              <a:rPr kumimoji="1" lang="zh-CN" altLang="en-US" smtClean="0"/>
              <a:t>2021/1/5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9E62D49-7BFB-AA46-A21A-E1A1C373D72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7183438"/>
            <a:ext cx="4633913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4330747-4914-4C43-9AEB-EA836F64F90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DADA43-03C6-7846-B673-F2791AE98E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610848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3913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6057900" y="0"/>
            <a:ext cx="4632325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1D540B-AF08-3046-99DB-E313D2F0DCEF}" type="datetimeFigureOut">
              <a:rPr kumimoji="1" lang="zh-CN" altLang="en-US" smtClean="0"/>
              <a:t>2021/1/5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543300" y="946150"/>
            <a:ext cx="3606800" cy="2551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7183438"/>
            <a:ext cx="4633913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4D1127-C631-AB43-BE3F-4414F38B292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25758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FD3F3F-7754-E945-8E92-E80E5FC359BE}" type="datetime1">
              <a:rPr lang="zh-CN" altLang="en-US" smtClean="0"/>
              <a:t>2021/1/5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00AE00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 u="sng">
                <a:solidFill>
                  <a:srgbClr val="0332B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8" cy="276999"/>
          </a:xfr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C21E1-3CDC-5546-A36A-520553F2F2E7}" type="datetime1">
              <a:rPr lang="zh-CN" altLang="en-US" smtClean="0"/>
              <a:t>2021/1/5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 u="sng">
                <a:solidFill>
                  <a:srgbClr val="0332B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B1DFC2-A509-5149-A73A-FB3470F503E5}" type="datetime1">
              <a:rPr lang="zh-CN" altLang="en-US" smtClean="0"/>
              <a:t>2021/1/5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 u="sng">
                <a:solidFill>
                  <a:srgbClr val="0332B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D1F590-E522-7E4F-80F7-887C33248DB8}" type="datetime1">
              <a:rPr lang="zh-CN" altLang="en-US" smtClean="0"/>
              <a:t>2021/1/5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28208-DA0A-4143-B02A-3E525E0CF295}" type="datetime1">
              <a:rPr lang="zh-CN" altLang="en-US" smtClean="0"/>
              <a:t>2021/1/5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467611" y="1373118"/>
            <a:ext cx="7778750" cy="0"/>
          </a:xfrm>
          <a:custGeom>
            <a:avLst/>
            <a:gdLst/>
            <a:ahLst/>
            <a:cxnLst/>
            <a:rect l="l" t="t" r="r" b="b"/>
            <a:pathLst>
              <a:path w="7778750">
                <a:moveTo>
                  <a:pt x="0" y="0"/>
                </a:moveTo>
                <a:lnTo>
                  <a:pt x="7778496" y="0"/>
                </a:lnTo>
              </a:path>
            </a:pathLst>
          </a:custGeom>
          <a:ln w="9144">
            <a:solidFill>
              <a:srgbClr val="FBBA0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467611" y="1402074"/>
            <a:ext cx="7778750" cy="0"/>
          </a:xfrm>
          <a:custGeom>
            <a:avLst/>
            <a:gdLst/>
            <a:ahLst/>
            <a:cxnLst/>
            <a:rect l="l" t="t" r="r" b="b"/>
            <a:pathLst>
              <a:path w="7778750">
                <a:moveTo>
                  <a:pt x="0" y="0"/>
                </a:moveTo>
                <a:lnTo>
                  <a:pt x="7778496" y="0"/>
                </a:lnTo>
              </a:path>
            </a:pathLst>
          </a:custGeom>
          <a:ln w="27432">
            <a:solidFill>
              <a:srgbClr val="FBBA0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34338" y="851222"/>
            <a:ext cx="7824723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 u="sng">
                <a:solidFill>
                  <a:srgbClr val="0332B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50997" y="1543202"/>
            <a:ext cx="7525384" cy="17945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63F7F-E335-8347-947B-B9B2C2D32BE7}" type="datetime1">
              <a:rPr lang="zh-CN" altLang="en-US" smtClean="0"/>
              <a:t>2021/1/5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432015" y="6918030"/>
            <a:ext cx="255270" cy="2051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00AE00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30"/>
              </a:lnSpc>
            </a:pPr>
            <a:fld id="{DE15BF82-62B1-1B41-809F-9E72C05390CA}" type="slidenum">
              <a:rPr lang="en-US" altLang="zh-CN" smtClean="0"/>
              <a:pPr marL="38100">
                <a:lnSpc>
                  <a:spcPts val="1630"/>
                </a:lnSpc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89455" y="1741316"/>
            <a:ext cx="7315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u="none" spc="-5" dirty="0"/>
              <a:t>Advanced Computer</a:t>
            </a:r>
            <a:r>
              <a:rPr sz="3600" u="none" spc="-70" dirty="0"/>
              <a:t> </a:t>
            </a:r>
            <a:r>
              <a:rPr sz="3600" u="none" spc="-5" dirty="0"/>
              <a:t>Architecture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3456046" y="4008400"/>
            <a:ext cx="3589020" cy="9582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100" spc="-100" dirty="0">
                <a:latin typeface="宋体"/>
                <a:cs typeface="宋体"/>
              </a:rPr>
              <a:t>高级计算机系统结构（复习题）</a:t>
            </a:r>
            <a:endParaRPr sz="2100" dirty="0"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endParaRPr sz="1650" dirty="0">
              <a:latin typeface="宋体"/>
              <a:cs typeface="宋体"/>
            </a:endParaRPr>
          </a:p>
          <a:p>
            <a:pPr marL="100330" algn="ctr">
              <a:lnSpc>
                <a:spcPct val="100000"/>
              </a:lnSpc>
            </a:pPr>
            <a:r>
              <a:rPr sz="2000" b="1" i="1" spc="-114" dirty="0">
                <a:latin typeface="Arial-BoldItalicMT"/>
                <a:cs typeface="Arial-BoldItalicMT"/>
              </a:rPr>
              <a:t>-</a:t>
            </a:r>
            <a:r>
              <a:rPr sz="2100" spc="-100" dirty="0">
                <a:latin typeface="宋体"/>
                <a:cs typeface="宋体"/>
              </a:rPr>
              <a:t>考试时间</a:t>
            </a:r>
            <a:r>
              <a:rPr sz="2100" spc="-45" dirty="0">
                <a:latin typeface="宋体"/>
                <a:cs typeface="宋体"/>
              </a:rPr>
              <a:t>：</a:t>
            </a:r>
            <a:r>
              <a:rPr sz="2000" b="1" i="1" spc="-45" dirty="0">
                <a:latin typeface="Arial-BoldItalicMT"/>
                <a:cs typeface="Arial-BoldItalicMT"/>
              </a:rPr>
              <a:t>1</a:t>
            </a:r>
            <a:r>
              <a:rPr sz="2100" spc="30" dirty="0">
                <a:latin typeface="宋体"/>
                <a:cs typeface="宋体"/>
              </a:rPr>
              <a:t>月</a:t>
            </a:r>
            <a:r>
              <a:rPr sz="2000" b="1" i="1" spc="-120" dirty="0">
                <a:latin typeface="Arial-BoldItalicMT"/>
                <a:cs typeface="Arial-BoldItalicMT"/>
              </a:rPr>
              <a:t>8</a:t>
            </a:r>
            <a:r>
              <a:rPr sz="2100" spc="-100" dirty="0">
                <a:latin typeface="宋体"/>
                <a:cs typeface="宋体"/>
              </a:rPr>
              <a:t>号下午</a:t>
            </a:r>
            <a:endParaRPr sz="2100" dirty="0">
              <a:latin typeface="宋体"/>
              <a:cs typeface="宋体"/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33FF81-4373-384F-96CD-CCA184C9A32D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8" cy="276999"/>
          </a:xfr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82611" y="760074"/>
            <a:ext cx="8413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u="none" spc="10" dirty="0">
                <a:latin typeface="宋体"/>
                <a:cs typeface="宋体"/>
              </a:rPr>
              <a:t>解</a:t>
            </a:r>
            <a:r>
              <a:rPr b="0" u="none" dirty="0">
                <a:latin typeface="宋体"/>
                <a:cs typeface="宋体"/>
              </a:rPr>
              <a:t>答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5597" y="1543202"/>
            <a:ext cx="7364095" cy="3578608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323850" marR="30480" indent="-286385">
              <a:lnSpc>
                <a:spcPts val="2160"/>
              </a:lnSpc>
              <a:spcBef>
                <a:spcPts val="375"/>
              </a:spcBef>
              <a:buFont typeface="Wingdings"/>
              <a:buChar char=""/>
              <a:tabLst>
                <a:tab pos="324485" algn="l"/>
              </a:tabLst>
            </a:pPr>
            <a:r>
              <a:rPr sz="2000" b="1" dirty="0">
                <a:latin typeface="Arial"/>
                <a:cs typeface="Arial"/>
              </a:rPr>
              <a:t>T0</a:t>
            </a:r>
            <a:r>
              <a:rPr sz="2000" spc="10" dirty="0">
                <a:latin typeface="宋体"/>
                <a:cs typeface="宋体"/>
              </a:rPr>
              <a:t>为程序原来执行的时间</a:t>
            </a:r>
            <a:r>
              <a:rPr sz="2000" dirty="0">
                <a:latin typeface="宋体"/>
                <a:cs typeface="宋体"/>
              </a:rPr>
              <a:t>，</a:t>
            </a:r>
            <a:r>
              <a:rPr sz="2000" b="1" dirty="0">
                <a:latin typeface="Arial"/>
                <a:cs typeface="Arial"/>
              </a:rPr>
              <a:t>P0</a:t>
            </a:r>
            <a:r>
              <a:rPr sz="2000" dirty="0">
                <a:latin typeface="宋体"/>
                <a:cs typeface="宋体"/>
              </a:rPr>
              <a:t>为</a:t>
            </a:r>
            <a:r>
              <a:rPr sz="2000" spc="10" dirty="0">
                <a:latin typeface="宋体"/>
                <a:cs typeface="宋体"/>
              </a:rPr>
              <a:t>单核执</a:t>
            </a:r>
            <a:r>
              <a:rPr sz="2000" dirty="0">
                <a:latin typeface="宋体"/>
                <a:cs typeface="宋体"/>
              </a:rPr>
              <a:t>行</a:t>
            </a:r>
            <a:r>
              <a:rPr sz="2000" spc="10" dirty="0">
                <a:latin typeface="宋体"/>
                <a:cs typeface="宋体"/>
              </a:rPr>
              <a:t>不改</a:t>
            </a:r>
            <a:r>
              <a:rPr sz="2000" dirty="0">
                <a:latin typeface="宋体"/>
                <a:cs typeface="宋体"/>
              </a:rPr>
              <a:t>变</a:t>
            </a:r>
            <a:r>
              <a:rPr sz="2000" spc="10" dirty="0">
                <a:latin typeface="宋体"/>
                <a:cs typeface="宋体"/>
              </a:rPr>
              <a:t>时的功</a:t>
            </a:r>
            <a:r>
              <a:rPr sz="2000" spc="-5" dirty="0">
                <a:latin typeface="宋体"/>
                <a:cs typeface="宋体"/>
              </a:rPr>
              <a:t>率</a:t>
            </a:r>
            <a:r>
              <a:rPr sz="2000" spc="10" dirty="0">
                <a:latin typeface="宋体"/>
                <a:cs typeface="宋体"/>
              </a:rPr>
              <a:t>，</a:t>
            </a:r>
            <a:r>
              <a:rPr sz="2000" dirty="0">
                <a:latin typeface="宋体"/>
                <a:cs typeface="宋体"/>
              </a:rPr>
              <a:t>其 </a:t>
            </a:r>
            <a:r>
              <a:rPr sz="2000" spc="10" dirty="0">
                <a:latin typeface="宋体"/>
                <a:cs typeface="宋体"/>
              </a:rPr>
              <a:t>执行程序的总能耗为</a:t>
            </a:r>
            <a:r>
              <a:rPr sz="2000" b="1" spc="-5" dirty="0">
                <a:latin typeface="Arial"/>
                <a:cs typeface="Arial"/>
              </a:rPr>
              <a:t>W0=</a:t>
            </a:r>
            <a:r>
              <a:rPr sz="2000" b="1" spc="-6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T0*P0</a:t>
            </a:r>
            <a:endParaRPr sz="2000" dirty="0">
              <a:latin typeface="Arial"/>
              <a:cs typeface="Arial"/>
            </a:endParaRPr>
          </a:p>
          <a:p>
            <a:pPr marL="324485" marR="3272154" indent="-324485">
              <a:lnSpc>
                <a:spcPts val="2860"/>
              </a:lnSpc>
              <a:spcBef>
                <a:spcPts val="160"/>
              </a:spcBef>
              <a:buFont typeface="Wingdings"/>
              <a:buChar char=""/>
              <a:tabLst>
                <a:tab pos="324485" algn="l"/>
              </a:tabLst>
            </a:pPr>
            <a:r>
              <a:rPr sz="2000" spc="5" dirty="0">
                <a:latin typeface="宋体"/>
                <a:cs typeface="宋体"/>
              </a:rPr>
              <a:t>（</a:t>
            </a:r>
            <a:r>
              <a:rPr sz="2000" b="1" spc="5" dirty="0">
                <a:latin typeface="Arial"/>
                <a:cs typeface="Arial"/>
              </a:rPr>
              <a:t>1</a:t>
            </a:r>
            <a:r>
              <a:rPr sz="2000" spc="5" dirty="0">
                <a:latin typeface="宋体"/>
                <a:cs typeface="宋体"/>
              </a:rPr>
              <a:t>）</a:t>
            </a:r>
            <a:r>
              <a:rPr sz="2000" b="1" spc="5" dirty="0">
                <a:latin typeface="Arial"/>
                <a:cs typeface="Arial"/>
              </a:rPr>
              <a:t>T1 </a:t>
            </a:r>
            <a:r>
              <a:rPr sz="2000" b="1" dirty="0">
                <a:latin typeface="Arial"/>
                <a:cs typeface="Arial"/>
              </a:rPr>
              <a:t>= T0 / (1+0.25) = </a:t>
            </a:r>
            <a:r>
              <a:rPr sz="2000" b="1" spc="-5" dirty="0">
                <a:latin typeface="Arial"/>
                <a:cs typeface="Arial"/>
              </a:rPr>
              <a:t>0.8*T0  </a:t>
            </a:r>
            <a:r>
              <a:rPr sz="2000" b="1" dirty="0">
                <a:latin typeface="Arial"/>
                <a:cs typeface="Arial"/>
              </a:rPr>
              <a:t>P1 =</a:t>
            </a:r>
            <a:r>
              <a:rPr sz="2000" b="1" spc="-6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(1+10%)</a:t>
            </a:r>
            <a:r>
              <a:rPr sz="1950" b="1" spc="-7" baseline="25641" dirty="0">
                <a:latin typeface="Arial"/>
                <a:cs typeface="Arial"/>
              </a:rPr>
              <a:t>2</a:t>
            </a:r>
            <a:r>
              <a:rPr sz="2000" b="1" spc="-5" dirty="0">
                <a:latin typeface="Arial"/>
                <a:cs typeface="Arial"/>
              </a:rPr>
              <a:t>*(1+25%)*P0</a:t>
            </a:r>
            <a:endParaRPr sz="2000" dirty="0">
              <a:latin typeface="Arial"/>
              <a:cs typeface="Arial"/>
            </a:endParaRPr>
          </a:p>
          <a:p>
            <a:pPr marL="952500" marR="4076700" indent="417195">
              <a:lnSpc>
                <a:spcPts val="2880"/>
              </a:lnSpc>
            </a:pPr>
            <a:r>
              <a:rPr sz="2000" b="1" dirty="0">
                <a:latin typeface="Arial"/>
                <a:cs typeface="Arial"/>
              </a:rPr>
              <a:t>=1.5125*P0  W1=T1*P1=1.21</a:t>
            </a:r>
            <a:r>
              <a:rPr sz="2000" b="1" spc="-14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W0</a:t>
            </a:r>
            <a:endParaRPr sz="2000" dirty="0">
              <a:latin typeface="Arial"/>
              <a:cs typeface="Arial"/>
            </a:endParaRPr>
          </a:p>
          <a:p>
            <a:pPr marL="324485" marR="2764155" indent="-324485">
              <a:lnSpc>
                <a:spcPts val="2860"/>
              </a:lnSpc>
              <a:spcBef>
                <a:spcPts val="40"/>
              </a:spcBef>
              <a:buFont typeface="Wingdings"/>
              <a:buChar char=""/>
              <a:tabLst>
                <a:tab pos="324485" algn="l"/>
              </a:tabLst>
            </a:pPr>
            <a:r>
              <a:rPr sz="2000" spc="5" dirty="0">
                <a:latin typeface="宋体"/>
                <a:cs typeface="宋体"/>
              </a:rPr>
              <a:t>（</a:t>
            </a:r>
            <a:r>
              <a:rPr sz="2000" b="1" spc="5" dirty="0">
                <a:latin typeface="Arial"/>
                <a:cs typeface="Arial"/>
              </a:rPr>
              <a:t>2</a:t>
            </a:r>
            <a:r>
              <a:rPr sz="2000" spc="5" dirty="0">
                <a:latin typeface="宋体"/>
                <a:cs typeface="宋体"/>
              </a:rPr>
              <a:t>）</a:t>
            </a:r>
            <a:r>
              <a:rPr sz="2000" b="1" spc="5" dirty="0">
                <a:latin typeface="Arial"/>
                <a:cs typeface="Arial"/>
              </a:rPr>
              <a:t>T2 </a:t>
            </a:r>
            <a:r>
              <a:rPr sz="2000" b="1" dirty="0">
                <a:latin typeface="Arial"/>
                <a:cs typeface="Arial"/>
              </a:rPr>
              <a:t>= </a:t>
            </a:r>
            <a:r>
              <a:rPr sz="2000" b="1" spc="-5" dirty="0">
                <a:latin typeface="Arial"/>
                <a:cs typeface="Arial"/>
              </a:rPr>
              <a:t>(20%+80% </a:t>
            </a:r>
            <a:r>
              <a:rPr sz="2000" b="1" dirty="0">
                <a:latin typeface="Arial"/>
                <a:cs typeface="Arial"/>
              </a:rPr>
              <a:t>/</a:t>
            </a:r>
            <a:r>
              <a:rPr sz="2000" b="1" spc="-12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8)*T0=30%T0  P2=(1+10%)</a:t>
            </a:r>
            <a:r>
              <a:rPr sz="2000" b="1" spc="-5" baseline="30000" dirty="0">
                <a:latin typeface="Arial"/>
                <a:cs typeface="Arial"/>
              </a:rPr>
              <a:t>2</a:t>
            </a:r>
            <a:r>
              <a:rPr sz="2000" b="1" spc="-5" dirty="0">
                <a:latin typeface="Arial"/>
                <a:cs typeface="Arial"/>
              </a:rPr>
              <a:t>*8*P0</a:t>
            </a:r>
            <a:endParaRPr sz="2000" dirty="0">
              <a:latin typeface="Arial"/>
              <a:cs typeface="Arial"/>
            </a:endParaRPr>
          </a:p>
          <a:p>
            <a:pPr marL="952500" marR="3935095" indent="276860">
              <a:lnSpc>
                <a:spcPts val="2880"/>
              </a:lnSpc>
            </a:pPr>
            <a:r>
              <a:rPr sz="2000" b="1" dirty="0">
                <a:latin typeface="Arial"/>
                <a:cs typeface="Arial"/>
              </a:rPr>
              <a:t>=9.68*P0  W2=T2*P2=2.904</a:t>
            </a:r>
            <a:r>
              <a:rPr sz="2000" b="1" spc="-14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W0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048FA8D5-5B47-A645-B499-DE0451414D0D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0430" y="760074"/>
            <a:ext cx="392557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u="none" spc="10" dirty="0">
                <a:latin typeface="宋体"/>
                <a:cs typeface="宋体"/>
              </a:rPr>
              <a:t>副本可靠性模型</a:t>
            </a:r>
            <a:r>
              <a:rPr b="0" u="none" dirty="0">
                <a:latin typeface="宋体"/>
                <a:cs typeface="宋体"/>
              </a:rPr>
              <a:t>（</a:t>
            </a:r>
            <a:r>
              <a:rPr u="none" dirty="0"/>
              <a:t>6</a:t>
            </a:r>
            <a:r>
              <a:rPr b="0" u="none" dirty="0">
                <a:latin typeface="宋体"/>
                <a:cs typeface="宋体"/>
              </a:rPr>
              <a:t>）</a:t>
            </a:r>
          </a:p>
        </p:txBody>
      </p:sp>
      <p:sp>
        <p:nvSpPr>
          <p:cNvPr id="3" name="object 3"/>
          <p:cNvSpPr/>
          <p:nvPr/>
        </p:nvSpPr>
        <p:spPr>
          <a:xfrm>
            <a:off x="6345841" y="1789076"/>
            <a:ext cx="1386840" cy="967105"/>
          </a:xfrm>
          <a:custGeom>
            <a:avLst/>
            <a:gdLst/>
            <a:ahLst/>
            <a:cxnLst/>
            <a:rect l="l" t="t" r="r" b="b"/>
            <a:pathLst>
              <a:path w="1386840" h="967105">
                <a:moveTo>
                  <a:pt x="0" y="966977"/>
                </a:moveTo>
                <a:lnTo>
                  <a:pt x="1386839" y="0"/>
                </a:lnTo>
              </a:path>
            </a:pathLst>
          </a:custGeom>
          <a:ln w="185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32681" y="1789076"/>
            <a:ext cx="1442720" cy="1025525"/>
          </a:xfrm>
          <a:custGeom>
            <a:avLst/>
            <a:gdLst/>
            <a:ahLst/>
            <a:cxnLst/>
            <a:rect l="l" t="t" r="r" b="b"/>
            <a:pathLst>
              <a:path w="1442720" h="1025525">
                <a:moveTo>
                  <a:pt x="0" y="0"/>
                </a:moveTo>
                <a:lnTo>
                  <a:pt x="1442275" y="1024984"/>
                </a:lnTo>
              </a:path>
            </a:pathLst>
          </a:custGeom>
          <a:ln w="185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889003" y="2814060"/>
            <a:ext cx="286385" cy="965835"/>
          </a:xfrm>
          <a:custGeom>
            <a:avLst/>
            <a:gdLst/>
            <a:ahLst/>
            <a:cxnLst/>
            <a:rect l="l" t="t" r="r" b="b"/>
            <a:pathLst>
              <a:path w="286384" h="965835">
                <a:moveTo>
                  <a:pt x="285953" y="0"/>
                </a:moveTo>
                <a:lnTo>
                  <a:pt x="0" y="965454"/>
                </a:lnTo>
              </a:path>
            </a:pathLst>
          </a:custGeom>
          <a:ln w="185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327363" y="2756054"/>
            <a:ext cx="352425" cy="1023619"/>
          </a:xfrm>
          <a:custGeom>
            <a:avLst/>
            <a:gdLst/>
            <a:ahLst/>
            <a:cxnLst/>
            <a:rect l="l" t="t" r="r" b="b"/>
            <a:pathLst>
              <a:path w="352425" h="1023620">
                <a:moveTo>
                  <a:pt x="351823" y="1023460"/>
                </a:moveTo>
                <a:lnTo>
                  <a:pt x="0" y="0"/>
                </a:lnTo>
              </a:path>
            </a:pathLst>
          </a:custGeom>
          <a:ln w="185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327363" y="2756054"/>
            <a:ext cx="2811145" cy="0"/>
          </a:xfrm>
          <a:custGeom>
            <a:avLst/>
            <a:gdLst/>
            <a:ahLst/>
            <a:cxnLst/>
            <a:rect l="l" t="t" r="r" b="b"/>
            <a:pathLst>
              <a:path w="2811145">
                <a:moveTo>
                  <a:pt x="0" y="0"/>
                </a:moveTo>
                <a:lnTo>
                  <a:pt x="2810636" y="0"/>
                </a:lnTo>
              </a:path>
            </a:pathLst>
          </a:custGeom>
          <a:ln w="185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714202" y="1789076"/>
            <a:ext cx="742315" cy="1990725"/>
          </a:xfrm>
          <a:custGeom>
            <a:avLst/>
            <a:gdLst/>
            <a:ahLst/>
            <a:cxnLst/>
            <a:rect l="l" t="t" r="r" b="b"/>
            <a:pathLst>
              <a:path w="742315" h="1990725">
                <a:moveTo>
                  <a:pt x="0" y="0"/>
                </a:moveTo>
                <a:lnTo>
                  <a:pt x="741826" y="1990438"/>
                </a:lnTo>
              </a:path>
            </a:pathLst>
          </a:custGeom>
          <a:ln w="185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115852" y="1789076"/>
            <a:ext cx="598805" cy="1990725"/>
          </a:xfrm>
          <a:custGeom>
            <a:avLst/>
            <a:gdLst/>
            <a:ahLst/>
            <a:cxnLst/>
            <a:rect l="l" t="t" r="r" b="b"/>
            <a:pathLst>
              <a:path w="598804" h="1990725">
                <a:moveTo>
                  <a:pt x="598350" y="0"/>
                </a:moveTo>
                <a:lnTo>
                  <a:pt x="0" y="1990438"/>
                </a:lnTo>
              </a:path>
            </a:pathLst>
          </a:custGeom>
          <a:ln w="185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791729" y="2774627"/>
            <a:ext cx="1365250" cy="1005205"/>
          </a:xfrm>
          <a:custGeom>
            <a:avLst/>
            <a:gdLst/>
            <a:ahLst/>
            <a:cxnLst/>
            <a:rect l="l" t="t" r="r" b="b"/>
            <a:pathLst>
              <a:path w="1365250" h="1005204">
                <a:moveTo>
                  <a:pt x="0" y="1004887"/>
                </a:moveTo>
                <a:lnTo>
                  <a:pt x="1364749" y="0"/>
                </a:lnTo>
              </a:path>
            </a:pathLst>
          </a:custGeom>
          <a:ln w="185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327363" y="2756054"/>
            <a:ext cx="1457325" cy="1023619"/>
          </a:xfrm>
          <a:custGeom>
            <a:avLst/>
            <a:gdLst/>
            <a:ahLst/>
            <a:cxnLst/>
            <a:rect l="l" t="t" r="r" b="b"/>
            <a:pathLst>
              <a:path w="1457325" h="1023620">
                <a:moveTo>
                  <a:pt x="1457002" y="1023460"/>
                </a:moveTo>
                <a:lnTo>
                  <a:pt x="0" y="0"/>
                </a:lnTo>
              </a:path>
            </a:pathLst>
          </a:custGeom>
          <a:ln w="185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453027" y="1566572"/>
            <a:ext cx="539115" cy="503555"/>
          </a:xfrm>
          <a:custGeom>
            <a:avLst/>
            <a:gdLst/>
            <a:ahLst/>
            <a:cxnLst/>
            <a:rect l="l" t="t" r="r" b="b"/>
            <a:pathLst>
              <a:path w="539115" h="503555">
                <a:moveTo>
                  <a:pt x="269270" y="503014"/>
                </a:moveTo>
                <a:lnTo>
                  <a:pt x="220851" y="498962"/>
                </a:lnTo>
                <a:lnTo>
                  <a:pt x="175286" y="487281"/>
                </a:lnTo>
                <a:lnTo>
                  <a:pt x="133335" y="468678"/>
                </a:lnTo>
                <a:lnTo>
                  <a:pt x="95755" y="443864"/>
                </a:lnTo>
                <a:lnTo>
                  <a:pt x="63307" y="413549"/>
                </a:lnTo>
                <a:lnTo>
                  <a:pt x="36748" y="378441"/>
                </a:lnTo>
                <a:lnTo>
                  <a:pt x="16838" y="339251"/>
                </a:lnTo>
                <a:lnTo>
                  <a:pt x="4336" y="296687"/>
                </a:lnTo>
                <a:lnTo>
                  <a:pt x="0" y="251460"/>
                </a:lnTo>
                <a:lnTo>
                  <a:pt x="4336" y="206260"/>
                </a:lnTo>
                <a:lnTo>
                  <a:pt x="16838" y="163718"/>
                </a:lnTo>
                <a:lnTo>
                  <a:pt x="36748" y="124544"/>
                </a:lnTo>
                <a:lnTo>
                  <a:pt x="63307" y="89448"/>
                </a:lnTo>
                <a:lnTo>
                  <a:pt x="95755" y="59141"/>
                </a:lnTo>
                <a:lnTo>
                  <a:pt x="133335" y="34332"/>
                </a:lnTo>
                <a:lnTo>
                  <a:pt x="175286" y="15732"/>
                </a:lnTo>
                <a:lnTo>
                  <a:pt x="220851" y="4051"/>
                </a:lnTo>
                <a:lnTo>
                  <a:pt x="269270" y="0"/>
                </a:lnTo>
                <a:lnTo>
                  <a:pt x="317690" y="4051"/>
                </a:lnTo>
                <a:lnTo>
                  <a:pt x="363255" y="15733"/>
                </a:lnTo>
                <a:lnTo>
                  <a:pt x="405207" y="34335"/>
                </a:lnTo>
                <a:lnTo>
                  <a:pt x="442786" y="59149"/>
                </a:lnTo>
                <a:lnTo>
                  <a:pt x="475235" y="89464"/>
                </a:lnTo>
                <a:lnTo>
                  <a:pt x="501794" y="124572"/>
                </a:lnTo>
                <a:lnTo>
                  <a:pt x="521704" y="163763"/>
                </a:lnTo>
                <a:lnTo>
                  <a:pt x="534207" y="206326"/>
                </a:lnTo>
                <a:lnTo>
                  <a:pt x="538543" y="251554"/>
                </a:lnTo>
                <a:lnTo>
                  <a:pt x="534207" y="296753"/>
                </a:lnTo>
                <a:lnTo>
                  <a:pt x="521704" y="339295"/>
                </a:lnTo>
                <a:lnTo>
                  <a:pt x="501794" y="378469"/>
                </a:lnTo>
                <a:lnTo>
                  <a:pt x="475235" y="413565"/>
                </a:lnTo>
                <a:lnTo>
                  <a:pt x="442786" y="443873"/>
                </a:lnTo>
                <a:lnTo>
                  <a:pt x="405207" y="468682"/>
                </a:lnTo>
                <a:lnTo>
                  <a:pt x="363255" y="487282"/>
                </a:lnTo>
                <a:lnTo>
                  <a:pt x="317690" y="498963"/>
                </a:lnTo>
                <a:lnTo>
                  <a:pt x="269270" y="50301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453027" y="1566572"/>
            <a:ext cx="539115" cy="503555"/>
          </a:xfrm>
          <a:custGeom>
            <a:avLst/>
            <a:gdLst/>
            <a:ahLst/>
            <a:cxnLst/>
            <a:rect l="l" t="t" r="r" b="b"/>
            <a:pathLst>
              <a:path w="539115" h="503555">
                <a:moveTo>
                  <a:pt x="538543" y="251554"/>
                </a:moveTo>
                <a:lnTo>
                  <a:pt x="534207" y="206326"/>
                </a:lnTo>
                <a:lnTo>
                  <a:pt x="521704" y="163763"/>
                </a:lnTo>
                <a:lnTo>
                  <a:pt x="501794" y="124572"/>
                </a:lnTo>
                <a:lnTo>
                  <a:pt x="475235" y="89464"/>
                </a:lnTo>
                <a:lnTo>
                  <a:pt x="442786" y="59149"/>
                </a:lnTo>
                <a:lnTo>
                  <a:pt x="405207" y="34335"/>
                </a:lnTo>
                <a:lnTo>
                  <a:pt x="363255" y="15733"/>
                </a:lnTo>
                <a:lnTo>
                  <a:pt x="317690" y="4051"/>
                </a:lnTo>
                <a:lnTo>
                  <a:pt x="269270" y="0"/>
                </a:lnTo>
                <a:lnTo>
                  <a:pt x="220851" y="4051"/>
                </a:lnTo>
                <a:lnTo>
                  <a:pt x="175286" y="15732"/>
                </a:lnTo>
                <a:lnTo>
                  <a:pt x="133335" y="34332"/>
                </a:lnTo>
                <a:lnTo>
                  <a:pt x="95755" y="59141"/>
                </a:lnTo>
                <a:lnTo>
                  <a:pt x="63307" y="89448"/>
                </a:lnTo>
                <a:lnTo>
                  <a:pt x="36748" y="124544"/>
                </a:lnTo>
                <a:lnTo>
                  <a:pt x="16838" y="163718"/>
                </a:lnTo>
                <a:lnTo>
                  <a:pt x="4336" y="206260"/>
                </a:lnTo>
                <a:lnTo>
                  <a:pt x="0" y="251459"/>
                </a:lnTo>
                <a:lnTo>
                  <a:pt x="4336" y="296687"/>
                </a:lnTo>
                <a:lnTo>
                  <a:pt x="16838" y="339251"/>
                </a:lnTo>
                <a:lnTo>
                  <a:pt x="36748" y="378441"/>
                </a:lnTo>
                <a:lnTo>
                  <a:pt x="63307" y="413549"/>
                </a:lnTo>
                <a:lnTo>
                  <a:pt x="95755" y="443864"/>
                </a:lnTo>
                <a:lnTo>
                  <a:pt x="133335" y="468678"/>
                </a:lnTo>
                <a:lnTo>
                  <a:pt x="175286" y="487281"/>
                </a:lnTo>
                <a:lnTo>
                  <a:pt x="220851" y="498962"/>
                </a:lnTo>
                <a:lnTo>
                  <a:pt x="269270" y="503014"/>
                </a:lnTo>
                <a:lnTo>
                  <a:pt x="317690" y="498963"/>
                </a:lnTo>
                <a:lnTo>
                  <a:pt x="363255" y="487282"/>
                </a:lnTo>
                <a:lnTo>
                  <a:pt x="405207" y="468682"/>
                </a:lnTo>
                <a:lnTo>
                  <a:pt x="442786" y="443873"/>
                </a:lnTo>
                <a:lnTo>
                  <a:pt x="475235" y="413565"/>
                </a:lnTo>
                <a:lnTo>
                  <a:pt x="501794" y="378469"/>
                </a:lnTo>
                <a:lnTo>
                  <a:pt x="521704" y="339295"/>
                </a:lnTo>
                <a:lnTo>
                  <a:pt x="534207" y="296753"/>
                </a:lnTo>
                <a:lnTo>
                  <a:pt x="538543" y="251554"/>
                </a:lnTo>
                <a:close/>
              </a:path>
            </a:pathLst>
          </a:custGeom>
          <a:ln w="185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858250" y="2552028"/>
            <a:ext cx="539115" cy="503555"/>
          </a:xfrm>
          <a:custGeom>
            <a:avLst/>
            <a:gdLst/>
            <a:ahLst/>
            <a:cxnLst/>
            <a:rect l="l" t="t" r="r" b="b"/>
            <a:pathLst>
              <a:path w="539115" h="503555">
                <a:moveTo>
                  <a:pt x="269367" y="503110"/>
                </a:moveTo>
                <a:lnTo>
                  <a:pt x="220944" y="499055"/>
                </a:lnTo>
                <a:lnTo>
                  <a:pt x="175370" y="487366"/>
                </a:lnTo>
                <a:lnTo>
                  <a:pt x="133406" y="468753"/>
                </a:lnTo>
                <a:lnTo>
                  <a:pt x="95811" y="443929"/>
                </a:lnTo>
                <a:lnTo>
                  <a:pt x="63347" y="413605"/>
                </a:lnTo>
                <a:lnTo>
                  <a:pt x="36773" y="378494"/>
                </a:lnTo>
                <a:lnTo>
                  <a:pt x="16850" y="339307"/>
                </a:lnTo>
                <a:lnTo>
                  <a:pt x="4339" y="296757"/>
                </a:lnTo>
                <a:lnTo>
                  <a:pt x="0" y="251554"/>
                </a:lnTo>
                <a:lnTo>
                  <a:pt x="4339" y="206351"/>
                </a:lnTo>
                <a:lnTo>
                  <a:pt x="16849" y="163801"/>
                </a:lnTo>
                <a:lnTo>
                  <a:pt x="36770" y="124614"/>
                </a:lnTo>
                <a:lnTo>
                  <a:pt x="63339" y="89503"/>
                </a:lnTo>
                <a:lnTo>
                  <a:pt x="95795" y="59180"/>
                </a:lnTo>
                <a:lnTo>
                  <a:pt x="133378" y="34356"/>
                </a:lnTo>
                <a:lnTo>
                  <a:pt x="175326" y="15744"/>
                </a:lnTo>
                <a:lnTo>
                  <a:pt x="220878" y="4054"/>
                </a:lnTo>
                <a:lnTo>
                  <a:pt x="269272" y="0"/>
                </a:lnTo>
                <a:lnTo>
                  <a:pt x="317695" y="4054"/>
                </a:lnTo>
                <a:lnTo>
                  <a:pt x="363268" y="15744"/>
                </a:lnTo>
                <a:lnTo>
                  <a:pt x="405233" y="34356"/>
                </a:lnTo>
                <a:lnTo>
                  <a:pt x="442827" y="59180"/>
                </a:lnTo>
                <a:lnTo>
                  <a:pt x="475292" y="89503"/>
                </a:lnTo>
                <a:lnTo>
                  <a:pt x="501865" y="124614"/>
                </a:lnTo>
                <a:lnTo>
                  <a:pt x="521788" y="163801"/>
                </a:lnTo>
                <a:lnTo>
                  <a:pt x="534300" y="206351"/>
                </a:lnTo>
                <a:lnTo>
                  <a:pt x="538639" y="251554"/>
                </a:lnTo>
                <a:lnTo>
                  <a:pt x="534300" y="296757"/>
                </a:lnTo>
                <a:lnTo>
                  <a:pt x="521789" y="339307"/>
                </a:lnTo>
                <a:lnTo>
                  <a:pt x="501869" y="378494"/>
                </a:lnTo>
                <a:lnTo>
                  <a:pt x="475300" y="413605"/>
                </a:lnTo>
                <a:lnTo>
                  <a:pt x="442843" y="443929"/>
                </a:lnTo>
                <a:lnTo>
                  <a:pt x="405261" y="468753"/>
                </a:lnTo>
                <a:lnTo>
                  <a:pt x="363313" y="487366"/>
                </a:lnTo>
                <a:lnTo>
                  <a:pt x="317761" y="499055"/>
                </a:lnTo>
                <a:lnTo>
                  <a:pt x="269367" y="50311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858250" y="2552028"/>
            <a:ext cx="539115" cy="503555"/>
          </a:xfrm>
          <a:custGeom>
            <a:avLst/>
            <a:gdLst/>
            <a:ahLst/>
            <a:cxnLst/>
            <a:rect l="l" t="t" r="r" b="b"/>
            <a:pathLst>
              <a:path w="539115" h="503555">
                <a:moveTo>
                  <a:pt x="538639" y="251554"/>
                </a:moveTo>
                <a:lnTo>
                  <a:pt x="534300" y="206351"/>
                </a:lnTo>
                <a:lnTo>
                  <a:pt x="521788" y="163801"/>
                </a:lnTo>
                <a:lnTo>
                  <a:pt x="501865" y="124614"/>
                </a:lnTo>
                <a:lnTo>
                  <a:pt x="475292" y="89503"/>
                </a:lnTo>
                <a:lnTo>
                  <a:pt x="442827" y="59180"/>
                </a:lnTo>
                <a:lnTo>
                  <a:pt x="405233" y="34356"/>
                </a:lnTo>
                <a:lnTo>
                  <a:pt x="363268" y="15744"/>
                </a:lnTo>
                <a:lnTo>
                  <a:pt x="317695" y="4054"/>
                </a:lnTo>
                <a:lnTo>
                  <a:pt x="269272" y="0"/>
                </a:lnTo>
                <a:lnTo>
                  <a:pt x="220878" y="4054"/>
                </a:lnTo>
                <a:lnTo>
                  <a:pt x="175326" y="15744"/>
                </a:lnTo>
                <a:lnTo>
                  <a:pt x="133378" y="34356"/>
                </a:lnTo>
                <a:lnTo>
                  <a:pt x="95795" y="59180"/>
                </a:lnTo>
                <a:lnTo>
                  <a:pt x="63339" y="89503"/>
                </a:lnTo>
                <a:lnTo>
                  <a:pt x="36770" y="124614"/>
                </a:lnTo>
                <a:lnTo>
                  <a:pt x="16849" y="163801"/>
                </a:lnTo>
                <a:lnTo>
                  <a:pt x="4339" y="206351"/>
                </a:lnTo>
                <a:lnTo>
                  <a:pt x="0" y="251554"/>
                </a:lnTo>
                <a:lnTo>
                  <a:pt x="4339" y="296757"/>
                </a:lnTo>
                <a:lnTo>
                  <a:pt x="16850" y="339307"/>
                </a:lnTo>
                <a:lnTo>
                  <a:pt x="36773" y="378494"/>
                </a:lnTo>
                <a:lnTo>
                  <a:pt x="63347" y="413605"/>
                </a:lnTo>
                <a:lnTo>
                  <a:pt x="95811" y="443929"/>
                </a:lnTo>
                <a:lnTo>
                  <a:pt x="133406" y="468753"/>
                </a:lnTo>
                <a:lnTo>
                  <a:pt x="175370" y="487366"/>
                </a:lnTo>
                <a:lnTo>
                  <a:pt x="220944" y="499055"/>
                </a:lnTo>
                <a:lnTo>
                  <a:pt x="269366" y="503110"/>
                </a:lnTo>
                <a:lnTo>
                  <a:pt x="317761" y="499055"/>
                </a:lnTo>
                <a:lnTo>
                  <a:pt x="363313" y="487366"/>
                </a:lnTo>
                <a:lnTo>
                  <a:pt x="405261" y="468753"/>
                </a:lnTo>
                <a:lnTo>
                  <a:pt x="442843" y="443929"/>
                </a:lnTo>
                <a:lnTo>
                  <a:pt x="475300" y="413605"/>
                </a:lnTo>
                <a:lnTo>
                  <a:pt x="501869" y="378494"/>
                </a:lnTo>
                <a:lnTo>
                  <a:pt x="521789" y="339307"/>
                </a:lnTo>
                <a:lnTo>
                  <a:pt x="534300" y="296757"/>
                </a:lnTo>
                <a:lnTo>
                  <a:pt x="538639" y="251554"/>
                </a:lnTo>
                <a:close/>
              </a:path>
            </a:pathLst>
          </a:custGeom>
          <a:ln w="185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105525" y="2533550"/>
            <a:ext cx="539115" cy="503555"/>
          </a:xfrm>
          <a:custGeom>
            <a:avLst/>
            <a:gdLst/>
            <a:ahLst/>
            <a:cxnLst/>
            <a:rect l="l" t="t" r="r" b="b"/>
            <a:pathLst>
              <a:path w="539115" h="503555">
                <a:moveTo>
                  <a:pt x="269272" y="503014"/>
                </a:moveTo>
                <a:lnTo>
                  <a:pt x="220853" y="498962"/>
                </a:lnTo>
                <a:lnTo>
                  <a:pt x="175288" y="487281"/>
                </a:lnTo>
                <a:lnTo>
                  <a:pt x="133336" y="468678"/>
                </a:lnTo>
                <a:lnTo>
                  <a:pt x="95756" y="443864"/>
                </a:lnTo>
                <a:lnTo>
                  <a:pt x="63307" y="413549"/>
                </a:lnTo>
                <a:lnTo>
                  <a:pt x="36749" y="378441"/>
                </a:lnTo>
                <a:lnTo>
                  <a:pt x="16838" y="339251"/>
                </a:lnTo>
                <a:lnTo>
                  <a:pt x="4336" y="296687"/>
                </a:lnTo>
                <a:lnTo>
                  <a:pt x="0" y="251460"/>
                </a:lnTo>
                <a:lnTo>
                  <a:pt x="4336" y="206260"/>
                </a:lnTo>
                <a:lnTo>
                  <a:pt x="16838" y="163718"/>
                </a:lnTo>
                <a:lnTo>
                  <a:pt x="36749" y="124544"/>
                </a:lnTo>
                <a:lnTo>
                  <a:pt x="63307" y="89448"/>
                </a:lnTo>
                <a:lnTo>
                  <a:pt x="95756" y="59141"/>
                </a:lnTo>
                <a:lnTo>
                  <a:pt x="133336" y="34332"/>
                </a:lnTo>
                <a:lnTo>
                  <a:pt x="175288" y="15732"/>
                </a:lnTo>
                <a:lnTo>
                  <a:pt x="220853" y="4051"/>
                </a:lnTo>
                <a:lnTo>
                  <a:pt x="269272" y="0"/>
                </a:lnTo>
                <a:lnTo>
                  <a:pt x="317691" y="4051"/>
                </a:lnTo>
                <a:lnTo>
                  <a:pt x="363256" y="15733"/>
                </a:lnTo>
                <a:lnTo>
                  <a:pt x="405208" y="34335"/>
                </a:lnTo>
                <a:lnTo>
                  <a:pt x="442787" y="59149"/>
                </a:lnTo>
                <a:lnTo>
                  <a:pt x="475236" y="89464"/>
                </a:lnTo>
                <a:lnTo>
                  <a:pt x="501794" y="124572"/>
                </a:lnTo>
                <a:lnTo>
                  <a:pt x="521704" y="163763"/>
                </a:lnTo>
                <a:lnTo>
                  <a:pt x="534207" y="206326"/>
                </a:lnTo>
                <a:lnTo>
                  <a:pt x="538543" y="251554"/>
                </a:lnTo>
                <a:lnTo>
                  <a:pt x="534207" y="296753"/>
                </a:lnTo>
                <a:lnTo>
                  <a:pt x="521704" y="339295"/>
                </a:lnTo>
                <a:lnTo>
                  <a:pt x="501794" y="378469"/>
                </a:lnTo>
                <a:lnTo>
                  <a:pt x="475236" y="413565"/>
                </a:lnTo>
                <a:lnTo>
                  <a:pt x="442787" y="443873"/>
                </a:lnTo>
                <a:lnTo>
                  <a:pt x="405208" y="468682"/>
                </a:lnTo>
                <a:lnTo>
                  <a:pt x="363256" y="487282"/>
                </a:lnTo>
                <a:lnTo>
                  <a:pt x="317691" y="498963"/>
                </a:lnTo>
                <a:lnTo>
                  <a:pt x="269272" y="50301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105525" y="2533550"/>
            <a:ext cx="539115" cy="503555"/>
          </a:xfrm>
          <a:custGeom>
            <a:avLst/>
            <a:gdLst/>
            <a:ahLst/>
            <a:cxnLst/>
            <a:rect l="l" t="t" r="r" b="b"/>
            <a:pathLst>
              <a:path w="539115" h="503555">
                <a:moveTo>
                  <a:pt x="538543" y="251554"/>
                </a:moveTo>
                <a:lnTo>
                  <a:pt x="534207" y="206326"/>
                </a:lnTo>
                <a:lnTo>
                  <a:pt x="521704" y="163763"/>
                </a:lnTo>
                <a:lnTo>
                  <a:pt x="501794" y="124572"/>
                </a:lnTo>
                <a:lnTo>
                  <a:pt x="475236" y="89464"/>
                </a:lnTo>
                <a:lnTo>
                  <a:pt x="442787" y="59149"/>
                </a:lnTo>
                <a:lnTo>
                  <a:pt x="405208" y="34335"/>
                </a:lnTo>
                <a:lnTo>
                  <a:pt x="363256" y="15733"/>
                </a:lnTo>
                <a:lnTo>
                  <a:pt x="317691" y="4051"/>
                </a:lnTo>
                <a:lnTo>
                  <a:pt x="269272" y="0"/>
                </a:lnTo>
                <a:lnTo>
                  <a:pt x="220853" y="4051"/>
                </a:lnTo>
                <a:lnTo>
                  <a:pt x="175288" y="15732"/>
                </a:lnTo>
                <a:lnTo>
                  <a:pt x="133336" y="34332"/>
                </a:lnTo>
                <a:lnTo>
                  <a:pt x="95756" y="59141"/>
                </a:lnTo>
                <a:lnTo>
                  <a:pt x="63307" y="89448"/>
                </a:lnTo>
                <a:lnTo>
                  <a:pt x="36749" y="124544"/>
                </a:lnTo>
                <a:lnTo>
                  <a:pt x="16838" y="163718"/>
                </a:lnTo>
                <a:lnTo>
                  <a:pt x="4336" y="206260"/>
                </a:lnTo>
                <a:lnTo>
                  <a:pt x="0" y="251459"/>
                </a:lnTo>
                <a:lnTo>
                  <a:pt x="4336" y="296687"/>
                </a:lnTo>
                <a:lnTo>
                  <a:pt x="16838" y="339251"/>
                </a:lnTo>
                <a:lnTo>
                  <a:pt x="36749" y="378441"/>
                </a:lnTo>
                <a:lnTo>
                  <a:pt x="63307" y="413549"/>
                </a:lnTo>
                <a:lnTo>
                  <a:pt x="95756" y="443864"/>
                </a:lnTo>
                <a:lnTo>
                  <a:pt x="133336" y="468678"/>
                </a:lnTo>
                <a:lnTo>
                  <a:pt x="175288" y="487281"/>
                </a:lnTo>
                <a:lnTo>
                  <a:pt x="220853" y="498962"/>
                </a:lnTo>
                <a:lnTo>
                  <a:pt x="269272" y="503014"/>
                </a:lnTo>
                <a:lnTo>
                  <a:pt x="317691" y="498963"/>
                </a:lnTo>
                <a:lnTo>
                  <a:pt x="363256" y="487282"/>
                </a:lnTo>
                <a:lnTo>
                  <a:pt x="405208" y="468682"/>
                </a:lnTo>
                <a:lnTo>
                  <a:pt x="442787" y="443873"/>
                </a:lnTo>
                <a:lnTo>
                  <a:pt x="475236" y="413565"/>
                </a:lnTo>
                <a:lnTo>
                  <a:pt x="501794" y="378469"/>
                </a:lnTo>
                <a:lnTo>
                  <a:pt x="521704" y="339295"/>
                </a:lnTo>
                <a:lnTo>
                  <a:pt x="534207" y="296753"/>
                </a:lnTo>
                <a:lnTo>
                  <a:pt x="538543" y="251554"/>
                </a:lnTo>
                <a:close/>
              </a:path>
            </a:pathLst>
          </a:custGeom>
          <a:ln w="185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604214" y="1620766"/>
            <a:ext cx="154940" cy="3041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800" spc="10" dirty="0">
                <a:latin typeface="Times New Roman"/>
                <a:cs typeface="Times New Roman"/>
              </a:rPr>
              <a:t>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738071" y="1718197"/>
            <a:ext cx="121920" cy="2565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500" spc="5" dirty="0">
                <a:latin typeface="Times New Roman"/>
                <a:cs typeface="Times New Roman"/>
              </a:rPr>
              <a:t>0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027472" y="2606705"/>
            <a:ext cx="154940" cy="3041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800" spc="10" dirty="0">
                <a:latin typeface="Times New Roman"/>
                <a:cs typeface="Times New Roman"/>
              </a:rPr>
              <a:t>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161474" y="2704149"/>
            <a:ext cx="121920" cy="2565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500" spc="5" dirty="0"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275097" y="2606705"/>
            <a:ext cx="154940" cy="3041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800" spc="10" dirty="0">
                <a:latin typeface="Times New Roman"/>
                <a:cs typeface="Times New Roman"/>
              </a:rPr>
              <a:t>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412243" y="2704149"/>
            <a:ext cx="121920" cy="2565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500" spc="5" dirty="0">
                <a:latin typeface="Times New Roman"/>
                <a:cs typeface="Times New Roman"/>
              </a:rPr>
              <a:t>4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964045" y="3515197"/>
            <a:ext cx="307975" cy="3041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1800" spc="-15" dirty="0">
                <a:latin typeface="Times New Roman"/>
                <a:cs typeface="Times New Roman"/>
              </a:rPr>
              <a:t>L</a:t>
            </a:r>
            <a:r>
              <a:rPr sz="2250" spc="-22" baseline="-16666" dirty="0">
                <a:latin typeface="Times New Roman"/>
                <a:cs typeface="Times New Roman"/>
              </a:rPr>
              <a:t>1</a:t>
            </a:r>
            <a:endParaRPr sz="2250" baseline="-16666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348412" y="1950030"/>
            <a:ext cx="306705" cy="3041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1800" spc="-25" dirty="0">
                <a:latin typeface="Times New Roman"/>
                <a:cs typeface="Times New Roman"/>
              </a:rPr>
              <a:t>L</a:t>
            </a:r>
            <a:r>
              <a:rPr sz="2250" spc="-37" baseline="-16666" dirty="0">
                <a:latin typeface="Times New Roman"/>
                <a:cs typeface="Times New Roman"/>
              </a:rPr>
              <a:t>0</a:t>
            </a:r>
            <a:endParaRPr sz="2250" baseline="-16666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289348" y="3457228"/>
            <a:ext cx="306705" cy="3041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1800" spc="-20" dirty="0">
                <a:latin typeface="Times New Roman"/>
                <a:cs typeface="Times New Roman"/>
              </a:rPr>
              <a:t>L</a:t>
            </a:r>
            <a:r>
              <a:rPr sz="2250" spc="-30" baseline="-16666" dirty="0">
                <a:latin typeface="Times New Roman"/>
                <a:cs typeface="Times New Roman"/>
              </a:rPr>
              <a:t>3</a:t>
            </a:r>
            <a:endParaRPr sz="2250" baseline="-16666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711595" y="2007999"/>
            <a:ext cx="306705" cy="3041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1800" spc="-20" dirty="0">
                <a:latin typeface="Times New Roman"/>
                <a:cs typeface="Times New Roman"/>
              </a:rPr>
              <a:t>L</a:t>
            </a:r>
            <a:r>
              <a:rPr sz="2250" spc="-30" baseline="-16666" dirty="0">
                <a:latin typeface="Times New Roman"/>
                <a:cs typeface="Times New Roman"/>
              </a:rPr>
              <a:t>4</a:t>
            </a:r>
            <a:endParaRPr sz="2250" baseline="-16666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962802" y="2221326"/>
            <a:ext cx="307975" cy="3041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1800" spc="-15" dirty="0">
                <a:latin typeface="Times New Roman"/>
                <a:cs typeface="Times New Roman"/>
              </a:rPr>
              <a:t>L</a:t>
            </a:r>
            <a:r>
              <a:rPr sz="2250" spc="-22" baseline="-16666" dirty="0">
                <a:latin typeface="Times New Roman"/>
                <a:cs typeface="Times New Roman"/>
              </a:rPr>
              <a:t>5</a:t>
            </a:r>
            <a:endParaRPr sz="2250" baseline="-16666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503770" y="3167614"/>
            <a:ext cx="306705" cy="3041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1800" spc="-20" dirty="0">
                <a:latin typeface="Times New Roman"/>
                <a:cs typeface="Times New Roman"/>
              </a:rPr>
              <a:t>L</a:t>
            </a:r>
            <a:r>
              <a:rPr sz="2250" spc="-30" baseline="-16666" dirty="0">
                <a:latin typeface="Times New Roman"/>
                <a:cs typeface="Times New Roman"/>
              </a:rPr>
              <a:t>6</a:t>
            </a:r>
            <a:endParaRPr sz="2250" baseline="-16666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809215" y="3496879"/>
            <a:ext cx="306705" cy="3041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1800" spc="-20" dirty="0">
                <a:latin typeface="Times New Roman"/>
                <a:cs typeface="Times New Roman"/>
              </a:rPr>
              <a:t>L</a:t>
            </a:r>
            <a:r>
              <a:rPr sz="2250" spc="-30" baseline="-16666" dirty="0">
                <a:latin typeface="Times New Roman"/>
                <a:cs typeface="Times New Roman"/>
              </a:rPr>
              <a:t>8</a:t>
            </a:r>
            <a:endParaRPr sz="2250" baseline="-16666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903589" y="2433030"/>
            <a:ext cx="309880" cy="3041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1800" spc="-10" dirty="0">
                <a:latin typeface="Times New Roman"/>
                <a:cs typeface="Times New Roman"/>
              </a:rPr>
              <a:t>L</a:t>
            </a:r>
            <a:r>
              <a:rPr sz="2250" spc="-15" baseline="-16666" dirty="0">
                <a:latin typeface="Times New Roman"/>
                <a:cs typeface="Times New Roman"/>
              </a:rPr>
              <a:t>9</a:t>
            </a:r>
            <a:endParaRPr sz="2250" baseline="-16666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236284" y="1419905"/>
            <a:ext cx="9925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3300"/>
                </a:solidFill>
                <a:latin typeface="Arial"/>
                <a:cs typeface="Arial"/>
              </a:rPr>
              <a:t>F</a:t>
            </a:r>
            <a:r>
              <a:rPr sz="1800" b="1" i="1" baseline="-20833" dirty="0">
                <a:solidFill>
                  <a:srgbClr val="FF3300"/>
                </a:solidFill>
                <a:latin typeface="Arial-BoldItalicMT"/>
                <a:cs typeface="Arial-BoldItalicMT"/>
              </a:rPr>
              <a:t>i</a:t>
            </a:r>
            <a:r>
              <a:rPr sz="1800" b="1" i="1" spc="127" baseline="-20833" dirty="0">
                <a:solidFill>
                  <a:srgbClr val="FF3300"/>
                </a:solidFill>
                <a:latin typeface="Arial-BoldItalicMT"/>
                <a:cs typeface="Arial-BoldItalicMT"/>
              </a:rPr>
              <a:t> </a:t>
            </a:r>
            <a:r>
              <a:rPr sz="1800" b="1" spc="-5" dirty="0">
                <a:solidFill>
                  <a:srgbClr val="FF3300"/>
                </a:solidFill>
                <a:latin typeface="Arial"/>
                <a:cs typeface="Arial"/>
              </a:rPr>
              <a:t>mirror</a:t>
            </a:r>
            <a:endParaRPr sz="18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852407" y="2129937"/>
            <a:ext cx="532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AE00"/>
                </a:solidFill>
                <a:latin typeface="Arial"/>
                <a:cs typeface="Arial"/>
              </a:rPr>
              <a:t>U</a:t>
            </a:r>
            <a:r>
              <a:rPr sz="1800" b="1" spc="-10" dirty="0">
                <a:solidFill>
                  <a:srgbClr val="00AE00"/>
                </a:solidFill>
                <a:latin typeface="Arial"/>
                <a:cs typeface="Arial"/>
              </a:rPr>
              <a:t>s</a:t>
            </a:r>
            <a:r>
              <a:rPr sz="1800" b="1" spc="-5" dirty="0">
                <a:solidFill>
                  <a:srgbClr val="00AE00"/>
                </a:solidFill>
                <a:latin typeface="Arial"/>
                <a:cs typeface="Arial"/>
              </a:rPr>
              <a:t>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537253" y="1491456"/>
            <a:ext cx="2899410" cy="109029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312420" indent="-287020">
              <a:lnSpc>
                <a:spcPct val="100000"/>
              </a:lnSpc>
              <a:spcBef>
                <a:spcPts val="530"/>
              </a:spcBef>
              <a:buFont typeface="Wingdings"/>
              <a:buChar char=""/>
              <a:tabLst>
                <a:tab pos="313055" algn="l"/>
              </a:tabLst>
            </a:pPr>
            <a:r>
              <a:rPr sz="1800" b="1" spc="5" dirty="0">
                <a:latin typeface="Arial"/>
                <a:cs typeface="Arial"/>
              </a:rPr>
              <a:t>S</a:t>
            </a:r>
            <a:r>
              <a:rPr sz="1800" spc="5" dirty="0">
                <a:latin typeface="宋体"/>
                <a:cs typeface="宋体"/>
              </a:rPr>
              <a:t>：</a:t>
            </a:r>
            <a:r>
              <a:rPr sz="1800" spc="10" dirty="0">
                <a:latin typeface="宋体"/>
                <a:cs typeface="宋体"/>
              </a:rPr>
              <a:t>站点可用</a:t>
            </a:r>
            <a:r>
              <a:rPr sz="1800" dirty="0">
                <a:latin typeface="宋体"/>
                <a:cs typeface="宋体"/>
              </a:rPr>
              <a:t>性</a:t>
            </a:r>
            <a:r>
              <a:rPr sz="1800" spc="-440" dirty="0">
                <a:latin typeface="宋体"/>
                <a:cs typeface="宋体"/>
              </a:rPr>
              <a:t> </a:t>
            </a:r>
            <a:r>
              <a:rPr sz="1800" b="1" spc="-5" dirty="0">
                <a:latin typeface="Arial"/>
                <a:cs typeface="Arial"/>
              </a:rPr>
              <a:t>e.g.,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99%</a:t>
            </a:r>
            <a:endParaRPr sz="1800">
              <a:latin typeface="Arial"/>
              <a:cs typeface="Arial"/>
            </a:endParaRPr>
          </a:p>
          <a:p>
            <a:pPr marL="312420" indent="-287020">
              <a:lnSpc>
                <a:spcPct val="100000"/>
              </a:lnSpc>
              <a:spcBef>
                <a:spcPts val="434"/>
              </a:spcBef>
              <a:buFont typeface="Wingdings"/>
              <a:buChar char=""/>
              <a:tabLst>
                <a:tab pos="313055" algn="l"/>
              </a:tabLst>
            </a:pPr>
            <a:r>
              <a:rPr sz="1800" b="1" spc="5" dirty="0">
                <a:latin typeface="Arial"/>
                <a:cs typeface="Arial"/>
              </a:rPr>
              <a:t>L</a:t>
            </a:r>
            <a:r>
              <a:rPr sz="1800" spc="5" dirty="0">
                <a:latin typeface="宋体"/>
                <a:cs typeface="宋体"/>
              </a:rPr>
              <a:t>：</a:t>
            </a:r>
            <a:r>
              <a:rPr sz="1800" spc="10" dirty="0">
                <a:latin typeface="宋体"/>
                <a:cs typeface="宋体"/>
              </a:rPr>
              <a:t>连接可用</a:t>
            </a:r>
            <a:r>
              <a:rPr sz="1800" dirty="0">
                <a:latin typeface="宋体"/>
                <a:cs typeface="宋体"/>
              </a:rPr>
              <a:t>性</a:t>
            </a:r>
            <a:r>
              <a:rPr sz="1800" spc="-445" dirty="0">
                <a:latin typeface="宋体"/>
                <a:cs typeface="宋体"/>
              </a:rPr>
              <a:t> </a:t>
            </a:r>
            <a:r>
              <a:rPr sz="1800" b="1" spc="-5" dirty="0">
                <a:latin typeface="Arial"/>
                <a:cs typeface="Arial"/>
              </a:rPr>
              <a:t>e.g.,</a:t>
            </a:r>
            <a:r>
              <a:rPr sz="1800" b="1" spc="-5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95%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2000" b="1" i="1" dirty="0">
                <a:solidFill>
                  <a:srgbClr val="FF0000"/>
                </a:solidFill>
                <a:latin typeface="Arial-BoldItalicMT"/>
                <a:cs typeface="Arial-BoldItalicMT"/>
              </a:rPr>
              <a:t>A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= </a:t>
            </a:r>
            <a:r>
              <a:rPr sz="2000" b="1" i="1" dirty="0">
                <a:solidFill>
                  <a:srgbClr val="FF0000"/>
                </a:solidFill>
                <a:latin typeface="Arial-BoldItalicMT"/>
                <a:cs typeface="Arial-BoldItalicMT"/>
              </a:rPr>
              <a:t>SL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+ (1 –</a:t>
            </a:r>
            <a:r>
              <a:rPr sz="2000" b="1" spc="-11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FF0000"/>
                </a:solidFill>
                <a:latin typeface="Arial-BoldItalicMT"/>
                <a:cs typeface="Arial-BoldItalicMT"/>
              </a:rPr>
              <a:t>SL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sz="2000" b="1" i="1" dirty="0">
                <a:solidFill>
                  <a:srgbClr val="FF0000"/>
                </a:solidFill>
                <a:latin typeface="Arial-BoldItalicMT"/>
                <a:cs typeface="Arial-BoldItalicMT"/>
              </a:rPr>
              <a:t>SL</a:t>
            </a:r>
            <a:endParaRPr sz="2000">
              <a:latin typeface="Arial-BoldItalicMT"/>
              <a:cs typeface="Arial-BoldItalicMT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470194" y="2945380"/>
            <a:ext cx="1423035" cy="48831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 marR="5080" indent="161290">
              <a:lnSpc>
                <a:spcPts val="1730"/>
              </a:lnSpc>
              <a:spcBef>
                <a:spcPts val="310"/>
              </a:spcBef>
            </a:pPr>
            <a:r>
              <a:rPr sz="1600" spc="-5" dirty="0">
                <a:latin typeface="Arial"/>
                <a:cs typeface="Arial"/>
              </a:rPr>
              <a:t>Primary site  can be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reached</a:t>
            </a:r>
            <a:endParaRPr sz="16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221229" y="2560314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059429" y="2560314"/>
            <a:ext cx="0" cy="1219200"/>
          </a:xfrm>
          <a:custGeom>
            <a:avLst/>
            <a:gdLst/>
            <a:ahLst/>
            <a:cxnLst/>
            <a:rect l="l" t="t" r="r" b="b"/>
            <a:pathLst>
              <a:path h="1219200">
                <a:moveTo>
                  <a:pt x="0" y="0"/>
                </a:moveTo>
                <a:lnTo>
                  <a:pt x="0" y="1219200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669029" y="2560314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3146457" y="2945380"/>
            <a:ext cx="1423035" cy="48831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 marR="5080" indent="247015">
              <a:lnSpc>
                <a:spcPts val="1730"/>
              </a:lnSpc>
              <a:spcBef>
                <a:spcPts val="310"/>
              </a:spcBef>
            </a:pPr>
            <a:r>
              <a:rPr sz="1600" spc="-5" dirty="0">
                <a:latin typeface="Arial"/>
                <a:cs typeface="Arial"/>
              </a:rPr>
              <a:t>Mirror site  can be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reached</a:t>
            </a:r>
            <a:endParaRPr sz="16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772668" y="3779514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0" y="0"/>
                </a:moveTo>
                <a:lnTo>
                  <a:pt x="9144000" y="0"/>
                </a:lnTo>
                <a:lnTo>
                  <a:pt x="9144000" y="3429000"/>
                </a:lnTo>
                <a:lnTo>
                  <a:pt x="0" y="3429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694229" y="3779515"/>
            <a:ext cx="194945" cy="657860"/>
          </a:xfrm>
          <a:custGeom>
            <a:avLst/>
            <a:gdLst/>
            <a:ahLst/>
            <a:cxnLst/>
            <a:rect l="l" t="t" r="r" b="b"/>
            <a:pathLst>
              <a:path w="194945" h="657860">
                <a:moveTo>
                  <a:pt x="194773" y="0"/>
                </a:moveTo>
                <a:lnTo>
                  <a:pt x="0" y="657605"/>
                </a:lnTo>
              </a:path>
            </a:pathLst>
          </a:custGeom>
          <a:ln w="185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905244" y="4437120"/>
            <a:ext cx="1789430" cy="0"/>
          </a:xfrm>
          <a:custGeom>
            <a:avLst/>
            <a:gdLst/>
            <a:ahLst/>
            <a:cxnLst/>
            <a:rect l="l" t="t" r="r" b="b"/>
            <a:pathLst>
              <a:path w="1789429">
                <a:moveTo>
                  <a:pt x="1788985" y="0"/>
                </a:moveTo>
                <a:lnTo>
                  <a:pt x="0" y="0"/>
                </a:lnTo>
              </a:path>
            </a:pathLst>
          </a:custGeom>
          <a:ln w="185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679186" y="3779514"/>
            <a:ext cx="226060" cy="657860"/>
          </a:xfrm>
          <a:custGeom>
            <a:avLst/>
            <a:gdLst/>
            <a:ahLst/>
            <a:cxnLst/>
            <a:rect l="l" t="t" r="r" b="b"/>
            <a:pathLst>
              <a:path w="226059" h="657860">
                <a:moveTo>
                  <a:pt x="226057" y="657605"/>
                </a:moveTo>
                <a:lnTo>
                  <a:pt x="0" y="0"/>
                </a:lnTo>
              </a:path>
            </a:pathLst>
          </a:custGeom>
          <a:ln w="185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456029" y="3779514"/>
            <a:ext cx="238760" cy="639445"/>
          </a:xfrm>
          <a:custGeom>
            <a:avLst/>
            <a:gdLst/>
            <a:ahLst/>
            <a:cxnLst/>
            <a:rect l="l" t="t" r="r" b="b"/>
            <a:pathLst>
              <a:path w="238759" h="639445">
                <a:moveTo>
                  <a:pt x="0" y="0"/>
                </a:moveTo>
                <a:lnTo>
                  <a:pt x="238199" y="639127"/>
                </a:lnTo>
              </a:path>
            </a:pathLst>
          </a:custGeom>
          <a:ln w="185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923722" y="3779514"/>
            <a:ext cx="192405" cy="639445"/>
          </a:xfrm>
          <a:custGeom>
            <a:avLst/>
            <a:gdLst/>
            <a:ahLst/>
            <a:cxnLst/>
            <a:rect l="l" t="t" r="r" b="b"/>
            <a:pathLst>
              <a:path w="192404" h="639445">
                <a:moveTo>
                  <a:pt x="192129" y="0"/>
                </a:moveTo>
                <a:lnTo>
                  <a:pt x="0" y="639127"/>
                </a:lnTo>
              </a:path>
            </a:pathLst>
          </a:custGeom>
          <a:ln w="185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923722" y="3779514"/>
            <a:ext cx="868044" cy="639445"/>
          </a:xfrm>
          <a:custGeom>
            <a:avLst/>
            <a:gdLst/>
            <a:ahLst/>
            <a:cxnLst/>
            <a:rect l="l" t="t" r="r" b="b"/>
            <a:pathLst>
              <a:path w="868045" h="639445">
                <a:moveTo>
                  <a:pt x="0" y="639127"/>
                </a:moveTo>
                <a:lnTo>
                  <a:pt x="868006" y="0"/>
                </a:lnTo>
              </a:path>
            </a:pathLst>
          </a:custGeom>
          <a:ln w="185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784365" y="3779514"/>
            <a:ext cx="909955" cy="639445"/>
          </a:xfrm>
          <a:custGeom>
            <a:avLst/>
            <a:gdLst/>
            <a:ahLst/>
            <a:cxnLst/>
            <a:rect l="l" t="t" r="r" b="b"/>
            <a:pathLst>
              <a:path w="909954" h="639445">
                <a:moveTo>
                  <a:pt x="909864" y="639127"/>
                </a:moveTo>
                <a:lnTo>
                  <a:pt x="0" y="0"/>
                </a:lnTo>
              </a:path>
            </a:pathLst>
          </a:custGeom>
          <a:ln w="185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396002" y="4196043"/>
            <a:ext cx="539115" cy="503555"/>
          </a:xfrm>
          <a:custGeom>
            <a:avLst/>
            <a:gdLst/>
            <a:ahLst/>
            <a:cxnLst/>
            <a:rect l="l" t="t" r="r" b="b"/>
            <a:pathLst>
              <a:path w="539115" h="503554">
                <a:moveTo>
                  <a:pt x="269270" y="503110"/>
                </a:moveTo>
                <a:lnTo>
                  <a:pt x="220851" y="499055"/>
                </a:lnTo>
                <a:lnTo>
                  <a:pt x="175286" y="487366"/>
                </a:lnTo>
                <a:lnTo>
                  <a:pt x="133335" y="468753"/>
                </a:lnTo>
                <a:lnTo>
                  <a:pt x="95755" y="443929"/>
                </a:lnTo>
                <a:lnTo>
                  <a:pt x="63307" y="413605"/>
                </a:lnTo>
                <a:lnTo>
                  <a:pt x="36748" y="378494"/>
                </a:lnTo>
                <a:lnTo>
                  <a:pt x="16838" y="339307"/>
                </a:lnTo>
                <a:lnTo>
                  <a:pt x="4336" y="296757"/>
                </a:lnTo>
                <a:lnTo>
                  <a:pt x="0" y="251554"/>
                </a:lnTo>
                <a:lnTo>
                  <a:pt x="4336" y="206351"/>
                </a:lnTo>
                <a:lnTo>
                  <a:pt x="16838" y="163801"/>
                </a:lnTo>
                <a:lnTo>
                  <a:pt x="36748" y="124614"/>
                </a:lnTo>
                <a:lnTo>
                  <a:pt x="63307" y="89503"/>
                </a:lnTo>
                <a:lnTo>
                  <a:pt x="95755" y="59180"/>
                </a:lnTo>
                <a:lnTo>
                  <a:pt x="133335" y="34356"/>
                </a:lnTo>
                <a:lnTo>
                  <a:pt x="175286" y="15744"/>
                </a:lnTo>
                <a:lnTo>
                  <a:pt x="220851" y="4054"/>
                </a:lnTo>
                <a:lnTo>
                  <a:pt x="269270" y="0"/>
                </a:lnTo>
                <a:lnTo>
                  <a:pt x="317690" y="4054"/>
                </a:lnTo>
                <a:lnTo>
                  <a:pt x="363255" y="15744"/>
                </a:lnTo>
                <a:lnTo>
                  <a:pt x="405207" y="34356"/>
                </a:lnTo>
                <a:lnTo>
                  <a:pt x="442786" y="59180"/>
                </a:lnTo>
                <a:lnTo>
                  <a:pt x="475235" y="89503"/>
                </a:lnTo>
                <a:lnTo>
                  <a:pt x="501794" y="124614"/>
                </a:lnTo>
                <a:lnTo>
                  <a:pt x="521704" y="163801"/>
                </a:lnTo>
                <a:lnTo>
                  <a:pt x="534207" y="206351"/>
                </a:lnTo>
                <a:lnTo>
                  <a:pt x="538543" y="251554"/>
                </a:lnTo>
                <a:lnTo>
                  <a:pt x="534207" y="296757"/>
                </a:lnTo>
                <a:lnTo>
                  <a:pt x="521704" y="339307"/>
                </a:lnTo>
                <a:lnTo>
                  <a:pt x="501794" y="378494"/>
                </a:lnTo>
                <a:lnTo>
                  <a:pt x="475235" y="413605"/>
                </a:lnTo>
                <a:lnTo>
                  <a:pt x="442786" y="443929"/>
                </a:lnTo>
                <a:lnTo>
                  <a:pt x="405207" y="468753"/>
                </a:lnTo>
                <a:lnTo>
                  <a:pt x="363255" y="487366"/>
                </a:lnTo>
                <a:lnTo>
                  <a:pt x="317690" y="499055"/>
                </a:lnTo>
                <a:lnTo>
                  <a:pt x="269270" y="50311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396002" y="4196043"/>
            <a:ext cx="539115" cy="503555"/>
          </a:xfrm>
          <a:custGeom>
            <a:avLst/>
            <a:gdLst/>
            <a:ahLst/>
            <a:cxnLst/>
            <a:rect l="l" t="t" r="r" b="b"/>
            <a:pathLst>
              <a:path w="539115" h="503554">
                <a:moveTo>
                  <a:pt x="538543" y="251554"/>
                </a:moveTo>
                <a:lnTo>
                  <a:pt x="534207" y="206351"/>
                </a:lnTo>
                <a:lnTo>
                  <a:pt x="521704" y="163801"/>
                </a:lnTo>
                <a:lnTo>
                  <a:pt x="501794" y="124614"/>
                </a:lnTo>
                <a:lnTo>
                  <a:pt x="475235" y="89503"/>
                </a:lnTo>
                <a:lnTo>
                  <a:pt x="442786" y="59180"/>
                </a:lnTo>
                <a:lnTo>
                  <a:pt x="405207" y="34356"/>
                </a:lnTo>
                <a:lnTo>
                  <a:pt x="363255" y="15744"/>
                </a:lnTo>
                <a:lnTo>
                  <a:pt x="317690" y="4054"/>
                </a:lnTo>
                <a:lnTo>
                  <a:pt x="269270" y="0"/>
                </a:lnTo>
                <a:lnTo>
                  <a:pt x="220851" y="4054"/>
                </a:lnTo>
                <a:lnTo>
                  <a:pt x="175286" y="15744"/>
                </a:lnTo>
                <a:lnTo>
                  <a:pt x="133335" y="34356"/>
                </a:lnTo>
                <a:lnTo>
                  <a:pt x="95755" y="59180"/>
                </a:lnTo>
                <a:lnTo>
                  <a:pt x="63307" y="89503"/>
                </a:lnTo>
                <a:lnTo>
                  <a:pt x="36748" y="124614"/>
                </a:lnTo>
                <a:lnTo>
                  <a:pt x="16838" y="163801"/>
                </a:lnTo>
                <a:lnTo>
                  <a:pt x="4336" y="206351"/>
                </a:lnTo>
                <a:lnTo>
                  <a:pt x="0" y="251554"/>
                </a:lnTo>
                <a:lnTo>
                  <a:pt x="4336" y="296757"/>
                </a:lnTo>
                <a:lnTo>
                  <a:pt x="16838" y="339307"/>
                </a:lnTo>
                <a:lnTo>
                  <a:pt x="36748" y="378494"/>
                </a:lnTo>
                <a:lnTo>
                  <a:pt x="63307" y="413605"/>
                </a:lnTo>
                <a:lnTo>
                  <a:pt x="95755" y="443929"/>
                </a:lnTo>
                <a:lnTo>
                  <a:pt x="133335" y="468753"/>
                </a:lnTo>
                <a:lnTo>
                  <a:pt x="175286" y="487366"/>
                </a:lnTo>
                <a:lnTo>
                  <a:pt x="220851" y="499055"/>
                </a:lnTo>
                <a:lnTo>
                  <a:pt x="269270" y="503110"/>
                </a:lnTo>
                <a:lnTo>
                  <a:pt x="317690" y="499055"/>
                </a:lnTo>
                <a:lnTo>
                  <a:pt x="363255" y="487366"/>
                </a:lnTo>
                <a:lnTo>
                  <a:pt x="405207" y="468753"/>
                </a:lnTo>
                <a:lnTo>
                  <a:pt x="442786" y="443929"/>
                </a:lnTo>
                <a:lnTo>
                  <a:pt x="475235" y="413605"/>
                </a:lnTo>
                <a:lnTo>
                  <a:pt x="501794" y="378494"/>
                </a:lnTo>
                <a:lnTo>
                  <a:pt x="521704" y="339307"/>
                </a:lnTo>
                <a:lnTo>
                  <a:pt x="534207" y="296757"/>
                </a:lnTo>
                <a:lnTo>
                  <a:pt x="538543" y="251554"/>
                </a:lnTo>
                <a:close/>
              </a:path>
            </a:pathLst>
          </a:custGeom>
          <a:ln w="185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644068" y="4196043"/>
            <a:ext cx="541020" cy="503555"/>
          </a:xfrm>
          <a:custGeom>
            <a:avLst/>
            <a:gdLst/>
            <a:ahLst/>
            <a:cxnLst/>
            <a:rect l="l" t="t" r="r" b="b"/>
            <a:pathLst>
              <a:path w="541020" h="503554">
                <a:moveTo>
                  <a:pt x="270415" y="503110"/>
                </a:moveTo>
                <a:lnTo>
                  <a:pt x="221806" y="499055"/>
                </a:lnTo>
                <a:lnTo>
                  <a:pt x="176056" y="487366"/>
                </a:lnTo>
                <a:lnTo>
                  <a:pt x="133929" y="468753"/>
                </a:lnTo>
                <a:lnTo>
                  <a:pt x="96187" y="443929"/>
                </a:lnTo>
                <a:lnTo>
                  <a:pt x="63596" y="413605"/>
                </a:lnTo>
                <a:lnTo>
                  <a:pt x="36918" y="378494"/>
                </a:lnTo>
                <a:lnTo>
                  <a:pt x="16917" y="339307"/>
                </a:lnTo>
                <a:lnTo>
                  <a:pt x="4356" y="296757"/>
                </a:lnTo>
                <a:lnTo>
                  <a:pt x="0" y="251554"/>
                </a:lnTo>
                <a:lnTo>
                  <a:pt x="4356" y="206351"/>
                </a:lnTo>
                <a:lnTo>
                  <a:pt x="16917" y="163801"/>
                </a:lnTo>
                <a:lnTo>
                  <a:pt x="36918" y="124614"/>
                </a:lnTo>
                <a:lnTo>
                  <a:pt x="63596" y="89503"/>
                </a:lnTo>
                <a:lnTo>
                  <a:pt x="96187" y="59180"/>
                </a:lnTo>
                <a:lnTo>
                  <a:pt x="133929" y="34356"/>
                </a:lnTo>
                <a:lnTo>
                  <a:pt x="176056" y="15744"/>
                </a:lnTo>
                <a:lnTo>
                  <a:pt x="221806" y="4054"/>
                </a:lnTo>
                <a:lnTo>
                  <a:pt x="270415" y="0"/>
                </a:lnTo>
                <a:lnTo>
                  <a:pt x="319024" y="4054"/>
                </a:lnTo>
                <a:lnTo>
                  <a:pt x="364774" y="15744"/>
                </a:lnTo>
                <a:lnTo>
                  <a:pt x="406901" y="34356"/>
                </a:lnTo>
                <a:lnTo>
                  <a:pt x="444642" y="59180"/>
                </a:lnTo>
                <a:lnTo>
                  <a:pt x="477233" y="89503"/>
                </a:lnTo>
                <a:lnTo>
                  <a:pt x="503911" y="124614"/>
                </a:lnTo>
                <a:lnTo>
                  <a:pt x="523912" y="163801"/>
                </a:lnTo>
                <a:lnTo>
                  <a:pt x="536472" y="206351"/>
                </a:lnTo>
                <a:lnTo>
                  <a:pt x="540829" y="251554"/>
                </a:lnTo>
                <a:lnTo>
                  <a:pt x="536472" y="296757"/>
                </a:lnTo>
                <a:lnTo>
                  <a:pt x="523912" y="339307"/>
                </a:lnTo>
                <a:lnTo>
                  <a:pt x="503911" y="378494"/>
                </a:lnTo>
                <a:lnTo>
                  <a:pt x="477233" y="413605"/>
                </a:lnTo>
                <a:lnTo>
                  <a:pt x="444642" y="443929"/>
                </a:lnTo>
                <a:lnTo>
                  <a:pt x="406901" y="468753"/>
                </a:lnTo>
                <a:lnTo>
                  <a:pt x="364774" y="487366"/>
                </a:lnTo>
                <a:lnTo>
                  <a:pt x="319024" y="499055"/>
                </a:lnTo>
                <a:lnTo>
                  <a:pt x="270415" y="50311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644068" y="4196043"/>
            <a:ext cx="541020" cy="503555"/>
          </a:xfrm>
          <a:custGeom>
            <a:avLst/>
            <a:gdLst/>
            <a:ahLst/>
            <a:cxnLst/>
            <a:rect l="l" t="t" r="r" b="b"/>
            <a:pathLst>
              <a:path w="541020" h="503554">
                <a:moveTo>
                  <a:pt x="540829" y="251554"/>
                </a:moveTo>
                <a:lnTo>
                  <a:pt x="536472" y="206351"/>
                </a:lnTo>
                <a:lnTo>
                  <a:pt x="523912" y="163801"/>
                </a:lnTo>
                <a:lnTo>
                  <a:pt x="503911" y="124614"/>
                </a:lnTo>
                <a:lnTo>
                  <a:pt x="477233" y="89503"/>
                </a:lnTo>
                <a:lnTo>
                  <a:pt x="444642" y="59180"/>
                </a:lnTo>
                <a:lnTo>
                  <a:pt x="406901" y="34356"/>
                </a:lnTo>
                <a:lnTo>
                  <a:pt x="364774" y="15744"/>
                </a:lnTo>
                <a:lnTo>
                  <a:pt x="319024" y="4054"/>
                </a:lnTo>
                <a:lnTo>
                  <a:pt x="270415" y="0"/>
                </a:lnTo>
                <a:lnTo>
                  <a:pt x="221806" y="4054"/>
                </a:lnTo>
                <a:lnTo>
                  <a:pt x="176056" y="15744"/>
                </a:lnTo>
                <a:lnTo>
                  <a:pt x="133929" y="34356"/>
                </a:lnTo>
                <a:lnTo>
                  <a:pt x="96187" y="59180"/>
                </a:lnTo>
                <a:lnTo>
                  <a:pt x="63596" y="89503"/>
                </a:lnTo>
                <a:lnTo>
                  <a:pt x="36918" y="124614"/>
                </a:lnTo>
                <a:lnTo>
                  <a:pt x="16917" y="163801"/>
                </a:lnTo>
                <a:lnTo>
                  <a:pt x="4356" y="206351"/>
                </a:lnTo>
                <a:lnTo>
                  <a:pt x="0" y="251554"/>
                </a:lnTo>
                <a:lnTo>
                  <a:pt x="4356" y="296757"/>
                </a:lnTo>
                <a:lnTo>
                  <a:pt x="16917" y="339307"/>
                </a:lnTo>
                <a:lnTo>
                  <a:pt x="36918" y="378494"/>
                </a:lnTo>
                <a:lnTo>
                  <a:pt x="63596" y="413605"/>
                </a:lnTo>
                <a:lnTo>
                  <a:pt x="96187" y="443929"/>
                </a:lnTo>
                <a:lnTo>
                  <a:pt x="133929" y="468753"/>
                </a:lnTo>
                <a:lnTo>
                  <a:pt x="176056" y="487366"/>
                </a:lnTo>
                <a:lnTo>
                  <a:pt x="221806" y="499055"/>
                </a:lnTo>
                <a:lnTo>
                  <a:pt x="270415" y="503110"/>
                </a:lnTo>
                <a:lnTo>
                  <a:pt x="319024" y="499055"/>
                </a:lnTo>
                <a:lnTo>
                  <a:pt x="364774" y="487366"/>
                </a:lnTo>
                <a:lnTo>
                  <a:pt x="406901" y="468753"/>
                </a:lnTo>
                <a:lnTo>
                  <a:pt x="444642" y="443929"/>
                </a:lnTo>
                <a:lnTo>
                  <a:pt x="477233" y="413605"/>
                </a:lnTo>
                <a:lnTo>
                  <a:pt x="503911" y="378494"/>
                </a:lnTo>
                <a:lnTo>
                  <a:pt x="523912" y="339307"/>
                </a:lnTo>
                <a:lnTo>
                  <a:pt x="536472" y="296757"/>
                </a:lnTo>
                <a:lnTo>
                  <a:pt x="540829" y="251554"/>
                </a:lnTo>
                <a:close/>
              </a:path>
            </a:pathLst>
          </a:custGeom>
          <a:ln w="185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8540407" y="4271114"/>
            <a:ext cx="309880" cy="3041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1800" spc="40" dirty="0">
                <a:latin typeface="Times New Roman"/>
                <a:cs typeface="Times New Roman"/>
              </a:rPr>
              <a:t>S</a:t>
            </a:r>
            <a:r>
              <a:rPr sz="2250" spc="60" baseline="-16666" dirty="0">
                <a:latin typeface="Times New Roman"/>
                <a:cs typeface="Times New Roman"/>
              </a:rPr>
              <a:t>2</a:t>
            </a:r>
            <a:endParaRPr sz="2250" baseline="-16666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6787650" y="4271114"/>
            <a:ext cx="309880" cy="3041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1800" spc="40" dirty="0">
                <a:latin typeface="Times New Roman"/>
                <a:cs typeface="Times New Roman"/>
              </a:rPr>
              <a:t>S</a:t>
            </a:r>
            <a:r>
              <a:rPr sz="2250" spc="60" baseline="-16666" dirty="0">
                <a:latin typeface="Times New Roman"/>
                <a:cs typeface="Times New Roman"/>
              </a:rPr>
              <a:t>3</a:t>
            </a:r>
            <a:endParaRPr sz="2250" baseline="-16666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7596901" y="4386822"/>
            <a:ext cx="306705" cy="3041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1800" spc="-20" dirty="0">
                <a:latin typeface="Times New Roman"/>
                <a:cs typeface="Times New Roman"/>
              </a:rPr>
              <a:t>L</a:t>
            </a:r>
            <a:r>
              <a:rPr sz="2250" spc="-30" baseline="-16666" dirty="0">
                <a:latin typeface="Times New Roman"/>
                <a:cs typeface="Times New Roman"/>
              </a:rPr>
              <a:t>2</a:t>
            </a:r>
            <a:endParaRPr sz="2250" baseline="-16666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7904833" y="3922140"/>
            <a:ext cx="308610" cy="3041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1800" spc="-15" dirty="0">
                <a:latin typeface="Times New Roman"/>
                <a:cs typeface="Times New Roman"/>
              </a:rPr>
              <a:t>L</a:t>
            </a:r>
            <a:r>
              <a:rPr sz="2250" spc="-22" baseline="-16666" dirty="0">
                <a:latin typeface="Times New Roman"/>
                <a:cs typeface="Times New Roman"/>
              </a:rPr>
              <a:t>7</a:t>
            </a:r>
            <a:endParaRPr sz="2250" baseline="-16666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6312408" y="4720889"/>
            <a:ext cx="9315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8000"/>
                </a:solidFill>
                <a:latin typeface="Arial"/>
                <a:cs typeface="Arial"/>
              </a:rPr>
              <a:t>F</a:t>
            </a:r>
            <a:r>
              <a:rPr sz="1800" b="1" i="1" baseline="-20833" dirty="0">
                <a:solidFill>
                  <a:srgbClr val="008000"/>
                </a:solidFill>
                <a:latin typeface="Arial-BoldItalicMT"/>
                <a:cs typeface="Arial-BoldItalicMT"/>
              </a:rPr>
              <a:t>i</a:t>
            </a:r>
            <a:r>
              <a:rPr sz="1800" b="1" i="1" spc="135" baseline="-20833" dirty="0">
                <a:solidFill>
                  <a:srgbClr val="008000"/>
                </a:solidFill>
                <a:latin typeface="Arial-BoldItalicMT"/>
                <a:cs typeface="Arial-BoldItalicMT"/>
              </a:rPr>
              <a:t> </a:t>
            </a:r>
            <a:r>
              <a:rPr sz="1800" b="1" spc="-5" dirty="0">
                <a:solidFill>
                  <a:srgbClr val="008000"/>
                </a:solidFill>
                <a:latin typeface="Arial"/>
                <a:cs typeface="Arial"/>
              </a:rPr>
              <a:t>home</a:t>
            </a:r>
            <a:endParaRPr sz="18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232353" y="5428011"/>
            <a:ext cx="5513070" cy="887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Data </a:t>
            </a:r>
            <a:r>
              <a:rPr sz="2000" spc="-5" dirty="0">
                <a:latin typeface="Arial"/>
                <a:cs typeface="Arial"/>
              </a:rPr>
              <a:t>unavailability </a:t>
            </a:r>
            <a:r>
              <a:rPr sz="2000" dirty="0">
                <a:latin typeface="Arial"/>
                <a:cs typeface="Arial"/>
              </a:rPr>
              <a:t>reduced from </a:t>
            </a:r>
            <a:r>
              <a:rPr sz="2000" spc="-5" dirty="0">
                <a:latin typeface="Arial"/>
                <a:cs typeface="Arial"/>
              </a:rPr>
              <a:t>5.95%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0.35%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latin typeface="Arial"/>
                <a:cs typeface="Arial"/>
              </a:rPr>
              <a:t>Availability </a:t>
            </a:r>
            <a:r>
              <a:rPr sz="2000" dirty="0">
                <a:latin typeface="Arial"/>
                <a:cs typeface="Arial"/>
              </a:rPr>
              <a:t>improved from </a:t>
            </a:r>
            <a:r>
              <a:rPr sz="2000" dirty="0">
                <a:latin typeface="Symbol"/>
                <a:cs typeface="Symbol"/>
              </a:rPr>
              <a:t> </a:t>
            </a:r>
            <a:r>
              <a:rPr sz="2000" spc="-5" dirty="0">
                <a:latin typeface="Arial"/>
                <a:cs typeface="Arial"/>
              </a:rPr>
              <a:t>94%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99.65%</a:t>
            </a:r>
            <a:endParaRPr sz="20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1206953" y="4460117"/>
            <a:ext cx="4258310" cy="88011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38100" marR="30480">
              <a:lnSpc>
                <a:spcPts val="2160"/>
              </a:lnSpc>
              <a:spcBef>
                <a:spcPts val="375"/>
              </a:spcBef>
              <a:tabLst>
                <a:tab pos="1925320" algn="l"/>
                <a:tab pos="2623185" algn="l"/>
                <a:tab pos="2911475" algn="l"/>
              </a:tabLst>
            </a:pPr>
            <a:r>
              <a:rPr sz="2000" dirty="0">
                <a:latin typeface="Arial"/>
                <a:cs typeface="Arial"/>
              </a:rPr>
              <a:t>Duplicated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availability	</a:t>
            </a:r>
            <a:r>
              <a:rPr sz="2000" dirty="0">
                <a:latin typeface="Arial"/>
                <a:cs typeface="Arial"/>
              </a:rPr>
              <a:t>=	2</a:t>
            </a:r>
            <a:r>
              <a:rPr sz="2000" i="1" dirty="0">
                <a:latin typeface="Arial"/>
                <a:cs typeface="Arial"/>
              </a:rPr>
              <a:t>SL </a:t>
            </a:r>
            <a:r>
              <a:rPr sz="2000" dirty="0">
                <a:latin typeface="Arial"/>
                <a:cs typeface="Arial"/>
              </a:rPr>
              <a:t>–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</a:t>
            </a:r>
            <a:r>
              <a:rPr sz="2000" i="1" dirty="0">
                <a:latin typeface="Arial"/>
                <a:cs typeface="Arial"/>
              </a:rPr>
              <a:t>SL</a:t>
            </a:r>
            <a:r>
              <a:rPr sz="2000" dirty="0">
                <a:latin typeface="Arial"/>
                <a:cs typeface="Arial"/>
              </a:rPr>
              <a:t>)</a:t>
            </a:r>
            <a:r>
              <a:rPr sz="1950" baseline="25641" dirty="0">
                <a:latin typeface="Arial"/>
                <a:cs typeface="Arial"/>
              </a:rPr>
              <a:t>2  </a:t>
            </a:r>
            <a:r>
              <a:rPr sz="2000" spc="-5" dirty="0">
                <a:latin typeface="Arial"/>
                <a:cs typeface="Arial"/>
              </a:rPr>
              <a:t>Unavailability</a:t>
            </a:r>
            <a:r>
              <a:rPr sz="2000" spc="2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=	1 – 2</a:t>
            </a:r>
            <a:r>
              <a:rPr sz="2000" i="1" dirty="0">
                <a:latin typeface="Arial"/>
                <a:cs typeface="Arial"/>
              </a:rPr>
              <a:t>SL </a:t>
            </a:r>
            <a:r>
              <a:rPr sz="2000" dirty="0">
                <a:latin typeface="Arial"/>
                <a:cs typeface="Arial"/>
              </a:rPr>
              <a:t>+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(</a:t>
            </a:r>
            <a:r>
              <a:rPr sz="2000" i="1" spc="5" dirty="0">
                <a:latin typeface="Arial"/>
                <a:cs typeface="Arial"/>
              </a:rPr>
              <a:t>SL</a:t>
            </a:r>
            <a:r>
              <a:rPr sz="2000" spc="5" dirty="0">
                <a:latin typeface="Arial"/>
                <a:cs typeface="Arial"/>
              </a:rPr>
              <a:t>)</a:t>
            </a:r>
            <a:r>
              <a:rPr sz="1950" spc="7" baseline="25641" dirty="0">
                <a:latin typeface="Arial"/>
                <a:cs typeface="Arial"/>
              </a:rPr>
              <a:t>2</a:t>
            </a:r>
            <a:endParaRPr sz="1950" baseline="25641">
              <a:latin typeface="Arial"/>
              <a:cs typeface="Arial"/>
            </a:endParaRPr>
          </a:p>
          <a:p>
            <a:pPr marL="1638300">
              <a:lnSpc>
                <a:spcPts val="2130"/>
              </a:lnSpc>
              <a:tabLst>
                <a:tab pos="1925320" algn="l"/>
                <a:tab pos="3276600" algn="l"/>
              </a:tabLst>
            </a:pPr>
            <a:r>
              <a:rPr sz="2000" dirty="0">
                <a:latin typeface="Arial"/>
                <a:cs typeface="Arial"/>
              </a:rPr>
              <a:t>=	(1 –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SL</a:t>
            </a:r>
            <a:r>
              <a:rPr sz="2000" dirty="0">
                <a:latin typeface="Arial"/>
                <a:cs typeface="Arial"/>
              </a:rPr>
              <a:t>)</a:t>
            </a:r>
            <a:r>
              <a:rPr sz="1950" baseline="25641" dirty="0">
                <a:latin typeface="Arial"/>
                <a:cs typeface="Arial"/>
              </a:rPr>
              <a:t>2</a:t>
            </a:r>
            <a:r>
              <a:rPr sz="1950" spc="254" baseline="25641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=	</a:t>
            </a:r>
            <a:r>
              <a:rPr sz="2000" spc="-5" dirty="0">
                <a:latin typeface="Arial"/>
                <a:cs typeface="Arial"/>
              </a:rPr>
              <a:t>0.35%</a:t>
            </a:r>
            <a:endParaRPr sz="200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2491154" y="3707300"/>
            <a:ext cx="1133475" cy="48831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 marR="5080" indent="16510">
              <a:lnSpc>
                <a:spcPts val="1730"/>
              </a:lnSpc>
              <a:spcBef>
                <a:spcPts val="310"/>
              </a:spcBef>
            </a:pPr>
            <a:r>
              <a:rPr sz="1600" spc="-5" dirty="0">
                <a:latin typeface="Arial"/>
                <a:cs typeface="Arial"/>
              </a:rPr>
              <a:t>Primary site  </a:t>
            </a:r>
            <a:r>
              <a:rPr sz="1600" spc="-10" dirty="0">
                <a:latin typeface="Arial"/>
                <a:cs typeface="Arial"/>
              </a:rPr>
              <a:t>i</a:t>
            </a:r>
            <a:r>
              <a:rPr sz="1600" dirty="0">
                <a:latin typeface="Arial"/>
                <a:cs typeface="Arial"/>
              </a:rPr>
              <a:t>n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c</a:t>
            </a:r>
            <a:r>
              <a:rPr sz="1600" spc="-5" dirty="0">
                <a:latin typeface="Arial"/>
                <a:cs typeface="Arial"/>
              </a:rPr>
              <a:t>c</a:t>
            </a:r>
            <a:r>
              <a:rPr sz="1600" dirty="0">
                <a:latin typeface="Arial"/>
                <a:cs typeface="Arial"/>
              </a:rPr>
              <a:t>ess</a:t>
            </a:r>
            <a:r>
              <a:rPr sz="1600" spc="-10" dirty="0">
                <a:latin typeface="Arial"/>
                <a:cs typeface="Arial"/>
              </a:rPr>
              <a:t>i</a:t>
            </a:r>
            <a:r>
              <a:rPr sz="1600" dirty="0">
                <a:latin typeface="Arial"/>
                <a:cs typeface="Arial"/>
              </a:rPr>
              <a:t>b</a:t>
            </a:r>
            <a:r>
              <a:rPr sz="1600" spc="-15" dirty="0">
                <a:latin typeface="Arial"/>
                <a:cs typeface="Arial"/>
              </a:rPr>
              <a:t>l</a:t>
            </a:r>
            <a:r>
              <a:rPr sz="1600" spc="-5" dirty="0"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</p:txBody>
      </p:sp>
      <p:sp>
        <p:nvSpPr>
          <p:cNvPr id="63" name="页脚占位符 62">
            <a:extLst>
              <a:ext uri="{FF2B5EF4-FFF2-40B4-BE49-F238E27FC236}">
                <a16:creationId xmlns:a16="http://schemas.microsoft.com/office/drawing/2014/main" id="{E82BFC6F-E155-DF4E-A74B-70835D589418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53233" y="760074"/>
            <a:ext cx="270002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u="none" spc="10" dirty="0">
                <a:latin typeface="宋体"/>
                <a:cs typeface="宋体"/>
              </a:rPr>
              <a:t>例题选讲</a:t>
            </a:r>
            <a:r>
              <a:rPr b="0" u="none" dirty="0">
                <a:latin typeface="宋体"/>
                <a:cs typeface="宋体"/>
              </a:rPr>
              <a:t>（</a:t>
            </a:r>
            <a:r>
              <a:rPr u="none" dirty="0"/>
              <a:t>7</a:t>
            </a:r>
            <a:r>
              <a:rPr b="0" u="none" dirty="0">
                <a:latin typeface="宋体"/>
                <a:cs typeface="宋体"/>
              </a:rPr>
              <a:t>）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50924" y="1537253"/>
            <a:ext cx="7355840" cy="199771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99085" marR="5080" indent="-287020">
              <a:lnSpc>
                <a:spcPct val="90000"/>
              </a:lnSpc>
              <a:spcBef>
                <a:spcPts val="385"/>
              </a:spcBef>
              <a:buFont typeface="Wingdings"/>
              <a:buChar char=""/>
              <a:tabLst>
                <a:tab pos="299720" algn="l"/>
              </a:tabLst>
            </a:pPr>
            <a:r>
              <a:rPr sz="2400" spc="10" dirty="0">
                <a:latin typeface="宋体"/>
                <a:cs typeface="宋体"/>
              </a:rPr>
              <a:t>在下面</a:t>
            </a:r>
            <a:r>
              <a:rPr sz="2400" b="1" spc="-5" dirty="0">
                <a:latin typeface="Arial"/>
                <a:cs typeface="Arial"/>
              </a:rPr>
              <a:t>Tomasulo</a:t>
            </a:r>
            <a:r>
              <a:rPr sz="2400" spc="10" dirty="0">
                <a:latin typeface="宋体"/>
                <a:cs typeface="宋体"/>
              </a:rPr>
              <a:t>结构上执行指令，分别计算每条</a:t>
            </a:r>
            <a:r>
              <a:rPr sz="2400" dirty="0">
                <a:latin typeface="宋体"/>
                <a:cs typeface="宋体"/>
              </a:rPr>
              <a:t>指 </a:t>
            </a:r>
            <a:r>
              <a:rPr sz="2400" spc="10" dirty="0">
                <a:latin typeface="宋体"/>
                <a:cs typeface="宋体"/>
              </a:rPr>
              <a:t>令写结果阶段的时间（时钟周期数），并画出相应</a:t>
            </a:r>
            <a:r>
              <a:rPr sz="2400" dirty="0">
                <a:latin typeface="宋体"/>
                <a:cs typeface="宋体"/>
              </a:rPr>
              <a:t>的 </a:t>
            </a:r>
            <a:r>
              <a:rPr sz="2400" spc="10" dirty="0">
                <a:latin typeface="宋体"/>
                <a:cs typeface="宋体"/>
              </a:rPr>
              <a:t>时空图</a:t>
            </a:r>
            <a:r>
              <a:rPr sz="2400" dirty="0">
                <a:latin typeface="宋体"/>
                <a:cs typeface="宋体"/>
              </a:rPr>
              <a:t>。</a:t>
            </a:r>
            <a:endParaRPr sz="2400">
              <a:latin typeface="宋体"/>
              <a:cs typeface="宋体"/>
            </a:endParaRPr>
          </a:p>
          <a:p>
            <a:pPr marL="299085">
              <a:lnSpc>
                <a:spcPct val="100000"/>
              </a:lnSpc>
              <a:spcBef>
                <a:spcPts val="575"/>
              </a:spcBef>
            </a:pPr>
            <a:r>
              <a:rPr sz="2400" spc="10" dirty="0">
                <a:latin typeface="宋体"/>
                <a:cs typeface="宋体"/>
              </a:rPr>
              <a:t>（注：写不下了图在下页</a:t>
            </a:r>
            <a:r>
              <a:rPr sz="2400" dirty="0">
                <a:latin typeface="宋体"/>
                <a:cs typeface="宋体"/>
              </a:rPr>
              <a:t>）</a:t>
            </a:r>
            <a:endParaRPr sz="2400">
              <a:latin typeface="宋体"/>
              <a:cs typeface="宋体"/>
            </a:endParaRPr>
          </a:p>
          <a:p>
            <a:pPr marR="1305560" algn="r">
              <a:lnSpc>
                <a:spcPct val="100000"/>
              </a:lnSpc>
              <a:spcBef>
                <a:spcPts val="1850"/>
              </a:spcBef>
            </a:pPr>
            <a:r>
              <a:rPr sz="1800" spc="-5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tency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190242" y="3947371"/>
          <a:ext cx="5593714" cy="21909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0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37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07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84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04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1318">
                <a:tc>
                  <a:txBody>
                    <a:bodyPr/>
                    <a:lstStyle/>
                    <a:p>
                      <a:pPr marL="31750">
                        <a:lnSpc>
                          <a:spcPts val="1989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LD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ts val="1989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F6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33070">
                        <a:lnSpc>
                          <a:spcPts val="1989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34+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21640">
                        <a:lnSpc>
                          <a:spcPts val="1989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R2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765" algn="r">
                        <a:lnSpc>
                          <a:spcPts val="1989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13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LD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3815" marB="0"/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F2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3815" marB="0"/>
                </a:tc>
                <a:tc>
                  <a:txBody>
                    <a:bodyPr/>
                    <a:lstStyle/>
                    <a:p>
                      <a:pPr marL="43307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45+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3815" marB="0"/>
                </a:tc>
                <a:tc>
                  <a:txBody>
                    <a:bodyPr/>
                    <a:lstStyle/>
                    <a:p>
                      <a:pPr marL="42164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R3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3815" marB="0"/>
                </a:tc>
                <a:tc>
                  <a:txBody>
                    <a:bodyPr/>
                    <a:lstStyle/>
                    <a:p>
                      <a:pPr marR="24765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381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01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25" dirty="0">
                          <a:latin typeface="Arial"/>
                          <a:cs typeface="Arial"/>
                        </a:rPr>
                        <a:t>MULTD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3815" marB="0"/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F0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3815" marB="0"/>
                </a:tc>
                <a:tc>
                  <a:txBody>
                    <a:bodyPr/>
                    <a:lstStyle/>
                    <a:p>
                      <a:pPr marL="43307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F2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3815" marB="0"/>
                </a:tc>
                <a:tc>
                  <a:txBody>
                    <a:bodyPr/>
                    <a:lstStyle/>
                    <a:p>
                      <a:pPr marL="42164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F4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381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381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13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SUBD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3815" marB="0"/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F8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3815" marB="0"/>
                </a:tc>
                <a:tc>
                  <a:txBody>
                    <a:bodyPr/>
                    <a:lstStyle/>
                    <a:p>
                      <a:pPr marL="43307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F6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3815" marB="0"/>
                </a:tc>
                <a:tc>
                  <a:txBody>
                    <a:bodyPr/>
                    <a:lstStyle/>
                    <a:p>
                      <a:pPr marL="42164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F2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3815" marB="0"/>
                </a:tc>
                <a:tc>
                  <a:txBody>
                    <a:bodyPr/>
                    <a:lstStyle/>
                    <a:p>
                      <a:pPr marR="24765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381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13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DIVD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3815" marB="0"/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F10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3815" marB="0"/>
                </a:tc>
                <a:tc>
                  <a:txBody>
                    <a:bodyPr/>
                    <a:lstStyle/>
                    <a:p>
                      <a:pPr marL="43307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F0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3815" marB="0"/>
                </a:tc>
                <a:tc>
                  <a:txBody>
                    <a:bodyPr/>
                    <a:lstStyle/>
                    <a:p>
                      <a:pPr marL="42164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F6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381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40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381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1204">
                <a:tc>
                  <a:txBody>
                    <a:bodyPr/>
                    <a:lstStyle/>
                    <a:p>
                      <a:pPr marL="31750">
                        <a:lnSpc>
                          <a:spcPts val="2080"/>
                        </a:lnSpc>
                        <a:spcBef>
                          <a:spcPts val="34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ADDD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3815" marB="0"/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ts val="2080"/>
                        </a:lnSpc>
                        <a:spcBef>
                          <a:spcPts val="34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F6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3815" marB="0"/>
                </a:tc>
                <a:tc>
                  <a:txBody>
                    <a:bodyPr/>
                    <a:lstStyle/>
                    <a:p>
                      <a:pPr marL="433070">
                        <a:lnSpc>
                          <a:spcPts val="2080"/>
                        </a:lnSpc>
                        <a:spcBef>
                          <a:spcPts val="34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F8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3815" marB="0"/>
                </a:tc>
                <a:tc>
                  <a:txBody>
                    <a:bodyPr/>
                    <a:lstStyle/>
                    <a:p>
                      <a:pPr marL="421640">
                        <a:lnSpc>
                          <a:spcPts val="2080"/>
                        </a:lnSpc>
                        <a:spcBef>
                          <a:spcPts val="34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F2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3815" marB="0"/>
                </a:tc>
                <a:tc>
                  <a:txBody>
                    <a:bodyPr/>
                    <a:lstStyle/>
                    <a:p>
                      <a:pPr marR="24765" algn="r">
                        <a:lnSpc>
                          <a:spcPts val="2080"/>
                        </a:lnSpc>
                        <a:spcBef>
                          <a:spcPts val="34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381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页脚占位符 8">
            <a:extLst>
              <a:ext uri="{FF2B5EF4-FFF2-40B4-BE49-F238E27FC236}">
                <a16:creationId xmlns:a16="http://schemas.microsoft.com/office/drawing/2014/main" id="{A9B5EBFF-9B22-3C41-A2F8-5F42AF8907F0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67611" y="1402074"/>
            <a:ext cx="7778750" cy="0"/>
          </a:xfrm>
          <a:custGeom>
            <a:avLst/>
            <a:gdLst/>
            <a:ahLst/>
            <a:cxnLst/>
            <a:rect l="l" t="t" r="r" b="b"/>
            <a:pathLst>
              <a:path w="7778750">
                <a:moveTo>
                  <a:pt x="0" y="0"/>
                </a:moveTo>
                <a:lnTo>
                  <a:pt x="7778496" y="0"/>
                </a:lnTo>
              </a:path>
            </a:pathLst>
          </a:custGeom>
          <a:ln w="27432">
            <a:solidFill>
              <a:srgbClr val="FBBA0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020">
              <a:lnSpc>
                <a:spcPct val="100000"/>
              </a:lnSpc>
              <a:spcBef>
                <a:spcPts val="100"/>
              </a:spcBef>
              <a:tabLst>
                <a:tab pos="400050" algn="l"/>
                <a:tab pos="7811134" algn="l"/>
              </a:tabLst>
            </a:pPr>
            <a:r>
              <a:rPr b="0" dirty="0">
                <a:latin typeface="Times New Roman"/>
                <a:cs typeface="Times New Roman"/>
              </a:rPr>
              <a:t> 	</a:t>
            </a:r>
            <a:r>
              <a:rPr spc="-5" dirty="0"/>
              <a:t>Tomasulo</a:t>
            </a:r>
            <a:r>
              <a:rPr spc="-120" dirty="0"/>
              <a:t> </a:t>
            </a:r>
            <a:r>
              <a:rPr dirty="0"/>
              <a:t>Organization	</a:t>
            </a:r>
          </a:p>
        </p:txBody>
      </p:sp>
      <p:sp>
        <p:nvSpPr>
          <p:cNvPr id="4" name="object 4"/>
          <p:cNvSpPr/>
          <p:nvPr/>
        </p:nvSpPr>
        <p:spPr>
          <a:xfrm>
            <a:off x="1484375" y="2563362"/>
            <a:ext cx="943610" cy="231775"/>
          </a:xfrm>
          <a:custGeom>
            <a:avLst/>
            <a:gdLst/>
            <a:ahLst/>
            <a:cxnLst/>
            <a:rect l="l" t="t" r="r" b="b"/>
            <a:pathLst>
              <a:path w="943610" h="231775">
                <a:moveTo>
                  <a:pt x="943356" y="0"/>
                </a:moveTo>
                <a:lnTo>
                  <a:pt x="0" y="0"/>
                </a:lnTo>
                <a:lnTo>
                  <a:pt x="0" y="231647"/>
                </a:lnTo>
                <a:lnTo>
                  <a:pt x="943356" y="231647"/>
                </a:lnTo>
                <a:lnTo>
                  <a:pt x="943356" y="216408"/>
                </a:lnTo>
                <a:lnTo>
                  <a:pt x="28956" y="216408"/>
                </a:lnTo>
                <a:lnTo>
                  <a:pt x="15240" y="202692"/>
                </a:lnTo>
                <a:lnTo>
                  <a:pt x="28956" y="202692"/>
                </a:lnTo>
                <a:lnTo>
                  <a:pt x="28956" y="27432"/>
                </a:lnTo>
                <a:lnTo>
                  <a:pt x="15240" y="27432"/>
                </a:lnTo>
                <a:lnTo>
                  <a:pt x="28956" y="13716"/>
                </a:lnTo>
                <a:lnTo>
                  <a:pt x="943356" y="13716"/>
                </a:lnTo>
                <a:lnTo>
                  <a:pt x="943356" y="0"/>
                </a:lnTo>
                <a:close/>
              </a:path>
              <a:path w="943610" h="231775">
                <a:moveTo>
                  <a:pt x="28956" y="202692"/>
                </a:moveTo>
                <a:lnTo>
                  <a:pt x="15240" y="202692"/>
                </a:lnTo>
                <a:lnTo>
                  <a:pt x="28956" y="216408"/>
                </a:lnTo>
                <a:lnTo>
                  <a:pt x="28956" y="202692"/>
                </a:lnTo>
                <a:close/>
              </a:path>
              <a:path w="943610" h="231775">
                <a:moveTo>
                  <a:pt x="914400" y="202692"/>
                </a:moveTo>
                <a:lnTo>
                  <a:pt x="28956" y="202692"/>
                </a:lnTo>
                <a:lnTo>
                  <a:pt x="28956" y="216408"/>
                </a:lnTo>
                <a:lnTo>
                  <a:pt x="914400" y="216408"/>
                </a:lnTo>
                <a:lnTo>
                  <a:pt x="914400" y="202692"/>
                </a:lnTo>
                <a:close/>
              </a:path>
              <a:path w="943610" h="231775">
                <a:moveTo>
                  <a:pt x="914400" y="13716"/>
                </a:moveTo>
                <a:lnTo>
                  <a:pt x="914400" y="216408"/>
                </a:lnTo>
                <a:lnTo>
                  <a:pt x="929640" y="202692"/>
                </a:lnTo>
                <a:lnTo>
                  <a:pt x="943356" y="202692"/>
                </a:lnTo>
                <a:lnTo>
                  <a:pt x="943356" y="27432"/>
                </a:lnTo>
                <a:lnTo>
                  <a:pt x="929640" y="27432"/>
                </a:lnTo>
                <a:lnTo>
                  <a:pt x="914400" y="13716"/>
                </a:lnTo>
                <a:close/>
              </a:path>
              <a:path w="943610" h="231775">
                <a:moveTo>
                  <a:pt x="943356" y="202692"/>
                </a:moveTo>
                <a:lnTo>
                  <a:pt x="929640" y="202692"/>
                </a:lnTo>
                <a:lnTo>
                  <a:pt x="914400" y="216408"/>
                </a:lnTo>
                <a:lnTo>
                  <a:pt x="943356" y="216408"/>
                </a:lnTo>
                <a:lnTo>
                  <a:pt x="943356" y="202692"/>
                </a:lnTo>
                <a:close/>
              </a:path>
              <a:path w="943610" h="231775">
                <a:moveTo>
                  <a:pt x="28956" y="13716"/>
                </a:moveTo>
                <a:lnTo>
                  <a:pt x="15240" y="27432"/>
                </a:lnTo>
                <a:lnTo>
                  <a:pt x="28956" y="27432"/>
                </a:lnTo>
                <a:lnTo>
                  <a:pt x="28956" y="13716"/>
                </a:lnTo>
                <a:close/>
              </a:path>
              <a:path w="943610" h="231775">
                <a:moveTo>
                  <a:pt x="914400" y="13716"/>
                </a:moveTo>
                <a:lnTo>
                  <a:pt x="28956" y="13716"/>
                </a:lnTo>
                <a:lnTo>
                  <a:pt x="28956" y="27432"/>
                </a:lnTo>
                <a:lnTo>
                  <a:pt x="914400" y="27432"/>
                </a:lnTo>
                <a:lnTo>
                  <a:pt x="914400" y="13716"/>
                </a:lnTo>
                <a:close/>
              </a:path>
              <a:path w="943610" h="231775">
                <a:moveTo>
                  <a:pt x="943356" y="13716"/>
                </a:moveTo>
                <a:lnTo>
                  <a:pt x="914400" y="13716"/>
                </a:lnTo>
                <a:lnTo>
                  <a:pt x="929640" y="27432"/>
                </a:lnTo>
                <a:lnTo>
                  <a:pt x="943356" y="27432"/>
                </a:lnTo>
                <a:lnTo>
                  <a:pt x="943356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9616" y="2779770"/>
            <a:ext cx="914400" cy="204470"/>
          </a:xfrm>
          <a:custGeom>
            <a:avLst/>
            <a:gdLst/>
            <a:ahLst/>
            <a:cxnLst/>
            <a:rect l="l" t="t" r="r" b="b"/>
            <a:pathLst>
              <a:path w="914400" h="204469">
                <a:moveTo>
                  <a:pt x="0" y="0"/>
                </a:moveTo>
                <a:lnTo>
                  <a:pt x="914400" y="0"/>
                </a:lnTo>
                <a:lnTo>
                  <a:pt x="914400" y="204215"/>
                </a:lnTo>
                <a:lnTo>
                  <a:pt x="0" y="20421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84375" y="2766054"/>
            <a:ext cx="943610" cy="231775"/>
          </a:xfrm>
          <a:custGeom>
            <a:avLst/>
            <a:gdLst/>
            <a:ahLst/>
            <a:cxnLst/>
            <a:rect l="l" t="t" r="r" b="b"/>
            <a:pathLst>
              <a:path w="943610" h="231775">
                <a:moveTo>
                  <a:pt x="943356" y="0"/>
                </a:moveTo>
                <a:lnTo>
                  <a:pt x="0" y="0"/>
                </a:lnTo>
                <a:lnTo>
                  <a:pt x="0" y="231647"/>
                </a:lnTo>
                <a:lnTo>
                  <a:pt x="943356" y="231647"/>
                </a:lnTo>
                <a:lnTo>
                  <a:pt x="943356" y="217931"/>
                </a:lnTo>
                <a:lnTo>
                  <a:pt x="28956" y="217932"/>
                </a:lnTo>
                <a:lnTo>
                  <a:pt x="15240" y="202692"/>
                </a:lnTo>
                <a:lnTo>
                  <a:pt x="28956" y="202692"/>
                </a:lnTo>
                <a:lnTo>
                  <a:pt x="28956" y="28956"/>
                </a:lnTo>
                <a:lnTo>
                  <a:pt x="15240" y="28956"/>
                </a:lnTo>
                <a:lnTo>
                  <a:pt x="28956" y="13716"/>
                </a:lnTo>
                <a:lnTo>
                  <a:pt x="943356" y="13716"/>
                </a:lnTo>
                <a:lnTo>
                  <a:pt x="943356" y="0"/>
                </a:lnTo>
                <a:close/>
              </a:path>
              <a:path w="943610" h="231775">
                <a:moveTo>
                  <a:pt x="28956" y="202692"/>
                </a:moveTo>
                <a:lnTo>
                  <a:pt x="15240" y="202692"/>
                </a:lnTo>
                <a:lnTo>
                  <a:pt x="28956" y="217932"/>
                </a:lnTo>
                <a:lnTo>
                  <a:pt x="28956" y="202692"/>
                </a:lnTo>
                <a:close/>
              </a:path>
              <a:path w="943610" h="231775">
                <a:moveTo>
                  <a:pt x="914400" y="202692"/>
                </a:moveTo>
                <a:lnTo>
                  <a:pt x="28956" y="202692"/>
                </a:lnTo>
                <a:lnTo>
                  <a:pt x="28956" y="217932"/>
                </a:lnTo>
                <a:lnTo>
                  <a:pt x="914400" y="217932"/>
                </a:lnTo>
                <a:lnTo>
                  <a:pt x="914400" y="202692"/>
                </a:lnTo>
                <a:close/>
              </a:path>
              <a:path w="943610" h="231775">
                <a:moveTo>
                  <a:pt x="914400" y="13716"/>
                </a:moveTo>
                <a:lnTo>
                  <a:pt x="914400" y="217932"/>
                </a:lnTo>
                <a:lnTo>
                  <a:pt x="929640" y="202692"/>
                </a:lnTo>
                <a:lnTo>
                  <a:pt x="943356" y="202692"/>
                </a:lnTo>
                <a:lnTo>
                  <a:pt x="943356" y="28956"/>
                </a:lnTo>
                <a:lnTo>
                  <a:pt x="929640" y="28956"/>
                </a:lnTo>
                <a:lnTo>
                  <a:pt x="914400" y="13716"/>
                </a:lnTo>
                <a:close/>
              </a:path>
              <a:path w="943610" h="231775">
                <a:moveTo>
                  <a:pt x="943356" y="202692"/>
                </a:moveTo>
                <a:lnTo>
                  <a:pt x="929640" y="202692"/>
                </a:lnTo>
                <a:lnTo>
                  <a:pt x="914400" y="217932"/>
                </a:lnTo>
                <a:lnTo>
                  <a:pt x="943356" y="217931"/>
                </a:lnTo>
                <a:lnTo>
                  <a:pt x="943356" y="202692"/>
                </a:lnTo>
                <a:close/>
              </a:path>
              <a:path w="943610" h="231775">
                <a:moveTo>
                  <a:pt x="28956" y="13716"/>
                </a:moveTo>
                <a:lnTo>
                  <a:pt x="15240" y="28956"/>
                </a:lnTo>
                <a:lnTo>
                  <a:pt x="28956" y="28956"/>
                </a:lnTo>
                <a:lnTo>
                  <a:pt x="28956" y="13716"/>
                </a:lnTo>
                <a:close/>
              </a:path>
              <a:path w="943610" h="231775">
                <a:moveTo>
                  <a:pt x="914400" y="13716"/>
                </a:moveTo>
                <a:lnTo>
                  <a:pt x="28956" y="13716"/>
                </a:lnTo>
                <a:lnTo>
                  <a:pt x="28956" y="28956"/>
                </a:lnTo>
                <a:lnTo>
                  <a:pt x="914400" y="28956"/>
                </a:lnTo>
                <a:lnTo>
                  <a:pt x="914400" y="13716"/>
                </a:lnTo>
                <a:close/>
              </a:path>
              <a:path w="943610" h="231775">
                <a:moveTo>
                  <a:pt x="943356" y="13716"/>
                </a:moveTo>
                <a:lnTo>
                  <a:pt x="914400" y="13716"/>
                </a:lnTo>
                <a:lnTo>
                  <a:pt x="929640" y="28956"/>
                </a:lnTo>
                <a:lnTo>
                  <a:pt x="943356" y="28956"/>
                </a:lnTo>
                <a:lnTo>
                  <a:pt x="943356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9616" y="2983986"/>
            <a:ext cx="914400" cy="203200"/>
          </a:xfrm>
          <a:custGeom>
            <a:avLst/>
            <a:gdLst/>
            <a:ahLst/>
            <a:cxnLst/>
            <a:rect l="l" t="t" r="r" b="b"/>
            <a:pathLst>
              <a:path w="914400" h="203200">
                <a:moveTo>
                  <a:pt x="0" y="0"/>
                </a:moveTo>
                <a:lnTo>
                  <a:pt x="914400" y="0"/>
                </a:lnTo>
                <a:lnTo>
                  <a:pt x="914400" y="202692"/>
                </a:lnTo>
                <a:lnTo>
                  <a:pt x="0" y="20269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84375" y="2968746"/>
            <a:ext cx="943610" cy="231775"/>
          </a:xfrm>
          <a:custGeom>
            <a:avLst/>
            <a:gdLst/>
            <a:ahLst/>
            <a:cxnLst/>
            <a:rect l="l" t="t" r="r" b="b"/>
            <a:pathLst>
              <a:path w="943610" h="231775">
                <a:moveTo>
                  <a:pt x="943356" y="0"/>
                </a:moveTo>
                <a:lnTo>
                  <a:pt x="0" y="0"/>
                </a:lnTo>
                <a:lnTo>
                  <a:pt x="0" y="231647"/>
                </a:lnTo>
                <a:lnTo>
                  <a:pt x="943356" y="231647"/>
                </a:lnTo>
                <a:lnTo>
                  <a:pt x="943356" y="217931"/>
                </a:lnTo>
                <a:lnTo>
                  <a:pt x="28956" y="217932"/>
                </a:lnTo>
                <a:lnTo>
                  <a:pt x="15240" y="204215"/>
                </a:lnTo>
                <a:lnTo>
                  <a:pt x="28956" y="204215"/>
                </a:lnTo>
                <a:lnTo>
                  <a:pt x="28956" y="28956"/>
                </a:lnTo>
                <a:lnTo>
                  <a:pt x="15239" y="28956"/>
                </a:lnTo>
                <a:lnTo>
                  <a:pt x="28956" y="15240"/>
                </a:lnTo>
                <a:lnTo>
                  <a:pt x="943356" y="15239"/>
                </a:lnTo>
                <a:lnTo>
                  <a:pt x="943356" y="0"/>
                </a:lnTo>
                <a:close/>
              </a:path>
              <a:path w="943610" h="231775">
                <a:moveTo>
                  <a:pt x="28956" y="204215"/>
                </a:moveTo>
                <a:lnTo>
                  <a:pt x="15240" y="204215"/>
                </a:lnTo>
                <a:lnTo>
                  <a:pt x="28956" y="217932"/>
                </a:lnTo>
                <a:lnTo>
                  <a:pt x="28956" y="204215"/>
                </a:lnTo>
                <a:close/>
              </a:path>
              <a:path w="943610" h="231775">
                <a:moveTo>
                  <a:pt x="914400" y="204215"/>
                </a:moveTo>
                <a:lnTo>
                  <a:pt x="28956" y="204215"/>
                </a:lnTo>
                <a:lnTo>
                  <a:pt x="28956" y="217932"/>
                </a:lnTo>
                <a:lnTo>
                  <a:pt x="914400" y="217932"/>
                </a:lnTo>
                <a:lnTo>
                  <a:pt x="914400" y="204215"/>
                </a:lnTo>
                <a:close/>
              </a:path>
              <a:path w="943610" h="231775">
                <a:moveTo>
                  <a:pt x="914400" y="15240"/>
                </a:moveTo>
                <a:lnTo>
                  <a:pt x="914400" y="217932"/>
                </a:lnTo>
                <a:lnTo>
                  <a:pt x="929640" y="204215"/>
                </a:lnTo>
                <a:lnTo>
                  <a:pt x="943356" y="204215"/>
                </a:lnTo>
                <a:lnTo>
                  <a:pt x="943356" y="28956"/>
                </a:lnTo>
                <a:lnTo>
                  <a:pt x="929640" y="28956"/>
                </a:lnTo>
                <a:lnTo>
                  <a:pt x="914400" y="15240"/>
                </a:lnTo>
                <a:close/>
              </a:path>
              <a:path w="943610" h="231775">
                <a:moveTo>
                  <a:pt x="943356" y="204215"/>
                </a:moveTo>
                <a:lnTo>
                  <a:pt x="929640" y="204215"/>
                </a:lnTo>
                <a:lnTo>
                  <a:pt x="914400" y="217932"/>
                </a:lnTo>
                <a:lnTo>
                  <a:pt x="943356" y="217931"/>
                </a:lnTo>
                <a:lnTo>
                  <a:pt x="943356" y="204215"/>
                </a:lnTo>
                <a:close/>
              </a:path>
              <a:path w="943610" h="231775">
                <a:moveTo>
                  <a:pt x="28956" y="15240"/>
                </a:moveTo>
                <a:lnTo>
                  <a:pt x="15239" y="28956"/>
                </a:lnTo>
                <a:lnTo>
                  <a:pt x="28956" y="28956"/>
                </a:lnTo>
                <a:lnTo>
                  <a:pt x="28956" y="15240"/>
                </a:lnTo>
                <a:close/>
              </a:path>
              <a:path w="943610" h="231775">
                <a:moveTo>
                  <a:pt x="914400" y="15240"/>
                </a:moveTo>
                <a:lnTo>
                  <a:pt x="28956" y="15240"/>
                </a:lnTo>
                <a:lnTo>
                  <a:pt x="28956" y="28956"/>
                </a:lnTo>
                <a:lnTo>
                  <a:pt x="914400" y="28956"/>
                </a:lnTo>
                <a:lnTo>
                  <a:pt x="914400" y="15240"/>
                </a:lnTo>
                <a:close/>
              </a:path>
              <a:path w="943610" h="231775">
                <a:moveTo>
                  <a:pt x="943356" y="15239"/>
                </a:moveTo>
                <a:lnTo>
                  <a:pt x="914400" y="15240"/>
                </a:lnTo>
                <a:lnTo>
                  <a:pt x="929640" y="28956"/>
                </a:lnTo>
                <a:lnTo>
                  <a:pt x="943356" y="28956"/>
                </a:lnTo>
                <a:lnTo>
                  <a:pt x="943356" y="152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99616" y="3186678"/>
            <a:ext cx="914400" cy="203200"/>
          </a:xfrm>
          <a:custGeom>
            <a:avLst/>
            <a:gdLst/>
            <a:ahLst/>
            <a:cxnLst/>
            <a:rect l="l" t="t" r="r" b="b"/>
            <a:pathLst>
              <a:path w="914400" h="203200">
                <a:moveTo>
                  <a:pt x="0" y="0"/>
                </a:moveTo>
                <a:lnTo>
                  <a:pt x="914400" y="0"/>
                </a:lnTo>
                <a:lnTo>
                  <a:pt x="914400" y="202692"/>
                </a:lnTo>
                <a:lnTo>
                  <a:pt x="0" y="20269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84375" y="3172962"/>
            <a:ext cx="943610" cy="231775"/>
          </a:xfrm>
          <a:custGeom>
            <a:avLst/>
            <a:gdLst/>
            <a:ahLst/>
            <a:cxnLst/>
            <a:rect l="l" t="t" r="r" b="b"/>
            <a:pathLst>
              <a:path w="943610" h="231775">
                <a:moveTo>
                  <a:pt x="943356" y="0"/>
                </a:moveTo>
                <a:lnTo>
                  <a:pt x="0" y="0"/>
                </a:lnTo>
                <a:lnTo>
                  <a:pt x="0" y="231647"/>
                </a:lnTo>
                <a:lnTo>
                  <a:pt x="943356" y="231647"/>
                </a:lnTo>
                <a:lnTo>
                  <a:pt x="943356" y="216408"/>
                </a:lnTo>
                <a:lnTo>
                  <a:pt x="28956" y="216408"/>
                </a:lnTo>
                <a:lnTo>
                  <a:pt x="15240" y="202692"/>
                </a:lnTo>
                <a:lnTo>
                  <a:pt x="28956" y="202692"/>
                </a:lnTo>
                <a:lnTo>
                  <a:pt x="28956" y="27432"/>
                </a:lnTo>
                <a:lnTo>
                  <a:pt x="15240" y="27432"/>
                </a:lnTo>
                <a:lnTo>
                  <a:pt x="28956" y="13716"/>
                </a:lnTo>
                <a:lnTo>
                  <a:pt x="943356" y="13716"/>
                </a:lnTo>
                <a:lnTo>
                  <a:pt x="943356" y="0"/>
                </a:lnTo>
                <a:close/>
              </a:path>
              <a:path w="943610" h="231775">
                <a:moveTo>
                  <a:pt x="28956" y="202692"/>
                </a:moveTo>
                <a:lnTo>
                  <a:pt x="15240" y="202692"/>
                </a:lnTo>
                <a:lnTo>
                  <a:pt x="28956" y="216408"/>
                </a:lnTo>
                <a:lnTo>
                  <a:pt x="28956" y="202692"/>
                </a:lnTo>
                <a:close/>
              </a:path>
              <a:path w="943610" h="231775">
                <a:moveTo>
                  <a:pt x="914400" y="202692"/>
                </a:moveTo>
                <a:lnTo>
                  <a:pt x="28956" y="202692"/>
                </a:lnTo>
                <a:lnTo>
                  <a:pt x="28956" y="216408"/>
                </a:lnTo>
                <a:lnTo>
                  <a:pt x="914400" y="216408"/>
                </a:lnTo>
                <a:lnTo>
                  <a:pt x="914400" y="202692"/>
                </a:lnTo>
                <a:close/>
              </a:path>
              <a:path w="943610" h="231775">
                <a:moveTo>
                  <a:pt x="914400" y="13716"/>
                </a:moveTo>
                <a:lnTo>
                  <a:pt x="914400" y="216408"/>
                </a:lnTo>
                <a:lnTo>
                  <a:pt x="929640" y="202692"/>
                </a:lnTo>
                <a:lnTo>
                  <a:pt x="943356" y="202692"/>
                </a:lnTo>
                <a:lnTo>
                  <a:pt x="943356" y="27432"/>
                </a:lnTo>
                <a:lnTo>
                  <a:pt x="929640" y="27432"/>
                </a:lnTo>
                <a:lnTo>
                  <a:pt x="914400" y="13716"/>
                </a:lnTo>
                <a:close/>
              </a:path>
              <a:path w="943610" h="231775">
                <a:moveTo>
                  <a:pt x="943356" y="202692"/>
                </a:moveTo>
                <a:lnTo>
                  <a:pt x="929640" y="202692"/>
                </a:lnTo>
                <a:lnTo>
                  <a:pt x="914400" y="216408"/>
                </a:lnTo>
                <a:lnTo>
                  <a:pt x="943356" y="216408"/>
                </a:lnTo>
                <a:lnTo>
                  <a:pt x="943356" y="202692"/>
                </a:lnTo>
                <a:close/>
              </a:path>
              <a:path w="943610" h="231775">
                <a:moveTo>
                  <a:pt x="28956" y="13716"/>
                </a:moveTo>
                <a:lnTo>
                  <a:pt x="15240" y="27432"/>
                </a:lnTo>
                <a:lnTo>
                  <a:pt x="28956" y="27432"/>
                </a:lnTo>
                <a:lnTo>
                  <a:pt x="28956" y="13716"/>
                </a:lnTo>
                <a:close/>
              </a:path>
              <a:path w="943610" h="231775">
                <a:moveTo>
                  <a:pt x="914400" y="13716"/>
                </a:moveTo>
                <a:lnTo>
                  <a:pt x="28956" y="13716"/>
                </a:lnTo>
                <a:lnTo>
                  <a:pt x="28956" y="27432"/>
                </a:lnTo>
                <a:lnTo>
                  <a:pt x="914400" y="27432"/>
                </a:lnTo>
                <a:lnTo>
                  <a:pt x="914400" y="13716"/>
                </a:lnTo>
                <a:close/>
              </a:path>
              <a:path w="943610" h="231775">
                <a:moveTo>
                  <a:pt x="943356" y="13716"/>
                </a:moveTo>
                <a:lnTo>
                  <a:pt x="914400" y="13716"/>
                </a:lnTo>
                <a:lnTo>
                  <a:pt x="929640" y="27432"/>
                </a:lnTo>
                <a:lnTo>
                  <a:pt x="943356" y="27432"/>
                </a:lnTo>
                <a:lnTo>
                  <a:pt x="943356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99616" y="3389370"/>
            <a:ext cx="914400" cy="204470"/>
          </a:xfrm>
          <a:custGeom>
            <a:avLst/>
            <a:gdLst/>
            <a:ahLst/>
            <a:cxnLst/>
            <a:rect l="l" t="t" r="r" b="b"/>
            <a:pathLst>
              <a:path w="914400" h="204470">
                <a:moveTo>
                  <a:pt x="0" y="0"/>
                </a:moveTo>
                <a:lnTo>
                  <a:pt x="914400" y="0"/>
                </a:lnTo>
                <a:lnTo>
                  <a:pt x="914400" y="204215"/>
                </a:lnTo>
                <a:lnTo>
                  <a:pt x="0" y="20421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84375" y="3375654"/>
            <a:ext cx="943610" cy="231775"/>
          </a:xfrm>
          <a:custGeom>
            <a:avLst/>
            <a:gdLst/>
            <a:ahLst/>
            <a:cxnLst/>
            <a:rect l="l" t="t" r="r" b="b"/>
            <a:pathLst>
              <a:path w="943610" h="231775">
                <a:moveTo>
                  <a:pt x="943356" y="0"/>
                </a:moveTo>
                <a:lnTo>
                  <a:pt x="0" y="0"/>
                </a:lnTo>
                <a:lnTo>
                  <a:pt x="0" y="231647"/>
                </a:lnTo>
                <a:lnTo>
                  <a:pt x="943356" y="231647"/>
                </a:lnTo>
                <a:lnTo>
                  <a:pt x="943356" y="217931"/>
                </a:lnTo>
                <a:lnTo>
                  <a:pt x="28956" y="217932"/>
                </a:lnTo>
                <a:lnTo>
                  <a:pt x="15240" y="202692"/>
                </a:lnTo>
                <a:lnTo>
                  <a:pt x="28956" y="202692"/>
                </a:lnTo>
                <a:lnTo>
                  <a:pt x="28956" y="28956"/>
                </a:lnTo>
                <a:lnTo>
                  <a:pt x="15240" y="28956"/>
                </a:lnTo>
                <a:lnTo>
                  <a:pt x="28956" y="13716"/>
                </a:lnTo>
                <a:lnTo>
                  <a:pt x="943356" y="13716"/>
                </a:lnTo>
                <a:lnTo>
                  <a:pt x="943356" y="0"/>
                </a:lnTo>
                <a:close/>
              </a:path>
              <a:path w="943610" h="231775">
                <a:moveTo>
                  <a:pt x="28956" y="202692"/>
                </a:moveTo>
                <a:lnTo>
                  <a:pt x="15240" y="202692"/>
                </a:lnTo>
                <a:lnTo>
                  <a:pt x="28956" y="217932"/>
                </a:lnTo>
                <a:lnTo>
                  <a:pt x="28956" y="202692"/>
                </a:lnTo>
                <a:close/>
              </a:path>
              <a:path w="943610" h="231775">
                <a:moveTo>
                  <a:pt x="914400" y="202692"/>
                </a:moveTo>
                <a:lnTo>
                  <a:pt x="28956" y="202692"/>
                </a:lnTo>
                <a:lnTo>
                  <a:pt x="28956" y="217932"/>
                </a:lnTo>
                <a:lnTo>
                  <a:pt x="914400" y="217932"/>
                </a:lnTo>
                <a:lnTo>
                  <a:pt x="914400" y="202692"/>
                </a:lnTo>
                <a:close/>
              </a:path>
              <a:path w="943610" h="231775">
                <a:moveTo>
                  <a:pt x="914400" y="13716"/>
                </a:moveTo>
                <a:lnTo>
                  <a:pt x="914400" y="217932"/>
                </a:lnTo>
                <a:lnTo>
                  <a:pt x="929640" y="202692"/>
                </a:lnTo>
                <a:lnTo>
                  <a:pt x="943356" y="202692"/>
                </a:lnTo>
                <a:lnTo>
                  <a:pt x="943356" y="28956"/>
                </a:lnTo>
                <a:lnTo>
                  <a:pt x="929640" y="28956"/>
                </a:lnTo>
                <a:lnTo>
                  <a:pt x="914400" y="13716"/>
                </a:lnTo>
                <a:close/>
              </a:path>
              <a:path w="943610" h="231775">
                <a:moveTo>
                  <a:pt x="943356" y="202692"/>
                </a:moveTo>
                <a:lnTo>
                  <a:pt x="929640" y="202692"/>
                </a:lnTo>
                <a:lnTo>
                  <a:pt x="914400" y="217932"/>
                </a:lnTo>
                <a:lnTo>
                  <a:pt x="943356" y="217931"/>
                </a:lnTo>
                <a:lnTo>
                  <a:pt x="943356" y="202692"/>
                </a:lnTo>
                <a:close/>
              </a:path>
              <a:path w="943610" h="231775">
                <a:moveTo>
                  <a:pt x="28956" y="13716"/>
                </a:moveTo>
                <a:lnTo>
                  <a:pt x="15240" y="28956"/>
                </a:lnTo>
                <a:lnTo>
                  <a:pt x="28956" y="28956"/>
                </a:lnTo>
                <a:lnTo>
                  <a:pt x="28956" y="13716"/>
                </a:lnTo>
                <a:close/>
              </a:path>
              <a:path w="943610" h="231775">
                <a:moveTo>
                  <a:pt x="914400" y="13716"/>
                </a:moveTo>
                <a:lnTo>
                  <a:pt x="28956" y="13716"/>
                </a:lnTo>
                <a:lnTo>
                  <a:pt x="28956" y="28956"/>
                </a:lnTo>
                <a:lnTo>
                  <a:pt x="914400" y="28956"/>
                </a:lnTo>
                <a:lnTo>
                  <a:pt x="914400" y="13716"/>
                </a:lnTo>
                <a:close/>
              </a:path>
              <a:path w="943610" h="231775">
                <a:moveTo>
                  <a:pt x="943356" y="13716"/>
                </a:moveTo>
                <a:lnTo>
                  <a:pt x="914400" y="13716"/>
                </a:lnTo>
                <a:lnTo>
                  <a:pt x="929640" y="28956"/>
                </a:lnTo>
                <a:lnTo>
                  <a:pt x="943356" y="28956"/>
                </a:lnTo>
                <a:lnTo>
                  <a:pt x="943356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499616" y="3593586"/>
            <a:ext cx="914400" cy="186055"/>
          </a:xfrm>
          <a:custGeom>
            <a:avLst/>
            <a:gdLst/>
            <a:ahLst/>
            <a:cxnLst/>
            <a:rect l="l" t="t" r="r" b="b"/>
            <a:pathLst>
              <a:path w="914400" h="186054">
                <a:moveTo>
                  <a:pt x="0" y="0"/>
                </a:moveTo>
                <a:lnTo>
                  <a:pt x="914400" y="0"/>
                </a:lnTo>
                <a:lnTo>
                  <a:pt x="914400" y="185928"/>
                </a:lnTo>
                <a:lnTo>
                  <a:pt x="0" y="18592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484375" y="3578346"/>
            <a:ext cx="943610" cy="201295"/>
          </a:xfrm>
          <a:custGeom>
            <a:avLst/>
            <a:gdLst/>
            <a:ahLst/>
            <a:cxnLst/>
            <a:rect l="l" t="t" r="r" b="b"/>
            <a:pathLst>
              <a:path w="943610" h="201295">
                <a:moveTo>
                  <a:pt x="943356" y="0"/>
                </a:moveTo>
                <a:lnTo>
                  <a:pt x="0" y="0"/>
                </a:lnTo>
                <a:lnTo>
                  <a:pt x="0" y="201167"/>
                </a:lnTo>
                <a:lnTo>
                  <a:pt x="28956" y="201167"/>
                </a:lnTo>
                <a:lnTo>
                  <a:pt x="28956" y="28956"/>
                </a:lnTo>
                <a:lnTo>
                  <a:pt x="15239" y="28956"/>
                </a:lnTo>
                <a:lnTo>
                  <a:pt x="28956" y="15240"/>
                </a:lnTo>
                <a:lnTo>
                  <a:pt x="943356" y="15239"/>
                </a:lnTo>
                <a:lnTo>
                  <a:pt x="943356" y="0"/>
                </a:lnTo>
                <a:close/>
              </a:path>
              <a:path w="943610" h="201295">
                <a:moveTo>
                  <a:pt x="914400" y="15240"/>
                </a:moveTo>
                <a:lnTo>
                  <a:pt x="914400" y="201167"/>
                </a:lnTo>
                <a:lnTo>
                  <a:pt x="943356" y="201167"/>
                </a:lnTo>
                <a:lnTo>
                  <a:pt x="943356" y="28956"/>
                </a:lnTo>
                <a:lnTo>
                  <a:pt x="929640" y="28956"/>
                </a:lnTo>
                <a:lnTo>
                  <a:pt x="914400" y="15240"/>
                </a:lnTo>
                <a:close/>
              </a:path>
              <a:path w="943610" h="201295">
                <a:moveTo>
                  <a:pt x="28956" y="15240"/>
                </a:moveTo>
                <a:lnTo>
                  <a:pt x="15239" y="28956"/>
                </a:lnTo>
                <a:lnTo>
                  <a:pt x="28956" y="28956"/>
                </a:lnTo>
                <a:lnTo>
                  <a:pt x="28956" y="15240"/>
                </a:lnTo>
                <a:close/>
              </a:path>
              <a:path w="943610" h="201295">
                <a:moveTo>
                  <a:pt x="914400" y="15240"/>
                </a:moveTo>
                <a:lnTo>
                  <a:pt x="28956" y="15240"/>
                </a:lnTo>
                <a:lnTo>
                  <a:pt x="28956" y="28956"/>
                </a:lnTo>
                <a:lnTo>
                  <a:pt x="914400" y="28956"/>
                </a:lnTo>
                <a:lnTo>
                  <a:pt x="914400" y="15240"/>
                </a:lnTo>
                <a:close/>
              </a:path>
              <a:path w="943610" h="201295">
                <a:moveTo>
                  <a:pt x="943356" y="15239"/>
                </a:moveTo>
                <a:lnTo>
                  <a:pt x="914400" y="15240"/>
                </a:lnTo>
                <a:lnTo>
                  <a:pt x="929640" y="28956"/>
                </a:lnTo>
                <a:lnTo>
                  <a:pt x="943356" y="28956"/>
                </a:lnTo>
                <a:lnTo>
                  <a:pt x="943356" y="152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93748" y="1967478"/>
            <a:ext cx="172720" cy="609600"/>
          </a:xfrm>
          <a:custGeom>
            <a:avLst/>
            <a:gdLst/>
            <a:ahLst/>
            <a:cxnLst/>
            <a:rect l="l" t="t" r="r" b="b"/>
            <a:pathLst>
              <a:path w="172719" h="609600">
                <a:moveTo>
                  <a:pt x="57911" y="437388"/>
                </a:moveTo>
                <a:lnTo>
                  <a:pt x="0" y="437388"/>
                </a:lnTo>
                <a:lnTo>
                  <a:pt x="86868" y="609600"/>
                </a:lnTo>
                <a:lnTo>
                  <a:pt x="157862" y="466344"/>
                </a:lnTo>
                <a:lnTo>
                  <a:pt x="57911" y="466344"/>
                </a:lnTo>
                <a:lnTo>
                  <a:pt x="57911" y="437388"/>
                </a:lnTo>
                <a:close/>
              </a:path>
              <a:path w="172719" h="609600">
                <a:moveTo>
                  <a:pt x="114300" y="0"/>
                </a:moveTo>
                <a:lnTo>
                  <a:pt x="57911" y="0"/>
                </a:lnTo>
                <a:lnTo>
                  <a:pt x="57911" y="466344"/>
                </a:lnTo>
                <a:lnTo>
                  <a:pt x="114300" y="466344"/>
                </a:lnTo>
                <a:lnTo>
                  <a:pt x="114300" y="0"/>
                </a:lnTo>
                <a:close/>
              </a:path>
              <a:path w="172719" h="609600">
                <a:moveTo>
                  <a:pt x="172212" y="437388"/>
                </a:moveTo>
                <a:lnTo>
                  <a:pt x="114300" y="437388"/>
                </a:lnTo>
                <a:lnTo>
                  <a:pt x="114300" y="466344"/>
                </a:lnTo>
                <a:lnTo>
                  <a:pt x="157862" y="466344"/>
                </a:lnTo>
                <a:lnTo>
                  <a:pt x="172212" y="4373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099559" y="1590415"/>
            <a:ext cx="943610" cy="0"/>
          </a:xfrm>
          <a:custGeom>
            <a:avLst/>
            <a:gdLst/>
            <a:ahLst/>
            <a:cxnLst/>
            <a:rect l="l" t="t" r="r" b="b"/>
            <a:pathLst>
              <a:path w="943610">
                <a:moveTo>
                  <a:pt x="0" y="0"/>
                </a:moveTo>
                <a:lnTo>
                  <a:pt x="943356" y="0"/>
                </a:lnTo>
              </a:path>
            </a:pathLst>
          </a:custGeom>
          <a:ln w="139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099559" y="1583430"/>
            <a:ext cx="943610" cy="231775"/>
          </a:xfrm>
          <a:custGeom>
            <a:avLst/>
            <a:gdLst/>
            <a:ahLst/>
            <a:cxnLst/>
            <a:rect l="l" t="t" r="r" b="b"/>
            <a:pathLst>
              <a:path w="943610" h="231775">
                <a:moveTo>
                  <a:pt x="943356" y="0"/>
                </a:moveTo>
                <a:lnTo>
                  <a:pt x="0" y="0"/>
                </a:lnTo>
                <a:lnTo>
                  <a:pt x="0" y="231647"/>
                </a:lnTo>
                <a:lnTo>
                  <a:pt x="943356" y="231647"/>
                </a:lnTo>
                <a:lnTo>
                  <a:pt x="943356" y="217931"/>
                </a:lnTo>
                <a:lnTo>
                  <a:pt x="28956" y="217932"/>
                </a:lnTo>
                <a:lnTo>
                  <a:pt x="13716" y="202692"/>
                </a:lnTo>
                <a:lnTo>
                  <a:pt x="28956" y="202692"/>
                </a:lnTo>
                <a:lnTo>
                  <a:pt x="28956" y="28956"/>
                </a:lnTo>
                <a:lnTo>
                  <a:pt x="13716" y="28956"/>
                </a:lnTo>
                <a:lnTo>
                  <a:pt x="28956" y="13716"/>
                </a:lnTo>
                <a:lnTo>
                  <a:pt x="943356" y="13716"/>
                </a:lnTo>
                <a:lnTo>
                  <a:pt x="943356" y="0"/>
                </a:lnTo>
                <a:close/>
              </a:path>
              <a:path w="943610" h="231775">
                <a:moveTo>
                  <a:pt x="28956" y="202692"/>
                </a:moveTo>
                <a:lnTo>
                  <a:pt x="13716" y="202692"/>
                </a:lnTo>
                <a:lnTo>
                  <a:pt x="28956" y="217932"/>
                </a:lnTo>
                <a:lnTo>
                  <a:pt x="28956" y="202692"/>
                </a:lnTo>
                <a:close/>
              </a:path>
              <a:path w="943610" h="231775">
                <a:moveTo>
                  <a:pt x="914400" y="202692"/>
                </a:moveTo>
                <a:lnTo>
                  <a:pt x="28956" y="202692"/>
                </a:lnTo>
                <a:lnTo>
                  <a:pt x="28956" y="217932"/>
                </a:lnTo>
                <a:lnTo>
                  <a:pt x="914400" y="217932"/>
                </a:lnTo>
                <a:lnTo>
                  <a:pt x="914400" y="202692"/>
                </a:lnTo>
                <a:close/>
              </a:path>
              <a:path w="943610" h="231775">
                <a:moveTo>
                  <a:pt x="914400" y="13716"/>
                </a:moveTo>
                <a:lnTo>
                  <a:pt x="914400" y="217932"/>
                </a:lnTo>
                <a:lnTo>
                  <a:pt x="928116" y="202692"/>
                </a:lnTo>
                <a:lnTo>
                  <a:pt x="943356" y="202692"/>
                </a:lnTo>
                <a:lnTo>
                  <a:pt x="943356" y="28956"/>
                </a:lnTo>
                <a:lnTo>
                  <a:pt x="928116" y="28956"/>
                </a:lnTo>
                <a:lnTo>
                  <a:pt x="914400" y="13716"/>
                </a:lnTo>
                <a:close/>
              </a:path>
              <a:path w="943610" h="231775">
                <a:moveTo>
                  <a:pt x="943356" y="202692"/>
                </a:moveTo>
                <a:lnTo>
                  <a:pt x="928116" y="202692"/>
                </a:lnTo>
                <a:lnTo>
                  <a:pt x="914400" y="217932"/>
                </a:lnTo>
                <a:lnTo>
                  <a:pt x="943356" y="217931"/>
                </a:lnTo>
                <a:lnTo>
                  <a:pt x="943356" y="202692"/>
                </a:lnTo>
                <a:close/>
              </a:path>
              <a:path w="943610" h="231775">
                <a:moveTo>
                  <a:pt x="28956" y="13716"/>
                </a:moveTo>
                <a:lnTo>
                  <a:pt x="13716" y="28956"/>
                </a:lnTo>
                <a:lnTo>
                  <a:pt x="28956" y="28956"/>
                </a:lnTo>
                <a:lnTo>
                  <a:pt x="28956" y="13716"/>
                </a:lnTo>
                <a:close/>
              </a:path>
              <a:path w="943610" h="231775">
                <a:moveTo>
                  <a:pt x="914400" y="13716"/>
                </a:moveTo>
                <a:lnTo>
                  <a:pt x="28956" y="13716"/>
                </a:lnTo>
                <a:lnTo>
                  <a:pt x="28956" y="28956"/>
                </a:lnTo>
                <a:lnTo>
                  <a:pt x="914400" y="28956"/>
                </a:lnTo>
                <a:lnTo>
                  <a:pt x="914400" y="13716"/>
                </a:lnTo>
                <a:close/>
              </a:path>
              <a:path w="943610" h="231775">
                <a:moveTo>
                  <a:pt x="943356" y="13716"/>
                </a:moveTo>
                <a:lnTo>
                  <a:pt x="914400" y="13716"/>
                </a:lnTo>
                <a:lnTo>
                  <a:pt x="928116" y="28956"/>
                </a:lnTo>
                <a:lnTo>
                  <a:pt x="943356" y="28956"/>
                </a:lnTo>
                <a:lnTo>
                  <a:pt x="943356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099559" y="1793742"/>
            <a:ext cx="943610" cy="0"/>
          </a:xfrm>
          <a:custGeom>
            <a:avLst/>
            <a:gdLst/>
            <a:ahLst/>
            <a:cxnLst/>
            <a:rect l="l" t="t" r="r" b="b"/>
            <a:pathLst>
              <a:path w="943610">
                <a:moveTo>
                  <a:pt x="0" y="0"/>
                </a:moveTo>
                <a:lnTo>
                  <a:pt x="943356" y="0"/>
                </a:lnTo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113276" y="1801362"/>
            <a:ext cx="914400" cy="203200"/>
          </a:xfrm>
          <a:custGeom>
            <a:avLst/>
            <a:gdLst/>
            <a:ahLst/>
            <a:cxnLst/>
            <a:rect l="l" t="t" r="r" b="b"/>
            <a:pathLst>
              <a:path w="914400" h="203200">
                <a:moveTo>
                  <a:pt x="0" y="0"/>
                </a:moveTo>
                <a:lnTo>
                  <a:pt x="914400" y="0"/>
                </a:lnTo>
                <a:lnTo>
                  <a:pt x="914400" y="202692"/>
                </a:lnTo>
                <a:lnTo>
                  <a:pt x="0" y="20269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099559" y="1786122"/>
            <a:ext cx="943610" cy="231775"/>
          </a:xfrm>
          <a:custGeom>
            <a:avLst/>
            <a:gdLst/>
            <a:ahLst/>
            <a:cxnLst/>
            <a:rect l="l" t="t" r="r" b="b"/>
            <a:pathLst>
              <a:path w="943610" h="231775">
                <a:moveTo>
                  <a:pt x="943356" y="0"/>
                </a:moveTo>
                <a:lnTo>
                  <a:pt x="0" y="0"/>
                </a:lnTo>
                <a:lnTo>
                  <a:pt x="0" y="231647"/>
                </a:lnTo>
                <a:lnTo>
                  <a:pt x="943356" y="231647"/>
                </a:lnTo>
                <a:lnTo>
                  <a:pt x="943356" y="217931"/>
                </a:lnTo>
                <a:lnTo>
                  <a:pt x="28956" y="217932"/>
                </a:lnTo>
                <a:lnTo>
                  <a:pt x="13716" y="202692"/>
                </a:lnTo>
                <a:lnTo>
                  <a:pt x="28956" y="202692"/>
                </a:lnTo>
                <a:lnTo>
                  <a:pt x="28956" y="28956"/>
                </a:lnTo>
                <a:lnTo>
                  <a:pt x="13715" y="28956"/>
                </a:lnTo>
                <a:lnTo>
                  <a:pt x="28956" y="15240"/>
                </a:lnTo>
                <a:lnTo>
                  <a:pt x="943356" y="15239"/>
                </a:lnTo>
                <a:lnTo>
                  <a:pt x="943356" y="0"/>
                </a:lnTo>
                <a:close/>
              </a:path>
              <a:path w="943610" h="231775">
                <a:moveTo>
                  <a:pt x="28956" y="202692"/>
                </a:moveTo>
                <a:lnTo>
                  <a:pt x="13716" y="202692"/>
                </a:lnTo>
                <a:lnTo>
                  <a:pt x="28956" y="217932"/>
                </a:lnTo>
                <a:lnTo>
                  <a:pt x="28956" y="202692"/>
                </a:lnTo>
                <a:close/>
              </a:path>
              <a:path w="943610" h="231775">
                <a:moveTo>
                  <a:pt x="914400" y="202692"/>
                </a:moveTo>
                <a:lnTo>
                  <a:pt x="28956" y="202692"/>
                </a:lnTo>
                <a:lnTo>
                  <a:pt x="28956" y="217932"/>
                </a:lnTo>
                <a:lnTo>
                  <a:pt x="914400" y="217932"/>
                </a:lnTo>
                <a:lnTo>
                  <a:pt x="914400" y="202692"/>
                </a:lnTo>
                <a:close/>
              </a:path>
              <a:path w="943610" h="231775">
                <a:moveTo>
                  <a:pt x="914400" y="15240"/>
                </a:moveTo>
                <a:lnTo>
                  <a:pt x="914400" y="217932"/>
                </a:lnTo>
                <a:lnTo>
                  <a:pt x="928116" y="202692"/>
                </a:lnTo>
                <a:lnTo>
                  <a:pt x="943356" y="202692"/>
                </a:lnTo>
                <a:lnTo>
                  <a:pt x="943356" y="28956"/>
                </a:lnTo>
                <a:lnTo>
                  <a:pt x="928116" y="28956"/>
                </a:lnTo>
                <a:lnTo>
                  <a:pt x="914400" y="15240"/>
                </a:lnTo>
                <a:close/>
              </a:path>
              <a:path w="943610" h="231775">
                <a:moveTo>
                  <a:pt x="943356" y="202692"/>
                </a:moveTo>
                <a:lnTo>
                  <a:pt x="928116" y="202692"/>
                </a:lnTo>
                <a:lnTo>
                  <a:pt x="914400" y="217932"/>
                </a:lnTo>
                <a:lnTo>
                  <a:pt x="943356" y="217931"/>
                </a:lnTo>
                <a:lnTo>
                  <a:pt x="943356" y="202692"/>
                </a:lnTo>
                <a:close/>
              </a:path>
              <a:path w="943610" h="231775">
                <a:moveTo>
                  <a:pt x="28956" y="15240"/>
                </a:moveTo>
                <a:lnTo>
                  <a:pt x="13715" y="28956"/>
                </a:lnTo>
                <a:lnTo>
                  <a:pt x="28956" y="28956"/>
                </a:lnTo>
                <a:lnTo>
                  <a:pt x="28956" y="15240"/>
                </a:lnTo>
                <a:close/>
              </a:path>
              <a:path w="943610" h="231775">
                <a:moveTo>
                  <a:pt x="914400" y="15240"/>
                </a:moveTo>
                <a:lnTo>
                  <a:pt x="28956" y="15240"/>
                </a:lnTo>
                <a:lnTo>
                  <a:pt x="28956" y="28956"/>
                </a:lnTo>
                <a:lnTo>
                  <a:pt x="914400" y="28956"/>
                </a:lnTo>
                <a:lnTo>
                  <a:pt x="914400" y="15240"/>
                </a:lnTo>
                <a:close/>
              </a:path>
              <a:path w="943610" h="231775">
                <a:moveTo>
                  <a:pt x="943356" y="15239"/>
                </a:moveTo>
                <a:lnTo>
                  <a:pt x="914400" y="15240"/>
                </a:lnTo>
                <a:lnTo>
                  <a:pt x="928116" y="28956"/>
                </a:lnTo>
                <a:lnTo>
                  <a:pt x="943356" y="28956"/>
                </a:lnTo>
                <a:lnTo>
                  <a:pt x="943356" y="152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099559" y="1996434"/>
            <a:ext cx="943610" cy="0"/>
          </a:xfrm>
          <a:custGeom>
            <a:avLst/>
            <a:gdLst/>
            <a:ahLst/>
            <a:cxnLst/>
            <a:rect l="l" t="t" r="r" b="b"/>
            <a:pathLst>
              <a:path w="943610">
                <a:moveTo>
                  <a:pt x="0" y="0"/>
                </a:moveTo>
                <a:lnTo>
                  <a:pt x="943356" y="0"/>
                </a:lnTo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113276" y="2004054"/>
            <a:ext cx="914400" cy="203200"/>
          </a:xfrm>
          <a:custGeom>
            <a:avLst/>
            <a:gdLst/>
            <a:ahLst/>
            <a:cxnLst/>
            <a:rect l="l" t="t" r="r" b="b"/>
            <a:pathLst>
              <a:path w="914400" h="203200">
                <a:moveTo>
                  <a:pt x="0" y="0"/>
                </a:moveTo>
                <a:lnTo>
                  <a:pt x="914400" y="0"/>
                </a:lnTo>
                <a:lnTo>
                  <a:pt x="914400" y="202692"/>
                </a:lnTo>
                <a:lnTo>
                  <a:pt x="0" y="20269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099559" y="1988814"/>
            <a:ext cx="943610" cy="233679"/>
          </a:xfrm>
          <a:custGeom>
            <a:avLst/>
            <a:gdLst/>
            <a:ahLst/>
            <a:cxnLst/>
            <a:rect l="l" t="t" r="r" b="b"/>
            <a:pathLst>
              <a:path w="943610" h="233680">
                <a:moveTo>
                  <a:pt x="943356" y="0"/>
                </a:moveTo>
                <a:lnTo>
                  <a:pt x="0" y="0"/>
                </a:lnTo>
                <a:lnTo>
                  <a:pt x="0" y="233172"/>
                </a:lnTo>
                <a:lnTo>
                  <a:pt x="943356" y="233172"/>
                </a:lnTo>
                <a:lnTo>
                  <a:pt x="943356" y="217932"/>
                </a:lnTo>
                <a:lnTo>
                  <a:pt x="28956" y="217932"/>
                </a:lnTo>
                <a:lnTo>
                  <a:pt x="13716" y="204215"/>
                </a:lnTo>
                <a:lnTo>
                  <a:pt x="28956" y="204215"/>
                </a:lnTo>
                <a:lnTo>
                  <a:pt x="28956" y="28956"/>
                </a:lnTo>
                <a:lnTo>
                  <a:pt x="13715" y="28956"/>
                </a:lnTo>
                <a:lnTo>
                  <a:pt x="28956" y="15240"/>
                </a:lnTo>
                <a:lnTo>
                  <a:pt x="943356" y="15239"/>
                </a:lnTo>
                <a:lnTo>
                  <a:pt x="943356" y="0"/>
                </a:lnTo>
                <a:close/>
              </a:path>
              <a:path w="943610" h="233680">
                <a:moveTo>
                  <a:pt x="28956" y="204215"/>
                </a:moveTo>
                <a:lnTo>
                  <a:pt x="13716" y="204215"/>
                </a:lnTo>
                <a:lnTo>
                  <a:pt x="28956" y="217932"/>
                </a:lnTo>
                <a:lnTo>
                  <a:pt x="28956" y="204215"/>
                </a:lnTo>
                <a:close/>
              </a:path>
              <a:path w="943610" h="233680">
                <a:moveTo>
                  <a:pt x="914400" y="204215"/>
                </a:moveTo>
                <a:lnTo>
                  <a:pt x="28956" y="204215"/>
                </a:lnTo>
                <a:lnTo>
                  <a:pt x="28956" y="217932"/>
                </a:lnTo>
                <a:lnTo>
                  <a:pt x="914400" y="217932"/>
                </a:lnTo>
                <a:lnTo>
                  <a:pt x="914400" y="204215"/>
                </a:lnTo>
                <a:close/>
              </a:path>
              <a:path w="943610" h="233680">
                <a:moveTo>
                  <a:pt x="914400" y="15240"/>
                </a:moveTo>
                <a:lnTo>
                  <a:pt x="914400" y="217932"/>
                </a:lnTo>
                <a:lnTo>
                  <a:pt x="928116" y="204215"/>
                </a:lnTo>
                <a:lnTo>
                  <a:pt x="943356" y="204215"/>
                </a:lnTo>
                <a:lnTo>
                  <a:pt x="943356" y="28956"/>
                </a:lnTo>
                <a:lnTo>
                  <a:pt x="928116" y="28956"/>
                </a:lnTo>
                <a:lnTo>
                  <a:pt x="914400" y="15240"/>
                </a:lnTo>
                <a:close/>
              </a:path>
              <a:path w="943610" h="233680">
                <a:moveTo>
                  <a:pt x="943356" y="204215"/>
                </a:moveTo>
                <a:lnTo>
                  <a:pt x="928116" y="204215"/>
                </a:lnTo>
                <a:lnTo>
                  <a:pt x="914400" y="217932"/>
                </a:lnTo>
                <a:lnTo>
                  <a:pt x="943356" y="217932"/>
                </a:lnTo>
                <a:lnTo>
                  <a:pt x="943356" y="204215"/>
                </a:lnTo>
                <a:close/>
              </a:path>
              <a:path w="943610" h="233680">
                <a:moveTo>
                  <a:pt x="28956" y="15240"/>
                </a:moveTo>
                <a:lnTo>
                  <a:pt x="13715" y="28956"/>
                </a:lnTo>
                <a:lnTo>
                  <a:pt x="28956" y="28956"/>
                </a:lnTo>
                <a:lnTo>
                  <a:pt x="28956" y="15240"/>
                </a:lnTo>
                <a:close/>
              </a:path>
              <a:path w="943610" h="233680">
                <a:moveTo>
                  <a:pt x="914400" y="15240"/>
                </a:moveTo>
                <a:lnTo>
                  <a:pt x="28956" y="15240"/>
                </a:lnTo>
                <a:lnTo>
                  <a:pt x="28956" y="28956"/>
                </a:lnTo>
                <a:lnTo>
                  <a:pt x="914400" y="28956"/>
                </a:lnTo>
                <a:lnTo>
                  <a:pt x="914400" y="15240"/>
                </a:lnTo>
                <a:close/>
              </a:path>
              <a:path w="943610" h="233680">
                <a:moveTo>
                  <a:pt x="943356" y="15239"/>
                </a:moveTo>
                <a:lnTo>
                  <a:pt x="914400" y="15240"/>
                </a:lnTo>
                <a:lnTo>
                  <a:pt x="928116" y="28956"/>
                </a:lnTo>
                <a:lnTo>
                  <a:pt x="943356" y="28956"/>
                </a:lnTo>
                <a:lnTo>
                  <a:pt x="943356" y="152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099559" y="2200015"/>
            <a:ext cx="943610" cy="0"/>
          </a:xfrm>
          <a:custGeom>
            <a:avLst/>
            <a:gdLst/>
            <a:ahLst/>
            <a:cxnLst/>
            <a:rect l="l" t="t" r="r" b="b"/>
            <a:pathLst>
              <a:path w="943610">
                <a:moveTo>
                  <a:pt x="0" y="0"/>
                </a:moveTo>
                <a:lnTo>
                  <a:pt x="943356" y="0"/>
                </a:lnTo>
              </a:path>
            </a:pathLst>
          </a:custGeom>
          <a:ln w="139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113276" y="2206746"/>
            <a:ext cx="914400" cy="204470"/>
          </a:xfrm>
          <a:custGeom>
            <a:avLst/>
            <a:gdLst/>
            <a:ahLst/>
            <a:cxnLst/>
            <a:rect l="l" t="t" r="r" b="b"/>
            <a:pathLst>
              <a:path w="914400" h="204469">
                <a:moveTo>
                  <a:pt x="0" y="0"/>
                </a:moveTo>
                <a:lnTo>
                  <a:pt x="914400" y="0"/>
                </a:lnTo>
                <a:lnTo>
                  <a:pt x="914400" y="204215"/>
                </a:lnTo>
                <a:lnTo>
                  <a:pt x="0" y="20421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099559" y="2193030"/>
            <a:ext cx="943610" cy="231775"/>
          </a:xfrm>
          <a:custGeom>
            <a:avLst/>
            <a:gdLst/>
            <a:ahLst/>
            <a:cxnLst/>
            <a:rect l="l" t="t" r="r" b="b"/>
            <a:pathLst>
              <a:path w="943610" h="231775">
                <a:moveTo>
                  <a:pt x="943356" y="0"/>
                </a:moveTo>
                <a:lnTo>
                  <a:pt x="0" y="0"/>
                </a:lnTo>
                <a:lnTo>
                  <a:pt x="0" y="231647"/>
                </a:lnTo>
                <a:lnTo>
                  <a:pt x="943356" y="231647"/>
                </a:lnTo>
                <a:lnTo>
                  <a:pt x="943356" y="217931"/>
                </a:lnTo>
                <a:lnTo>
                  <a:pt x="28956" y="217932"/>
                </a:lnTo>
                <a:lnTo>
                  <a:pt x="13716" y="202692"/>
                </a:lnTo>
                <a:lnTo>
                  <a:pt x="28956" y="202692"/>
                </a:lnTo>
                <a:lnTo>
                  <a:pt x="28956" y="28956"/>
                </a:lnTo>
                <a:lnTo>
                  <a:pt x="13716" y="28956"/>
                </a:lnTo>
                <a:lnTo>
                  <a:pt x="28956" y="13716"/>
                </a:lnTo>
                <a:lnTo>
                  <a:pt x="943356" y="13716"/>
                </a:lnTo>
                <a:lnTo>
                  <a:pt x="943356" y="0"/>
                </a:lnTo>
                <a:close/>
              </a:path>
              <a:path w="943610" h="231775">
                <a:moveTo>
                  <a:pt x="28956" y="202692"/>
                </a:moveTo>
                <a:lnTo>
                  <a:pt x="13716" y="202692"/>
                </a:lnTo>
                <a:lnTo>
                  <a:pt x="28956" y="217932"/>
                </a:lnTo>
                <a:lnTo>
                  <a:pt x="28956" y="202692"/>
                </a:lnTo>
                <a:close/>
              </a:path>
              <a:path w="943610" h="231775">
                <a:moveTo>
                  <a:pt x="914400" y="202692"/>
                </a:moveTo>
                <a:lnTo>
                  <a:pt x="28956" y="202692"/>
                </a:lnTo>
                <a:lnTo>
                  <a:pt x="28956" y="217932"/>
                </a:lnTo>
                <a:lnTo>
                  <a:pt x="914400" y="217932"/>
                </a:lnTo>
                <a:lnTo>
                  <a:pt x="914400" y="202692"/>
                </a:lnTo>
                <a:close/>
              </a:path>
              <a:path w="943610" h="231775">
                <a:moveTo>
                  <a:pt x="914400" y="13716"/>
                </a:moveTo>
                <a:lnTo>
                  <a:pt x="914400" y="217932"/>
                </a:lnTo>
                <a:lnTo>
                  <a:pt x="928116" y="202692"/>
                </a:lnTo>
                <a:lnTo>
                  <a:pt x="943356" y="202692"/>
                </a:lnTo>
                <a:lnTo>
                  <a:pt x="943356" y="28956"/>
                </a:lnTo>
                <a:lnTo>
                  <a:pt x="928116" y="28956"/>
                </a:lnTo>
                <a:lnTo>
                  <a:pt x="914400" y="13716"/>
                </a:lnTo>
                <a:close/>
              </a:path>
              <a:path w="943610" h="231775">
                <a:moveTo>
                  <a:pt x="943356" y="202692"/>
                </a:moveTo>
                <a:lnTo>
                  <a:pt x="928116" y="202692"/>
                </a:lnTo>
                <a:lnTo>
                  <a:pt x="914400" y="217932"/>
                </a:lnTo>
                <a:lnTo>
                  <a:pt x="943356" y="217931"/>
                </a:lnTo>
                <a:lnTo>
                  <a:pt x="943356" y="202692"/>
                </a:lnTo>
                <a:close/>
              </a:path>
              <a:path w="943610" h="231775">
                <a:moveTo>
                  <a:pt x="28956" y="13716"/>
                </a:moveTo>
                <a:lnTo>
                  <a:pt x="13716" y="28956"/>
                </a:lnTo>
                <a:lnTo>
                  <a:pt x="28956" y="28956"/>
                </a:lnTo>
                <a:lnTo>
                  <a:pt x="28956" y="13716"/>
                </a:lnTo>
                <a:close/>
              </a:path>
              <a:path w="943610" h="231775">
                <a:moveTo>
                  <a:pt x="914400" y="13716"/>
                </a:moveTo>
                <a:lnTo>
                  <a:pt x="28956" y="13716"/>
                </a:lnTo>
                <a:lnTo>
                  <a:pt x="28956" y="28956"/>
                </a:lnTo>
                <a:lnTo>
                  <a:pt x="914400" y="28956"/>
                </a:lnTo>
                <a:lnTo>
                  <a:pt x="914400" y="13716"/>
                </a:lnTo>
                <a:close/>
              </a:path>
              <a:path w="943610" h="231775">
                <a:moveTo>
                  <a:pt x="943356" y="13716"/>
                </a:moveTo>
                <a:lnTo>
                  <a:pt x="914400" y="13716"/>
                </a:lnTo>
                <a:lnTo>
                  <a:pt x="928116" y="28956"/>
                </a:lnTo>
                <a:lnTo>
                  <a:pt x="943356" y="28956"/>
                </a:lnTo>
                <a:lnTo>
                  <a:pt x="943356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099559" y="2403342"/>
            <a:ext cx="943610" cy="0"/>
          </a:xfrm>
          <a:custGeom>
            <a:avLst/>
            <a:gdLst/>
            <a:ahLst/>
            <a:cxnLst/>
            <a:rect l="l" t="t" r="r" b="b"/>
            <a:pathLst>
              <a:path w="943610">
                <a:moveTo>
                  <a:pt x="0" y="0"/>
                </a:moveTo>
                <a:lnTo>
                  <a:pt x="943356" y="0"/>
                </a:lnTo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113276" y="2410962"/>
            <a:ext cx="914400" cy="203200"/>
          </a:xfrm>
          <a:custGeom>
            <a:avLst/>
            <a:gdLst/>
            <a:ahLst/>
            <a:cxnLst/>
            <a:rect l="l" t="t" r="r" b="b"/>
            <a:pathLst>
              <a:path w="914400" h="203200">
                <a:moveTo>
                  <a:pt x="0" y="0"/>
                </a:moveTo>
                <a:lnTo>
                  <a:pt x="914400" y="0"/>
                </a:lnTo>
                <a:lnTo>
                  <a:pt x="914400" y="202692"/>
                </a:lnTo>
                <a:lnTo>
                  <a:pt x="0" y="20269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099559" y="2395722"/>
            <a:ext cx="943610" cy="231775"/>
          </a:xfrm>
          <a:custGeom>
            <a:avLst/>
            <a:gdLst/>
            <a:ahLst/>
            <a:cxnLst/>
            <a:rect l="l" t="t" r="r" b="b"/>
            <a:pathLst>
              <a:path w="943610" h="231775">
                <a:moveTo>
                  <a:pt x="943356" y="0"/>
                </a:moveTo>
                <a:lnTo>
                  <a:pt x="0" y="0"/>
                </a:lnTo>
                <a:lnTo>
                  <a:pt x="0" y="231647"/>
                </a:lnTo>
                <a:lnTo>
                  <a:pt x="943356" y="231647"/>
                </a:lnTo>
                <a:lnTo>
                  <a:pt x="943356" y="217931"/>
                </a:lnTo>
                <a:lnTo>
                  <a:pt x="28956" y="217932"/>
                </a:lnTo>
                <a:lnTo>
                  <a:pt x="13716" y="202692"/>
                </a:lnTo>
                <a:lnTo>
                  <a:pt x="28956" y="202692"/>
                </a:lnTo>
                <a:lnTo>
                  <a:pt x="28956" y="28956"/>
                </a:lnTo>
                <a:lnTo>
                  <a:pt x="13715" y="28956"/>
                </a:lnTo>
                <a:lnTo>
                  <a:pt x="28956" y="15240"/>
                </a:lnTo>
                <a:lnTo>
                  <a:pt x="943356" y="15239"/>
                </a:lnTo>
                <a:lnTo>
                  <a:pt x="943356" y="0"/>
                </a:lnTo>
                <a:close/>
              </a:path>
              <a:path w="943610" h="231775">
                <a:moveTo>
                  <a:pt x="28956" y="202692"/>
                </a:moveTo>
                <a:lnTo>
                  <a:pt x="13716" y="202692"/>
                </a:lnTo>
                <a:lnTo>
                  <a:pt x="28956" y="217932"/>
                </a:lnTo>
                <a:lnTo>
                  <a:pt x="28956" y="202692"/>
                </a:lnTo>
                <a:close/>
              </a:path>
              <a:path w="943610" h="231775">
                <a:moveTo>
                  <a:pt x="914400" y="202692"/>
                </a:moveTo>
                <a:lnTo>
                  <a:pt x="28956" y="202692"/>
                </a:lnTo>
                <a:lnTo>
                  <a:pt x="28956" y="217932"/>
                </a:lnTo>
                <a:lnTo>
                  <a:pt x="914400" y="217932"/>
                </a:lnTo>
                <a:lnTo>
                  <a:pt x="914400" y="202692"/>
                </a:lnTo>
                <a:close/>
              </a:path>
              <a:path w="943610" h="231775">
                <a:moveTo>
                  <a:pt x="914400" y="15240"/>
                </a:moveTo>
                <a:lnTo>
                  <a:pt x="914400" y="217932"/>
                </a:lnTo>
                <a:lnTo>
                  <a:pt x="928116" y="202692"/>
                </a:lnTo>
                <a:lnTo>
                  <a:pt x="943356" y="202692"/>
                </a:lnTo>
                <a:lnTo>
                  <a:pt x="943356" y="28956"/>
                </a:lnTo>
                <a:lnTo>
                  <a:pt x="928116" y="28956"/>
                </a:lnTo>
                <a:lnTo>
                  <a:pt x="914400" y="15240"/>
                </a:lnTo>
                <a:close/>
              </a:path>
              <a:path w="943610" h="231775">
                <a:moveTo>
                  <a:pt x="943356" y="202692"/>
                </a:moveTo>
                <a:lnTo>
                  <a:pt x="928116" y="202692"/>
                </a:lnTo>
                <a:lnTo>
                  <a:pt x="914400" y="217932"/>
                </a:lnTo>
                <a:lnTo>
                  <a:pt x="943356" y="217931"/>
                </a:lnTo>
                <a:lnTo>
                  <a:pt x="943356" y="202692"/>
                </a:lnTo>
                <a:close/>
              </a:path>
              <a:path w="943610" h="231775">
                <a:moveTo>
                  <a:pt x="28956" y="15240"/>
                </a:moveTo>
                <a:lnTo>
                  <a:pt x="13715" y="28956"/>
                </a:lnTo>
                <a:lnTo>
                  <a:pt x="28956" y="28956"/>
                </a:lnTo>
                <a:lnTo>
                  <a:pt x="28956" y="15240"/>
                </a:lnTo>
                <a:close/>
              </a:path>
              <a:path w="943610" h="231775">
                <a:moveTo>
                  <a:pt x="914400" y="15240"/>
                </a:moveTo>
                <a:lnTo>
                  <a:pt x="28956" y="15240"/>
                </a:lnTo>
                <a:lnTo>
                  <a:pt x="28956" y="28956"/>
                </a:lnTo>
                <a:lnTo>
                  <a:pt x="914400" y="28956"/>
                </a:lnTo>
                <a:lnTo>
                  <a:pt x="914400" y="15240"/>
                </a:lnTo>
                <a:close/>
              </a:path>
              <a:path w="943610" h="231775">
                <a:moveTo>
                  <a:pt x="943356" y="15239"/>
                </a:moveTo>
                <a:lnTo>
                  <a:pt x="914400" y="15240"/>
                </a:lnTo>
                <a:lnTo>
                  <a:pt x="928116" y="28956"/>
                </a:lnTo>
                <a:lnTo>
                  <a:pt x="943356" y="28956"/>
                </a:lnTo>
                <a:lnTo>
                  <a:pt x="943356" y="152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099559" y="2824474"/>
            <a:ext cx="943610" cy="0"/>
          </a:xfrm>
          <a:custGeom>
            <a:avLst/>
            <a:gdLst/>
            <a:ahLst/>
            <a:cxnLst/>
            <a:rect l="l" t="t" r="r" b="b"/>
            <a:pathLst>
              <a:path w="943610">
                <a:moveTo>
                  <a:pt x="0" y="0"/>
                </a:moveTo>
                <a:lnTo>
                  <a:pt x="943356" y="0"/>
                </a:lnTo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106417" y="1597400"/>
            <a:ext cx="0" cy="1219835"/>
          </a:xfrm>
          <a:custGeom>
            <a:avLst/>
            <a:gdLst/>
            <a:ahLst/>
            <a:cxnLst/>
            <a:rect l="l" t="t" r="r" b="b"/>
            <a:pathLst>
              <a:path h="1219835">
                <a:moveTo>
                  <a:pt x="0" y="0"/>
                </a:moveTo>
                <a:lnTo>
                  <a:pt x="0" y="1219453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099559" y="2606034"/>
            <a:ext cx="943610" cy="0"/>
          </a:xfrm>
          <a:custGeom>
            <a:avLst/>
            <a:gdLst/>
            <a:ahLst/>
            <a:cxnLst/>
            <a:rect l="l" t="t" r="r" b="b"/>
            <a:pathLst>
              <a:path w="943610">
                <a:moveTo>
                  <a:pt x="0" y="0"/>
                </a:moveTo>
                <a:lnTo>
                  <a:pt x="943356" y="0"/>
                </a:lnTo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035296" y="1597400"/>
            <a:ext cx="0" cy="1219835"/>
          </a:xfrm>
          <a:custGeom>
            <a:avLst/>
            <a:gdLst/>
            <a:ahLst/>
            <a:cxnLst/>
            <a:rect l="l" t="t" r="r" b="b"/>
            <a:pathLst>
              <a:path h="1219835">
                <a:moveTo>
                  <a:pt x="0" y="0"/>
                </a:moveTo>
                <a:lnTo>
                  <a:pt x="0" y="1219453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113276" y="2613654"/>
            <a:ext cx="914400" cy="203200"/>
          </a:xfrm>
          <a:custGeom>
            <a:avLst/>
            <a:gdLst/>
            <a:ahLst/>
            <a:cxnLst/>
            <a:rect l="l" t="t" r="r" b="b"/>
            <a:pathLst>
              <a:path w="914400" h="203200">
                <a:moveTo>
                  <a:pt x="0" y="0"/>
                </a:moveTo>
                <a:lnTo>
                  <a:pt x="914400" y="0"/>
                </a:lnTo>
                <a:lnTo>
                  <a:pt x="914400" y="202692"/>
                </a:lnTo>
                <a:lnTo>
                  <a:pt x="0" y="20269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099559" y="2598414"/>
            <a:ext cx="943610" cy="233679"/>
          </a:xfrm>
          <a:custGeom>
            <a:avLst/>
            <a:gdLst/>
            <a:ahLst/>
            <a:cxnLst/>
            <a:rect l="l" t="t" r="r" b="b"/>
            <a:pathLst>
              <a:path w="943610" h="233680">
                <a:moveTo>
                  <a:pt x="943356" y="0"/>
                </a:moveTo>
                <a:lnTo>
                  <a:pt x="0" y="0"/>
                </a:lnTo>
                <a:lnTo>
                  <a:pt x="0" y="233172"/>
                </a:lnTo>
                <a:lnTo>
                  <a:pt x="943356" y="233172"/>
                </a:lnTo>
                <a:lnTo>
                  <a:pt x="943356" y="217932"/>
                </a:lnTo>
                <a:lnTo>
                  <a:pt x="28956" y="217932"/>
                </a:lnTo>
                <a:lnTo>
                  <a:pt x="13716" y="204215"/>
                </a:lnTo>
                <a:lnTo>
                  <a:pt x="28956" y="204215"/>
                </a:lnTo>
                <a:lnTo>
                  <a:pt x="28956" y="28956"/>
                </a:lnTo>
                <a:lnTo>
                  <a:pt x="13715" y="28956"/>
                </a:lnTo>
                <a:lnTo>
                  <a:pt x="28956" y="15240"/>
                </a:lnTo>
                <a:lnTo>
                  <a:pt x="943356" y="15239"/>
                </a:lnTo>
                <a:lnTo>
                  <a:pt x="943356" y="0"/>
                </a:lnTo>
                <a:close/>
              </a:path>
              <a:path w="943610" h="233680">
                <a:moveTo>
                  <a:pt x="28956" y="204215"/>
                </a:moveTo>
                <a:lnTo>
                  <a:pt x="13716" y="204215"/>
                </a:lnTo>
                <a:lnTo>
                  <a:pt x="28956" y="217932"/>
                </a:lnTo>
                <a:lnTo>
                  <a:pt x="28956" y="204215"/>
                </a:lnTo>
                <a:close/>
              </a:path>
              <a:path w="943610" h="233680">
                <a:moveTo>
                  <a:pt x="914400" y="204215"/>
                </a:moveTo>
                <a:lnTo>
                  <a:pt x="28956" y="204215"/>
                </a:lnTo>
                <a:lnTo>
                  <a:pt x="28956" y="217932"/>
                </a:lnTo>
                <a:lnTo>
                  <a:pt x="914400" y="217932"/>
                </a:lnTo>
                <a:lnTo>
                  <a:pt x="914400" y="204215"/>
                </a:lnTo>
                <a:close/>
              </a:path>
              <a:path w="943610" h="233680">
                <a:moveTo>
                  <a:pt x="914400" y="15240"/>
                </a:moveTo>
                <a:lnTo>
                  <a:pt x="914400" y="217932"/>
                </a:lnTo>
                <a:lnTo>
                  <a:pt x="928116" y="204215"/>
                </a:lnTo>
                <a:lnTo>
                  <a:pt x="943356" y="204215"/>
                </a:lnTo>
                <a:lnTo>
                  <a:pt x="943356" y="28956"/>
                </a:lnTo>
                <a:lnTo>
                  <a:pt x="928116" y="28956"/>
                </a:lnTo>
                <a:lnTo>
                  <a:pt x="914400" y="15240"/>
                </a:lnTo>
                <a:close/>
              </a:path>
              <a:path w="943610" h="233680">
                <a:moveTo>
                  <a:pt x="943356" y="204215"/>
                </a:moveTo>
                <a:lnTo>
                  <a:pt x="928116" y="204215"/>
                </a:lnTo>
                <a:lnTo>
                  <a:pt x="914400" y="217932"/>
                </a:lnTo>
                <a:lnTo>
                  <a:pt x="943356" y="217932"/>
                </a:lnTo>
                <a:lnTo>
                  <a:pt x="943356" y="204215"/>
                </a:lnTo>
                <a:close/>
              </a:path>
              <a:path w="943610" h="233680">
                <a:moveTo>
                  <a:pt x="28956" y="15240"/>
                </a:moveTo>
                <a:lnTo>
                  <a:pt x="13715" y="28956"/>
                </a:lnTo>
                <a:lnTo>
                  <a:pt x="28956" y="28956"/>
                </a:lnTo>
                <a:lnTo>
                  <a:pt x="28956" y="15240"/>
                </a:lnTo>
                <a:close/>
              </a:path>
              <a:path w="943610" h="233680">
                <a:moveTo>
                  <a:pt x="914400" y="15240"/>
                </a:moveTo>
                <a:lnTo>
                  <a:pt x="28956" y="15240"/>
                </a:lnTo>
                <a:lnTo>
                  <a:pt x="28956" y="28956"/>
                </a:lnTo>
                <a:lnTo>
                  <a:pt x="914400" y="28956"/>
                </a:lnTo>
                <a:lnTo>
                  <a:pt x="914400" y="15240"/>
                </a:lnTo>
                <a:close/>
              </a:path>
              <a:path w="943610" h="233680">
                <a:moveTo>
                  <a:pt x="943356" y="15239"/>
                </a:moveTo>
                <a:lnTo>
                  <a:pt x="914400" y="15240"/>
                </a:lnTo>
                <a:lnTo>
                  <a:pt x="928116" y="28956"/>
                </a:lnTo>
                <a:lnTo>
                  <a:pt x="943356" y="28956"/>
                </a:lnTo>
                <a:lnTo>
                  <a:pt x="943356" y="152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935217" y="1826000"/>
            <a:ext cx="0" cy="204470"/>
          </a:xfrm>
          <a:custGeom>
            <a:avLst/>
            <a:gdLst/>
            <a:ahLst/>
            <a:cxnLst/>
            <a:rect l="l" t="t" r="r" b="b"/>
            <a:pathLst>
              <a:path h="204469">
                <a:moveTo>
                  <a:pt x="0" y="0"/>
                </a:moveTo>
                <a:lnTo>
                  <a:pt x="0" y="204469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928359" y="1819015"/>
            <a:ext cx="2239010" cy="0"/>
          </a:xfrm>
          <a:custGeom>
            <a:avLst/>
            <a:gdLst/>
            <a:ahLst/>
            <a:cxnLst/>
            <a:rect l="l" t="t" r="r" b="b"/>
            <a:pathLst>
              <a:path w="2239009">
                <a:moveTo>
                  <a:pt x="0" y="0"/>
                </a:moveTo>
                <a:lnTo>
                  <a:pt x="2238756" y="0"/>
                </a:lnTo>
              </a:path>
            </a:pathLst>
          </a:custGeom>
          <a:ln w="139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159495" y="1826000"/>
            <a:ext cx="0" cy="204470"/>
          </a:xfrm>
          <a:custGeom>
            <a:avLst/>
            <a:gdLst/>
            <a:ahLst/>
            <a:cxnLst/>
            <a:rect l="l" t="t" r="r" b="b"/>
            <a:pathLst>
              <a:path h="204469">
                <a:moveTo>
                  <a:pt x="0" y="0"/>
                </a:moveTo>
                <a:lnTo>
                  <a:pt x="0" y="204469"/>
                </a:lnTo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928359" y="1812030"/>
            <a:ext cx="2239010" cy="231775"/>
          </a:xfrm>
          <a:custGeom>
            <a:avLst/>
            <a:gdLst/>
            <a:ahLst/>
            <a:cxnLst/>
            <a:rect l="l" t="t" r="r" b="b"/>
            <a:pathLst>
              <a:path w="2239009" h="231775">
                <a:moveTo>
                  <a:pt x="2238756" y="0"/>
                </a:moveTo>
                <a:lnTo>
                  <a:pt x="0" y="0"/>
                </a:lnTo>
                <a:lnTo>
                  <a:pt x="0" y="231647"/>
                </a:lnTo>
                <a:lnTo>
                  <a:pt x="2238756" y="231647"/>
                </a:lnTo>
                <a:lnTo>
                  <a:pt x="2238756" y="217932"/>
                </a:lnTo>
                <a:lnTo>
                  <a:pt x="28956" y="217932"/>
                </a:lnTo>
                <a:lnTo>
                  <a:pt x="13716" y="202692"/>
                </a:lnTo>
                <a:lnTo>
                  <a:pt x="28956" y="202692"/>
                </a:lnTo>
                <a:lnTo>
                  <a:pt x="28956" y="28956"/>
                </a:lnTo>
                <a:lnTo>
                  <a:pt x="13716" y="28956"/>
                </a:lnTo>
                <a:lnTo>
                  <a:pt x="28956" y="13716"/>
                </a:lnTo>
                <a:lnTo>
                  <a:pt x="2238756" y="13716"/>
                </a:lnTo>
                <a:lnTo>
                  <a:pt x="2238756" y="0"/>
                </a:lnTo>
                <a:close/>
              </a:path>
              <a:path w="2239009" h="231775">
                <a:moveTo>
                  <a:pt x="28956" y="202692"/>
                </a:moveTo>
                <a:lnTo>
                  <a:pt x="13716" y="202692"/>
                </a:lnTo>
                <a:lnTo>
                  <a:pt x="28956" y="217932"/>
                </a:lnTo>
                <a:lnTo>
                  <a:pt x="28956" y="202692"/>
                </a:lnTo>
                <a:close/>
              </a:path>
              <a:path w="2239009" h="231775">
                <a:moveTo>
                  <a:pt x="2209800" y="202692"/>
                </a:moveTo>
                <a:lnTo>
                  <a:pt x="28956" y="202692"/>
                </a:lnTo>
                <a:lnTo>
                  <a:pt x="28956" y="217932"/>
                </a:lnTo>
                <a:lnTo>
                  <a:pt x="2209800" y="217932"/>
                </a:lnTo>
                <a:lnTo>
                  <a:pt x="2209800" y="202692"/>
                </a:lnTo>
                <a:close/>
              </a:path>
              <a:path w="2239009" h="231775">
                <a:moveTo>
                  <a:pt x="2209800" y="13716"/>
                </a:moveTo>
                <a:lnTo>
                  <a:pt x="2209800" y="217932"/>
                </a:lnTo>
                <a:lnTo>
                  <a:pt x="2223516" y="202692"/>
                </a:lnTo>
                <a:lnTo>
                  <a:pt x="2238756" y="202692"/>
                </a:lnTo>
                <a:lnTo>
                  <a:pt x="2238756" y="28956"/>
                </a:lnTo>
                <a:lnTo>
                  <a:pt x="2223516" y="28956"/>
                </a:lnTo>
                <a:lnTo>
                  <a:pt x="2209800" y="13716"/>
                </a:lnTo>
                <a:close/>
              </a:path>
              <a:path w="2239009" h="231775">
                <a:moveTo>
                  <a:pt x="2238756" y="202692"/>
                </a:moveTo>
                <a:lnTo>
                  <a:pt x="2223516" y="202692"/>
                </a:lnTo>
                <a:lnTo>
                  <a:pt x="2209800" y="217932"/>
                </a:lnTo>
                <a:lnTo>
                  <a:pt x="2238756" y="217932"/>
                </a:lnTo>
                <a:lnTo>
                  <a:pt x="2238756" y="202692"/>
                </a:lnTo>
                <a:close/>
              </a:path>
              <a:path w="2239009" h="231775">
                <a:moveTo>
                  <a:pt x="28956" y="13716"/>
                </a:moveTo>
                <a:lnTo>
                  <a:pt x="13716" y="28956"/>
                </a:lnTo>
                <a:lnTo>
                  <a:pt x="28956" y="28956"/>
                </a:lnTo>
                <a:lnTo>
                  <a:pt x="28956" y="13716"/>
                </a:lnTo>
                <a:close/>
              </a:path>
              <a:path w="2239009" h="231775">
                <a:moveTo>
                  <a:pt x="2209800" y="13716"/>
                </a:moveTo>
                <a:lnTo>
                  <a:pt x="28956" y="13716"/>
                </a:lnTo>
                <a:lnTo>
                  <a:pt x="28956" y="28956"/>
                </a:lnTo>
                <a:lnTo>
                  <a:pt x="2209800" y="28956"/>
                </a:lnTo>
                <a:lnTo>
                  <a:pt x="2209800" y="13716"/>
                </a:lnTo>
                <a:close/>
              </a:path>
              <a:path w="2239009" h="231775">
                <a:moveTo>
                  <a:pt x="2238756" y="13716"/>
                </a:moveTo>
                <a:lnTo>
                  <a:pt x="2209800" y="13716"/>
                </a:lnTo>
                <a:lnTo>
                  <a:pt x="2223516" y="28956"/>
                </a:lnTo>
                <a:lnTo>
                  <a:pt x="2238756" y="28956"/>
                </a:lnTo>
                <a:lnTo>
                  <a:pt x="2238756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935217" y="2029962"/>
            <a:ext cx="0" cy="203200"/>
          </a:xfrm>
          <a:custGeom>
            <a:avLst/>
            <a:gdLst/>
            <a:ahLst/>
            <a:cxnLst/>
            <a:rect l="l" t="t" r="r" b="b"/>
            <a:pathLst>
              <a:path h="203200">
                <a:moveTo>
                  <a:pt x="0" y="0"/>
                </a:moveTo>
                <a:lnTo>
                  <a:pt x="0" y="203200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928359" y="2022342"/>
            <a:ext cx="2239010" cy="0"/>
          </a:xfrm>
          <a:custGeom>
            <a:avLst/>
            <a:gdLst/>
            <a:ahLst/>
            <a:cxnLst/>
            <a:rect l="l" t="t" r="r" b="b"/>
            <a:pathLst>
              <a:path w="2239009">
                <a:moveTo>
                  <a:pt x="0" y="0"/>
                </a:moveTo>
                <a:lnTo>
                  <a:pt x="2238756" y="0"/>
                </a:lnTo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159495" y="2029962"/>
            <a:ext cx="0" cy="203200"/>
          </a:xfrm>
          <a:custGeom>
            <a:avLst/>
            <a:gdLst/>
            <a:ahLst/>
            <a:cxnLst/>
            <a:rect l="l" t="t" r="r" b="b"/>
            <a:pathLst>
              <a:path h="203200">
                <a:moveTo>
                  <a:pt x="0" y="0"/>
                </a:moveTo>
                <a:lnTo>
                  <a:pt x="0" y="203200"/>
                </a:lnTo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942076" y="2029962"/>
            <a:ext cx="2209800" cy="203200"/>
          </a:xfrm>
          <a:custGeom>
            <a:avLst/>
            <a:gdLst/>
            <a:ahLst/>
            <a:cxnLst/>
            <a:rect l="l" t="t" r="r" b="b"/>
            <a:pathLst>
              <a:path w="2209800" h="203200">
                <a:moveTo>
                  <a:pt x="0" y="0"/>
                </a:moveTo>
                <a:lnTo>
                  <a:pt x="2209800" y="0"/>
                </a:lnTo>
                <a:lnTo>
                  <a:pt x="2209800" y="202692"/>
                </a:lnTo>
                <a:lnTo>
                  <a:pt x="0" y="20269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928359" y="2014722"/>
            <a:ext cx="2239010" cy="231775"/>
          </a:xfrm>
          <a:custGeom>
            <a:avLst/>
            <a:gdLst/>
            <a:ahLst/>
            <a:cxnLst/>
            <a:rect l="l" t="t" r="r" b="b"/>
            <a:pathLst>
              <a:path w="2239009" h="231775">
                <a:moveTo>
                  <a:pt x="2238756" y="0"/>
                </a:moveTo>
                <a:lnTo>
                  <a:pt x="0" y="0"/>
                </a:lnTo>
                <a:lnTo>
                  <a:pt x="0" y="231647"/>
                </a:lnTo>
                <a:lnTo>
                  <a:pt x="2238756" y="231647"/>
                </a:lnTo>
                <a:lnTo>
                  <a:pt x="2238756" y="217932"/>
                </a:lnTo>
                <a:lnTo>
                  <a:pt x="28956" y="217932"/>
                </a:lnTo>
                <a:lnTo>
                  <a:pt x="13716" y="202692"/>
                </a:lnTo>
                <a:lnTo>
                  <a:pt x="28956" y="202692"/>
                </a:lnTo>
                <a:lnTo>
                  <a:pt x="28956" y="28956"/>
                </a:lnTo>
                <a:lnTo>
                  <a:pt x="13716" y="28956"/>
                </a:lnTo>
                <a:lnTo>
                  <a:pt x="28956" y="15240"/>
                </a:lnTo>
                <a:lnTo>
                  <a:pt x="2238756" y="15240"/>
                </a:lnTo>
                <a:lnTo>
                  <a:pt x="2238756" y="0"/>
                </a:lnTo>
                <a:close/>
              </a:path>
              <a:path w="2239009" h="231775">
                <a:moveTo>
                  <a:pt x="28956" y="202692"/>
                </a:moveTo>
                <a:lnTo>
                  <a:pt x="13716" y="202692"/>
                </a:lnTo>
                <a:lnTo>
                  <a:pt x="28956" y="217932"/>
                </a:lnTo>
                <a:lnTo>
                  <a:pt x="28956" y="202692"/>
                </a:lnTo>
                <a:close/>
              </a:path>
              <a:path w="2239009" h="231775">
                <a:moveTo>
                  <a:pt x="2209800" y="202692"/>
                </a:moveTo>
                <a:lnTo>
                  <a:pt x="28956" y="202692"/>
                </a:lnTo>
                <a:lnTo>
                  <a:pt x="28956" y="217932"/>
                </a:lnTo>
                <a:lnTo>
                  <a:pt x="2209800" y="217932"/>
                </a:lnTo>
                <a:lnTo>
                  <a:pt x="2209800" y="202692"/>
                </a:lnTo>
                <a:close/>
              </a:path>
              <a:path w="2239009" h="231775">
                <a:moveTo>
                  <a:pt x="2209800" y="15240"/>
                </a:moveTo>
                <a:lnTo>
                  <a:pt x="2209800" y="217932"/>
                </a:lnTo>
                <a:lnTo>
                  <a:pt x="2223516" y="202692"/>
                </a:lnTo>
                <a:lnTo>
                  <a:pt x="2238756" y="202692"/>
                </a:lnTo>
                <a:lnTo>
                  <a:pt x="2238756" y="28956"/>
                </a:lnTo>
                <a:lnTo>
                  <a:pt x="2223516" y="28956"/>
                </a:lnTo>
                <a:lnTo>
                  <a:pt x="2209800" y="15240"/>
                </a:lnTo>
                <a:close/>
              </a:path>
              <a:path w="2239009" h="231775">
                <a:moveTo>
                  <a:pt x="2238756" y="202692"/>
                </a:moveTo>
                <a:lnTo>
                  <a:pt x="2223516" y="202692"/>
                </a:lnTo>
                <a:lnTo>
                  <a:pt x="2209800" y="217932"/>
                </a:lnTo>
                <a:lnTo>
                  <a:pt x="2238756" y="217932"/>
                </a:lnTo>
                <a:lnTo>
                  <a:pt x="2238756" y="202692"/>
                </a:lnTo>
                <a:close/>
              </a:path>
              <a:path w="2239009" h="231775">
                <a:moveTo>
                  <a:pt x="28956" y="15240"/>
                </a:moveTo>
                <a:lnTo>
                  <a:pt x="13716" y="28956"/>
                </a:lnTo>
                <a:lnTo>
                  <a:pt x="28956" y="28956"/>
                </a:lnTo>
                <a:lnTo>
                  <a:pt x="28956" y="15240"/>
                </a:lnTo>
                <a:close/>
              </a:path>
              <a:path w="2239009" h="231775">
                <a:moveTo>
                  <a:pt x="2209800" y="15240"/>
                </a:moveTo>
                <a:lnTo>
                  <a:pt x="28956" y="15240"/>
                </a:lnTo>
                <a:lnTo>
                  <a:pt x="28956" y="28956"/>
                </a:lnTo>
                <a:lnTo>
                  <a:pt x="2209800" y="28956"/>
                </a:lnTo>
                <a:lnTo>
                  <a:pt x="2209800" y="15240"/>
                </a:lnTo>
                <a:close/>
              </a:path>
              <a:path w="2239009" h="231775">
                <a:moveTo>
                  <a:pt x="2238756" y="15240"/>
                </a:moveTo>
                <a:lnTo>
                  <a:pt x="2209800" y="15240"/>
                </a:lnTo>
                <a:lnTo>
                  <a:pt x="2223516" y="28956"/>
                </a:lnTo>
                <a:lnTo>
                  <a:pt x="2238756" y="28956"/>
                </a:lnTo>
                <a:lnTo>
                  <a:pt x="2238756" y="15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935217" y="2232654"/>
            <a:ext cx="0" cy="203200"/>
          </a:xfrm>
          <a:custGeom>
            <a:avLst/>
            <a:gdLst/>
            <a:ahLst/>
            <a:cxnLst/>
            <a:rect l="l" t="t" r="r" b="b"/>
            <a:pathLst>
              <a:path h="203200">
                <a:moveTo>
                  <a:pt x="0" y="0"/>
                </a:moveTo>
                <a:lnTo>
                  <a:pt x="0" y="203200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928359" y="2225034"/>
            <a:ext cx="2239010" cy="0"/>
          </a:xfrm>
          <a:custGeom>
            <a:avLst/>
            <a:gdLst/>
            <a:ahLst/>
            <a:cxnLst/>
            <a:rect l="l" t="t" r="r" b="b"/>
            <a:pathLst>
              <a:path w="2239009">
                <a:moveTo>
                  <a:pt x="0" y="0"/>
                </a:moveTo>
                <a:lnTo>
                  <a:pt x="2238756" y="0"/>
                </a:lnTo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159495" y="2232654"/>
            <a:ext cx="0" cy="203200"/>
          </a:xfrm>
          <a:custGeom>
            <a:avLst/>
            <a:gdLst/>
            <a:ahLst/>
            <a:cxnLst/>
            <a:rect l="l" t="t" r="r" b="b"/>
            <a:pathLst>
              <a:path h="203200">
                <a:moveTo>
                  <a:pt x="0" y="0"/>
                </a:moveTo>
                <a:lnTo>
                  <a:pt x="0" y="203200"/>
                </a:lnTo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942076" y="2232654"/>
            <a:ext cx="2209800" cy="203200"/>
          </a:xfrm>
          <a:custGeom>
            <a:avLst/>
            <a:gdLst/>
            <a:ahLst/>
            <a:cxnLst/>
            <a:rect l="l" t="t" r="r" b="b"/>
            <a:pathLst>
              <a:path w="2209800" h="203200">
                <a:moveTo>
                  <a:pt x="0" y="0"/>
                </a:moveTo>
                <a:lnTo>
                  <a:pt x="2209800" y="0"/>
                </a:lnTo>
                <a:lnTo>
                  <a:pt x="2209800" y="202692"/>
                </a:lnTo>
                <a:lnTo>
                  <a:pt x="0" y="20269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928359" y="2217414"/>
            <a:ext cx="2239010" cy="233679"/>
          </a:xfrm>
          <a:custGeom>
            <a:avLst/>
            <a:gdLst/>
            <a:ahLst/>
            <a:cxnLst/>
            <a:rect l="l" t="t" r="r" b="b"/>
            <a:pathLst>
              <a:path w="2239009" h="233680">
                <a:moveTo>
                  <a:pt x="2238756" y="0"/>
                </a:moveTo>
                <a:lnTo>
                  <a:pt x="0" y="0"/>
                </a:lnTo>
                <a:lnTo>
                  <a:pt x="0" y="233172"/>
                </a:lnTo>
                <a:lnTo>
                  <a:pt x="2238756" y="233172"/>
                </a:lnTo>
                <a:lnTo>
                  <a:pt x="2238756" y="217932"/>
                </a:lnTo>
                <a:lnTo>
                  <a:pt x="28956" y="217932"/>
                </a:lnTo>
                <a:lnTo>
                  <a:pt x="13716" y="204216"/>
                </a:lnTo>
                <a:lnTo>
                  <a:pt x="28956" y="204216"/>
                </a:lnTo>
                <a:lnTo>
                  <a:pt x="28956" y="28956"/>
                </a:lnTo>
                <a:lnTo>
                  <a:pt x="13716" y="28956"/>
                </a:lnTo>
                <a:lnTo>
                  <a:pt x="28956" y="15240"/>
                </a:lnTo>
                <a:lnTo>
                  <a:pt x="2238756" y="15240"/>
                </a:lnTo>
                <a:lnTo>
                  <a:pt x="2238756" y="0"/>
                </a:lnTo>
                <a:close/>
              </a:path>
              <a:path w="2239009" h="233680">
                <a:moveTo>
                  <a:pt x="28956" y="204216"/>
                </a:moveTo>
                <a:lnTo>
                  <a:pt x="13716" y="204216"/>
                </a:lnTo>
                <a:lnTo>
                  <a:pt x="28956" y="217932"/>
                </a:lnTo>
                <a:lnTo>
                  <a:pt x="28956" y="204216"/>
                </a:lnTo>
                <a:close/>
              </a:path>
              <a:path w="2239009" h="233680">
                <a:moveTo>
                  <a:pt x="2209800" y="204216"/>
                </a:moveTo>
                <a:lnTo>
                  <a:pt x="28956" y="204216"/>
                </a:lnTo>
                <a:lnTo>
                  <a:pt x="28956" y="217932"/>
                </a:lnTo>
                <a:lnTo>
                  <a:pt x="2209800" y="217932"/>
                </a:lnTo>
                <a:lnTo>
                  <a:pt x="2209800" y="204216"/>
                </a:lnTo>
                <a:close/>
              </a:path>
              <a:path w="2239009" h="233680">
                <a:moveTo>
                  <a:pt x="2209800" y="15240"/>
                </a:moveTo>
                <a:lnTo>
                  <a:pt x="2209800" y="217932"/>
                </a:lnTo>
                <a:lnTo>
                  <a:pt x="2223516" y="204216"/>
                </a:lnTo>
                <a:lnTo>
                  <a:pt x="2238756" y="204216"/>
                </a:lnTo>
                <a:lnTo>
                  <a:pt x="2238756" y="28956"/>
                </a:lnTo>
                <a:lnTo>
                  <a:pt x="2223516" y="28956"/>
                </a:lnTo>
                <a:lnTo>
                  <a:pt x="2209800" y="15240"/>
                </a:lnTo>
                <a:close/>
              </a:path>
              <a:path w="2239009" h="233680">
                <a:moveTo>
                  <a:pt x="2238756" y="204216"/>
                </a:moveTo>
                <a:lnTo>
                  <a:pt x="2223516" y="204216"/>
                </a:lnTo>
                <a:lnTo>
                  <a:pt x="2209800" y="217932"/>
                </a:lnTo>
                <a:lnTo>
                  <a:pt x="2238756" y="217932"/>
                </a:lnTo>
                <a:lnTo>
                  <a:pt x="2238756" y="204216"/>
                </a:lnTo>
                <a:close/>
              </a:path>
              <a:path w="2239009" h="233680">
                <a:moveTo>
                  <a:pt x="28956" y="15240"/>
                </a:moveTo>
                <a:lnTo>
                  <a:pt x="13716" y="28956"/>
                </a:lnTo>
                <a:lnTo>
                  <a:pt x="28956" y="28956"/>
                </a:lnTo>
                <a:lnTo>
                  <a:pt x="28956" y="15240"/>
                </a:lnTo>
                <a:close/>
              </a:path>
              <a:path w="2239009" h="233680">
                <a:moveTo>
                  <a:pt x="2209800" y="15240"/>
                </a:moveTo>
                <a:lnTo>
                  <a:pt x="28956" y="15240"/>
                </a:lnTo>
                <a:lnTo>
                  <a:pt x="28956" y="28956"/>
                </a:lnTo>
                <a:lnTo>
                  <a:pt x="2209800" y="28956"/>
                </a:lnTo>
                <a:lnTo>
                  <a:pt x="2209800" y="15240"/>
                </a:lnTo>
                <a:close/>
              </a:path>
              <a:path w="2239009" h="233680">
                <a:moveTo>
                  <a:pt x="2238756" y="15240"/>
                </a:moveTo>
                <a:lnTo>
                  <a:pt x="2209800" y="15240"/>
                </a:lnTo>
                <a:lnTo>
                  <a:pt x="2223516" y="28956"/>
                </a:lnTo>
                <a:lnTo>
                  <a:pt x="2238756" y="28956"/>
                </a:lnTo>
                <a:lnTo>
                  <a:pt x="2238756" y="15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928359" y="2646420"/>
            <a:ext cx="2239010" cy="0"/>
          </a:xfrm>
          <a:custGeom>
            <a:avLst/>
            <a:gdLst/>
            <a:ahLst/>
            <a:cxnLst/>
            <a:rect l="l" t="t" r="r" b="b"/>
            <a:pathLst>
              <a:path w="2239009">
                <a:moveTo>
                  <a:pt x="0" y="0"/>
                </a:moveTo>
                <a:lnTo>
                  <a:pt x="223875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935217" y="2435600"/>
            <a:ext cx="0" cy="204470"/>
          </a:xfrm>
          <a:custGeom>
            <a:avLst/>
            <a:gdLst/>
            <a:ahLst/>
            <a:cxnLst/>
            <a:rect l="l" t="t" r="r" b="b"/>
            <a:pathLst>
              <a:path h="204469">
                <a:moveTo>
                  <a:pt x="0" y="0"/>
                </a:moveTo>
                <a:lnTo>
                  <a:pt x="0" y="204469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928359" y="2428488"/>
            <a:ext cx="2239010" cy="0"/>
          </a:xfrm>
          <a:custGeom>
            <a:avLst/>
            <a:gdLst/>
            <a:ahLst/>
            <a:cxnLst/>
            <a:rect l="l" t="t" r="r" b="b"/>
            <a:pathLst>
              <a:path w="2239009">
                <a:moveTo>
                  <a:pt x="0" y="0"/>
                </a:moveTo>
                <a:lnTo>
                  <a:pt x="2238756" y="0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159495" y="2435600"/>
            <a:ext cx="0" cy="204470"/>
          </a:xfrm>
          <a:custGeom>
            <a:avLst/>
            <a:gdLst/>
            <a:ahLst/>
            <a:cxnLst/>
            <a:rect l="l" t="t" r="r" b="b"/>
            <a:pathLst>
              <a:path h="204469">
                <a:moveTo>
                  <a:pt x="0" y="0"/>
                </a:moveTo>
                <a:lnTo>
                  <a:pt x="0" y="204469"/>
                </a:lnTo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942076" y="2435346"/>
            <a:ext cx="2209800" cy="204470"/>
          </a:xfrm>
          <a:custGeom>
            <a:avLst/>
            <a:gdLst/>
            <a:ahLst/>
            <a:cxnLst/>
            <a:rect l="l" t="t" r="r" b="b"/>
            <a:pathLst>
              <a:path w="2209800" h="204469">
                <a:moveTo>
                  <a:pt x="0" y="0"/>
                </a:moveTo>
                <a:lnTo>
                  <a:pt x="2209800" y="0"/>
                </a:lnTo>
                <a:lnTo>
                  <a:pt x="2209800" y="204215"/>
                </a:lnTo>
                <a:lnTo>
                  <a:pt x="0" y="20421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928359" y="2421630"/>
            <a:ext cx="2239010" cy="231775"/>
          </a:xfrm>
          <a:custGeom>
            <a:avLst/>
            <a:gdLst/>
            <a:ahLst/>
            <a:cxnLst/>
            <a:rect l="l" t="t" r="r" b="b"/>
            <a:pathLst>
              <a:path w="2239009" h="231775">
                <a:moveTo>
                  <a:pt x="2238756" y="0"/>
                </a:moveTo>
                <a:lnTo>
                  <a:pt x="0" y="0"/>
                </a:lnTo>
                <a:lnTo>
                  <a:pt x="0" y="231647"/>
                </a:lnTo>
                <a:lnTo>
                  <a:pt x="2238756" y="231647"/>
                </a:lnTo>
                <a:lnTo>
                  <a:pt x="2238756" y="217932"/>
                </a:lnTo>
                <a:lnTo>
                  <a:pt x="28956" y="217932"/>
                </a:lnTo>
                <a:lnTo>
                  <a:pt x="13716" y="202692"/>
                </a:lnTo>
                <a:lnTo>
                  <a:pt x="28956" y="202692"/>
                </a:lnTo>
                <a:lnTo>
                  <a:pt x="28956" y="28956"/>
                </a:lnTo>
                <a:lnTo>
                  <a:pt x="13716" y="28956"/>
                </a:lnTo>
                <a:lnTo>
                  <a:pt x="28956" y="13716"/>
                </a:lnTo>
                <a:lnTo>
                  <a:pt x="2238756" y="13716"/>
                </a:lnTo>
                <a:lnTo>
                  <a:pt x="2238756" y="0"/>
                </a:lnTo>
                <a:close/>
              </a:path>
              <a:path w="2239009" h="231775">
                <a:moveTo>
                  <a:pt x="28956" y="202692"/>
                </a:moveTo>
                <a:lnTo>
                  <a:pt x="13716" y="202692"/>
                </a:lnTo>
                <a:lnTo>
                  <a:pt x="28956" y="217932"/>
                </a:lnTo>
                <a:lnTo>
                  <a:pt x="28956" y="202692"/>
                </a:lnTo>
                <a:close/>
              </a:path>
              <a:path w="2239009" h="231775">
                <a:moveTo>
                  <a:pt x="2209800" y="202692"/>
                </a:moveTo>
                <a:lnTo>
                  <a:pt x="28956" y="202692"/>
                </a:lnTo>
                <a:lnTo>
                  <a:pt x="28956" y="217932"/>
                </a:lnTo>
                <a:lnTo>
                  <a:pt x="2209800" y="217932"/>
                </a:lnTo>
                <a:lnTo>
                  <a:pt x="2209800" y="202692"/>
                </a:lnTo>
                <a:close/>
              </a:path>
              <a:path w="2239009" h="231775">
                <a:moveTo>
                  <a:pt x="2209800" y="13716"/>
                </a:moveTo>
                <a:lnTo>
                  <a:pt x="2209800" y="217932"/>
                </a:lnTo>
                <a:lnTo>
                  <a:pt x="2223516" y="202692"/>
                </a:lnTo>
                <a:lnTo>
                  <a:pt x="2238756" y="202692"/>
                </a:lnTo>
                <a:lnTo>
                  <a:pt x="2238756" y="28956"/>
                </a:lnTo>
                <a:lnTo>
                  <a:pt x="2223516" y="28956"/>
                </a:lnTo>
                <a:lnTo>
                  <a:pt x="2209800" y="13716"/>
                </a:lnTo>
                <a:close/>
              </a:path>
              <a:path w="2239009" h="231775">
                <a:moveTo>
                  <a:pt x="2238756" y="202692"/>
                </a:moveTo>
                <a:lnTo>
                  <a:pt x="2223516" y="202692"/>
                </a:lnTo>
                <a:lnTo>
                  <a:pt x="2209800" y="217932"/>
                </a:lnTo>
                <a:lnTo>
                  <a:pt x="2238756" y="217932"/>
                </a:lnTo>
                <a:lnTo>
                  <a:pt x="2238756" y="202692"/>
                </a:lnTo>
                <a:close/>
              </a:path>
              <a:path w="2239009" h="231775">
                <a:moveTo>
                  <a:pt x="28956" y="13716"/>
                </a:moveTo>
                <a:lnTo>
                  <a:pt x="13716" y="28956"/>
                </a:lnTo>
                <a:lnTo>
                  <a:pt x="28956" y="28956"/>
                </a:lnTo>
                <a:lnTo>
                  <a:pt x="28956" y="13716"/>
                </a:lnTo>
                <a:close/>
              </a:path>
              <a:path w="2239009" h="231775">
                <a:moveTo>
                  <a:pt x="2209800" y="13716"/>
                </a:moveTo>
                <a:lnTo>
                  <a:pt x="28956" y="13716"/>
                </a:lnTo>
                <a:lnTo>
                  <a:pt x="28956" y="28956"/>
                </a:lnTo>
                <a:lnTo>
                  <a:pt x="2209800" y="28956"/>
                </a:lnTo>
                <a:lnTo>
                  <a:pt x="2209800" y="13716"/>
                </a:lnTo>
                <a:close/>
              </a:path>
              <a:path w="2239009" h="231775">
                <a:moveTo>
                  <a:pt x="2238756" y="13716"/>
                </a:moveTo>
                <a:lnTo>
                  <a:pt x="2209800" y="13716"/>
                </a:lnTo>
                <a:lnTo>
                  <a:pt x="2223516" y="28956"/>
                </a:lnTo>
                <a:lnTo>
                  <a:pt x="2238756" y="28956"/>
                </a:lnTo>
                <a:lnTo>
                  <a:pt x="2238756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342376" y="3713347"/>
            <a:ext cx="943610" cy="0"/>
          </a:xfrm>
          <a:custGeom>
            <a:avLst/>
            <a:gdLst/>
            <a:ahLst/>
            <a:cxnLst/>
            <a:rect l="l" t="t" r="r" b="b"/>
            <a:pathLst>
              <a:path w="943609">
                <a:moveTo>
                  <a:pt x="0" y="0"/>
                </a:moveTo>
                <a:lnTo>
                  <a:pt x="943355" y="0"/>
                </a:lnTo>
              </a:path>
            </a:pathLst>
          </a:custGeom>
          <a:ln w="139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371331" y="3720078"/>
            <a:ext cx="885825" cy="0"/>
          </a:xfrm>
          <a:custGeom>
            <a:avLst/>
            <a:gdLst/>
            <a:ahLst/>
            <a:cxnLst/>
            <a:rect l="l" t="t" r="r" b="b"/>
            <a:pathLst>
              <a:path w="885825">
                <a:moveTo>
                  <a:pt x="0" y="0"/>
                </a:moveTo>
                <a:lnTo>
                  <a:pt x="88544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342376" y="3706362"/>
            <a:ext cx="943610" cy="73660"/>
          </a:xfrm>
          <a:custGeom>
            <a:avLst/>
            <a:gdLst/>
            <a:ahLst/>
            <a:cxnLst/>
            <a:rect l="l" t="t" r="r" b="b"/>
            <a:pathLst>
              <a:path w="943609" h="73660">
                <a:moveTo>
                  <a:pt x="943356" y="0"/>
                </a:moveTo>
                <a:lnTo>
                  <a:pt x="0" y="0"/>
                </a:lnTo>
                <a:lnTo>
                  <a:pt x="0" y="73152"/>
                </a:lnTo>
                <a:lnTo>
                  <a:pt x="28956" y="73152"/>
                </a:lnTo>
                <a:lnTo>
                  <a:pt x="28956" y="27432"/>
                </a:lnTo>
                <a:lnTo>
                  <a:pt x="15240" y="27432"/>
                </a:lnTo>
                <a:lnTo>
                  <a:pt x="28956" y="13716"/>
                </a:lnTo>
                <a:lnTo>
                  <a:pt x="943356" y="13716"/>
                </a:lnTo>
                <a:lnTo>
                  <a:pt x="943356" y="0"/>
                </a:lnTo>
                <a:close/>
              </a:path>
              <a:path w="943609" h="73660">
                <a:moveTo>
                  <a:pt x="914400" y="13716"/>
                </a:moveTo>
                <a:lnTo>
                  <a:pt x="914400" y="73152"/>
                </a:lnTo>
                <a:lnTo>
                  <a:pt x="943356" y="73152"/>
                </a:lnTo>
                <a:lnTo>
                  <a:pt x="943356" y="27432"/>
                </a:lnTo>
                <a:lnTo>
                  <a:pt x="929640" y="27432"/>
                </a:lnTo>
                <a:lnTo>
                  <a:pt x="914400" y="13716"/>
                </a:lnTo>
                <a:close/>
              </a:path>
              <a:path w="943609" h="73660">
                <a:moveTo>
                  <a:pt x="28956" y="13716"/>
                </a:moveTo>
                <a:lnTo>
                  <a:pt x="15240" y="27432"/>
                </a:lnTo>
                <a:lnTo>
                  <a:pt x="28956" y="27432"/>
                </a:lnTo>
                <a:lnTo>
                  <a:pt x="28956" y="13716"/>
                </a:lnTo>
                <a:close/>
              </a:path>
              <a:path w="943609" h="73660">
                <a:moveTo>
                  <a:pt x="914400" y="13716"/>
                </a:moveTo>
                <a:lnTo>
                  <a:pt x="28956" y="13716"/>
                </a:lnTo>
                <a:lnTo>
                  <a:pt x="28956" y="27432"/>
                </a:lnTo>
                <a:lnTo>
                  <a:pt x="914400" y="27432"/>
                </a:lnTo>
                <a:lnTo>
                  <a:pt x="914400" y="13716"/>
                </a:lnTo>
                <a:close/>
              </a:path>
              <a:path w="943609" h="73660">
                <a:moveTo>
                  <a:pt x="943356" y="13716"/>
                </a:moveTo>
                <a:lnTo>
                  <a:pt x="914400" y="13716"/>
                </a:lnTo>
                <a:lnTo>
                  <a:pt x="929640" y="27432"/>
                </a:lnTo>
                <a:lnTo>
                  <a:pt x="943356" y="27432"/>
                </a:lnTo>
                <a:lnTo>
                  <a:pt x="943356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571238" y="2816346"/>
            <a:ext cx="0" cy="963294"/>
          </a:xfrm>
          <a:custGeom>
            <a:avLst/>
            <a:gdLst/>
            <a:ahLst/>
            <a:cxnLst/>
            <a:rect l="l" t="t" r="r" b="b"/>
            <a:pathLst>
              <a:path h="963295">
                <a:moveTo>
                  <a:pt x="0" y="0"/>
                </a:moveTo>
                <a:lnTo>
                  <a:pt x="0" y="963167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108960" y="2663946"/>
            <a:ext cx="3153410" cy="1115695"/>
          </a:xfrm>
          <a:custGeom>
            <a:avLst/>
            <a:gdLst/>
            <a:ahLst/>
            <a:cxnLst/>
            <a:rect l="l" t="t" r="r" b="b"/>
            <a:pathLst>
              <a:path w="3153410" h="1115695">
                <a:moveTo>
                  <a:pt x="3124200" y="824484"/>
                </a:moveTo>
                <a:lnTo>
                  <a:pt x="6095" y="824484"/>
                </a:lnTo>
                <a:lnTo>
                  <a:pt x="0" y="830580"/>
                </a:lnTo>
                <a:lnTo>
                  <a:pt x="0" y="1115567"/>
                </a:lnTo>
                <a:lnTo>
                  <a:pt x="28956" y="1115567"/>
                </a:lnTo>
                <a:lnTo>
                  <a:pt x="28956" y="853440"/>
                </a:lnTo>
                <a:lnTo>
                  <a:pt x="13716" y="853440"/>
                </a:lnTo>
                <a:lnTo>
                  <a:pt x="28956" y="838200"/>
                </a:lnTo>
                <a:lnTo>
                  <a:pt x="3124200" y="838200"/>
                </a:lnTo>
                <a:lnTo>
                  <a:pt x="3124200" y="824484"/>
                </a:lnTo>
                <a:close/>
              </a:path>
              <a:path w="3153410" h="1115695">
                <a:moveTo>
                  <a:pt x="28956" y="838200"/>
                </a:moveTo>
                <a:lnTo>
                  <a:pt x="13716" y="853440"/>
                </a:lnTo>
                <a:lnTo>
                  <a:pt x="28956" y="853440"/>
                </a:lnTo>
                <a:lnTo>
                  <a:pt x="28956" y="838200"/>
                </a:lnTo>
                <a:close/>
              </a:path>
              <a:path w="3153410" h="1115695">
                <a:moveTo>
                  <a:pt x="3153156" y="824484"/>
                </a:moveTo>
                <a:lnTo>
                  <a:pt x="3137916" y="824484"/>
                </a:lnTo>
                <a:lnTo>
                  <a:pt x="3124200" y="838200"/>
                </a:lnTo>
                <a:lnTo>
                  <a:pt x="28956" y="838200"/>
                </a:lnTo>
                <a:lnTo>
                  <a:pt x="28956" y="853440"/>
                </a:lnTo>
                <a:lnTo>
                  <a:pt x="3145536" y="853440"/>
                </a:lnTo>
                <a:lnTo>
                  <a:pt x="3153156" y="845819"/>
                </a:lnTo>
                <a:lnTo>
                  <a:pt x="3153156" y="824484"/>
                </a:lnTo>
                <a:close/>
              </a:path>
              <a:path w="3153410" h="1115695">
                <a:moveTo>
                  <a:pt x="3153156" y="0"/>
                </a:moveTo>
                <a:lnTo>
                  <a:pt x="3124200" y="0"/>
                </a:lnTo>
                <a:lnTo>
                  <a:pt x="3124200" y="838200"/>
                </a:lnTo>
                <a:lnTo>
                  <a:pt x="3137916" y="824484"/>
                </a:lnTo>
                <a:lnTo>
                  <a:pt x="3153156" y="824484"/>
                </a:lnTo>
                <a:lnTo>
                  <a:pt x="31531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247638" y="3502146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5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085838" y="2663946"/>
            <a:ext cx="0" cy="1115695"/>
          </a:xfrm>
          <a:custGeom>
            <a:avLst/>
            <a:gdLst/>
            <a:ahLst/>
            <a:cxnLst/>
            <a:rect l="l" t="t" r="r" b="b"/>
            <a:pathLst>
              <a:path h="1115695">
                <a:moveTo>
                  <a:pt x="0" y="0"/>
                </a:moveTo>
                <a:lnTo>
                  <a:pt x="0" y="1115567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023359" y="3640830"/>
            <a:ext cx="3061970" cy="139065"/>
          </a:xfrm>
          <a:custGeom>
            <a:avLst/>
            <a:gdLst/>
            <a:ahLst/>
            <a:cxnLst/>
            <a:rect l="l" t="t" r="r" b="b"/>
            <a:pathLst>
              <a:path w="3061970" h="139064">
                <a:moveTo>
                  <a:pt x="3061716" y="0"/>
                </a:moveTo>
                <a:lnTo>
                  <a:pt x="6096" y="0"/>
                </a:lnTo>
                <a:lnTo>
                  <a:pt x="0" y="6095"/>
                </a:lnTo>
                <a:lnTo>
                  <a:pt x="0" y="138684"/>
                </a:lnTo>
                <a:lnTo>
                  <a:pt x="28956" y="138684"/>
                </a:lnTo>
                <a:lnTo>
                  <a:pt x="28956" y="28955"/>
                </a:lnTo>
                <a:lnTo>
                  <a:pt x="13716" y="28955"/>
                </a:lnTo>
                <a:lnTo>
                  <a:pt x="28956" y="13715"/>
                </a:lnTo>
                <a:lnTo>
                  <a:pt x="3061716" y="13715"/>
                </a:lnTo>
                <a:lnTo>
                  <a:pt x="3061716" y="0"/>
                </a:lnTo>
                <a:close/>
              </a:path>
              <a:path w="3061970" h="139064">
                <a:moveTo>
                  <a:pt x="28956" y="13715"/>
                </a:moveTo>
                <a:lnTo>
                  <a:pt x="13716" y="28955"/>
                </a:lnTo>
                <a:lnTo>
                  <a:pt x="28956" y="28955"/>
                </a:lnTo>
                <a:lnTo>
                  <a:pt x="28956" y="13715"/>
                </a:lnTo>
                <a:close/>
              </a:path>
              <a:path w="3061970" h="139064">
                <a:moveTo>
                  <a:pt x="3061716" y="13715"/>
                </a:moveTo>
                <a:lnTo>
                  <a:pt x="28956" y="13715"/>
                </a:lnTo>
                <a:lnTo>
                  <a:pt x="28956" y="28955"/>
                </a:lnTo>
                <a:lnTo>
                  <a:pt x="3061716" y="28955"/>
                </a:lnTo>
                <a:lnTo>
                  <a:pt x="3061716" y="137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062216" y="3172962"/>
            <a:ext cx="1795780" cy="547370"/>
          </a:xfrm>
          <a:custGeom>
            <a:avLst/>
            <a:gdLst/>
            <a:ahLst/>
            <a:cxnLst/>
            <a:rect l="l" t="t" r="r" b="b"/>
            <a:pathLst>
              <a:path w="1795779" h="547370">
                <a:moveTo>
                  <a:pt x="1737360" y="461772"/>
                </a:moveTo>
                <a:lnTo>
                  <a:pt x="1708404" y="461772"/>
                </a:lnTo>
                <a:lnTo>
                  <a:pt x="1752600" y="547116"/>
                </a:lnTo>
                <a:lnTo>
                  <a:pt x="1788414" y="475488"/>
                </a:lnTo>
                <a:lnTo>
                  <a:pt x="1737360" y="475488"/>
                </a:lnTo>
                <a:lnTo>
                  <a:pt x="1737360" y="461772"/>
                </a:lnTo>
                <a:close/>
              </a:path>
              <a:path w="1795779" h="547370">
                <a:moveTo>
                  <a:pt x="1737360" y="13716"/>
                </a:moveTo>
                <a:lnTo>
                  <a:pt x="1737360" y="475488"/>
                </a:lnTo>
                <a:lnTo>
                  <a:pt x="1766316" y="475488"/>
                </a:lnTo>
                <a:lnTo>
                  <a:pt x="1766316" y="27432"/>
                </a:lnTo>
                <a:lnTo>
                  <a:pt x="1752600" y="27432"/>
                </a:lnTo>
                <a:lnTo>
                  <a:pt x="1737360" y="13716"/>
                </a:lnTo>
                <a:close/>
              </a:path>
              <a:path w="1795779" h="547370">
                <a:moveTo>
                  <a:pt x="1795272" y="461772"/>
                </a:moveTo>
                <a:lnTo>
                  <a:pt x="1766316" y="461772"/>
                </a:lnTo>
                <a:lnTo>
                  <a:pt x="1766316" y="475488"/>
                </a:lnTo>
                <a:lnTo>
                  <a:pt x="1788414" y="475488"/>
                </a:lnTo>
                <a:lnTo>
                  <a:pt x="1795272" y="461772"/>
                </a:lnTo>
                <a:close/>
              </a:path>
              <a:path w="1795779" h="547370">
                <a:moveTo>
                  <a:pt x="1760220" y="0"/>
                </a:moveTo>
                <a:lnTo>
                  <a:pt x="0" y="0"/>
                </a:lnTo>
                <a:lnTo>
                  <a:pt x="0" y="27432"/>
                </a:lnTo>
                <a:lnTo>
                  <a:pt x="1737360" y="27432"/>
                </a:lnTo>
                <a:lnTo>
                  <a:pt x="1737360" y="13716"/>
                </a:lnTo>
                <a:lnTo>
                  <a:pt x="1766316" y="13716"/>
                </a:lnTo>
                <a:lnTo>
                  <a:pt x="1766316" y="6096"/>
                </a:lnTo>
                <a:lnTo>
                  <a:pt x="1760220" y="0"/>
                </a:lnTo>
                <a:close/>
              </a:path>
              <a:path w="1795779" h="547370">
                <a:moveTo>
                  <a:pt x="1766316" y="13716"/>
                </a:moveTo>
                <a:lnTo>
                  <a:pt x="1737360" y="13716"/>
                </a:lnTo>
                <a:lnTo>
                  <a:pt x="1752600" y="27432"/>
                </a:lnTo>
                <a:lnTo>
                  <a:pt x="1766316" y="27432"/>
                </a:lnTo>
                <a:lnTo>
                  <a:pt x="1766316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8129016" y="2110734"/>
            <a:ext cx="1551940" cy="1668780"/>
          </a:xfrm>
          <a:custGeom>
            <a:avLst/>
            <a:gdLst/>
            <a:ahLst/>
            <a:cxnLst/>
            <a:rect l="l" t="t" r="r" b="b"/>
            <a:pathLst>
              <a:path w="1551940" h="1668779">
                <a:moveTo>
                  <a:pt x="1495044" y="85344"/>
                </a:moveTo>
                <a:lnTo>
                  <a:pt x="1495044" y="1668780"/>
                </a:lnTo>
                <a:lnTo>
                  <a:pt x="1551432" y="1668780"/>
                </a:lnTo>
                <a:lnTo>
                  <a:pt x="1551432" y="114300"/>
                </a:lnTo>
                <a:lnTo>
                  <a:pt x="1524000" y="114300"/>
                </a:lnTo>
                <a:lnTo>
                  <a:pt x="1495044" y="85344"/>
                </a:lnTo>
                <a:close/>
              </a:path>
              <a:path w="1551940" h="1668779">
                <a:moveTo>
                  <a:pt x="170688" y="0"/>
                </a:moveTo>
                <a:lnTo>
                  <a:pt x="0" y="85344"/>
                </a:lnTo>
                <a:lnTo>
                  <a:pt x="170688" y="170688"/>
                </a:lnTo>
                <a:lnTo>
                  <a:pt x="170688" y="114300"/>
                </a:lnTo>
                <a:lnTo>
                  <a:pt x="141732" y="114300"/>
                </a:lnTo>
                <a:lnTo>
                  <a:pt x="141732" y="56388"/>
                </a:lnTo>
                <a:lnTo>
                  <a:pt x="170688" y="56388"/>
                </a:lnTo>
                <a:lnTo>
                  <a:pt x="170688" y="0"/>
                </a:lnTo>
                <a:close/>
              </a:path>
              <a:path w="1551940" h="1668779">
                <a:moveTo>
                  <a:pt x="170688" y="56388"/>
                </a:moveTo>
                <a:lnTo>
                  <a:pt x="141732" y="56388"/>
                </a:lnTo>
                <a:lnTo>
                  <a:pt x="141732" y="114300"/>
                </a:lnTo>
                <a:lnTo>
                  <a:pt x="170688" y="114300"/>
                </a:lnTo>
                <a:lnTo>
                  <a:pt x="170688" y="56388"/>
                </a:lnTo>
                <a:close/>
              </a:path>
              <a:path w="1551940" h="1668779">
                <a:moveTo>
                  <a:pt x="1524000" y="56388"/>
                </a:moveTo>
                <a:lnTo>
                  <a:pt x="170688" y="56388"/>
                </a:lnTo>
                <a:lnTo>
                  <a:pt x="170688" y="114300"/>
                </a:lnTo>
                <a:lnTo>
                  <a:pt x="1495044" y="114300"/>
                </a:lnTo>
                <a:lnTo>
                  <a:pt x="1495044" y="85344"/>
                </a:lnTo>
                <a:lnTo>
                  <a:pt x="1551432" y="85344"/>
                </a:lnTo>
                <a:lnTo>
                  <a:pt x="1549288" y="74390"/>
                </a:lnTo>
                <a:lnTo>
                  <a:pt x="1543431" y="65151"/>
                </a:lnTo>
                <a:lnTo>
                  <a:pt x="1534715" y="58769"/>
                </a:lnTo>
                <a:lnTo>
                  <a:pt x="1524000" y="56388"/>
                </a:lnTo>
                <a:close/>
              </a:path>
              <a:path w="1551940" h="1668779">
                <a:moveTo>
                  <a:pt x="1551432" y="85344"/>
                </a:moveTo>
                <a:lnTo>
                  <a:pt x="1495044" y="85344"/>
                </a:lnTo>
                <a:lnTo>
                  <a:pt x="1524000" y="114300"/>
                </a:lnTo>
                <a:lnTo>
                  <a:pt x="1551432" y="114300"/>
                </a:lnTo>
                <a:lnTo>
                  <a:pt x="1551432" y="85344"/>
                </a:lnTo>
                <a:close/>
              </a:path>
            </a:pathLst>
          </a:custGeom>
          <a:solidFill>
            <a:srgbClr val="FC012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6" name="object 66"/>
          <p:cNvGraphicFramePr>
            <a:graphicFrameLocks noGrp="1"/>
          </p:cNvGraphicFramePr>
          <p:nvPr/>
        </p:nvGraphicFramePr>
        <p:xfrm>
          <a:off x="1484375" y="2563362"/>
          <a:ext cx="929005" cy="12325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90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99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0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35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9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60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9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7" name="object 67"/>
          <p:cNvSpPr txBox="1"/>
          <p:nvPr/>
        </p:nvSpPr>
        <p:spPr>
          <a:xfrm>
            <a:off x="6281343" y="1531004"/>
            <a:ext cx="1410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omic Sans MS"/>
                <a:cs typeface="Comic Sans MS"/>
              </a:rPr>
              <a:t>FP</a:t>
            </a:r>
            <a:r>
              <a:rPr sz="1800" b="1" spc="-105" dirty="0">
                <a:latin typeface="Comic Sans MS"/>
                <a:cs typeface="Comic Sans MS"/>
              </a:rPr>
              <a:t> </a:t>
            </a:r>
            <a:r>
              <a:rPr sz="1800" b="1" spc="-5" dirty="0">
                <a:latin typeface="Comic Sans MS"/>
                <a:cs typeface="Comic Sans MS"/>
              </a:rPr>
              <a:t>Registers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1198880" y="1607357"/>
            <a:ext cx="27412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66925" algn="l"/>
              </a:tabLst>
            </a:pPr>
            <a:r>
              <a:rPr sz="1800" b="1" dirty="0">
                <a:latin typeface="Comic Sans MS"/>
                <a:cs typeface="Comic Sans MS"/>
              </a:rPr>
              <a:t>From</a:t>
            </a:r>
            <a:r>
              <a:rPr sz="1800" b="1" spc="-20" dirty="0">
                <a:latin typeface="Comic Sans MS"/>
                <a:cs typeface="Comic Sans MS"/>
              </a:rPr>
              <a:t> </a:t>
            </a:r>
            <a:r>
              <a:rPr sz="1800" b="1" dirty="0">
                <a:latin typeface="Comic Sans MS"/>
                <a:cs typeface="Comic Sans MS"/>
              </a:rPr>
              <a:t>Mem	FP</a:t>
            </a:r>
            <a:r>
              <a:rPr sz="1800" b="1" spc="-114" dirty="0">
                <a:latin typeface="Comic Sans MS"/>
                <a:cs typeface="Comic Sans MS"/>
              </a:rPr>
              <a:t> </a:t>
            </a:r>
            <a:r>
              <a:rPr sz="1800" b="1" spc="-5" dirty="0">
                <a:latin typeface="Comic Sans MS"/>
                <a:cs typeface="Comic Sans MS"/>
              </a:rPr>
              <a:t>Op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2186432" y="1881677"/>
            <a:ext cx="1785620" cy="55880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5080" indent="1066800">
              <a:lnSpc>
                <a:spcPts val="2039"/>
              </a:lnSpc>
              <a:spcBef>
                <a:spcPts val="265"/>
              </a:spcBef>
            </a:pPr>
            <a:r>
              <a:rPr sz="1800" b="1" spc="-5" dirty="0">
                <a:latin typeface="Comic Sans MS"/>
                <a:cs typeface="Comic Sans MS"/>
              </a:rPr>
              <a:t>Queue  </a:t>
            </a:r>
            <a:r>
              <a:rPr sz="1800" b="1" dirty="0">
                <a:latin typeface="Comic Sans MS"/>
                <a:cs typeface="Comic Sans MS"/>
              </a:rPr>
              <a:t>Load</a:t>
            </a:r>
            <a:r>
              <a:rPr sz="1800" b="1" spc="-40" dirty="0">
                <a:latin typeface="Comic Sans MS"/>
                <a:cs typeface="Comic Sans MS"/>
              </a:rPr>
              <a:t> </a:t>
            </a:r>
            <a:r>
              <a:rPr sz="1800" b="1" spc="-5" dirty="0">
                <a:latin typeface="Comic Sans MS"/>
                <a:cs typeface="Comic Sans MS"/>
              </a:rPr>
              <a:t>Buffers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936790" y="2562877"/>
            <a:ext cx="530225" cy="120015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 marR="5080" algn="just">
              <a:lnSpc>
                <a:spcPts val="1510"/>
              </a:lnSpc>
              <a:spcBef>
                <a:spcPts val="295"/>
              </a:spcBef>
            </a:pPr>
            <a:r>
              <a:rPr sz="1400" b="1" dirty="0">
                <a:solidFill>
                  <a:srgbClr val="FC0128"/>
                </a:solidFill>
                <a:latin typeface="Comic Sans MS"/>
                <a:cs typeface="Comic Sans MS"/>
              </a:rPr>
              <a:t>Load1  Load2  Load3  Load4  Load5  Load6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1484375" y="3779514"/>
            <a:ext cx="943610" cy="30480"/>
          </a:xfrm>
          <a:custGeom>
            <a:avLst/>
            <a:gdLst/>
            <a:ahLst/>
            <a:cxnLst/>
            <a:rect l="l" t="t" r="r" b="b"/>
            <a:pathLst>
              <a:path w="943610" h="30479">
                <a:moveTo>
                  <a:pt x="28956" y="0"/>
                </a:moveTo>
                <a:lnTo>
                  <a:pt x="0" y="0"/>
                </a:lnTo>
                <a:lnTo>
                  <a:pt x="0" y="30480"/>
                </a:lnTo>
                <a:lnTo>
                  <a:pt x="943356" y="30480"/>
                </a:lnTo>
                <a:lnTo>
                  <a:pt x="943356" y="16764"/>
                </a:lnTo>
                <a:lnTo>
                  <a:pt x="28956" y="16764"/>
                </a:lnTo>
                <a:lnTo>
                  <a:pt x="15240" y="3048"/>
                </a:lnTo>
                <a:lnTo>
                  <a:pt x="28956" y="3048"/>
                </a:lnTo>
                <a:lnTo>
                  <a:pt x="28956" y="0"/>
                </a:lnTo>
                <a:close/>
              </a:path>
              <a:path w="943610" h="30479">
                <a:moveTo>
                  <a:pt x="28956" y="3048"/>
                </a:moveTo>
                <a:lnTo>
                  <a:pt x="15240" y="3048"/>
                </a:lnTo>
                <a:lnTo>
                  <a:pt x="28956" y="16764"/>
                </a:lnTo>
                <a:lnTo>
                  <a:pt x="28956" y="3048"/>
                </a:lnTo>
                <a:close/>
              </a:path>
              <a:path w="943610" h="30479">
                <a:moveTo>
                  <a:pt x="914400" y="3048"/>
                </a:moveTo>
                <a:lnTo>
                  <a:pt x="28956" y="3048"/>
                </a:lnTo>
                <a:lnTo>
                  <a:pt x="28956" y="16764"/>
                </a:lnTo>
                <a:lnTo>
                  <a:pt x="914400" y="16764"/>
                </a:lnTo>
                <a:lnTo>
                  <a:pt x="914400" y="3048"/>
                </a:lnTo>
                <a:close/>
              </a:path>
              <a:path w="943610" h="30479">
                <a:moveTo>
                  <a:pt x="943356" y="0"/>
                </a:moveTo>
                <a:lnTo>
                  <a:pt x="914400" y="0"/>
                </a:lnTo>
                <a:lnTo>
                  <a:pt x="914400" y="16764"/>
                </a:lnTo>
                <a:lnTo>
                  <a:pt x="929640" y="3048"/>
                </a:lnTo>
                <a:lnTo>
                  <a:pt x="943356" y="3048"/>
                </a:lnTo>
                <a:lnTo>
                  <a:pt x="943356" y="0"/>
                </a:lnTo>
                <a:close/>
              </a:path>
              <a:path w="943610" h="30479">
                <a:moveTo>
                  <a:pt x="943356" y="3048"/>
                </a:moveTo>
                <a:lnTo>
                  <a:pt x="929640" y="3048"/>
                </a:lnTo>
                <a:lnTo>
                  <a:pt x="914400" y="16764"/>
                </a:lnTo>
                <a:lnTo>
                  <a:pt x="943356" y="16764"/>
                </a:lnTo>
                <a:lnTo>
                  <a:pt x="943356" y="3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342376" y="3929882"/>
            <a:ext cx="943610" cy="0"/>
          </a:xfrm>
          <a:custGeom>
            <a:avLst/>
            <a:gdLst/>
            <a:ahLst/>
            <a:cxnLst/>
            <a:rect l="l" t="t" r="r" b="b"/>
            <a:pathLst>
              <a:path w="943609">
                <a:moveTo>
                  <a:pt x="0" y="0"/>
                </a:moveTo>
                <a:lnTo>
                  <a:pt x="943355" y="0"/>
                </a:lnTo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342376" y="3779514"/>
            <a:ext cx="943610" cy="158750"/>
          </a:xfrm>
          <a:custGeom>
            <a:avLst/>
            <a:gdLst/>
            <a:ahLst/>
            <a:cxnLst/>
            <a:rect l="l" t="t" r="r" b="b"/>
            <a:pathLst>
              <a:path w="943609" h="158750">
                <a:moveTo>
                  <a:pt x="28956" y="0"/>
                </a:moveTo>
                <a:lnTo>
                  <a:pt x="0" y="0"/>
                </a:lnTo>
                <a:lnTo>
                  <a:pt x="0" y="158495"/>
                </a:lnTo>
                <a:lnTo>
                  <a:pt x="943356" y="158495"/>
                </a:lnTo>
                <a:lnTo>
                  <a:pt x="943356" y="143255"/>
                </a:lnTo>
                <a:lnTo>
                  <a:pt x="28956" y="143255"/>
                </a:lnTo>
                <a:lnTo>
                  <a:pt x="15240" y="129539"/>
                </a:lnTo>
                <a:lnTo>
                  <a:pt x="28956" y="129539"/>
                </a:lnTo>
                <a:lnTo>
                  <a:pt x="28956" y="0"/>
                </a:lnTo>
                <a:close/>
              </a:path>
              <a:path w="943609" h="158750">
                <a:moveTo>
                  <a:pt x="28956" y="129539"/>
                </a:moveTo>
                <a:lnTo>
                  <a:pt x="15240" y="129539"/>
                </a:lnTo>
                <a:lnTo>
                  <a:pt x="28956" y="143255"/>
                </a:lnTo>
                <a:lnTo>
                  <a:pt x="28956" y="129539"/>
                </a:lnTo>
                <a:close/>
              </a:path>
              <a:path w="943609" h="158750">
                <a:moveTo>
                  <a:pt x="914400" y="129539"/>
                </a:moveTo>
                <a:lnTo>
                  <a:pt x="28956" y="129539"/>
                </a:lnTo>
                <a:lnTo>
                  <a:pt x="28956" y="143255"/>
                </a:lnTo>
                <a:lnTo>
                  <a:pt x="914400" y="143255"/>
                </a:lnTo>
                <a:lnTo>
                  <a:pt x="914400" y="129539"/>
                </a:lnTo>
                <a:close/>
              </a:path>
              <a:path w="943609" h="158750">
                <a:moveTo>
                  <a:pt x="943356" y="0"/>
                </a:moveTo>
                <a:lnTo>
                  <a:pt x="914400" y="0"/>
                </a:lnTo>
                <a:lnTo>
                  <a:pt x="914400" y="143255"/>
                </a:lnTo>
                <a:lnTo>
                  <a:pt x="929640" y="129539"/>
                </a:lnTo>
                <a:lnTo>
                  <a:pt x="943356" y="129539"/>
                </a:lnTo>
                <a:lnTo>
                  <a:pt x="943356" y="0"/>
                </a:lnTo>
                <a:close/>
              </a:path>
              <a:path w="943609" h="158750">
                <a:moveTo>
                  <a:pt x="943356" y="129539"/>
                </a:moveTo>
                <a:lnTo>
                  <a:pt x="929640" y="129539"/>
                </a:lnTo>
                <a:lnTo>
                  <a:pt x="914400" y="143255"/>
                </a:lnTo>
                <a:lnTo>
                  <a:pt x="943356" y="143255"/>
                </a:lnTo>
                <a:lnTo>
                  <a:pt x="943356" y="1295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8342376" y="3916039"/>
            <a:ext cx="943610" cy="0"/>
          </a:xfrm>
          <a:custGeom>
            <a:avLst/>
            <a:gdLst/>
            <a:ahLst/>
            <a:cxnLst/>
            <a:rect l="l" t="t" r="r" b="b"/>
            <a:pathLst>
              <a:path w="943609">
                <a:moveTo>
                  <a:pt x="0" y="0"/>
                </a:moveTo>
                <a:lnTo>
                  <a:pt x="943355" y="0"/>
                </a:lnTo>
              </a:path>
            </a:pathLst>
          </a:custGeom>
          <a:ln w="139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8357616" y="3922770"/>
            <a:ext cx="914400" cy="204470"/>
          </a:xfrm>
          <a:custGeom>
            <a:avLst/>
            <a:gdLst/>
            <a:ahLst/>
            <a:cxnLst/>
            <a:rect l="l" t="t" r="r" b="b"/>
            <a:pathLst>
              <a:path w="914400" h="204470">
                <a:moveTo>
                  <a:pt x="0" y="0"/>
                </a:moveTo>
                <a:lnTo>
                  <a:pt x="914400" y="0"/>
                </a:lnTo>
                <a:lnTo>
                  <a:pt x="914400" y="204215"/>
                </a:lnTo>
                <a:lnTo>
                  <a:pt x="0" y="20421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8342376" y="3909054"/>
            <a:ext cx="943610" cy="231775"/>
          </a:xfrm>
          <a:custGeom>
            <a:avLst/>
            <a:gdLst/>
            <a:ahLst/>
            <a:cxnLst/>
            <a:rect l="l" t="t" r="r" b="b"/>
            <a:pathLst>
              <a:path w="943609" h="231775">
                <a:moveTo>
                  <a:pt x="943356" y="0"/>
                </a:moveTo>
                <a:lnTo>
                  <a:pt x="0" y="0"/>
                </a:lnTo>
                <a:lnTo>
                  <a:pt x="0" y="231647"/>
                </a:lnTo>
                <a:lnTo>
                  <a:pt x="943356" y="231647"/>
                </a:lnTo>
                <a:lnTo>
                  <a:pt x="943356" y="217931"/>
                </a:lnTo>
                <a:lnTo>
                  <a:pt x="28956" y="217932"/>
                </a:lnTo>
                <a:lnTo>
                  <a:pt x="15240" y="202692"/>
                </a:lnTo>
                <a:lnTo>
                  <a:pt x="28956" y="202692"/>
                </a:lnTo>
                <a:lnTo>
                  <a:pt x="28956" y="28956"/>
                </a:lnTo>
                <a:lnTo>
                  <a:pt x="15240" y="28956"/>
                </a:lnTo>
                <a:lnTo>
                  <a:pt x="28956" y="13716"/>
                </a:lnTo>
                <a:lnTo>
                  <a:pt x="943356" y="13716"/>
                </a:lnTo>
                <a:lnTo>
                  <a:pt x="943356" y="0"/>
                </a:lnTo>
                <a:close/>
              </a:path>
              <a:path w="943609" h="231775">
                <a:moveTo>
                  <a:pt x="28956" y="202692"/>
                </a:moveTo>
                <a:lnTo>
                  <a:pt x="15240" y="202692"/>
                </a:lnTo>
                <a:lnTo>
                  <a:pt x="28956" y="217932"/>
                </a:lnTo>
                <a:lnTo>
                  <a:pt x="28956" y="202692"/>
                </a:lnTo>
                <a:close/>
              </a:path>
              <a:path w="943609" h="231775">
                <a:moveTo>
                  <a:pt x="914400" y="202692"/>
                </a:moveTo>
                <a:lnTo>
                  <a:pt x="28956" y="202692"/>
                </a:lnTo>
                <a:lnTo>
                  <a:pt x="28956" y="217932"/>
                </a:lnTo>
                <a:lnTo>
                  <a:pt x="914400" y="217932"/>
                </a:lnTo>
                <a:lnTo>
                  <a:pt x="914400" y="202692"/>
                </a:lnTo>
                <a:close/>
              </a:path>
              <a:path w="943609" h="231775">
                <a:moveTo>
                  <a:pt x="914400" y="13716"/>
                </a:moveTo>
                <a:lnTo>
                  <a:pt x="914400" y="217932"/>
                </a:lnTo>
                <a:lnTo>
                  <a:pt x="929640" y="202692"/>
                </a:lnTo>
                <a:lnTo>
                  <a:pt x="943356" y="202692"/>
                </a:lnTo>
                <a:lnTo>
                  <a:pt x="943356" y="28956"/>
                </a:lnTo>
                <a:lnTo>
                  <a:pt x="929640" y="28956"/>
                </a:lnTo>
                <a:lnTo>
                  <a:pt x="914400" y="13716"/>
                </a:lnTo>
                <a:close/>
              </a:path>
              <a:path w="943609" h="231775">
                <a:moveTo>
                  <a:pt x="943356" y="202692"/>
                </a:moveTo>
                <a:lnTo>
                  <a:pt x="929640" y="202692"/>
                </a:lnTo>
                <a:lnTo>
                  <a:pt x="914400" y="217932"/>
                </a:lnTo>
                <a:lnTo>
                  <a:pt x="943356" y="217931"/>
                </a:lnTo>
                <a:lnTo>
                  <a:pt x="943356" y="202692"/>
                </a:lnTo>
                <a:close/>
              </a:path>
              <a:path w="943609" h="231775">
                <a:moveTo>
                  <a:pt x="28956" y="13716"/>
                </a:moveTo>
                <a:lnTo>
                  <a:pt x="15240" y="28956"/>
                </a:lnTo>
                <a:lnTo>
                  <a:pt x="28956" y="28956"/>
                </a:lnTo>
                <a:lnTo>
                  <a:pt x="28956" y="13716"/>
                </a:lnTo>
                <a:close/>
              </a:path>
              <a:path w="943609" h="231775">
                <a:moveTo>
                  <a:pt x="914400" y="13716"/>
                </a:moveTo>
                <a:lnTo>
                  <a:pt x="28956" y="13716"/>
                </a:lnTo>
                <a:lnTo>
                  <a:pt x="28956" y="28956"/>
                </a:lnTo>
                <a:lnTo>
                  <a:pt x="914400" y="28956"/>
                </a:lnTo>
                <a:lnTo>
                  <a:pt x="914400" y="13716"/>
                </a:lnTo>
                <a:close/>
              </a:path>
              <a:path w="943609" h="231775">
                <a:moveTo>
                  <a:pt x="943356" y="13716"/>
                </a:moveTo>
                <a:lnTo>
                  <a:pt x="914400" y="13716"/>
                </a:lnTo>
                <a:lnTo>
                  <a:pt x="929640" y="28956"/>
                </a:lnTo>
                <a:lnTo>
                  <a:pt x="943356" y="28956"/>
                </a:lnTo>
                <a:lnTo>
                  <a:pt x="943356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8342376" y="4336536"/>
            <a:ext cx="943610" cy="0"/>
          </a:xfrm>
          <a:custGeom>
            <a:avLst/>
            <a:gdLst/>
            <a:ahLst/>
            <a:cxnLst/>
            <a:rect l="l" t="t" r="r" b="b"/>
            <a:pathLst>
              <a:path w="943609">
                <a:moveTo>
                  <a:pt x="0" y="0"/>
                </a:moveTo>
                <a:lnTo>
                  <a:pt x="94335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8349995" y="3720332"/>
            <a:ext cx="0" cy="610235"/>
          </a:xfrm>
          <a:custGeom>
            <a:avLst/>
            <a:gdLst/>
            <a:ahLst/>
            <a:cxnLst/>
            <a:rect l="l" t="t" r="r" b="b"/>
            <a:pathLst>
              <a:path h="610235">
                <a:moveTo>
                  <a:pt x="0" y="0"/>
                </a:moveTo>
                <a:lnTo>
                  <a:pt x="0" y="609853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342376" y="4119366"/>
            <a:ext cx="943610" cy="0"/>
          </a:xfrm>
          <a:custGeom>
            <a:avLst/>
            <a:gdLst/>
            <a:ahLst/>
            <a:cxnLst/>
            <a:rect l="l" t="t" r="r" b="b"/>
            <a:pathLst>
              <a:path w="943609">
                <a:moveTo>
                  <a:pt x="0" y="0"/>
                </a:moveTo>
                <a:lnTo>
                  <a:pt x="943355" y="0"/>
                </a:lnTo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9278873" y="3720332"/>
            <a:ext cx="0" cy="610235"/>
          </a:xfrm>
          <a:custGeom>
            <a:avLst/>
            <a:gdLst/>
            <a:ahLst/>
            <a:cxnLst/>
            <a:rect l="l" t="t" r="r" b="b"/>
            <a:pathLst>
              <a:path h="610235">
                <a:moveTo>
                  <a:pt x="0" y="0"/>
                </a:moveTo>
                <a:lnTo>
                  <a:pt x="0" y="609853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8357616" y="4126986"/>
            <a:ext cx="914400" cy="203200"/>
          </a:xfrm>
          <a:custGeom>
            <a:avLst/>
            <a:gdLst/>
            <a:ahLst/>
            <a:cxnLst/>
            <a:rect l="l" t="t" r="r" b="b"/>
            <a:pathLst>
              <a:path w="914400" h="203200">
                <a:moveTo>
                  <a:pt x="0" y="0"/>
                </a:moveTo>
                <a:lnTo>
                  <a:pt x="914400" y="0"/>
                </a:lnTo>
                <a:lnTo>
                  <a:pt x="914400" y="202692"/>
                </a:lnTo>
                <a:lnTo>
                  <a:pt x="0" y="20269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8342376" y="4111746"/>
            <a:ext cx="943610" cy="231775"/>
          </a:xfrm>
          <a:custGeom>
            <a:avLst/>
            <a:gdLst/>
            <a:ahLst/>
            <a:cxnLst/>
            <a:rect l="l" t="t" r="r" b="b"/>
            <a:pathLst>
              <a:path w="943609" h="231775">
                <a:moveTo>
                  <a:pt x="943356" y="0"/>
                </a:moveTo>
                <a:lnTo>
                  <a:pt x="0" y="0"/>
                </a:lnTo>
                <a:lnTo>
                  <a:pt x="0" y="231647"/>
                </a:lnTo>
                <a:lnTo>
                  <a:pt x="943356" y="231647"/>
                </a:lnTo>
                <a:lnTo>
                  <a:pt x="943356" y="217931"/>
                </a:lnTo>
                <a:lnTo>
                  <a:pt x="28956" y="217932"/>
                </a:lnTo>
                <a:lnTo>
                  <a:pt x="15240" y="204215"/>
                </a:lnTo>
                <a:lnTo>
                  <a:pt x="28956" y="204215"/>
                </a:lnTo>
                <a:lnTo>
                  <a:pt x="28956" y="28956"/>
                </a:lnTo>
                <a:lnTo>
                  <a:pt x="15239" y="28956"/>
                </a:lnTo>
                <a:lnTo>
                  <a:pt x="28956" y="15240"/>
                </a:lnTo>
                <a:lnTo>
                  <a:pt x="943356" y="15239"/>
                </a:lnTo>
                <a:lnTo>
                  <a:pt x="943356" y="0"/>
                </a:lnTo>
                <a:close/>
              </a:path>
              <a:path w="943609" h="231775">
                <a:moveTo>
                  <a:pt x="28956" y="204215"/>
                </a:moveTo>
                <a:lnTo>
                  <a:pt x="15240" y="204215"/>
                </a:lnTo>
                <a:lnTo>
                  <a:pt x="28956" y="217932"/>
                </a:lnTo>
                <a:lnTo>
                  <a:pt x="28956" y="204215"/>
                </a:lnTo>
                <a:close/>
              </a:path>
              <a:path w="943609" h="231775">
                <a:moveTo>
                  <a:pt x="914400" y="204215"/>
                </a:moveTo>
                <a:lnTo>
                  <a:pt x="28956" y="204215"/>
                </a:lnTo>
                <a:lnTo>
                  <a:pt x="28956" y="217932"/>
                </a:lnTo>
                <a:lnTo>
                  <a:pt x="914400" y="217932"/>
                </a:lnTo>
                <a:lnTo>
                  <a:pt x="914400" y="204215"/>
                </a:lnTo>
                <a:close/>
              </a:path>
              <a:path w="943609" h="231775">
                <a:moveTo>
                  <a:pt x="914400" y="15240"/>
                </a:moveTo>
                <a:lnTo>
                  <a:pt x="914400" y="217932"/>
                </a:lnTo>
                <a:lnTo>
                  <a:pt x="929640" y="204215"/>
                </a:lnTo>
                <a:lnTo>
                  <a:pt x="943356" y="204215"/>
                </a:lnTo>
                <a:lnTo>
                  <a:pt x="943356" y="28956"/>
                </a:lnTo>
                <a:lnTo>
                  <a:pt x="929640" y="28956"/>
                </a:lnTo>
                <a:lnTo>
                  <a:pt x="914400" y="15240"/>
                </a:lnTo>
                <a:close/>
              </a:path>
              <a:path w="943609" h="231775">
                <a:moveTo>
                  <a:pt x="943356" y="204215"/>
                </a:moveTo>
                <a:lnTo>
                  <a:pt x="929640" y="204215"/>
                </a:lnTo>
                <a:lnTo>
                  <a:pt x="914400" y="217932"/>
                </a:lnTo>
                <a:lnTo>
                  <a:pt x="943356" y="217931"/>
                </a:lnTo>
                <a:lnTo>
                  <a:pt x="943356" y="204215"/>
                </a:lnTo>
                <a:close/>
              </a:path>
              <a:path w="943609" h="231775">
                <a:moveTo>
                  <a:pt x="28956" y="15240"/>
                </a:moveTo>
                <a:lnTo>
                  <a:pt x="15239" y="28956"/>
                </a:lnTo>
                <a:lnTo>
                  <a:pt x="28956" y="28956"/>
                </a:lnTo>
                <a:lnTo>
                  <a:pt x="28956" y="15240"/>
                </a:lnTo>
                <a:close/>
              </a:path>
              <a:path w="943609" h="231775">
                <a:moveTo>
                  <a:pt x="914400" y="15240"/>
                </a:moveTo>
                <a:lnTo>
                  <a:pt x="28956" y="15240"/>
                </a:lnTo>
                <a:lnTo>
                  <a:pt x="28956" y="28956"/>
                </a:lnTo>
                <a:lnTo>
                  <a:pt x="914400" y="28956"/>
                </a:lnTo>
                <a:lnTo>
                  <a:pt x="914400" y="15240"/>
                </a:lnTo>
                <a:close/>
              </a:path>
              <a:path w="943609" h="231775">
                <a:moveTo>
                  <a:pt x="943356" y="15239"/>
                </a:moveTo>
                <a:lnTo>
                  <a:pt x="914400" y="15240"/>
                </a:lnTo>
                <a:lnTo>
                  <a:pt x="929640" y="28956"/>
                </a:lnTo>
                <a:lnTo>
                  <a:pt x="943356" y="28956"/>
                </a:lnTo>
                <a:lnTo>
                  <a:pt x="943356" y="152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2444495" y="4264400"/>
            <a:ext cx="0" cy="204470"/>
          </a:xfrm>
          <a:custGeom>
            <a:avLst/>
            <a:gdLst/>
            <a:ahLst/>
            <a:cxnLst/>
            <a:rect l="l" t="t" r="r" b="b"/>
            <a:pathLst>
              <a:path h="204470">
                <a:moveTo>
                  <a:pt x="0" y="0"/>
                </a:moveTo>
                <a:lnTo>
                  <a:pt x="0" y="204469"/>
                </a:lnTo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2436876" y="4257288"/>
            <a:ext cx="2239010" cy="0"/>
          </a:xfrm>
          <a:custGeom>
            <a:avLst/>
            <a:gdLst/>
            <a:ahLst/>
            <a:cxnLst/>
            <a:rect l="l" t="t" r="r" b="b"/>
            <a:pathLst>
              <a:path w="2239010">
                <a:moveTo>
                  <a:pt x="0" y="0"/>
                </a:moveTo>
                <a:lnTo>
                  <a:pt x="2238755" y="0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4668773" y="4264400"/>
            <a:ext cx="0" cy="204470"/>
          </a:xfrm>
          <a:custGeom>
            <a:avLst/>
            <a:gdLst/>
            <a:ahLst/>
            <a:cxnLst/>
            <a:rect l="l" t="t" r="r" b="b"/>
            <a:pathLst>
              <a:path h="204470">
                <a:moveTo>
                  <a:pt x="0" y="0"/>
                </a:moveTo>
                <a:lnTo>
                  <a:pt x="0" y="204469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452116" y="4264146"/>
            <a:ext cx="2209800" cy="204470"/>
          </a:xfrm>
          <a:custGeom>
            <a:avLst/>
            <a:gdLst/>
            <a:ahLst/>
            <a:cxnLst/>
            <a:rect l="l" t="t" r="r" b="b"/>
            <a:pathLst>
              <a:path w="2209800" h="204470">
                <a:moveTo>
                  <a:pt x="0" y="0"/>
                </a:moveTo>
                <a:lnTo>
                  <a:pt x="2209800" y="0"/>
                </a:lnTo>
                <a:lnTo>
                  <a:pt x="2209800" y="204215"/>
                </a:lnTo>
                <a:lnTo>
                  <a:pt x="0" y="204215"/>
                </a:lnTo>
                <a:lnTo>
                  <a:pt x="0" y="0"/>
                </a:lnTo>
                <a:close/>
              </a:path>
            </a:pathLst>
          </a:custGeom>
          <a:solidFill>
            <a:srgbClr val="618F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2436876" y="4250430"/>
            <a:ext cx="2239010" cy="231775"/>
          </a:xfrm>
          <a:custGeom>
            <a:avLst/>
            <a:gdLst/>
            <a:ahLst/>
            <a:cxnLst/>
            <a:rect l="l" t="t" r="r" b="b"/>
            <a:pathLst>
              <a:path w="2239010" h="231775">
                <a:moveTo>
                  <a:pt x="2238756" y="0"/>
                </a:moveTo>
                <a:lnTo>
                  <a:pt x="0" y="0"/>
                </a:lnTo>
                <a:lnTo>
                  <a:pt x="0" y="231647"/>
                </a:lnTo>
                <a:lnTo>
                  <a:pt x="2238756" y="231647"/>
                </a:lnTo>
                <a:lnTo>
                  <a:pt x="2238756" y="217932"/>
                </a:lnTo>
                <a:lnTo>
                  <a:pt x="28956" y="217932"/>
                </a:lnTo>
                <a:lnTo>
                  <a:pt x="15240" y="202692"/>
                </a:lnTo>
                <a:lnTo>
                  <a:pt x="28956" y="202692"/>
                </a:lnTo>
                <a:lnTo>
                  <a:pt x="28956" y="28956"/>
                </a:lnTo>
                <a:lnTo>
                  <a:pt x="15240" y="28956"/>
                </a:lnTo>
                <a:lnTo>
                  <a:pt x="28956" y="13716"/>
                </a:lnTo>
                <a:lnTo>
                  <a:pt x="2238756" y="13716"/>
                </a:lnTo>
                <a:lnTo>
                  <a:pt x="2238756" y="0"/>
                </a:lnTo>
                <a:close/>
              </a:path>
              <a:path w="2239010" h="231775">
                <a:moveTo>
                  <a:pt x="28956" y="202692"/>
                </a:moveTo>
                <a:lnTo>
                  <a:pt x="15240" y="202692"/>
                </a:lnTo>
                <a:lnTo>
                  <a:pt x="28956" y="217932"/>
                </a:lnTo>
                <a:lnTo>
                  <a:pt x="28956" y="202692"/>
                </a:lnTo>
                <a:close/>
              </a:path>
              <a:path w="2239010" h="231775">
                <a:moveTo>
                  <a:pt x="2209800" y="202692"/>
                </a:moveTo>
                <a:lnTo>
                  <a:pt x="28956" y="202692"/>
                </a:lnTo>
                <a:lnTo>
                  <a:pt x="28956" y="217932"/>
                </a:lnTo>
                <a:lnTo>
                  <a:pt x="2209800" y="217932"/>
                </a:lnTo>
                <a:lnTo>
                  <a:pt x="2209800" y="202692"/>
                </a:lnTo>
                <a:close/>
              </a:path>
              <a:path w="2239010" h="231775">
                <a:moveTo>
                  <a:pt x="2209800" y="13716"/>
                </a:moveTo>
                <a:lnTo>
                  <a:pt x="2209800" y="217932"/>
                </a:lnTo>
                <a:lnTo>
                  <a:pt x="2225040" y="202692"/>
                </a:lnTo>
                <a:lnTo>
                  <a:pt x="2238756" y="202692"/>
                </a:lnTo>
                <a:lnTo>
                  <a:pt x="2238756" y="28956"/>
                </a:lnTo>
                <a:lnTo>
                  <a:pt x="2225040" y="28956"/>
                </a:lnTo>
                <a:lnTo>
                  <a:pt x="2209800" y="13716"/>
                </a:lnTo>
                <a:close/>
              </a:path>
              <a:path w="2239010" h="231775">
                <a:moveTo>
                  <a:pt x="2238756" y="202692"/>
                </a:moveTo>
                <a:lnTo>
                  <a:pt x="2225040" y="202692"/>
                </a:lnTo>
                <a:lnTo>
                  <a:pt x="2209800" y="217932"/>
                </a:lnTo>
                <a:lnTo>
                  <a:pt x="2238756" y="217932"/>
                </a:lnTo>
                <a:lnTo>
                  <a:pt x="2238756" y="202692"/>
                </a:lnTo>
                <a:close/>
              </a:path>
              <a:path w="2239010" h="231775">
                <a:moveTo>
                  <a:pt x="28956" y="13716"/>
                </a:moveTo>
                <a:lnTo>
                  <a:pt x="15240" y="28956"/>
                </a:lnTo>
                <a:lnTo>
                  <a:pt x="28956" y="28956"/>
                </a:lnTo>
                <a:lnTo>
                  <a:pt x="28956" y="13716"/>
                </a:lnTo>
                <a:close/>
              </a:path>
              <a:path w="2239010" h="231775">
                <a:moveTo>
                  <a:pt x="2209800" y="13716"/>
                </a:moveTo>
                <a:lnTo>
                  <a:pt x="28956" y="13716"/>
                </a:lnTo>
                <a:lnTo>
                  <a:pt x="28956" y="28956"/>
                </a:lnTo>
                <a:lnTo>
                  <a:pt x="2209800" y="28956"/>
                </a:lnTo>
                <a:lnTo>
                  <a:pt x="2209800" y="13716"/>
                </a:lnTo>
                <a:close/>
              </a:path>
              <a:path w="2239010" h="231775">
                <a:moveTo>
                  <a:pt x="2238756" y="13716"/>
                </a:moveTo>
                <a:lnTo>
                  <a:pt x="2209800" y="13716"/>
                </a:lnTo>
                <a:lnTo>
                  <a:pt x="2225040" y="28956"/>
                </a:lnTo>
                <a:lnTo>
                  <a:pt x="2238756" y="28956"/>
                </a:lnTo>
                <a:lnTo>
                  <a:pt x="2238756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2444495" y="4468362"/>
            <a:ext cx="0" cy="203200"/>
          </a:xfrm>
          <a:custGeom>
            <a:avLst/>
            <a:gdLst/>
            <a:ahLst/>
            <a:cxnLst/>
            <a:rect l="l" t="t" r="r" b="b"/>
            <a:pathLst>
              <a:path h="203200">
                <a:moveTo>
                  <a:pt x="0" y="0"/>
                </a:moveTo>
                <a:lnTo>
                  <a:pt x="0" y="203200"/>
                </a:lnTo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2436876" y="4460742"/>
            <a:ext cx="2239010" cy="0"/>
          </a:xfrm>
          <a:custGeom>
            <a:avLst/>
            <a:gdLst/>
            <a:ahLst/>
            <a:cxnLst/>
            <a:rect l="l" t="t" r="r" b="b"/>
            <a:pathLst>
              <a:path w="2239010">
                <a:moveTo>
                  <a:pt x="0" y="0"/>
                </a:moveTo>
                <a:lnTo>
                  <a:pt x="2238755" y="0"/>
                </a:lnTo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4668773" y="4468362"/>
            <a:ext cx="0" cy="203200"/>
          </a:xfrm>
          <a:custGeom>
            <a:avLst/>
            <a:gdLst/>
            <a:ahLst/>
            <a:cxnLst/>
            <a:rect l="l" t="t" r="r" b="b"/>
            <a:pathLst>
              <a:path h="203200">
                <a:moveTo>
                  <a:pt x="0" y="0"/>
                </a:moveTo>
                <a:lnTo>
                  <a:pt x="0" y="203200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2452116" y="4468362"/>
            <a:ext cx="2209800" cy="203200"/>
          </a:xfrm>
          <a:custGeom>
            <a:avLst/>
            <a:gdLst/>
            <a:ahLst/>
            <a:cxnLst/>
            <a:rect l="l" t="t" r="r" b="b"/>
            <a:pathLst>
              <a:path w="2209800" h="203200">
                <a:moveTo>
                  <a:pt x="0" y="0"/>
                </a:moveTo>
                <a:lnTo>
                  <a:pt x="2209800" y="0"/>
                </a:lnTo>
                <a:lnTo>
                  <a:pt x="2209800" y="202692"/>
                </a:lnTo>
                <a:lnTo>
                  <a:pt x="0" y="202692"/>
                </a:lnTo>
                <a:lnTo>
                  <a:pt x="0" y="0"/>
                </a:lnTo>
                <a:close/>
              </a:path>
            </a:pathLst>
          </a:custGeom>
          <a:solidFill>
            <a:srgbClr val="618F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2436876" y="4453122"/>
            <a:ext cx="2239010" cy="231775"/>
          </a:xfrm>
          <a:custGeom>
            <a:avLst/>
            <a:gdLst/>
            <a:ahLst/>
            <a:cxnLst/>
            <a:rect l="l" t="t" r="r" b="b"/>
            <a:pathLst>
              <a:path w="2239010" h="231775">
                <a:moveTo>
                  <a:pt x="2238756" y="0"/>
                </a:moveTo>
                <a:lnTo>
                  <a:pt x="0" y="0"/>
                </a:lnTo>
                <a:lnTo>
                  <a:pt x="0" y="231647"/>
                </a:lnTo>
                <a:lnTo>
                  <a:pt x="2238756" y="231647"/>
                </a:lnTo>
                <a:lnTo>
                  <a:pt x="2238756" y="217931"/>
                </a:lnTo>
                <a:lnTo>
                  <a:pt x="28956" y="217931"/>
                </a:lnTo>
                <a:lnTo>
                  <a:pt x="15240" y="202691"/>
                </a:lnTo>
                <a:lnTo>
                  <a:pt x="28956" y="202691"/>
                </a:lnTo>
                <a:lnTo>
                  <a:pt x="28956" y="28955"/>
                </a:lnTo>
                <a:lnTo>
                  <a:pt x="15240" y="28955"/>
                </a:lnTo>
                <a:lnTo>
                  <a:pt x="28956" y="15239"/>
                </a:lnTo>
                <a:lnTo>
                  <a:pt x="2238756" y="15239"/>
                </a:lnTo>
                <a:lnTo>
                  <a:pt x="2238756" y="0"/>
                </a:lnTo>
                <a:close/>
              </a:path>
              <a:path w="2239010" h="231775">
                <a:moveTo>
                  <a:pt x="28956" y="202691"/>
                </a:moveTo>
                <a:lnTo>
                  <a:pt x="15240" y="202691"/>
                </a:lnTo>
                <a:lnTo>
                  <a:pt x="28956" y="217931"/>
                </a:lnTo>
                <a:lnTo>
                  <a:pt x="28956" y="202691"/>
                </a:lnTo>
                <a:close/>
              </a:path>
              <a:path w="2239010" h="231775">
                <a:moveTo>
                  <a:pt x="2209800" y="202691"/>
                </a:moveTo>
                <a:lnTo>
                  <a:pt x="28956" y="202691"/>
                </a:lnTo>
                <a:lnTo>
                  <a:pt x="28956" y="217931"/>
                </a:lnTo>
                <a:lnTo>
                  <a:pt x="2209800" y="217931"/>
                </a:lnTo>
                <a:lnTo>
                  <a:pt x="2209800" y="202691"/>
                </a:lnTo>
                <a:close/>
              </a:path>
              <a:path w="2239010" h="231775">
                <a:moveTo>
                  <a:pt x="2209800" y="15239"/>
                </a:moveTo>
                <a:lnTo>
                  <a:pt x="2209800" y="217931"/>
                </a:lnTo>
                <a:lnTo>
                  <a:pt x="2225040" y="202691"/>
                </a:lnTo>
                <a:lnTo>
                  <a:pt x="2238756" y="202691"/>
                </a:lnTo>
                <a:lnTo>
                  <a:pt x="2238756" y="28955"/>
                </a:lnTo>
                <a:lnTo>
                  <a:pt x="2225040" y="28955"/>
                </a:lnTo>
                <a:lnTo>
                  <a:pt x="2209800" y="15239"/>
                </a:lnTo>
                <a:close/>
              </a:path>
              <a:path w="2239010" h="231775">
                <a:moveTo>
                  <a:pt x="2238756" y="202691"/>
                </a:moveTo>
                <a:lnTo>
                  <a:pt x="2225040" y="202691"/>
                </a:lnTo>
                <a:lnTo>
                  <a:pt x="2209800" y="217931"/>
                </a:lnTo>
                <a:lnTo>
                  <a:pt x="2238756" y="217931"/>
                </a:lnTo>
                <a:lnTo>
                  <a:pt x="2238756" y="202691"/>
                </a:lnTo>
                <a:close/>
              </a:path>
              <a:path w="2239010" h="231775">
                <a:moveTo>
                  <a:pt x="28956" y="15239"/>
                </a:moveTo>
                <a:lnTo>
                  <a:pt x="15240" y="28955"/>
                </a:lnTo>
                <a:lnTo>
                  <a:pt x="28956" y="28955"/>
                </a:lnTo>
                <a:lnTo>
                  <a:pt x="28956" y="15239"/>
                </a:lnTo>
                <a:close/>
              </a:path>
              <a:path w="2239010" h="231775">
                <a:moveTo>
                  <a:pt x="2209800" y="15239"/>
                </a:moveTo>
                <a:lnTo>
                  <a:pt x="28956" y="15239"/>
                </a:lnTo>
                <a:lnTo>
                  <a:pt x="28956" y="28955"/>
                </a:lnTo>
                <a:lnTo>
                  <a:pt x="2209800" y="28955"/>
                </a:lnTo>
                <a:lnTo>
                  <a:pt x="2209800" y="15239"/>
                </a:lnTo>
                <a:close/>
              </a:path>
              <a:path w="2239010" h="231775">
                <a:moveTo>
                  <a:pt x="2238756" y="15239"/>
                </a:moveTo>
                <a:lnTo>
                  <a:pt x="2209800" y="15239"/>
                </a:lnTo>
                <a:lnTo>
                  <a:pt x="2225040" y="28955"/>
                </a:lnTo>
                <a:lnTo>
                  <a:pt x="2238756" y="28955"/>
                </a:lnTo>
                <a:lnTo>
                  <a:pt x="2238756" y="152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2436876" y="4881874"/>
            <a:ext cx="2239010" cy="0"/>
          </a:xfrm>
          <a:custGeom>
            <a:avLst/>
            <a:gdLst/>
            <a:ahLst/>
            <a:cxnLst/>
            <a:rect l="l" t="t" r="r" b="b"/>
            <a:pathLst>
              <a:path w="2239010">
                <a:moveTo>
                  <a:pt x="0" y="0"/>
                </a:moveTo>
                <a:lnTo>
                  <a:pt x="2238755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2444495" y="4671054"/>
            <a:ext cx="0" cy="203200"/>
          </a:xfrm>
          <a:custGeom>
            <a:avLst/>
            <a:gdLst/>
            <a:ahLst/>
            <a:cxnLst/>
            <a:rect l="l" t="t" r="r" b="b"/>
            <a:pathLst>
              <a:path h="203200">
                <a:moveTo>
                  <a:pt x="0" y="0"/>
                </a:moveTo>
                <a:lnTo>
                  <a:pt x="0" y="203200"/>
                </a:lnTo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2436876" y="4663434"/>
            <a:ext cx="2239010" cy="0"/>
          </a:xfrm>
          <a:custGeom>
            <a:avLst/>
            <a:gdLst/>
            <a:ahLst/>
            <a:cxnLst/>
            <a:rect l="l" t="t" r="r" b="b"/>
            <a:pathLst>
              <a:path w="2239010">
                <a:moveTo>
                  <a:pt x="0" y="0"/>
                </a:moveTo>
                <a:lnTo>
                  <a:pt x="2238755" y="0"/>
                </a:lnTo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4668773" y="4671054"/>
            <a:ext cx="0" cy="203200"/>
          </a:xfrm>
          <a:custGeom>
            <a:avLst/>
            <a:gdLst/>
            <a:ahLst/>
            <a:cxnLst/>
            <a:rect l="l" t="t" r="r" b="b"/>
            <a:pathLst>
              <a:path h="203200">
                <a:moveTo>
                  <a:pt x="0" y="0"/>
                </a:moveTo>
                <a:lnTo>
                  <a:pt x="0" y="203200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2452116" y="4671054"/>
            <a:ext cx="2209800" cy="203200"/>
          </a:xfrm>
          <a:custGeom>
            <a:avLst/>
            <a:gdLst/>
            <a:ahLst/>
            <a:cxnLst/>
            <a:rect l="l" t="t" r="r" b="b"/>
            <a:pathLst>
              <a:path w="2209800" h="203200">
                <a:moveTo>
                  <a:pt x="0" y="0"/>
                </a:moveTo>
                <a:lnTo>
                  <a:pt x="2209800" y="0"/>
                </a:lnTo>
                <a:lnTo>
                  <a:pt x="2209800" y="202692"/>
                </a:lnTo>
                <a:lnTo>
                  <a:pt x="0" y="202692"/>
                </a:lnTo>
                <a:lnTo>
                  <a:pt x="0" y="0"/>
                </a:lnTo>
                <a:close/>
              </a:path>
            </a:pathLst>
          </a:custGeom>
          <a:solidFill>
            <a:srgbClr val="618F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2436876" y="4655814"/>
            <a:ext cx="2239010" cy="233679"/>
          </a:xfrm>
          <a:custGeom>
            <a:avLst/>
            <a:gdLst/>
            <a:ahLst/>
            <a:cxnLst/>
            <a:rect l="l" t="t" r="r" b="b"/>
            <a:pathLst>
              <a:path w="2239010" h="233679">
                <a:moveTo>
                  <a:pt x="2238756" y="0"/>
                </a:moveTo>
                <a:lnTo>
                  <a:pt x="0" y="0"/>
                </a:lnTo>
                <a:lnTo>
                  <a:pt x="0" y="233172"/>
                </a:lnTo>
                <a:lnTo>
                  <a:pt x="2238756" y="233172"/>
                </a:lnTo>
                <a:lnTo>
                  <a:pt x="2238756" y="217932"/>
                </a:lnTo>
                <a:lnTo>
                  <a:pt x="28956" y="217932"/>
                </a:lnTo>
                <a:lnTo>
                  <a:pt x="15240" y="204216"/>
                </a:lnTo>
                <a:lnTo>
                  <a:pt x="28956" y="204216"/>
                </a:lnTo>
                <a:lnTo>
                  <a:pt x="28956" y="28956"/>
                </a:lnTo>
                <a:lnTo>
                  <a:pt x="15240" y="28956"/>
                </a:lnTo>
                <a:lnTo>
                  <a:pt x="28956" y="15240"/>
                </a:lnTo>
                <a:lnTo>
                  <a:pt x="2238756" y="15240"/>
                </a:lnTo>
                <a:lnTo>
                  <a:pt x="2238756" y="0"/>
                </a:lnTo>
                <a:close/>
              </a:path>
              <a:path w="2239010" h="233679">
                <a:moveTo>
                  <a:pt x="28956" y="204216"/>
                </a:moveTo>
                <a:lnTo>
                  <a:pt x="15240" y="204216"/>
                </a:lnTo>
                <a:lnTo>
                  <a:pt x="28956" y="217932"/>
                </a:lnTo>
                <a:lnTo>
                  <a:pt x="28956" y="204216"/>
                </a:lnTo>
                <a:close/>
              </a:path>
              <a:path w="2239010" h="233679">
                <a:moveTo>
                  <a:pt x="2209800" y="204216"/>
                </a:moveTo>
                <a:lnTo>
                  <a:pt x="28956" y="204216"/>
                </a:lnTo>
                <a:lnTo>
                  <a:pt x="28956" y="217932"/>
                </a:lnTo>
                <a:lnTo>
                  <a:pt x="2209800" y="217932"/>
                </a:lnTo>
                <a:lnTo>
                  <a:pt x="2209800" y="204216"/>
                </a:lnTo>
                <a:close/>
              </a:path>
              <a:path w="2239010" h="233679">
                <a:moveTo>
                  <a:pt x="2209800" y="15240"/>
                </a:moveTo>
                <a:lnTo>
                  <a:pt x="2209800" y="217932"/>
                </a:lnTo>
                <a:lnTo>
                  <a:pt x="2225040" y="204216"/>
                </a:lnTo>
                <a:lnTo>
                  <a:pt x="2238756" y="204216"/>
                </a:lnTo>
                <a:lnTo>
                  <a:pt x="2238756" y="28956"/>
                </a:lnTo>
                <a:lnTo>
                  <a:pt x="2225040" y="28956"/>
                </a:lnTo>
                <a:lnTo>
                  <a:pt x="2209800" y="15240"/>
                </a:lnTo>
                <a:close/>
              </a:path>
              <a:path w="2239010" h="233679">
                <a:moveTo>
                  <a:pt x="2238756" y="204216"/>
                </a:moveTo>
                <a:lnTo>
                  <a:pt x="2225040" y="204216"/>
                </a:lnTo>
                <a:lnTo>
                  <a:pt x="2209800" y="217932"/>
                </a:lnTo>
                <a:lnTo>
                  <a:pt x="2238756" y="217932"/>
                </a:lnTo>
                <a:lnTo>
                  <a:pt x="2238756" y="204216"/>
                </a:lnTo>
                <a:close/>
              </a:path>
              <a:path w="2239010" h="233679">
                <a:moveTo>
                  <a:pt x="28956" y="15240"/>
                </a:moveTo>
                <a:lnTo>
                  <a:pt x="15240" y="28956"/>
                </a:lnTo>
                <a:lnTo>
                  <a:pt x="28956" y="28956"/>
                </a:lnTo>
                <a:lnTo>
                  <a:pt x="28956" y="15240"/>
                </a:lnTo>
                <a:close/>
              </a:path>
              <a:path w="2239010" h="233679">
                <a:moveTo>
                  <a:pt x="2209800" y="15240"/>
                </a:moveTo>
                <a:lnTo>
                  <a:pt x="28956" y="15240"/>
                </a:lnTo>
                <a:lnTo>
                  <a:pt x="28956" y="28956"/>
                </a:lnTo>
                <a:lnTo>
                  <a:pt x="2209800" y="28956"/>
                </a:lnTo>
                <a:lnTo>
                  <a:pt x="2209800" y="15240"/>
                </a:lnTo>
                <a:close/>
              </a:path>
              <a:path w="2239010" h="233679">
                <a:moveTo>
                  <a:pt x="2238756" y="15240"/>
                </a:moveTo>
                <a:lnTo>
                  <a:pt x="2209800" y="15240"/>
                </a:lnTo>
                <a:lnTo>
                  <a:pt x="2225040" y="28956"/>
                </a:lnTo>
                <a:lnTo>
                  <a:pt x="2238756" y="28956"/>
                </a:lnTo>
                <a:lnTo>
                  <a:pt x="2238756" y="15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2741676" y="4250430"/>
            <a:ext cx="791210" cy="638810"/>
          </a:xfrm>
          <a:custGeom>
            <a:avLst/>
            <a:gdLst/>
            <a:ahLst/>
            <a:cxnLst/>
            <a:rect l="l" t="t" r="r" b="b"/>
            <a:pathLst>
              <a:path w="791210" h="638810">
                <a:moveTo>
                  <a:pt x="790956" y="0"/>
                </a:moveTo>
                <a:lnTo>
                  <a:pt x="0" y="0"/>
                </a:lnTo>
                <a:lnTo>
                  <a:pt x="0" y="638556"/>
                </a:lnTo>
                <a:lnTo>
                  <a:pt x="790956" y="638556"/>
                </a:lnTo>
                <a:lnTo>
                  <a:pt x="790956" y="623316"/>
                </a:lnTo>
                <a:lnTo>
                  <a:pt x="28956" y="623316"/>
                </a:lnTo>
                <a:lnTo>
                  <a:pt x="15240" y="609600"/>
                </a:lnTo>
                <a:lnTo>
                  <a:pt x="28956" y="609600"/>
                </a:lnTo>
                <a:lnTo>
                  <a:pt x="28956" y="28956"/>
                </a:lnTo>
                <a:lnTo>
                  <a:pt x="15239" y="28956"/>
                </a:lnTo>
                <a:lnTo>
                  <a:pt x="28956" y="13716"/>
                </a:lnTo>
                <a:lnTo>
                  <a:pt x="790956" y="13715"/>
                </a:lnTo>
                <a:lnTo>
                  <a:pt x="790956" y="0"/>
                </a:lnTo>
                <a:close/>
              </a:path>
              <a:path w="791210" h="638810">
                <a:moveTo>
                  <a:pt x="28956" y="609600"/>
                </a:moveTo>
                <a:lnTo>
                  <a:pt x="15240" y="609600"/>
                </a:lnTo>
                <a:lnTo>
                  <a:pt x="28956" y="623316"/>
                </a:lnTo>
                <a:lnTo>
                  <a:pt x="28956" y="609600"/>
                </a:lnTo>
                <a:close/>
              </a:path>
              <a:path w="791210" h="638810">
                <a:moveTo>
                  <a:pt x="762000" y="609600"/>
                </a:moveTo>
                <a:lnTo>
                  <a:pt x="28956" y="609600"/>
                </a:lnTo>
                <a:lnTo>
                  <a:pt x="28956" y="623316"/>
                </a:lnTo>
                <a:lnTo>
                  <a:pt x="762000" y="623316"/>
                </a:lnTo>
                <a:lnTo>
                  <a:pt x="762000" y="609600"/>
                </a:lnTo>
                <a:close/>
              </a:path>
              <a:path w="791210" h="638810">
                <a:moveTo>
                  <a:pt x="762000" y="13716"/>
                </a:moveTo>
                <a:lnTo>
                  <a:pt x="762000" y="623316"/>
                </a:lnTo>
                <a:lnTo>
                  <a:pt x="777240" y="609600"/>
                </a:lnTo>
                <a:lnTo>
                  <a:pt x="790956" y="609600"/>
                </a:lnTo>
                <a:lnTo>
                  <a:pt x="790956" y="28956"/>
                </a:lnTo>
                <a:lnTo>
                  <a:pt x="777240" y="28956"/>
                </a:lnTo>
                <a:lnTo>
                  <a:pt x="762000" y="13716"/>
                </a:lnTo>
                <a:close/>
              </a:path>
              <a:path w="791210" h="638810">
                <a:moveTo>
                  <a:pt x="790956" y="609600"/>
                </a:moveTo>
                <a:lnTo>
                  <a:pt x="777240" y="609600"/>
                </a:lnTo>
                <a:lnTo>
                  <a:pt x="762000" y="623316"/>
                </a:lnTo>
                <a:lnTo>
                  <a:pt x="790956" y="623316"/>
                </a:lnTo>
                <a:lnTo>
                  <a:pt x="790956" y="609600"/>
                </a:lnTo>
                <a:close/>
              </a:path>
              <a:path w="791210" h="638810">
                <a:moveTo>
                  <a:pt x="28956" y="13716"/>
                </a:moveTo>
                <a:lnTo>
                  <a:pt x="15239" y="28956"/>
                </a:lnTo>
                <a:lnTo>
                  <a:pt x="28956" y="28956"/>
                </a:lnTo>
                <a:lnTo>
                  <a:pt x="28956" y="13716"/>
                </a:lnTo>
                <a:close/>
              </a:path>
              <a:path w="791210" h="638810">
                <a:moveTo>
                  <a:pt x="762000" y="13716"/>
                </a:moveTo>
                <a:lnTo>
                  <a:pt x="28956" y="13716"/>
                </a:lnTo>
                <a:lnTo>
                  <a:pt x="28956" y="28956"/>
                </a:lnTo>
                <a:lnTo>
                  <a:pt x="762000" y="28956"/>
                </a:lnTo>
                <a:lnTo>
                  <a:pt x="762000" y="13716"/>
                </a:lnTo>
                <a:close/>
              </a:path>
              <a:path w="791210" h="638810">
                <a:moveTo>
                  <a:pt x="790956" y="13715"/>
                </a:moveTo>
                <a:lnTo>
                  <a:pt x="762000" y="13716"/>
                </a:lnTo>
                <a:lnTo>
                  <a:pt x="777240" y="28956"/>
                </a:lnTo>
                <a:lnTo>
                  <a:pt x="790956" y="28956"/>
                </a:lnTo>
                <a:lnTo>
                  <a:pt x="790956" y="137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3008376" y="5719820"/>
            <a:ext cx="1096010" cy="0"/>
          </a:xfrm>
          <a:custGeom>
            <a:avLst/>
            <a:gdLst/>
            <a:ahLst/>
            <a:cxnLst/>
            <a:rect l="l" t="t" r="r" b="b"/>
            <a:pathLst>
              <a:path w="1096010">
                <a:moveTo>
                  <a:pt x="0" y="0"/>
                </a:moveTo>
                <a:lnTo>
                  <a:pt x="1095755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3015995" y="5407400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799"/>
                </a:lnTo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3008376" y="5400415"/>
            <a:ext cx="1096010" cy="0"/>
          </a:xfrm>
          <a:custGeom>
            <a:avLst/>
            <a:gdLst/>
            <a:ahLst/>
            <a:cxnLst/>
            <a:rect l="l" t="t" r="r" b="b"/>
            <a:pathLst>
              <a:path w="1096010">
                <a:moveTo>
                  <a:pt x="0" y="0"/>
                </a:moveTo>
                <a:lnTo>
                  <a:pt x="1095755" y="0"/>
                </a:lnTo>
              </a:path>
            </a:pathLst>
          </a:custGeom>
          <a:ln w="139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4097273" y="5407400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799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023616" y="5407146"/>
            <a:ext cx="1066800" cy="304800"/>
          </a:xfrm>
          <a:custGeom>
            <a:avLst/>
            <a:gdLst/>
            <a:ahLst/>
            <a:cxnLst/>
            <a:rect l="l" t="t" r="r" b="b"/>
            <a:pathLst>
              <a:path w="1066800" h="304800">
                <a:moveTo>
                  <a:pt x="0" y="0"/>
                </a:moveTo>
                <a:lnTo>
                  <a:pt x="1066800" y="0"/>
                </a:lnTo>
                <a:lnTo>
                  <a:pt x="1066800" y="304799"/>
                </a:lnTo>
                <a:lnTo>
                  <a:pt x="0" y="304799"/>
                </a:lnTo>
                <a:lnTo>
                  <a:pt x="0" y="0"/>
                </a:lnTo>
                <a:close/>
              </a:path>
            </a:pathLst>
          </a:custGeom>
          <a:solidFill>
            <a:srgbClr val="618F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3008376" y="5393430"/>
            <a:ext cx="1096010" cy="334010"/>
          </a:xfrm>
          <a:custGeom>
            <a:avLst/>
            <a:gdLst/>
            <a:ahLst/>
            <a:cxnLst/>
            <a:rect l="l" t="t" r="r" b="b"/>
            <a:pathLst>
              <a:path w="1096010" h="334010">
                <a:moveTo>
                  <a:pt x="1095756" y="0"/>
                </a:moveTo>
                <a:lnTo>
                  <a:pt x="0" y="0"/>
                </a:lnTo>
                <a:lnTo>
                  <a:pt x="0" y="333756"/>
                </a:lnTo>
                <a:lnTo>
                  <a:pt x="1095756" y="333756"/>
                </a:lnTo>
                <a:lnTo>
                  <a:pt x="1095756" y="318516"/>
                </a:lnTo>
                <a:lnTo>
                  <a:pt x="28956" y="318516"/>
                </a:lnTo>
                <a:lnTo>
                  <a:pt x="15240" y="304800"/>
                </a:lnTo>
                <a:lnTo>
                  <a:pt x="28956" y="304800"/>
                </a:lnTo>
                <a:lnTo>
                  <a:pt x="28956" y="28956"/>
                </a:lnTo>
                <a:lnTo>
                  <a:pt x="15239" y="28956"/>
                </a:lnTo>
                <a:lnTo>
                  <a:pt x="28956" y="13716"/>
                </a:lnTo>
                <a:lnTo>
                  <a:pt x="1095756" y="13716"/>
                </a:lnTo>
                <a:lnTo>
                  <a:pt x="1095756" y="0"/>
                </a:lnTo>
                <a:close/>
              </a:path>
              <a:path w="1096010" h="334010">
                <a:moveTo>
                  <a:pt x="28956" y="304800"/>
                </a:moveTo>
                <a:lnTo>
                  <a:pt x="15240" y="304800"/>
                </a:lnTo>
                <a:lnTo>
                  <a:pt x="28956" y="318516"/>
                </a:lnTo>
                <a:lnTo>
                  <a:pt x="28956" y="304800"/>
                </a:lnTo>
                <a:close/>
              </a:path>
              <a:path w="1096010" h="334010">
                <a:moveTo>
                  <a:pt x="1066800" y="304800"/>
                </a:moveTo>
                <a:lnTo>
                  <a:pt x="28956" y="304800"/>
                </a:lnTo>
                <a:lnTo>
                  <a:pt x="28956" y="318516"/>
                </a:lnTo>
                <a:lnTo>
                  <a:pt x="1066800" y="318516"/>
                </a:lnTo>
                <a:lnTo>
                  <a:pt x="1066800" y="304800"/>
                </a:lnTo>
                <a:close/>
              </a:path>
              <a:path w="1096010" h="334010">
                <a:moveTo>
                  <a:pt x="1066800" y="13716"/>
                </a:moveTo>
                <a:lnTo>
                  <a:pt x="1066800" y="318516"/>
                </a:lnTo>
                <a:lnTo>
                  <a:pt x="1082040" y="304800"/>
                </a:lnTo>
                <a:lnTo>
                  <a:pt x="1095756" y="304800"/>
                </a:lnTo>
                <a:lnTo>
                  <a:pt x="1095756" y="28956"/>
                </a:lnTo>
                <a:lnTo>
                  <a:pt x="1082040" y="28956"/>
                </a:lnTo>
                <a:lnTo>
                  <a:pt x="1066800" y="13716"/>
                </a:lnTo>
                <a:close/>
              </a:path>
              <a:path w="1096010" h="334010">
                <a:moveTo>
                  <a:pt x="1095756" y="304800"/>
                </a:moveTo>
                <a:lnTo>
                  <a:pt x="1082040" y="304800"/>
                </a:lnTo>
                <a:lnTo>
                  <a:pt x="1066800" y="318516"/>
                </a:lnTo>
                <a:lnTo>
                  <a:pt x="1095756" y="318516"/>
                </a:lnTo>
                <a:lnTo>
                  <a:pt x="1095756" y="304800"/>
                </a:lnTo>
                <a:close/>
              </a:path>
              <a:path w="1096010" h="334010">
                <a:moveTo>
                  <a:pt x="28956" y="13716"/>
                </a:moveTo>
                <a:lnTo>
                  <a:pt x="15239" y="28956"/>
                </a:lnTo>
                <a:lnTo>
                  <a:pt x="28956" y="28956"/>
                </a:lnTo>
                <a:lnTo>
                  <a:pt x="28956" y="13716"/>
                </a:lnTo>
                <a:close/>
              </a:path>
              <a:path w="1096010" h="334010">
                <a:moveTo>
                  <a:pt x="1066800" y="13716"/>
                </a:moveTo>
                <a:lnTo>
                  <a:pt x="28956" y="13716"/>
                </a:lnTo>
                <a:lnTo>
                  <a:pt x="28956" y="28956"/>
                </a:lnTo>
                <a:lnTo>
                  <a:pt x="1066800" y="28956"/>
                </a:lnTo>
                <a:lnTo>
                  <a:pt x="1066800" y="13716"/>
                </a:lnTo>
                <a:close/>
              </a:path>
              <a:path w="1096010" h="334010">
                <a:moveTo>
                  <a:pt x="1095756" y="13716"/>
                </a:moveTo>
                <a:lnTo>
                  <a:pt x="1066800" y="13716"/>
                </a:lnTo>
                <a:lnTo>
                  <a:pt x="1082040" y="28956"/>
                </a:lnTo>
                <a:lnTo>
                  <a:pt x="1095756" y="28956"/>
                </a:lnTo>
                <a:lnTo>
                  <a:pt x="1095756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 txBox="1"/>
          <p:nvPr/>
        </p:nvSpPr>
        <p:spPr>
          <a:xfrm>
            <a:off x="3100832" y="5397545"/>
            <a:ext cx="10826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mic Sans MS"/>
                <a:cs typeface="Comic Sans MS"/>
              </a:rPr>
              <a:t>FP</a:t>
            </a:r>
            <a:r>
              <a:rPr sz="1800" spc="-10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adders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1947082" y="4216328"/>
            <a:ext cx="475615" cy="64516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5080" algn="just">
              <a:lnSpc>
                <a:spcPct val="95000"/>
              </a:lnSpc>
              <a:spcBef>
                <a:spcPts val="185"/>
              </a:spcBef>
            </a:pPr>
            <a:r>
              <a:rPr sz="1400" b="1" spc="-5" dirty="0">
                <a:solidFill>
                  <a:srgbClr val="FC0128"/>
                </a:solidFill>
                <a:latin typeface="Comic Sans MS"/>
                <a:cs typeface="Comic Sans MS"/>
              </a:rPr>
              <a:t>A</a:t>
            </a:r>
            <a:r>
              <a:rPr sz="1400" b="1" spc="5" dirty="0">
                <a:solidFill>
                  <a:srgbClr val="FC0128"/>
                </a:solidFill>
                <a:latin typeface="Comic Sans MS"/>
                <a:cs typeface="Comic Sans MS"/>
              </a:rPr>
              <a:t>d</a:t>
            </a:r>
            <a:r>
              <a:rPr sz="1400" b="1" spc="-5" dirty="0">
                <a:solidFill>
                  <a:srgbClr val="FC0128"/>
                </a:solidFill>
                <a:latin typeface="Comic Sans MS"/>
                <a:cs typeface="Comic Sans MS"/>
              </a:rPr>
              <a:t>d1  A</a:t>
            </a:r>
            <a:r>
              <a:rPr sz="1400" b="1" spc="5" dirty="0">
                <a:solidFill>
                  <a:srgbClr val="FC0128"/>
                </a:solidFill>
                <a:latin typeface="Comic Sans MS"/>
                <a:cs typeface="Comic Sans MS"/>
              </a:rPr>
              <a:t>d</a:t>
            </a:r>
            <a:r>
              <a:rPr sz="1400" b="1" spc="-5" dirty="0">
                <a:solidFill>
                  <a:srgbClr val="FC0128"/>
                </a:solidFill>
                <a:latin typeface="Comic Sans MS"/>
                <a:cs typeface="Comic Sans MS"/>
              </a:rPr>
              <a:t>d2  A</a:t>
            </a:r>
            <a:r>
              <a:rPr sz="1400" b="1" spc="5" dirty="0">
                <a:solidFill>
                  <a:srgbClr val="FC0128"/>
                </a:solidFill>
                <a:latin typeface="Comic Sans MS"/>
                <a:cs typeface="Comic Sans MS"/>
              </a:rPr>
              <a:t>d</a:t>
            </a:r>
            <a:r>
              <a:rPr sz="1400" b="1" spc="-5" dirty="0">
                <a:solidFill>
                  <a:srgbClr val="FC0128"/>
                </a:solidFill>
                <a:latin typeface="Comic Sans MS"/>
                <a:cs typeface="Comic Sans MS"/>
              </a:rPr>
              <a:t>d3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108" name="object 108"/>
          <p:cNvSpPr/>
          <p:nvPr/>
        </p:nvSpPr>
        <p:spPr>
          <a:xfrm>
            <a:off x="5630417" y="4416800"/>
            <a:ext cx="0" cy="190500"/>
          </a:xfrm>
          <a:custGeom>
            <a:avLst/>
            <a:gdLst/>
            <a:ahLst/>
            <a:cxnLst/>
            <a:rect l="l" t="t" r="r" b="b"/>
            <a:pathLst>
              <a:path h="190500">
                <a:moveTo>
                  <a:pt x="0" y="0"/>
                </a:moveTo>
                <a:lnTo>
                  <a:pt x="0" y="190499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5623559" y="4409688"/>
            <a:ext cx="2239010" cy="0"/>
          </a:xfrm>
          <a:custGeom>
            <a:avLst/>
            <a:gdLst/>
            <a:ahLst/>
            <a:cxnLst/>
            <a:rect l="l" t="t" r="r" b="b"/>
            <a:pathLst>
              <a:path w="2239009">
                <a:moveTo>
                  <a:pt x="0" y="0"/>
                </a:moveTo>
                <a:lnTo>
                  <a:pt x="2238756" y="0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7854695" y="4416800"/>
            <a:ext cx="0" cy="190500"/>
          </a:xfrm>
          <a:custGeom>
            <a:avLst/>
            <a:gdLst/>
            <a:ahLst/>
            <a:cxnLst/>
            <a:rect l="l" t="t" r="r" b="b"/>
            <a:pathLst>
              <a:path h="190500">
                <a:moveTo>
                  <a:pt x="0" y="0"/>
                </a:moveTo>
                <a:lnTo>
                  <a:pt x="0" y="190499"/>
                </a:lnTo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5637276" y="4416546"/>
            <a:ext cx="2209800" cy="190500"/>
          </a:xfrm>
          <a:custGeom>
            <a:avLst/>
            <a:gdLst/>
            <a:ahLst/>
            <a:cxnLst/>
            <a:rect l="l" t="t" r="r" b="b"/>
            <a:pathLst>
              <a:path w="2209800" h="190500">
                <a:moveTo>
                  <a:pt x="0" y="0"/>
                </a:moveTo>
                <a:lnTo>
                  <a:pt x="2209800" y="0"/>
                </a:lnTo>
                <a:lnTo>
                  <a:pt x="2209800" y="190499"/>
                </a:lnTo>
                <a:lnTo>
                  <a:pt x="0" y="190499"/>
                </a:lnTo>
                <a:lnTo>
                  <a:pt x="0" y="0"/>
                </a:lnTo>
                <a:close/>
              </a:path>
            </a:pathLst>
          </a:custGeom>
          <a:solidFill>
            <a:srgbClr val="618F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5623559" y="4402830"/>
            <a:ext cx="2239010" cy="219710"/>
          </a:xfrm>
          <a:custGeom>
            <a:avLst/>
            <a:gdLst/>
            <a:ahLst/>
            <a:cxnLst/>
            <a:rect l="l" t="t" r="r" b="b"/>
            <a:pathLst>
              <a:path w="2239009" h="219710">
                <a:moveTo>
                  <a:pt x="2238756" y="0"/>
                </a:moveTo>
                <a:lnTo>
                  <a:pt x="0" y="0"/>
                </a:lnTo>
                <a:lnTo>
                  <a:pt x="0" y="219456"/>
                </a:lnTo>
                <a:lnTo>
                  <a:pt x="2238756" y="219456"/>
                </a:lnTo>
                <a:lnTo>
                  <a:pt x="2238756" y="204215"/>
                </a:lnTo>
                <a:lnTo>
                  <a:pt x="28956" y="204215"/>
                </a:lnTo>
                <a:lnTo>
                  <a:pt x="13716" y="190500"/>
                </a:lnTo>
                <a:lnTo>
                  <a:pt x="28956" y="190500"/>
                </a:lnTo>
                <a:lnTo>
                  <a:pt x="28956" y="28956"/>
                </a:lnTo>
                <a:lnTo>
                  <a:pt x="13715" y="28956"/>
                </a:lnTo>
                <a:lnTo>
                  <a:pt x="28956" y="13716"/>
                </a:lnTo>
                <a:lnTo>
                  <a:pt x="2238756" y="13716"/>
                </a:lnTo>
                <a:lnTo>
                  <a:pt x="2238756" y="0"/>
                </a:lnTo>
                <a:close/>
              </a:path>
              <a:path w="2239009" h="219710">
                <a:moveTo>
                  <a:pt x="28956" y="190500"/>
                </a:moveTo>
                <a:lnTo>
                  <a:pt x="13716" y="190500"/>
                </a:lnTo>
                <a:lnTo>
                  <a:pt x="28956" y="204215"/>
                </a:lnTo>
                <a:lnTo>
                  <a:pt x="28956" y="190500"/>
                </a:lnTo>
                <a:close/>
              </a:path>
              <a:path w="2239009" h="219710">
                <a:moveTo>
                  <a:pt x="2209800" y="190500"/>
                </a:moveTo>
                <a:lnTo>
                  <a:pt x="28956" y="190500"/>
                </a:lnTo>
                <a:lnTo>
                  <a:pt x="28956" y="204215"/>
                </a:lnTo>
                <a:lnTo>
                  <a:pt x="2209800" y="204215"/>
                </a:lnTo>
                <a:lnTo>
                  <a:pt x="2209800" y="190500"/>
                </a:lnTo>
                <a:close/>
              </a:path>
              <a:path w="2239009" h="219710">
                <a:moveTo>
                  <a:pt x="2209800" y="13716"/>
                </a:moveTo>
                <a:lnTo>
                  <a:pt x="2209800" y="204215"/>
                </a:lnTo>
                <a:lnTo>
                  <a:pt x="2223516" y="190500"/>
                </a:lnTo>
                <a:lnTo>
                  <a:pt x="2238756" y="190500"/>
                </a:lnTo>
                <a:lnTo>
                  <a:pt x="2238756" y="28956"/>
                </a:lnTo>
                <a:lnTo>
                  <a:pt x="2223516" y="28956"/>
                </a:lnTo>
                <a:lnTo>
                  <a:pt x="2209800" y="13716"/>
                </a:lnTo>
                <a:close/>
              </a:path>
              <a:path w="2239009" h="219710">
                <a:moveTo>
                  <a:pt x="2238756" y="190500"/>
                </a:moveTo>
                <a:lnTo>
                  <a:pt x="2223516" y="190500"/>
                </a:lnTo>
                <a:lnTo>
                  <a:pt x="2209800" y="204215"/>
                </a:lnTo>
                <a:lnTo>
                  <a:pt x="2238756" y="204215"/>
                </a:lnTo>
                <a:lnTo>
                  <a:pt x="2238756" y="190500"/>
                </a:lnTo>
                <a:close/>
              </a:path>
              <a:path w="2239009" h="219710">
                <a:moveTo>
                  <a:pt x="28956" y="13716"/>
                </a:moveTo>
                <a:lnTo>
                  <a:pt x="13715" y="28956"/>
                </a:lnTo>
                <a:lnTo>
                  <a:pt x="28956" y="28956"/>
                </a:lnTo>
                <a:lnTo>
                  <a:pt x="28956" y="13716"/>
                </a:lnTo>
                <a:close/>
              </a:path>
              <a:path w="2239009" h="219710">
                <a:moveTo>
                  <a:pt x="2209800" y="13716"/>
                </a:moveTo>
                <a:lnTo>
                  <a:pt x="28956" y="13716"/>
                </a:lnTo>
                <a:lnTo>
                  <a:pt x="28956" y="28956"/>
                </a:lnTo>
                <a:lnTo>
                  <a:pt x="2209800" y="28956"/>
                </a:lnTo>
                <a:lnTo>
                  <a:pt x="2209800" y="13716"/>
                </a:lnTo>
                <a:close/>
              </a:path>
              <a:path w="2239009" h="219710">
                <a:moveTo>
                  <a:pt x="2238756" y="13716"/>
                </a:moveTo>
                <a:lnTo>
                  <a:pt x="2209800" y="13716"/>
                </a:lnTo>
                <a:lnTo>
                  <a:pt x="2223516" y="28956"/>
                </a:lnTo>
                <a:lnTo>
                  <a:pt x="2238756" y="28956"/>
                </a:lnTo>
                <a:lnTo>
                  <a:pt x="2238756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5623559" y="4805420"/>
            <a:ext cx="2239010" cy="0"/>
          </a:xfrm>
          <a:custGeom>
            <a:avLst/>
            <a:gdLst/>
            <a:ahLst/>
            <a:cxnLst/>
            <a:rect l="l" t="t" r="r" b="b"/>
            <a:pathLst>
              <a:path w="2239009">
                <a:moveTo>
                  <a:pt x="0" y="0"/>
                </a:moveTo>
                <a:lnTo>
                  <a:pt x="2238756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5630417" y="4607300"/>
            <a:ext cx="0" cy="190500"/>
          </a:xfrm>
          <a:custGeom>
            <a:avLst/>
            <a:gdLst/>
            <a:ahLst/>
            <a:cxnLst/>
            <a:rect l="l" t="t" r="r" b="b"/>
            <a:pathLst>
              <a:path h="190500">
                <a:moveTo>
                  <a:pt x="0" y="0"/>
                </a:moveTo>
                <a:lnTo>
                  <a:pt x="0" y="190499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5623559" y="4600188"/>
            <a:ext cx="2239010" cy="0"/>
          </a:xfrm>
          <a:custGeom>
            <a:avLst/>
            <a:gdLst/>
            <a:ahLst/>
            <a:cxnLst/>
            <a:rect l="l" t="t" r="r" b="b"/>
            <a:pathLst>
              <a:path w="2239009">
                <a:moveTo>
                  <a:pt x="0" y="0"/>
                </a:moveTo>
                <a:lnTo>
                  <a:pt x="2238756" y="0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7854695" y="4607300"/>
            <a:ext cx="0" cy="190500"/>
          </a:xfrm>
          <a:custGeom>
            <a:avLst/>
            <a:gdLst/>
            <a:ahLst/>
            <a:cxnLst/>
            <a:rect l="l" t="t" r="r" b="b"/>
            <a:pathLst>
              <a:path h="190500">
                <a:moveTo>
                  <a:pt x="0" y="0"/>
                </a:moveTo>
                <a:lnTo>
                  <a:pt x="0" y="190499"/>
                </a:lnTo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5637276" y="4607046"/>
            <a:ext cx="2209800" cy="190500"/>
          </a:xfrm>
          <a:custGeom>
            <a:avLst/>
            <a:gdLst/>
            <a:ahLst/>
            <a:cxnLst/>
            <a:rect l="l" t="t" r="r" b="b"/>
            <a:pathLst>
              <a:path w="2209800" h="190500">
                <a:moveTo>
                  <a:pt x="0" y="0"/>
                </a:moveTo>
                <a:lnTo>
                  <a:pt x="2209800" y="0"/>
                </a:lnTo>
                <a:lnTo>
                  <a:pt x="2209800" y="190499"/>
                </a:lnTo>
                <a:lnTo>
                  <a:pt x="0" y="190499"/>
                </a:lnTo>
                <a:lnTo>
                  <a:pt x="0" y="0"/>
                </a:lnTo>
                <a:close/>
              </a:path>
            </a:pathLst>
          </a:custGeom>
          <a:solidFill>
            <a:srgbClr val="618F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5623559" y="4593330"/>
            <a:ext cx="2239010" cy="219710"/>
          </a:xfrm>
          <a:custGeom>
            <a:avLst/>
            <a:gdLst/>
            <a:ahLst/>
            <a:cxnLst/>
            <a:rect l="l" t="t" r="r" b="b"/>
            <a:pathLst>
              <a:path w="2239009" h="219710">
                <a:moveTo>
                  <a:pt x="2238756" y="0"/>
                </a:moveTo>
                <a:lnTo>
                  <a:pt x="0" y="0"/>
                </a:lnTo>
                <a:lnTo>
                  <a:pt x="0" y="219456"/>
                </a:lnTo>
                <a:lnTo>
                  <a:pt x="2238756" y="219456"/>
                </a:lnTo>
                <a:lnTo>
                  <a:pt x="2238756" y="204215"/>
                </a:lnTo>
                <a:lnTo>
                  <a:pt x="28956" y="204215"/>
                </a:lnTo>
                <a:lnTo>
                  <a:pt x="13716" y="190500"/>
                </a:lnTo>
                <a:lnTo>
                  <a:pt x="28956" y="190500"/>
                </a:lnTo>
                <a:lnTo>
                  <a:pt x="28956" y="28956"/>
                </a:lnTo>
                <a:lnTo>
                  <a:pt x="13715" y="28956"/>
                </a:lnTo>
                <a:lnTo>
                  <a:pt x="28956" y="13716"/>
                </a:lnTo>
                <a:lnTo>
                  <a:pt x="2238756" y="13716"/>
                </a:lnTo>
                <a:lnTo>
                  <a:pt x="2238756" y="0"/>
                </a:lnTo>
                <a:close/>
              </a:path>
              <a:path w="2239009" h="219710">
                <a:moveTo>
                  <a:pt x="28956" y="190500"/>
                </a:moveTo>
                <a:lnTo>
                  <a:pt x="13716" y="190500"/>
                </a:lnTo>
                <a:lnTo>
                  <a:pt x="28956" y="204215"/>
                </a:lnTo>
                <a:lnTo>
                  <a:pt x="28956" y="190500"/>
                </a:lnTo>
                <a:close/>
              </a:path>
              <a:path w="2239009" h="219710">
                <a:moveTo>
                  <a:pt x="2209800" y="190500"/>
                </a:moveTo>
                <a:lnTo>
                  <a:pt x="28956" y="190500"/>
                </a:lnTo>
                <a:lnTo>
                  <a:pt x="28956" y="204215"/>
                </a:lnTo>
                <a:lnTo>
                  <a:pt x="2209800" y="204215"/>
                </a:lnTo>
                <a:lnTo>
                  <a:pt x="2209800" y="190500"/>
                </a:lnTo>
                <a:close/>
              </a:path>
              <a:path w="2239009" h="219710">
                <a:moveTo>
                  <a:pt x="2209800" y="13716"/>
                </a:moveTo>
                <a:lnTo>
                  <a:pt x="2209800" y="204215"/>
                </a:lnTo>
                <a:lnTo>
                  <a:pt x="2223516" y="190500"/>
                </a:lnTo>
                <a:lnTo>
                  <a:pt x="2238756" y="190500"/>
                </a:lnTo>
                <a:lnTo>
                  <a:pt x="2238756" y="28956"/>
                </a:lnTo>
                <a:lnTo>
                  <a:pt x="2223516" y="28956"/>
                </a:lnTo>
                <a:lnTo>
                  <a:pt x="2209800" y="13716"/>
                </a:lnTo>
                <a:close/>
              </a:path>
              <a:path w="2239009" h="219710">
                <a:moveTo>
                  <a:pt x="2238756" y="190500"/>
                </a:moveTo>
                <a:lnTo>
                  <a:pt x="2223516" y="190500"/>
                </a:lnTo>
                <a:lnTo>
                  <a:pt x="2209800" y="204215"/>
                </a:lnTo>
                <a:lnTo>
                  <a:pt x="2238756" y="204215"/>
                </a:lnTo>
                <a:lnTo>
                  <a:pt x="2238756" y="190500"/>
                </a:lnTo>
                <a:close/>
              </a:path>
              <a:path w="2239009" h="219710">
                <a:moveTo>
                  <a:pt x="28956" y="13716"/>
                </a:moveTo>
                <a:lnTo>
                  <a:pt x="13715" y="28956"/>
                </a:lnTo>
                <a:lnTo>
                  <a:pt x="28956" y="28956"/>
                </a:lnTo>
                <a:lnTo>
                  <a:pt x="28956" y="13716"/>
                </a:lnTo>
                <a:close/>
              </a:path>
              <a:path w="2239009" h="219710">
                <a:moveTo>
                  <a:pt x="2209800" y="13716"/>
                </a:moveTo>
                <a:lnTo>
                  <a:pt x="28956" y="13716"/>
                </a:lnTo>
                <a:lnTo>
                  <a:pt x="28956" y="28956"/>
                </a:lnTo>
                <a:lnTo>
                  <a:pt x="2209800" y="28956"/>
                </a:lnTo>
                <a:lnTo>
                  <a:pt x="2209800" y="13716"/>
                </a:lnTo>
                <a:close/>
              </a:path>
              <a:path w="2239009" h="219710">
                <a:moveTo>
                  <a:pt x="2238756" y="13716"/>
                </a:moveTo>
                <a:lnTo>
                  <a:pt x="2209800" y="13716"/>
                </a:lnTo>
                <a:lnTo>
                  <a:pt x="2223516" y="28956"/>
                </a:lnTo>
                <a:lnTo>
                  <a:pt x="2238756" y="28956"/>
                </a:lnTo>
                <a:lnTo>
                  <a:pt x="2238756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5928359" y="4402830"/>
            <a:ext cx="791210" cy="410209"/>
          </a:xfrm>
          <a:custGeom>
            <a:avLst/>
            <a:gdLst/>
            <a:ahLst/>
            <a:cxnLst/>
            <a:rect l="l" t="t" r="r" b="b"/>
            <a:pathLst>
              <a:path w="791209" h="410210">
                <a:moveTo>
                  <a:pt x="790956" y="0"/>
                </a:moveTo>
                <a:lnTo>
                  <a:pt x="0" y="0"/>
                </a:lnTo>
                <a:lnTo>
                  <a:pt x="0" y="409956"/>
                </a:lnTo>
                <a:lnTo>
                  <a:pt x="790956" y="409956"/>
                </a:lnTo>
                <a:lnTo>
                  <a:pt x="790956" y="394716"/>
                </a:lnTo>
                <a:lnTo>
                  <a:pt x="28956" y="394716"/>
                </a:lnTo>
                <a:lnTo>
                  <a:pt x="13716" y="381000"/>
                </a:lnTo>
                <a:lnTo>
                  <a:pt x="28956" y="381000"/>
                </a:lnTo>
                <a:lnTo>
                  <a:pt x="28956" y="28956"/>
                </a:lnTo>
                <a:lnTo>
                  <a:pt x="13715" y="28956"/>
                </a:lnTo>
                <a:lnTo>
                  <a:pt x="28956" y="13716"/>
                </a:lnTo>
                <a:lnTo>
                  <a:pt x="790956" y="13715"/>
                </a:lnTo>
                <a:lnTo>
                  <a:pt x="790956" y="0"/>
                </a:lnTo>
                <a:close/>
              </a:path>
              <a:path w="791209" h="410210">
                <a:moveTo>
                  <a:pt x="28956" y="381000"/>
                </a:moveTo>
                <a:lnTo>
                  <a:pt x="13716" y="381000"/>
                </a:lnTo>
                <a:lnTo>
                  <a:pt x="28956" y="394716"/>
                </a:lnTo>
                <a:lnTo>
                  <a:pt x="28956" y="381000"/>
                </a:lnTo>
                <a:close/>
              </a:path>
              <a:path w="791209" h="410210">
                <a:moveTo>
                  <a:pt x="762000" y="381000"/>
                </a:moveTo>
                <a:lnTo>
                  <a:pt x="28956" y="381000"/>
                </a:lnTo>
                <a:lnTo>
                  <a:pt x="28956" y="394716"/>
                </a:lnTo>
                <a:lnTo>
                  <a:pt x="762000" y="394716"/>
                </a:lnTo>
                <a:lnTo>
                  <a:pt x="762000" y="381000"/>
                </a:lnTo>
                <a:close/>
              </a:path>
              <a:path w="791209" h="410210">
                <a:moveTo>
                  <a:pt x="762000" y="13716"/>
                </a:moveTo>
                <a:lnTo>
                  <a:pt x="762000" y="394716"/>
                </a:lnTo>
                <a:lnTo>
                  <a:pt x="775716" y="381000"/>
                </a:lnTo>
                <a:lnTo>
                  <a:pt x="790956" y="380999"/>
                </a:lnTo>
                <a:lnTo>
                  <a:pt x="790956" y="28956"/>
                </a:lnTo>
                <a:lnTo>
                  <a:pt x="775716" y="28956"/>
                </a:lnTo>
                <a:lnTo>
                  <a:pt x="762000" y="13716"/>
                </a:lnTo>
                <a:close/>
              </a:path>
              <a:path w="791209" h="410210">
                <a:moveTo>
                  <a:pt x="790956" y="380999"/>
                </a:moveTo>
                <a:lnTo>
                  <a:pt x="775716" y="381000"/>
                </a:lnTo>
                <a:lnTo>
                  <a:pt x="762000" y="394716"/>
                </a:lnTo>
                <a:lnTo>
                  <a:pt x="790956" y="394716"/>
                </a:lnTo>
                <a:lnTo>
                  <a:pt x="790956" y="380999"/>
                </a:lnTo>
                <a:close/>
              </a:path>
              <a:path w="791209" h="410210">
                <a:moveTo>
                  <a:pt x="28956" y="13716"/>
                </a:moveTo>
                <a:lnTo>
                  <a:pt x="13715" y="28956"/>
                </a:lnTo>
                <a:lnTo>
                  <a:pt x="28956" y="28956"/>
                </a:lnTo>
                <a:lnTo>
                  <a:pt x="28956" y="13716"/>
                </a:lnTo>
                <a:close/>
              </a:path>
              <a:path w="791209" h="410210">
                <a:moveTo>
                  <a:pt x="762000" y="13716"/>
                </a:moveTo>
                <a:lnTo>
                  <a:pt x="28956" y="13716"/>
                </a:lnTo>
                <a:lnTo>
                  <a:pt x="28956" y="28956"/>
                </a:lnTo>
                <a:lnTo>
                  <a:pt x="762000" y="28956"/>
                </a:lnTo>
                <a:lnTo>
                  <a:pt x="762000" y="13716"/>
                </a:lnTo>
                <a:close/>
              </a:path>
              <a:path w="791209" h="410210">
                <a:moveTo>
                  <a:pt x="790956" y="13715"/>
                </a:moveTo>
                <a:lnTo>
                  <a:pt x="762000" y="13716"/>
                </a:lnTo>
                <a:lnTo>
                  <a:pt x="775716" y="28956"/>
                </a:lnTo>
                <a:lnTo>
                  <a:pt x="790956" y="28956"/>
                </a:lnTo>
                <a:lnTo>
                  <a:pt x="790956" y="137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6080759" y="5719820"/>
            <a:ext cx="1477010" cy="0"/>
          </a:xfrm>
          <a:custGeom>
            <a:avLst/>
            <a:gdLst/>
            <a:ahLst/>
            <a:cxnLst/>
            <a:rect l="l" t="t" r="r" b="b"/>
            <a:pathLst>
              <a:path w="1477009">
                <a:moveTo>
                  <a:pt x="0" y="0"/>
                </a:moveTo>
                <a:lnTo>
                  <a:pt x="1476756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6087617" y="5407400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799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6080759" y="5400415"/>
            <a:ext cx="1477010" cy="0"/>
          </a:xfrm>
          <a:custGeom>
            <a:avLst/>
            <a:gdLst/>
            <a:ahLst/>
            <a:cxnLst/>
            <a:rect l="l" t="t" r="r" b="b"/>
            <a:pathLst>
              <a:path w="1477009">
                <a:moveTo>
                  <a:pt x="0" y="0"/>
                </a:moveTo>
                <a:lnTo>
                  <a:pt x="1476756" y="0"/>
                </a:lnTo>
              </a:path>
            </a:pathLst>
          </a:custGeom>
          <a:ln w="139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7549895" y="5407400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799"/>
                </a:lnTo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6094476" y="5407146"/>
            <a:ext cx="1447800" cy="304800"/>
          </a:xfrm>
          <a:custGeom>
            <a:avLst/>
            <a:gdLst/>
            <a:ahLst/>
            <a:cxnLst/>
            <a:rect l="l" t="t" r="r" b="b"/>
            <a:pathLst>
              <a:path w="1447800" h="304800">
                <a:moveTo>
                  <a:pt x="0" y="0"/>
                </a:moveTo>
                <a:lnTo>
                  <a:pt x="1447800" y="0"/>
                </a:lnTo>
                <a:lnTo>
                  <a:pt x="1447800" y="304799"/>
                </a:lnTo>
                <a:lnTo>
                  <a:pt x="0" y="304799"/>
                </a:lnTo>
                <a:lnTo>
                  <a:pt x="0" y="0"/>
                </a:lnTo>
                <a:close/>
              </a:path>
            </a:pathLst>
          </a:custGeom>
          <a:solidFill>
            <a:srgbClr val="618F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6080759" y="5393430"/>
            <a:ext cx="1477010" cy="334010"/>
          </a:xfrm>
          <a:custGeom>
            <a:avLst/>
            <a:gdLst/>
            <a:ahLst/>
            <a:cxnLst/>
            <a:rect l="l" t="t" r="r" b="b"/>
            <a:pathLst>
              <a:path w="1477009" h="334010">
                <a:moveTo>
                  <a:pt x="1476756" y="0"/>
                </a:moveTo>
                <a:lnTo>
                  <a:pt x="0" y="0"/>
                </a:lnTo>
                <a:lnTo>
                  <a:pt x="0" y="333756"/>
                </a:lnTo>
                <a:lnTo>
                  <a:pt x="1476756" y="333756"/>
                </a:lnTo>
                <a:lnTo>
                  <a:pt x="1476756" y="318516"/>
                </a:lnTo>
                <a:lnTo>
                  <a:pt x="28956" y="318516"/>
                </a:lnTo>
                <a:lnTo>
                  <a:pt x="13716" y="304800"/>
                </a:lnTo>
                <a:lnTo>
                  <a:pt x="28956" y="304800"/>
                </a:lnTo>
                <a:lnTo>
                  <a:pt x="28956" y="28956"/>
                </a:lnTo>
                <a:lnTo>
                  <a:pt x="13715" y="28956"/>
                </a:lnTo>
                <a:lnTo>
                  <a:pt x="28956" y="13716"/>
                </a:lnTo>
                <a:lnTo>
                  <a:pt x="1476756" y="13716"/>
                </a:lnTo>
                <a:lnTo>
                  <a:pt x="1476756" y="0"/>
                </a:lnTo>
                <a:close/>
              </a:path>
              <a:path w="1477009" h="334010">
                <a:moveTo>
                  <a:pt x="28956" y="304800"/>
                </a:moveTo>
                <a:lnTo>
                  <a:pt x="13716" y="304800"/>
                </a:lnTo>
                <a:lnTo>
                  <a:pt x="28956" y="318516"/>
                </a:lnTo>
                <a:lnTo>
                  <a:pt x="28956" y="304800"/>
                </a:lnTo>
                <a:close/>
              </a:path>
              <a:path w="1477009" h="334010">
                <a:moveTo>
                  <a:pt x="1447800" y="304800"/>
                </a:moveTo>
                <a:lnTo>
                  <a:pt x="28956" y="304800"/>
                </a:lnTo>
                <a:lnTo>
                  <a:pt x="28956" y="318516"/>
                </a:lnTo>
                <a:lnTo>
                  <a:pt x="1447800" y="318516"/>
                </a:lnTo>
                <a:lnTo>
                  <a:pt x="1447800" y="304800"/>
                </a:lnTo>
                <a:close/>
              </a:path>
              <a:path w="1477009" h="334010">
                <a:moveTo>
                  <a:pt x="1447800" y="13716"/>
                </a:moveTo>
                <a:lnTo>
                  <a:pt x="1447800" y="318516"/>
                </a:lnTo>
                <a:lnTo>
                  <a:pt x="1461516" y="304800"/>
                </a:lnTo>
                <a:lnTo>
                  <a:pt x="1476756" y="304800"/>
                </a:lnTo>
                <a:lnTo>
                  <a:pt x="1476756" y="28956"/>
                </a:lnTo>
                <a:lnTo>
                  <a:pt x="1461516" y="28956"/>
                </a:lnTo>
                <a:lnTo>
                  <a:pt x="1447800" y="13716"/>
                </a:lnTo>
                <a:close/>
              </a:path>
              <a:path w="1477009" h="334010">
                <a:moveTo>
                  <a:pt x="1476756" y="304800"/>
                </a:moveTo>
                <a:lnTo>
                  <a:pt x="1461516" y="304800"/>
                </a:lnTo>
                <a:lnTo>
                  <a:pt x="1447800" y="318516"/>
                </a:lnTo>
                <a:lnTo>
                  <a:pt x="1476756" y="318516"/>
                </a:lnTo>
                <a:lnTo>
                  <a:pt x="1476756" y="304800"/>
                </a:lnTo>
                <a:close/>
              </a:path>
              <a:path w="1477009" h="334010">
                <a:moveTo>
                  <a:pt x="28956" y="13716"/>
                </a:moveTo>
                <a:lnTo>
                  <a:pt x="13715" y="28956"/>
                </a:lnTo>
                <a:lnTo>
                  <a:pt x="28956" y="28956"/>
                </a:lnTo>
                <a:lnTo>
                  <a:pt x="28956" y="13716"/>
                </a:lnTo>
                <a:close/>
              </a:path>
              <a:path w="1477009" h="334010">
                <a:moveTo>
                  <a:pt x="1447800" y="13716"/>
                </a:moveTo>
                <a:lnTo>
                  <a:pt x="28956" y="13716"/>
                </a:lnTo>
                <a:lnTo>
                  <a:pt x="28956" y="28956"/>
                </a:lnTo>
                <a:lnTo>
                  <a:pt x="1447800" y="28956"/>
                </a:lnTo>
                <a:lnTo>
                  <a:pt x="1447800" y="13716"/>
                </a:lnTo>
                <a:close/>
              </a:path>
              <a:path w="1477009" h="334010">
                <a:moveTo>
                  <a:pt x="1476756" y="13716"/>
                </a:moveTo>
                <a:lnTo>
                  <a:pt x="1447800" y="13716"/>
                </a:lnTo>
                <a:lnTo>
                  <a:pt x="1461516" y="28956"/>
                </a:lnTo>
                <a:lnTo>
                  <a:pt x="1476756" y="28956"/>
                </a:lnTo>
                <a:lnTo>
                  <a:pt x="1476756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 txBox="1"/>
          <p:nvPr/>
        </p:nvSpPr>
        <p:spPr>
          <a:xfrm>
            <a:off x="6173215" y="5397545"/>
            <a:ext cx="14763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mic Sans MS"/>
                <a:cs typeface="Comic Sans MS"/>
              </a:rPr>
              <a:t>FP</a:t>
            </a:r>
            <a:r>
              <a:rPr sz="1800" spc="-8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multipliers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27" name="object 127"/>
          <p:cNvSpPr txBox="1"/>
          <p:nvPr/>
        </p:nvSpPr>
        <p:spPr>
          <a:xfrm>
            <a:off x="5082094" y="4408365"/>
            <a:ext cx="517525" cy="43180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 marR="5080">
              <a:lnSpc>
                <a:spcPts val="1510"/>
              </a:lnSpc>
              <a:spcBef>
                <a:spcPts val="295"/>
              </a:spcBef>
            </a:pPr>
            <a:r>
              <a:rPr sz="1400" b="1" dirty="0">
                <a:solidFill>
                  <a:srgbClr val="FC0128"/>
                </a:solidFill>
                <a:latin typeface="Comic Sans MS"/>
                <a:cs typeface="Comic Sans MS"/>
              </a:rPr>
              <a:t>Mult1  Mult2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128" name="object 128"/>
          <p:cNvSpPr/>
          <p:nvPr/>
        </p:nvSpPr>
        <p:spPr>
          <a:xfrm>
            <a:off x="3156204" y="4873746"/>
            <a:ext cx="85725" cy="533400"/>
          </a:xfrm>
          <a:custGeom>
            <a:avLst/>
            <a:gdLst/>
            <a:ahLst/>
            <a:cxnLst/>
            <a:rect l="l" t="t" r="r" b="b"/>
            <a:pathLst>
              <a:path w="85725" h="533400">
                <a:moveTo>
                  <a:pt x="28956" y="448055"/>
                </a:moveTo>
                <a:lnTo>
                  <a:pt x="0" y="448055"/>
                </a:lnTo>
                <a:lnTo>
                  <a:pt x="42672" y="533399"/>
                </a:lnTo>
                <a:lnTo>
                  <a:pt x="78486" y="461771"/>
                </a:lnTo>
                <a:lnTo>
                  <a:pt x="28956" y="461771"/>
                </a:lnTo>
                <a:lnTo>
                  <a:pt x="28956" y="448055"/>
                </a:lnTo>
                <a:close/>
              </a:path>
              <a:path w="85725" h="533400">
                <a:moveTo>
                  <a:pt x="57912" y="0"/>
                </a:moveTo>
                <a:lnTo>
                  <a:pt x="28956" y="0"/>
                </a:lnTo>
                <a:lnTo>
                  <a:pt x="28956" y="461771"/>
                </a:lnTo>
                <a:lnTo>
                  <a:pt x="57912" y="461771"/>
                </a:lnTo>
                <a:lnTo>
                  <a:pt x="57912" y="0"/>
                </a:lnTo>
                <a:close/>
              </a:path>
              <a:path w="85725" h="533400">
                <a:moveTo>
                  <a:pt x="85344" y="448055"/>
                </a:moveTo>
                <a:lnTo>
                  <a:pt x="57912" y="448055"/>
                </a:lnTo>
                <a:lnTo>
                  <a:pt x="57912" y="461771"/>
                </a:lnTo>
                <a:lnTo>
                  <a:pt x="78486" y="461771"/>
                </a:lnTo>
                <a:lnTo>
                  <a:pt x="85344" y="4480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3842003" y="4873746"/>
            <a:ext cx="85725" cy="533400"/>
          </a:xfrm>
          <a:custGeom>
            <a:avLst/>
            <a:gdLst/>
            <a:ahLst/>
            <a:cxnLst/>
            <a:rect l="l" t="t" r="r" b="b"/>
            <a:pathLst>
              <a:path w="85725" h="533400">
                <a:moveTo>
                  <a:pt x="28956" y="448055"/>
                </a:moveTo>
                <a:lnTo>
                  <a:pt x="0" y="448055"/>
                </a:lnTo>
                <a:lnTo>
                  <a:pt x="42672" y="533399"/>
                </a:lnTo>
                <a:lnTo>
                  <a:pt x="78486" y="461771"/>
                </a:lnTo>
                <a:lnTo>
                  <a:pt x="28956" y="461771"/>
                </a:lnTo>
                <a:lnTo>
                  <a:pt x="28956" y="448055"/>
                </a:lnTo>
                <a:close/>
              </a:path>
              <a:path w="85725" h="533400">
                <a:moveTo>
                  <a:pt x="57912" y="0"/>
                </a:moveTo>
                <a:lnTo>
                  <a:pt x="28956" y="0"/>
                </a:lnTo>
                <a:lnTo>
                  <a:pt x="28956" y="461771"/>
                </a:lnTo>
                <a:lnTo>
                  <a:pt x="57912" y="461771"/>
                </a:lnTo>
                <a:lnTo>
                  <a:pt x="57912" y="0"/>
                </a:lnTo>
                <a:close/>
              </a:path>
              <a:path w="85725" h="533400">
                <a:moveTo>
                  <a:pt x="85344" y="448055"/>
                </a:moveTo>
                <a:lnTo>
                  <a:pt x="57912" y="448055"/>
                </a:lnTo>
                <a:lnTo>
                  <a:pt x="57912" y="461771"/>
                </a:lnTo>
                <a:lnTo>
                  <a:pt x="78486" y="461771"/>
                </a:lnTo>
                <a:lnTo>
                  <a:pt x="85344" y="4480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6280403" y="4797546"/>
            <a:ext cx="85725" cy="609600"/>
          </a:xfrm>
          <a:custGeom>
            <a:avLst/>
            <a:gdLst/>
            <a:ahLst/>
            <a:cxnLst/>
            <a:rect l="l" t="t" r="r" b="b"/>
            <a:pathLst>
              <a:path w="85725" h="609600">
                <a:moveTo>
                  <a:pt x="28956" y="524255"/>
                </a:moveTo>
                <a:lnTo>
                  <a:pt x="0" y="524255"/>
                </a:lnTo>
                <a:lnTo>
                  <a:pt x="42672" y="609599"/>
                </a:lnTo>
                <a:lnTo>
                  <a:pt x="78486" y="537971"/>
                </a:lnTo>
                <a:lnTo>
                  <a:pt x="28956" y="537971"/>
                </a:lnTo>
                <a:lnTo>
                  <a:pt x="28956" y="524255"/>
                </a:lnTo>
                <a:close/>
              </a:path>
              <a:path w="85725" h="609600">
                <a:moveTo>
                  <a:pt x="57912" y="0"/>
                </a:moveTo>
                <a:lnTo>
                  <a:pt x="28956" y="0"/>
                </a:lnTo>
                <a:lnTo>
                  <a:pt x="28956" y="537971"/>
                </a:lnTo>
                <a:lnTo>
                  <a:pt x="57912" y="537971"/>
                </a:lnTo>
                <a:lnTo>
                  <a:pt x="57912" y="0"/>
                </a:lnTo>
                <a:close/>
              </a:path>
              <a:path w="85725" h="609600">
                <a:moveTo>
                  <a:pt x="85344" y="524255"/>
                </a:moveTo>
                <a:lnTo>
                  <a:pt x="57912" y="524255"/>
                </a:lnTo>
                <a:lnTo>
                  <a:pt x="57912" y="537971"/>
                </a:lnTo>
                <a:lnTo>
                  <a:pt x="78486" y="537971"/>
                </a:lnTo>
                <a:lnTo>
                  <a:pt x="85344" y="5242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7194804" y="4797546"/>
            <a:ext cx="85725" cy="609600"/>
          </a:xfrm>
          <a:custGeom>
            <a:avLst/>
            <a:gdLst/>
            <a:ahLst/>
            <a:cxnLst/>
            <a:rect l="l" t="t" r="r" b="b"/>
            <a:pathLst>
              <a:path w="85725" h="609600">
                <a:moveTo>
                  <a:pt x="28955" y="524255"/>
                </a:moveTo>
                <a:lnTo>
                  <a:pt x="0" y="524255"/>
                </a:lnTo>
                <a:lnTo>
                  <a:pt x="42671" y="609599"/>
                </a:lnTo>
                <a:lnTo>
                  <a:pt x="78485" y="537971"/>
                </a:lnTo>
                <a:lnTo>
                  <a:pt x="28955" y="537971"/>
                </a:lnTo>
                <a:lnTo>
                  <a:pt x="28955" y="524255"/>
                </a:lnTo>
                <a:close/>
              </a:path>
              <a:path w="85725" h="609600">
                <a:moveTo>
                  <a:pt x="57911" y="0"/>
                </a:moveTo>
                <a:lnTo>
                  <a:pt x="28955" y="0"/>
                </a:lnTo>
                <a:lnTo>
                  <a:pt x="28955" y="537971"/>
                </a:lnTo>
                <a:lnTo>
                  <a:pt x="57911" y="537971"/>
                </a:lnTo>
                <a:lnTo>
                  <a:pt x="57911" y="0"/>
                </a:lnTo>
                <a:close/>
              </a:path>
              <a:path w="85725" h="609600">
                <a:moveTo>
                  <a:pt x="85343" y="524255"/>
                </a:moveTo>
                <a:lnTo>
                  <a:pt x="57911" y="524255"/>
                </a:lnTo>
                <a:lnTo>
                  <a:pt x="57911" y="537971"/>
                </a:lnTo>
                <a:lnTo>
                  <a:pt x="78485" y="537971"/>
                </a:lnTo>
                <a:lnTo>
                  <a:pt x="85343" y="5242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2546604" y="3779514"/>
            <a:ext cx="2039620" cy="485140"/>
          </a:xfrm>
          <a:custGeom>
            <a:avLst/>
            <a:gdLst/>
            <a:ahLst/>
            <a:cxnLst/>
            <a:rect l="l" t="t" r="r" b="b"/>
            <a:pathLst>
              <a:path w="2039620" h="485139">
                <a:moveTo>
                  <a:pt x="28956" y="399288"/>
                </a:moveTo>
                <a:lnTo>
                  <a:pt x="0" y="399288"/>
                </a:lnTo>
                <a:lnTo>
                  <a:pt x="42672" y="484632"/>
                </a:lnTo>
                <a:lnTo>
                  <a:pt x="78486" y="413004"/>
                </a:lnTo>
                <a:lnTo>
                  <a:pt x="28956" y="413004"/>
                </a:lnTo>
                <a:lnTo>
                  <a:pt x="28956" y="399288"/>
                </a:lnTo>
                <a:close/>
              </a:path>
              <a:path w="2039620" h="485139">
                <a:moveTo>
                  <a:pt x="2010156" y="89916"/>
                </a:moveTo>
                <a:lnTo>
                  <a:pt x="35051" y="89916"/>
                </a:lnTo>
                <a:lnTo>
                  <a:pt x="28956" y="96012"/>
                </a:lnTo>
                <a:lnTo>
                  <a:pt x="28956" y="413004"/>
                </a:lnTo>
                <a:lnTo>
                  <a:pt x="57912" y="413004"/>
                </a:lnTo>
                <a:lnTo>
                  <a:pt x="57912" y="118872"/>
                </a:lnTo>
                <a:lnTo>
                  <a:pt x="42672" y="118872"/>
                </a:lnTo>
                <a:lnTo>
                  <a:pt x="57912" y="103632"/>
                </a:lnTo>
                <a:lnTo>
                  <a:pt x="2010156" y="103632"/>
                </a:lnTo>
                <a:lnTo>
                  <a:pt x="2010156" y="89916"/>
                </a:lnTo>
                <a:close/>
              </a:path>
              <a:path w="2039620" h="485139">
                <a:moveTo>
                  <a:pt x="85343" y="399288"/>
                </a:moveTo>
                <a:lnTo>
                  <a:pt x="57912" y="399288"/>
                </a:lnTo>
                <a:lnTo>
                  <a:pt x="57912" y="413004"/>
                </a:lnTo>
                <a:lnTo>
                  <a:pt x="78486" y="413004"/>
                </a:lnTo>
                <a:lnTo>
                  <a:pt x="85343" y="399288"/>
                </a:lnTo>
                <a:close/>
              </a:path>
              <a:path w="2039620" h="485139">
                <a:moveTo>
                  <a:pt x="57912" y="103632"/>
                </a:moveTo>
                <a:lnTo>
                  <a:pt x="42672" y="118872"/>
                </a:lnTo>
                <a:lnTo>
                  <a:pt x="57912" y="118872"/>
                </a:lnTo>
                <a:lnTo>
                  <a:pt x="57912" y="103632"/>
                </a:lnTo>
                <a:close/>
              </a:path>
              <a:path w="2039620" h="485139">
                <a:moveTo>
                  <a:pt x="2039112" y="89916"/>
                </a:moveTo>
                <a:lnTo>
                  <a:pt x="2023872" y="89916"/>
                </a:lnTo>
                <a:lnTo>
                  <a:pt x="2010156" y="103632"/>
                </a:lnTo>
                <a:lnTo>
                  <a:pt x="57912" y="103632"/>
                </a:lnTo>
                <a:lnTo>
                  <a:pt x="57912" y="118872"/>
                </a:lnTo>
                <a:lnTo>
                  <a:pt x="2031492" y="118872"/>
                </a:lnTo>
                <a:lnTo>
                  <a:pt x="2039112" y="111252"/>
                </a:lnTo>
                <a:lnTo>
                  <a:pt x="2039112" y="89916"/>
                </a:lnTo>
                <a:close/>
              </a:path>
              <a:path w="2039620" h="485139">
                <a:moveTo>
                  <a:pt x="2039112" y="0"/>
                </a:moveTo>
                <a:lnTo>
                  <a:pt x="2010156" y="0"/>
                </a:lnTo>
                <a:lnTo>
                  <a:pt x="2010156" y="103632"/>
                </a:lnTo>
                <a:lnTo>
                  <a:pt x="2023872" y="89916"/>
                </a:lnTo>
                <a:lnTo>
                  <a:pt x="2039112" y="89916"/>
                </a:lnTo>
                <a:lnTo>
                  <a:pt x="20391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4570476" y="3869430"/>
            <a:ext cx="1262380" cy="547370"/>
          </a:xfrm>
          <a:custGeom>
            <a:avLst/>
            <a:gdLst/>
            <a:ahLst/>
            <a:cxnLst/>
            <a:rect l="l" t="t" r="r" b="b"/>
            <a:pathLst>
              <a:path w="1262379" h="547370">
                <a:moveTo>
                  <a:pt x="1205484" y="461772"/>
                </a:moveTo>
                <a:lnTo>
                  <a:pt x="1176528" y="461772"/>
                </a:lnTo>
                <a:lnTo>
                  <a:pt x="1219200" y="547116"/>
                </a:lnTo>
                <a:lnTo>
                  <a:pt x="1255014" y="475488"/>
                </a:lnTo>
                <a:lnTo>
                  <a:pt x="1205484" y="475488"/>
                </a:lnTo>
                <a:lnTo>
                  <a:pt x="1205484" y="461772"/>
                </a:lnTo>
                <a:close/>
              </a:path>
              <a:path w="1262379" h="547370">
                <a:moveTo>
                  <a:pt x="1205484" y="13716"/>
                </a:moveTo>
                <a:lnTo>
                  <a:pt x="1205484" y="475488"/>
                </a:lnTo>
                <a:lnTo>
                  <a:pt x="1234440" y="475488"/>
                </a:lnTo>
                <a:lnTo>
                  <a:pt x="1234440" y="28956"/>
                </a:lnTo>
                <a:lnTo>
                  <a:pt x="1219200" y="28956"/>
                </a:lnTo>
                <a:lnTo>
                  <a:pt x="1205484" y="13716"/>
                </a:lnTo>
                <a:close/>
              </a:path>
              <a:path w="1262379" h="547370">
                <a:moveTo>
                  <a:pt x="1261872" y="461772"/>
                </a:moveTo>
                <a:lnTo>
                  <a:pt x="1234440" y="461772"/>
                </a:lnTo>
                <a:lnTo>
                  <a:pt x="1234440" y="475488"/>
                </a:lnTo>
                <a:lnTo>
                  <a:pt x="1255014" y="475488"/>
                </a:lnTo>
                <a:lnTo>
                  <a:pt x="1261872" y="461772"/>
                </a:lnTo>
                <a:close/>
              </a:path>
              <a:path w="1262379" h="547370">
                <a:moveTo>
                  <a:pt x="1226820" y="0"/>
                </a:moveTo>
                <a:lnTo>
                  <a:pt x="0" y="0"/>
                </a:lnTo>
                <a:lnTo>
                  <a:pt x="0" y="28956"/>
                </a:lnTo>
                <a:lnTo>
                  <a:pt x="1205484" y="28956"/>
                </a:lnTo>
                <a:lnTo>
                  <a:pt x="1205484" y="13716"/>
                </a:lnTo>
                <a:lnTo>
                  <a:pt x="1234440" y="13716"/>
                </a:lnTo>
                <a:lnTo>
                  <a:pt x="1234440" y="6096"/>
                </a:lnTo>
                <a:lnTo>
                  <a:pt x="1226820" y="0"/>
                </a:lnTo>
                <a:close/>
              </a:path>
              <a:path w="1262379" h="547370">
                <a:moveTo>
                  <a:pt x="1234440" y="13716"/>
                </a:moveTo>
                <a:lnTo>
                  <a:pt x="1205484" y="13716"/>
                </a:lnTo>
                <a:lnTo>
                  <a:pt x="1219200" y="28956"/>
                </a:lnTo>
                <a:lnTo>
                  <a:pt x="1234440" y="28956"/>
                </a:lnTo>
                <a:lnTo>
                  <a:pt x="1234440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3080004" y="3779514"/>
            <a:ext cx="85725" cy="485140"/>
          </a:xfrm>
          <a:custGeom>
            <a:avLst/>
            <a:gdLst/>
            <a:ahLst/>
            <a:cxnLst/>
            <a:rect l="l" t="t" r="r" b="b"/>
            <a:pathLst>
              <a:path w="85725" h="485139">
                <a:moveTo>
                  <a:pt x="28956" y="399288"/>
                </a:moveTo>
                <a:lnTo>
                  <a:pt x="0" y="399288"/>
                </a:lnTo>
                <a:lnTo>
                  <a:pt x="42672" y="484632"/>
                </a:lnTo>
                <a:lnTo>
                  <a:pt x="78486" y="413004"/>
                </a:lnTo>
                <a:lnTo>
                  <a:pt x="28956" y="413004"/>
                </a:lnTo>
                <a:lnTo>
                  <a:pt x="28956" y="399288"/>
                </a:lnTo>
                <a:close/>
              </a:path>
              <a:path w="85725" h="485139">
                <a:moveTo>
                  <a:pt x="57912" y="0"/>
                </a:moveTo>
                <a:lnTo>
                  <a:pt x="28956" y="0"/>
                </a:lnTo>
                <a:lnTo>
                  <a:pt x="28956" y="413004"/>
                </a:lnTo>
                <a:lnTo>
                  <a:pt x="57912" y="413004"/>
                </a:lnTo>
                <a:lnTo>
                  <a:pt x="57912" y="0"/>
                </a:lnTo>
                <a:close/>
              </a:path>
              <a:path w="85725" h="485139">
                <a:moveTo>
                  <a:pt x="85343" y="399288"/>
                </a:moveTo>
                <a:lnTo>
                  <a:pt x="57912" y="399288"/>
                </a:lnTo>
                <a:lnTo>
                  <a:pt x="57912" y="413004"/>
                </a:lnTo>
                <a:lnTo>
                  <a:pt x="78486" y="413004"/>
                </a:lnTo>
                <a:lnTo>
                  <a:pt x="85343" y="3992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6205728" y="3779514"/>
            <a:ext cx="85725" cy="637540"/>
          </a:xfrm>
          <a:custGeom>
            <a:avLst/>
            <a:gdLst/>
            <a:ahLst/>
            <a:cxnLst/>
            <a:rect l="l" t="t" r="r" b="b"/>
            <a:pathLst>
              <a:path w="85725" h="637539">
                <a:moveTo>
                  <a:pt x="28931" y="551688"/>
                </a:moveTo>
                <a:lnTo>
                  <a:pt x="0" y="551688"/>
                </a:lnTo>
                <a:lnTo>
                  <a:pt x="42671" y="637032"/>
                </a:lnTo>
                <a:lnTo>
                  <a:pt x="78485" y="565404"/>
                </a:lnTo>
                <a:lnTo>
                  <a:pt x="28955" y="565404"/>
                </a:lnTo>
                <a:lnTo>
                  <a:pt x="28931" y="551688"/>
                </a:lnTo>
                <a:close/>
              </a:path>
              <a:path w="85725" h="637539">
                <a:moveTo>
                  <a:pt x="56387" y="0"/>
                </a:moveTo>
                <a:lnTo>
                  <a:pt x="27933" y="0"/>
                </a:lnTo>
                <a:lnTo>
                  <a:pt x="28955" y="565404"/>
                </a:lnTo>
                <a:lnTo>
                  <a:pt x="56387" y="565404"/>
                </a:lnTo>
                <a:lnTo>
                  <a:pt x="56387" y="0"/>
                </a:lnTo>
                <a:close/>
              </a:path>
              <a:path w="85725" h="637539">
                <a:moveTo>
                  <a:pt x="85343" y="551688"/>
                </a:moveTo>
                <a:lnTo>
                  <a:pt x="56387" y="551688"/>
                </a:lnTo>
                <a:lnTo>
                  <a:pt x="56387" y="565404"/>
                </a:lnTo>
                <a:lnTo>
                  <a:pt x="78485" y="565404"/>
                </a:lnTo>
                <a:lnTo>
                  <a:pt x="85343" y="5516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7042404" y="3779514"/>
            <a:ext cx="85725" cy="637540"/>
          </a:xfrm>
          <a:custGeom>
            <a:avLst/>
            <a:gdLst/>
            <a:ahLst/>
            <a:cxnLst/>
            <a:rect l="l" t="t" r="r" b="b"/>
            <a:pathLst>
              <a:path w="85725" h="637539">
                <a:moveTo>
                  <a:pt x="28955" y="551688"/>
                </a:moveTo>
                <a:lnTo>
                  <a:pt x="0" y="551688"/>
                </a:lnTo>
                <a:lnTo>
                  <a:pt x="42671" y="637032"/>
                </a:lnTo>
                <a:lnTo>
                  <a:pt x="78485" y="565404"/>
                </a:lnTo>
                <a:lnTo>
                  <a:pt x="28955" y="565404"/>
                </a:lnTo>
                <a:lnTo>
                  <a:pt x="28955" y="551688"/>
                </a:lnTo>
                <a:close/>
              </a:path>
              <a:path w="85725" h="637539">
                <a:moveTo>
                  <a:pt x="57911" y="0"/>
                </a:moveTo>
                <a:lnTo>
                  <a:pt x="28955" y="0"/>
                </a:lnTo>
                <a:lnTo>
                  <a:pt x="28955" y="565404"/>
                </a:lnTo>
                <a:lnTo>
                  <a:pt x="57911" y="565404"/>
                </a:lnTo>
                <a:lnTo>
                  <a:pt x="57911" y="0"/>
                </a:lnTo>
                <a:close/>
              </a:path>
              <a:path w="85725" h="637539">
                <a:moveTo>
                  <a:pt x="85343" y="551688"/>
                </a:moveTo>
                <a:lnTo>
                  <a:pt x="57911" y="551688"/>
                </a:lnTo>
                <a:lnTo>
                  <a:pt x="57911" y="565404"/>
                </a:lnTo>
                <a:lnTo>
                  <a:pt x="78485" y="565404"/>
                </a:lnTo>
                <a:lnTo>
                  <a:pt x="85343" y="5516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3994403" y="3779514"/>
            <a:ext cx="85725" cy="485140"/>
          </a:xfrm>
          <a:custGeom>
            <a:avLst/>
            <a:gdLst/>
            <a:ahLst/>
            <a:cxnLst/>
            <a:rect l="l" t="t" r="r" b="b"/>
            <a:pathLst>
              <a:path w="85725" h="485139">
                <a:moveTo>
                  <a:pt x="28956" y="399287"/>
                </a:moveTo>
                <a:lnTo>
                  <a:pt x="0" y="399287"/>
                </a:lnTo>
                <a:lnTo>
                  <a:pt x="42672" y="484631"/>
                </a:lnTo>
                <a:lnTo>
                  <a:pt x="78486" y="413003"/>
                </a:lnTo>
                <a:lnTo>
                  <a:pt x="28956" y="413003"/>
                </a:lnTo>
                <a:lnTo>
                  <a:pt x="28956" y="399287"/>
                </a:lnTo>
                <a:close/>
              </a:path>
              <a:path w="85725" h="485139">
                <a:moveTo>
                  <a:pt x="57912" y="0"/>
                </a:moveTo>
                <a:lnTo>
                  <a:pt x="28956" y="0"/>
                </a:lnTo>
                <a:lnTo>
                  <a:pt x="28956" y="413003"/>
                </a:lnTo>
                <a:lnTo>
                  <a:pt x="57912" y="413003"/>
                </a:lnTo>
                <a:lnTo>
                  <a:pt x="57912" y="0"/>
                </a:lnTo>
                <a:close/>
              </a:path>
              <a:path w="85725" h="485139">
                <a:moveTo>
                  <a:pt x="85344" y="399287"/>
                </a:moveTo>
                <a:lnTo>
                  <a:pt x="57912" y="399287"/>
                </a:lnTo>
                <a:lnTo>
                  <a:pt x="57912" y="413003"/>
                </a:lnTo>
                <a:lnTo>
                  <a:pt x="78486" y="413003"/>
                </a:lnTo>
                <a:lnTo>
                  <a:pt x="85344" y="399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1491996" y="6387078"/>
            <a:ext cx="8310880" cy="0"/>
          </a:xfrm>
          <a:custGeom>
            <a:avLst/>
            <a:gdLst/>
            <a:ahLst/>
            <a:cxnLst/>
            <a:rect l="l" t="t" r="r" b="b"/>
            <a:pathLst>
              <a:path w="8310880">
                <a:moveTo>
                  <a:pt x="0" y="0"/>
                </a:moveTo>
                <a:lnTo>
                  <a:pt x="8310372" y="0"/>
                </a:lnTo>
              </a:path>
            </a:pathLst>
          </a:custGeom>
          <a:ln w="57912">
            <a:solidFill>
              <a:srgbClr val="FC01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9272016" y="3939534"/>
            <a:ext cx="381000" cy="170815"/>
          </a:xfrm>
          <a:custGeom>
            <a:avLst/>
            <a:gdLst/>
            <a:ahLst/>
            <a:cxnLst/>
            <a:rect l="l" t="t" r="r" b="b"/>
            <a:pathLst>
              <a:path w="381000" h="170814">
                <a:moveTo>
                  <a:pt x="170688" y="0"/>
                </a:moveTo>
                <a:lnTo>
                  <a:pt x="0" y="85344"/>
                </a:lnTo>
                <a:lnTo>
                  <a:pt x="170688" y="170688"/>
                </a:lnTo>
                <a:lnTo>
                  <a:pt x="170688" y="114300"/>
                </a:lnTo>
                <a:lnTo>
                  <a:pt x="141732" y="114300"/>
                </a:lnTo>
                <a:lnTo>
                  <a:pt x="141732" y="56387"/>
                </a:lnTo>
                <a:lnTo>
                  <a:pt x="170688" y="56387"/>
                </a:lnTo>
                <a:lnTo>
                  <a:pt x="170688" y="0"/>
                </a:lnTo>
                <a:close/>
              </a:path>
              <a:path w="381000" h="170814">
                <a:moveTo>
                  <a:pt x="170688" y="56387"/>
                </a:moveTo>
                <a:lnTo>
                  <a:pt x="141732" y="56387"/>
                </a:lnTo>
                <a:lnTo>
                  <a:pt x="141732" y="114300"/>
                </a:lnTo>
                <a:lnTo>
                  <a:pt x="170688" y="114300"/>
                </a:lnTo>
                <a:lnTo>
                  <a:pt x="170688" y="56387"/>
                </a:lnTo>
                <a:close/>
              </a:path>
              <a:path w="381000" h="170814">
                <a:moveTo>
                  <a:pt x="381000" y="56387"/>
                </a:moveTo>
                <a:lnTo>
                  <a:pt x="170688" y="56387"/>
                </a:lnTo>
                <a:lnTo>
                  <a:pt x="170688" y="114300"/>
                </a:lnTo>
                <a:lnTo>
                  <a:pt x="381000" y="114300"/>
                </a:lnTo>
                <a:lnTo>
                  <a:pt x="381000" y="56387"/>
                </a:lnTo>
                <a:close/>
              </a:path>
            </a:pathLst>
          </a:custGeom>
          <a:solidFill>
            <a:srgbClr val="FC01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9652254" y="3779514"/>
            <a:ext cx="0" cy="2607945"/>
          </a:xfrm>
          <a:custGeom>
            <a:avLst/>
            <a:gdLst/>
            <a:ahLst/>
            <a:cxnLst/>
            <a:rect l="l" t="t" r="r" b="b"/>
            <a:pathLst>
              <a:path h="2607945">
                <a:moveTo>
                  <a:pt x="0" y="0"/>
                </a:moveTo>
                <a:lnTo>
                  <a:pt x="0" y="2607563"/>
                </a:lnTo>
              </a:path>
            </a:pathLst>
          </a:custGeom>
          <a:ln w="56388">
            <a:solidFill>
              <a:srgbClr val="FC01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1793748" y="3796278"/>
            <a:ext cx="172720" cy="2590800"/>
          </a:xfrm>
          <a:custGeom>
            <a:avLst/>
            <a:gdLst/>
            <a:ahLst/>
            <a:cxnLst/>
            <a:rect l="l" t="t" r="r" b="b"/>
            <a:pathLst>
              <a:path w="172719" h="2590800">
                <a:moveTo>
                  <a:pt x="57911" y="2418588"/>
                </a:moveTo>
                <a:lnTo>
                  <a:pt x="0" y="2418588"/>
                </a:lnTo>
                <a:lnTo>
                  <a:pt x="86868" y="2590800"/>
                </a:lnTo>
                <a:lnTo>
                  <a:pt x="157862" y="2447544"/>
                </a:lnTo>
                <a:lnTo>
                  <a:pt x="57911" y="2447544"/>
                </a:lnTo>
                <a:lnTo>
                  <a:pt x="57911" y="2418588"/>
                </a:lnTo>
                <a:close/>
              </a:path>
              <a:path w="172719" h="2590800">
                <a:moveTo>
                  <a:pt x="114300" y="0"/>
                </a:moveTo>
                <a:lnTo>
                  <a:pt x="57911" y="0"/>
                </a:lnTo>
                <a:lnTo>
                  <a:pt x="57911" y="2447544"/>
                </a:lnTo>
                <a:lnTo>
                  <a:pt x="114300" y="2447544"/>
                </a:lnTo>
                <a:lnTo>
                  <a:pt x="114300" y="0"/>
                </a:lnTo>
                <a:close/>
              </a:path>
              <a:path w="172719" h="2590800">
                <a:moveTo>
                  <a:pt x="172212" y="2418588"/>
                </a:moveTo>
                <a:lnTo>
                  <a:pt x="114300" y="2418588"/>
                </a:lnTo>
                <a:lnTo>
                  <a:pt x="114300" y="2447544"/>
                </a:lnTo>
                <a:lnTo>
                  <a:pt x="157862" y="2447544"/>
                </a:lnTo>
                <a:lnTo>
                  <a:pt x="172212" y="2418588"/>
                </a:lnTo>
                <a:close/>
              </a:path>
            </a:pathLst>
          </a:custGeom>
          <a:solidFill>
            <a:srgbClr val="FC01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6746747" y="5701278"/>
            <a:ext cx="172720" cy="685800"/>
          </a:xfrm>
          <a:custGeom>
            <a:avLst/>
            <a:gdLst/>
            <a:ahLst/>
            <a:cxnLst/>
            <a:rect l="l" t="t" r="r" b="b"/>
            <a:pathLst>
              <a:path w="172720" h="685800">
                <a:moveTo>
                  <a:pt x="57911" y="513588"/>
                </a:moveTo>
                <a:lnTo>
                  <a:pt x="0" y="513588"/>
                </a:lnTo>
                <a:lnTo>
                  <a:pt x="86868" y="685800"/>
                </a:lnTo>
                <a:lnTo>
                  <a:pt x="157862" y="542544"/>
                </a:lnTo>
                <a:lnTo>
                  <a:pt x="57911" y="542544"/>
                </a:lnTo>
                <a:lnTo>
                  <a:pt x="57911" y="513588"/>
                </a:lnTo>
                <a:close/>
              </a:path>
              <a:path w="172720" h="685800">
                <a:moveTo>
                  <a:pt x="114300" y="0"/>
                </a:moveTo>
                <a:lnTo>
                  <a:pt x="57911" y="0"/>
                </a:lnTo>
                <a:lnTo>
                  <a:pt x="57911" y="542544"/>
                </a:lnTo>
                <a:lnTo>
                  <a:pt x="114300" y="542544"/>
                </a:lnTo>
                <a:lnTo>
                  <a:pt x="114300" y="0"/>
                </a:lnTo>
                <a:close/>
              </a:path>
              <a:path w="172720" h="685800">
                <a:moveTo>
                  <a:pt x="172212" y="513588"/>
                </a:moveTo>
                <a:lnTo>
                  <a:pt x="114300" y="513588"/>
                </a:lnTo>
                <a:lnTo>
                  <a:pt x="114300" y="542544"/>
                </a:lnTo>
                <a:lnTo>
                  <a:pt x="157862" y="542544"/>
                </a:lnTo>
                <a:lnTo>
                  <a:pt x="172212" y="513588"/>
                </a:lnTo>
                <a:close/>
              </a:path>
            </a:pathLst>
          </a:custGeom>
          <a:solidFill>
            <a:srgbClr val="FC01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3470147" y="5701278"/>
            <a:ext cx="172720" cy="685800"/>
          </a:xfrm>
          <a:custGeom>
            <a:avLst/>
            <a:gdLst/>
            <a:ahLst/>
            <a:cxnLst/>
            <a:rect l="l" t="t" r="r" b="b"/>
            <a:pathLst>
              <a:path w="172720" h="685800">
                <a:moveTo>
                  <a:pt x="57911" y="513588"/>
                </a:moveTo>
                <a:lnTo>
                  <a:pt x="0" y="513588"/>
                </a:lnTo>
                <a:lnTo>
                  <a:pt x="86868" y="685800"/>
                </a:lnTo>
                <a:lnTo>
                  <a:pt x="157862" y="542544"/>
                </a:lnTo>
                <a:lnTo>
                  <a:pt x="57911" y="542544"/>
                </a:lnTo>
                <a:lnTo>
                  <a:pt x="57911" y="513588"/>
                </a:lnTo>
                <a:close/>
              </a:path>
              <a:path w="172720" h="685800">
                <a:moveTo>
                  <a:pt x="114300" y="0"/>
                </a:moveTo>
                <a:lnTo>
                  <a:pt x="57911" y="0"/>
                </a:lnTo>
                <a:lnTo>
                  <a:pt x="57911" y="542544"/>
                </a:lnTo>
                <a:lnTo>
                  <a:pt x="114300" y="542544"/>
                </a:lnTo>
                <a:lnTo>
                  <a:pt x="114300" y="0"/>
                </a:lnTo>
                <a:close/>
              </a:path>
              <a:path w="172720" h="685800">
                <a:moveTo>
                  <a:pt x="172212" y="513588"/>
                </a:moveTo>
                <a:lnTo>
                  <a:pt x="114300" y="513588"/>
                </a:lnTo>
                <a:lnTo>
                  <a:pt x="114300" y="542544"/>
                </a:lnTo>
                <a:lnTo>
                  <a:pt x="157862" y="542544"/>
                </a:lnTo>
                <a:lnTo>
                  <a:pt x="172212" y="513588"/>
                </a:lnTo>
                <a:close/>
              </a:path>
            </a:pathLst>
          </a:custGeom>
          <a:solidFill>
            <a:srgbClr val="FC01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8727947" y="4329678"/>
            <a:ext cx="172720" cy="609600"/>
          </a:xfrm>
          <a:custGeom>
            <a:avLst/>
            <a:gdLst/>
            <a:ahLst/>
            <a:cxnLst/>
            <a:rect l="l" t="t" r="r" b="b"/>
            <a:pathLst>
              <a:path w="172720" h="609600">
                <a:moveTo>
                  <a:pt x="57911" y="437388"/>
                </a:moveTo>
                <a:lnTo>
                  <a:pt x="0" y="437388"/>
                </a:lnTo>
                <a:lnTo>
                  <a:pt x="86868" y="609600"/>
                </a:lnTo>
                <a:lnTo>
                  <a:pt x="157862" y="466344"/>
                </a:lnTo>
                <a:lnTo>
                  <a:pt x="57911" y="466344"/>
                </a:lnTo>
                <a:lnTo>
                  <a:pt x="57911" y="437388"/>
                </a:lnTo>
                <a:close/>
              </a:path>
              <a:path w="172720" h="609600">
                <a:moveTo>
                  <a:pt x="114300" y="0"/>
                </a:moveTo>
                <a:lnTo>
                  <a:pt x="57911" y="0"/>
                </a:lnTo>
                <a:lnTo>
                  <a:pt x="57911" y="466344"/>
                </a:lnTo>
                <a:lnTo>
                  <a:pt x="114300" y="466344"/>
                </a:lnTo>
                <a:lnTo>
                  <a:pt x="114300" y="0"/>
                </a:lnTo>
                <a:close/>
              </a:path>
              <a:path w="172720" h="609600">
                <a:moveTo>
                  <a:pt x="172212" y="437388"/>
                </a:moveTo>
                <a:lnTo>
                  <a:pt x="114300" y="437388"/>
                </a:lnTo>
                <a:lnTo>
                  <a:pt x="114300" y="466344"/>
                </a:lnTo>
                <a:lnTo>
                  <a:pt x="157862" y="466344"/>
                </a:lnTo>
                <a:lnTo>
                  <a:pt x="172212" y="4373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 txBox="1"/>
          <p:nvPr/>
        </p:nvSpPr>
        <p:spPr>
          <a:xfrm>
            <a:off x="4575987" y="4922057"/>
            <a:ext cx="12985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omic Sans MS"/>
                <a:cs typeface="Comic Sans MS"/>
              </a:rPr>
              <a:t>Reservation  Stations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46" name="object 146"/>
          <p:cNvSpPr/>
          <p:nvPr/>
        </p:nvSpPr>
        <p:spPr>
          <a:xfrm>
            <a:off x="4261103" y="4863078"/>
            <a:ext cx="114300" cy="1219200"/>
          </a:xfrm>
          <a:custGeom>
            <a:avLst/>
            <a:gdLst/>
            <a:ahLst/>
            <a:cxnLst/>
            <a:rect l="l" t="t" r="r" b="b"/>
            <a:pathLst>
              <a:path w="114300" h="1219200">
                <a:moveTo>
                  <a:pt x="76200" y="94487"/>
                </a:moveTo>
                <a:lnTo>
                  <a:pt x="38100" y="94487"/>
                </a:lnTo>
                <a:lnTo>
                  <a:pt x="38100" y="1219200"/>
                </a:lnTo>
                <a:lnTo>
                  <a:pt x="76200" y="1219200"/>
                </a:lnTo>
                <a:lnTo>
                  <a:pt x="76200" y="94487"/>
                </a:lnTo>
                <a:close/>
              </a:path>
              <a:path w="114300" h="1219200">
                <a:moveTo>
                  <a:pt x="57912" y="0"/>
                </a:moveTo>
                <a:lnTo>
                  <a:pt x="0" y="114300"/>
                </a:lnTo>
                <a:lnTo>
                  <a:pt x="38100" y="114300"/>
                </a:lnTo>
                <a:lnTo>
                  <a:pt x="38100" y="94487"/>
                </a:lnTo>
                <a:lnTo>
                  <a:pt x="104526" y="94487"/>
                </a:lnTo>
                <a:lnTo>
                  <a:pt x="57912" y="0"/>
                </a:lnTo>
                <a:close/>
              </a:path>
              <a:path w="114300" h="1219200">
                <a:moveTo>
                  <a:pt x="104526" y="94487"/>
                </a:moveTo>
                <a:lnTo>
                  <a:pt x="76200" y="94487"/>
                </a:lnTo>
                <a:lnTo>
                  <a:pt x="76200" y="114300"/>
                </a:lnTo>
                <a:lnTo>
                  <a:pt x="114300" y="114300"/>
                </a:lnTo>
                <a:lnTo>
                  <a:pt x="104526" y="94487"/>
                </a:lnTo>
                <a:close/>
              </a:path>
            </a:pathLst>
          </a:custGeom>
          <a:solidFill>
            <a:srgbClr val="00A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4232147" y="4863078"/>
            <a:ext cx="172720" cy="1524000"/>
          </a:xfrm>
          <a:custGeom>
            <a:avLst/>
            <a:gdLst/>
            <a:ahLst/>
            <a:cxnLst/>
            <a:rect l="l" t="t" r="r" b="b"/>
            <a:pathLst>
              <a:path w="172720" h="1524000">
                <a:moveTo>
                  <a:pt x="114300" y="143256"/>
                </a:moveTo>
                <a:lnTo>
                  <a:pt x="57912" y="143256"/>
                </a:lnTo>
                <a:lnTo>
                  <a:pt x="57912" y="1524000"/>
                </a:lnTo>
                <a:lnTo>
                  <a:pt x="114300" y="1524000"/>
                </a:lnTo>
                <a:lnTo>
                  <a:pt x="114300" y="143256"/>
                </a:lnTo>
                <a:close/>
              </a:path>
              <a:path w="172720" h="1524000">
                <a:moveTo>
                  <a:pt x="86868" y="0"/>
                </a:moveTo>
                <a:lnTo>
                  <a:pt x="0" y="170687"/>
                </a:lnTo>
                <a:lnTo>
                  <a:pt x="57912" y="170687"/>
                </a:lnTo>
                <a:lnTo>
                  <a:pt x="57912" y="143256"/>
                </a:lnTo>
                <a:lnTo>
                  <a:pt x="158496" y="143256"/>
                </a:lnTo>
                <a:lnTo>
                  <a:pt x="86868" y="0"/>
                </a:lnTo>
                <a:close/>
              </a:path>
              <a:path w="172720" h="1524000">
                <a:moveTo>
                  <a:pt x="158496" y="143256"/>
                </a:moveTo>
                <a:lnTo>
                  <a:pt x="114300" y="143256"/>
                </a:lnTo>
                <a:lnTo>
                  <a:pt x="114300" y="170687"/>
                </a:lnTo>
                <a:lnTo>
                  <a:pt x="172212" y="170687"/>
                </a:lnTo>
                <a:lnTo>
                  <a:pt x="158496" y="143256"/>
                </a:lnTo>
                <a:close/>
              </a:path>
            </a:pathLst>
          </a:custGeom>
          <a:solidFill>
            <a:srgbClr val="FC01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7584947" y="4786878"/>
            <a:ext cx="172720" cy="1600200"/>
          </a:xfrm>
          <a:custGeom>
            <a:avLst/>
            <a:gdLst/>
            <a:ahLst/>
            <a:cxnLst/>
            <a:rect l="l" t="t" r="r" b="b"/>
            <a:pathLst>
              <a:path w="172720" h="1600200">
                <a:moveTo>
                  <a:pt x="114299" y="143256"/>
                </a:moveTo>
                <a:lnTo>
                  <a:pt x="57911" y="143256"/>
                </a:lnTo>
                <a:lnTo>
                  <a:pt x="57911" y="1600200"/>
                </a:lnTo>
                <a:lnTo>
                  <a:pt x="114299" y="1600200"/>
                </a:lnTo>
                <a:lnTo>
                  <a:pt x="114299" y="143256"/>
                </a:lnTo>
                <a:close/>
              </a:path>
              <a:path w="172720" h="1600200">
                <a:moveTo>
                  <a:pt x="86867" y="0"/>
                </a:moveTo>
                <a:lnTo>
                  <a:pt x="0" y="170687"/>
                </a:lnTo>
                <a:lnTo>
                  <a:pt x="57911" y="170687"/>
                </a:lnTo>
                <a:lnTo>
                  <a:pt x="57911" y="143256"/>
                </a:lnTo>
                <a:lnTo>
                  <a:pt x="158495" y="143256"/>
                </a:lnTo>
                <a:lnTo>
                  <a:pt x="86867" y="0"/>
                </a:lnTo>
                <a:close/>
              </a:path>
              <a:path w="172720" h="1600200">
                <a:moveTo>
                  <a:pt x="158495" y="143256"/>
                </a:moveTo>
                <a:lnTo>
                  <a:pt x="114299" y="143256"/>
                </a:lnTo>
                <a:lnTo>
                  <a:pt x="114299" y="170687"/>
                </a:lnTo>
                <a:lnTo>
                  <a:pt x="172211" y="170687"/>
                </a:lnTo>
                <a:lnTo>
                  <a:pt x="158495" y="143256"/>
                </a:lnTo>
                <a:close/>
              </a:path>
            </a:pathLst>
          </a:custGeom>
          <a:solidFill>
            <a:srgbClr val="FC01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 txBox="1"/>
          <p:nvPr/>
        </p:nvSpPr>
        <p:spPr>
          <a:xfrm>
            <a:off x="3806520" y="6560204"/>
            <a:ext cx="26962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omic Sans MS"/>
                <a:cs typeface="Comic Sans MS"/>
              </a:rPr>
              <a:t>Common </a:t>
            </a:r>
            <a:r>
              <a:rPr sz="1800" b="1" spc="-5" dirty="0">
                <a:latin typeface="Comic Sans MS"/>
                <a:cs typeface="Comic Sans MS"/>
              </a:rPr>
              <a:t>Data </a:t>
            </a:r>
            <a:r>
              <a:rPr sz="1800" b="1" dirty="0">
                <a:latin typeface="Comic Sans MS"/>
                <a:cs typeface="Comic Sans MS"/>
              </a:rPr>
              <a:t>Bus</a:t>
            </a:r>
            <a:r>
              <a:rPr sz="1800" b="1" spc="-114" dirty="0">
                <a:latin typeface="Comic Sans MS"/>
                <a:cs typeface="Comic Sans MS"/>
              </a:rPr>
              <a:t> </a:t>
            </a:r>
            <a:r>
              <a:rPr sz="1800" b="1" spc="-5" dirty="0">
                <a:latin typeface="Comic Sans MS"/>
                <a:cs typeface="Comic Sans MS"/>
              </a:rPr>
              <a:t>(CDB)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50" name="object 150"/>
          <p:cNvSpPr txBox="1"/>
          <p:nvPr/>
        </p:nvSpPr>
        <p:spPr>
          <a:xfrm>
            <a:off x="8322056" y="4960004"/>
            <a:ext cx="9099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omic Sans MS"/>
                <a:cs typeface="Comic Sans MS"/>
              </a:rPr>
              <a:t>To</a:t>
            </a:r>
            <a:r>
              <a:rPr sz="1800" b="1" spc="-105" dirty="0">
                <a:latin typeface="Comic Sans MS"/>
                <a:cs typeface="Comic Sans MS"/>
              </a:rPr>
              <a:t> </a:t>
            </a:r>
            <a:r>
              <a:rPr sz="1800" b="1" dirty="0">
                <a:latin typeface="Comic Sans MS"/>
                <a:cs typeface="Comic Sans MS"/>
              </a:rPr>
              <a:t>Mem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51" name="object 151"/>
          <p:cNvSpPr txBox="1"/>
          <p:nvPr/>
        </p:nvSpPr>
        <p:spPr>
          <a:xfrm>
            <a:off x="7444231" y="3359804"/>
            <a:ext cx="869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omic Sans MS"/>
                <a:cs typeface="Comic Sans MS"/>
              </a:rPr>
              <a:t>Store  Buffers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55" name="页脚占位符 154">
            <a:extLst>
              <a:ext uri="{FF2B5EF4-FFF2-40B4-BE49-F238E27FC236}">
                <a16:creationId xmlns:a16="http://schemas.microsoft.com/office/drawing/2014/main" id="{BF72637E-CB25-8640-8F3E-2639C089C5C6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67611" y="1402074"/>
            <a:ext cx="7778750" cy="0"/>
          </a:xfrm>
          <a:custGeom>
            <a:avLst/>
            <a:gdLst/>
            <a:ahLst/>
            <a:cxnLst/>
            <a:rect l="l" t="t" r="r" b="b"/>
            <a:pathLst>
              <a:path w="7778750">
                <a:moveTo>
                  <a:pt x="0" y="0"/>
                </a:moveTo>
                <a:lnTo>
                  <a:pt x="7778496" y="0"/>
                </a:lnTo>
              </a:path>
            </a:pathLst>
          </a:custGeom>
          <a:ln w="27432">
            <a:solidFill>
              <a:srgbClr val="FBBA0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020">
              <a:lnSpc>
                <a:spcPct val="100000"/>
              </a:lnSpc>
              <a:spcBef>
                <a:spcPts val="100"/>
              </a:spcBef>
              <a:tabLst>
                <a:tab pos="494665" algn="l"/>
                <a:tab pos="7811134" algn="l"/>
              </a:tabLst>
            </a:pPr>
            <a:r>
              <a:rPr b="0" dirty="0">
                <a:latin typeface="Times New Roman"/>
                <a:cs typeface="Times New Roman"/>
              </a:rPr>
              <a:t> 	</a:t>
            </a:r>
            <a:r>
              <a:rPr spc="-5" dirty="0"/>
              <a:t>Tomasulo</a:t>
            </a:r>
            <a:r>
              <a:rPr spc="-95" dirty="0"/>
              <a:t> </a:t>
            </a:r>
            <a:r>
              <a:rPr spc="-5" dirty="0"/>
              <a:t>Example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15964" y="1442248"/>
            <a:ext cx="20288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140" dirty="0">
                <a:solidFill>
                  <a:srgbClr val="FF0000"/>
                </a:solidFill>
                <a:latin typeface="Times New Roman"/>
                <a:cs typeface="Times New Roman"/>
              </a:rPr>
              <a:t>Instruction</a:t>
            </a:r>
            <a:r>
              <a:rPr sz="1800" i="1" spc="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i="1" spc="130" dirty="0">
                <a:solidFill>
                  <a:srgbClr val="FF0000"/>
                </a:solidFill>
                <a:latin typeface="Times New Roman"/>
                <a:cs typeface="Times New Roman"/>
              </a:rPr>
              <a:t>status: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36445" y="1481166"/>
            <a:ext cx="1195705" cy="2578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658495" algn="l"/>
              </a:tabLst>
            </a:pPr>
            <a:r>
              <a:rPr sz="1500" i="1" spc="235" dirty="0">
                <a:latin typeface="Times New Roman"/>
                <a:cs typeface="Times New Roman"/>
              </a:rPr>
              <a:t>E</a:t>
            </a:r>
            <a:r>
              <a:rPr sz="1500" i="1" spc="145" dirty="0">
                <a:latin typeface="Times New Roman"/>
                <a:cs typeface="Times New Roman"/>
              </a:rPr>
              <a:t>x</a:t>
            </a:r>
            <a:r>
              <a:rPr sz="1500" i="1" spc="150" dirty="0">
                <a:latin typeface="Times New Roman"/>
                <a:cs typeface="Times New Roman"/>
              </a:rPr>
              <a:t>e</a:t>
            </a:r>
            <a:r>
              <a:rPr sz="1500" i="1" spc="145" dirty="0">
                <a:latin typeface="Times New Roman"/>
                <a:cs typeface="Times New Roman"/>
              </a:rPr>
              <a:t>c</a:t>
            </a:r>
            <a:r>
              <a:rPr sz="1500" i="1" dirty="0">
                <a:latin typeface="Times New Roman"/>
                <a:cs typeface="Times New Roman"/>
              </a:rPr>
              <a:t>	</a:t>
            </a:r>
            <a:r>
              <a:rPr sz="1500" i="1" spc="160" dirty="0">
                <a:latin typeface="Times New Roman"/>
                <a:cs typeface="Times New Roman"/>
              </a:rPr>
              <a:t>W</a:t>
            </a:r>
            <a:r>
              <a:rPr sz="1500" i="1" spc="155" dirty="0">
                <a:latin typeface="Times New Roman"/>
                <a:cs typeface="Times New Roman"/>
              </a:rPr>
              <a:t>r</a:t>
            </a:r>
            <a:r>
              <a:rPr sz="1500" i="1" spc="190" dirty="0">
                <a:latin typeface="Times New Roman"/>
                <a:cs typeface="Times New Roman"/>
              </a:rPr>
              <a:t>i</a:t>
            </a:r>
            <a:r>
              <a:rPr sz="1500" i="1" spc="120" dirty="0">
                <a:latin typeface="Times New Roman"/>
                <a:cs typeface="Times New Roman"/>
              </a:rPr>
              <a:t>t</a:t>
            </a:r>
            <a:r>
              <a:rPr sz="1500" i="1" spc="145" dirty="0">
                <a:latin typeface="Times New Roman"/>
                <a:cs typeface="Times New Roman"/>
              </a:rPr>
              <a:t>e</a:t>
            </a:r>
            <a:endParaRPr sz="1500">
              <a:latin typeface="Times New Roman"/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324682" y="1772555"/>
          <a:ext cx="7287893" cy="15551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5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5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62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48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15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15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27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419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350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1350" spc="-2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350" spc="1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350" dirty="0">
                          <a:latin typeface="Times New Roman"/>
                          <a:cs typeface="Times New Roman"/>
                        </a:rPr>
                        <a:t>ru</a:t>
                      </a:r>
                      <a:r>
                        <a:rPr sz="1350" spc="2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350" spc="2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350" spc="-4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350" spc="-1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350" dirty="0">
                          <a:latin typeface="Times New Roman"/>
                          <a:cs typeface="Times New Roman"/>
                        </a:rPr>
                        <a:t>n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 marL="68834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350" i="1" dirty="0">
                          <a:latin typeface="Times New Roman"/>
                          <a:cs typeface="Times New Roman"/>
                        </a:rPr>
                        <a:t>j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 marR="24130"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350" i="1" dirty="0">
                          <a:latin typeface="Times New Roman"/>
                          <a:cs typeface="Times New Roman"/>
                        </a:rPr>
                        <a:t>k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ts val="1655"/>
                        </a:lnSpc>
                      </a:pPr>
                      <a:r>
                        <a:rPr sz="1500" i="1" spc="150" dirty="0">
                          <a:latin typeface="Times New Roman"/>
                          <a:cs typeface="Times New Roman"/>
                        </a:rPr>
                        <a:t>Issue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655"/>
                        </a:lnSpc>
                      </a:pPr>
                      <a:r>
                        <a:rPr sz="1500" i="1" spc="210" dirty="0">
                          <a:latin typeface="Times New Roman"/>
                          <a:cs typeface="Times New Roman"/>
                        </a:rPr>
                        <a:t>Comp</a:t>
                      </a:r>
                      <a:r>
                        <a:rPr sz="1500" i="1" spc="1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i="1" spc="155" dirty="0">
                          <a:latin typeface="Times New Roman"/>
                          <a:cs typeface="Times New Roman"/>
                        </a:rPr>
                        <a:t>Result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ts val="1655"/>
                        </a:lnSpc>
                        <a:tabLst>
                          <a:tab pos="676910" algn="l"/>
                        </a:tabLst>
                      </a:pPr>
                      <a:r>
                        <a:rPr sz="1500" spc="165" dirty="0">
                          <a:latin typeface="Times New Roman"/>
                          <a:cs typeface="Times New Roman"/>
                        </a:rPr>
                        <a:t>Busy	</a:t>
                      </a:r>
                      <a:r>
                        <a:rPr sz="1500" spc="150" dirty="0">
                          <a:latin typeface="Times New Roman"/>
                          <a:cs typeface="Times New Roman"/>
                        </a:rPr>
                        <a:t>Address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771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350" spc="195" dirty="0">
                          <a:latin typeface="Times New Roman"/>
                          <a:cs typeface="Times New Roman"/>
                        </a:rPr>
                        <a:t>LD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/>
                </a:tc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75"/>
                        </a:spcBef>
                        <a:tabLst>
                          <a:tab pos="516255" algn="l"/>
                        </a:tabLst>
                      </a:pPr>
                      <a:r>
                        <a:rPr sz="1350" spc="-20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350" dirty="0">
                          <a:latin typeface="Times New Roman"/>
                          <a:cs typeface="Times New Roman"/>
                        </a:rPr>
                        <a:t>6	3</a:t>
                      </a:r>
                      <a:r>
                        <a:rPr sz="1350" spc="-10" dirty="0">
                          <a:latin typeface="Times New Roman"/>
                          <a:cs typeface="Times New Roman"/>
                        </a:rPr>
                        <a:t>4</a:t>
                      </a:r>
                      <a:r>
                        <a:rPr sz="1350" dirty="0">
                          <a:latin typeface="Times New Roman"/>
                          <a:cs typeface="Times New Roman"/>
                        </a:rPr>
                        <a:t>+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/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350" spc="160" dirty="0">
                          <a:latin typeface="Times New Roman"/>
                          <a:cs typeface="Times New Roman"/>
                        </a:rPr>
                        <a:t>R2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73025" algn="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350" spc="25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35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350" spc="2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350" spc="-1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3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494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350" spc="155" dirty="0">
                          <a:latin typeface="Times New Roman"/>
                          <a:cs typeface="Times New Roman"/>
                        </a:rPr>
                        <a:t>No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1714">
                <a:tc>
                  <a:txBody>
                    <a:bodyPr/>
                    <a:lstStyle/>
                    <a:p>
                      <a:pPr marL="31750">
                        <a:lnSpc>
                          <a:spcPts val="1595"/>
                        </a:lnSpc>
                      </a:pPr>
                      <a:r>
                        <a:rPr sz="1350" spc="19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LD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6525" algn="r">
                        <a:lnSpc>
                          <a:spcPts val="1595"/>
                        </a:lnSpc>
                        <a:tabLst>
                          <a:tab pos="516255" algn="l"/>
                        </a:tabLst>
                      </a:pPr>
                      <a:r>
                        <a:rPr sz="1350" spc="-2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3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2	4</a:t>
                      </a:r>
                      <a:r>
                        <a:rPr sz="1350" spc="-1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r>
                        <a:rPr sz="13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+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ts val="1595"/>
                        </a:lnSpc>
                      </a:pPr>
                      <a:r>
                        <a:rPr sz="1350" spc="16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R3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73025" algn="r">
                        <a:lnSpc>
                          <a:spcPts val="1595"/>
                        </a:lnSpc>
                      </a:pPr>
                      <a:r>
                        <a:rPr sz="1350" spc="25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35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350" spc="2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350" spc="-1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3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4945">
                        <a:lnSpc>
                          <a:spcPts val="1595"/>
                        </a:lnSpc>
                      </a:pPr>
                      <a:r>
                        <a:rPr sz="1350" spc="155" dirty="0">
                          <a:latin typeface="Times New Roman"/>
                          <a:cs typeface="Times New Roman"/>
                        </a:rPr>
                        <a:t>No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0406">
                <a:tc>
                  <a:txBody>
                    <a:bodyPr/>
                    <a:lstStyle/>
                    <a:p>
                      <a:pPr marL="31750">
                        <a:lnSpc>
                          <a:spcPts val="1555"/>
                        </a:lnSpc>
                      </a:pPr>
                      <a:r>
                        <a:rPr sz="1350" spc="165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MULTD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ts val="1555"/>
                        </a:lnSpc>
                        <a:tabLst>
                          <a:tab pos="627380" algn="l"/>
                        </a:tabLst>
                      </a:pPr>
                      <a:r>
                        <a:rPr sz="1350" spc="135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F0	F2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555"/>
                        </a:lnSpc>
                      </a:pPr>
                      <a:r>
                        <a:rPr sz="1350" spc="13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F4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73025" algn="r">
                        <a:lnSpc>
                          <a:spcPts val="1555"/>
                        </a:lnSpc>
                      </a:pPr>
                      <a:r>
                        <a:rPr sz="1350" spc="25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35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350" spc="2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350" spc="-1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3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4945">
                        <a:lnSpc>
                          <a:spcPts val="1555"/>
                        </a:lnSpc>
                      </a:pPr>
                      <a:r>
                        <a:rPr sz="1350" spc="155" dirty="0">
                          <a:latin typeface="Times New Roman"/>
                          <a:cs typeface="Times New Roman"/>
                        </a:rPr>
                        <a:t>No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3796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350" spc="135" dirty="0">
                          <a:solidFill>
                            <a:srgbClr val="FF00FF"/>
                          </a:solidFill>
                          <a:latin typeface="Times New Roman"/>
                          <a:cs typeface="Times New Roman"/>
                        </a:rPr>
                        <a:t>SUBD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/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75"/>
                        </a:spcBef>
                        <a:tabLst>
                          <a:tab pos="627380" algn="l"/>
                        </a:tabLst>
                      </a:pPr>
                      <a:r>
                        <a:rPr sz="1350" spc="135" dirty="0">
                          <a:solidFill>
                            <a:srgbClr val="FF00FF"/>
                          </a:solidFill>
                          <a:latin typeface="Times New Roman"/>
                          <a:cs typeface="Times New Roman"/>
                        </a:rPr>
                        <a:t>F8	F6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/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350" spc="130" dirty="0">
                          <a:solidFill>
                            <a:srgbClr val="FF00FF"/>
                          </a:solidFill>
                          <a:latin typeface="Times New Roman"/>
                          <a:cs typeface="Times New Roman"/>
                        </a:rPr>
                        <a:t>F2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1715">
                <a:tc>
                  <a:txBody>
                    <a:bodyPr/>
                    <a:lstStyle/>
                    <a:p>
                      <a:pPr marL="31750">
                        <a:lnSpc>
                          <a:spcPts val="1595"/>
                        </a:lnSpc>
                      </a:pPr>
                      <a:r>
                        <a:rPr sz="1350" spc="140" dirty="0">
                          <a:solidFill>
                            <a:srgbClr val="00FF00"/>
                          </a:solidFill>
                          <a:latin typeface="Times New Roman"/>
                          <a:cs typeface="Times New Roman"/>
                        </a:rPr>
                        <a:t>DIVD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95"/>
                        </a:lnSpc>
                        <a:tabLst>
                          <a:tab pos="627380" algn="l"/>
                        </a:tabLst>
                      </a:pPr>
                      <a:r>
                        <a:rPr sz="1350" spc="130" dirty="0">
                          <a:solidFill>
                            <a:srgbClr val="00FF00"/>
                          </a:solidFill>
                          <a:latin typeface="Times New Roman"/>
                          <a:cs typeface="Times New Roman"/>
                        </a:rPr>
                        <a:t>F10	</a:t>
                      </a:r>
                      <a:r>
                        <a:rPr sz="1350" spc="135" dirty="0">
                          <a:solidFill>
                            <a:srgbClr val="00FF00"/>
                          </a:solidFill>
                          <a:latin typeface="Times New Roman"/>
                          <a:cs typeface="Times New Roman"/>
                        </a:rPr>
                        <a:t>F0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595"/>
                        </a:lnSpc>
                      </a:pPr>
                      <a:r>
                        <a:rPr sz="1350" spc="130" dirty="0">
                          <a:solidFill>
                            <a:srgbClr val="00FF00"/>
                          </a:solidFill>
                          <a:latin typeface="Times New Roman"/>
                          <a:cs typeface="Times New Roman"/>
                        </a:rPr>
                        <a:t>F6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9571">
                <a:tc>
                  <a:txBody>
                    <a:bodyPr/>
                    <a:lstStyle/>
                    <a:p>
                      <a:pPr marL="31750">
                        <a:lnSpc>
                          <a:spcPts val="1550"/>
                        </a:lnSpc>
                      </a:pPr>
                      <a:r>
                        <a:rPr sz="1350" spc="180" dirty="0">
                          <a:latin typeface="Times New Roman"/>
                          <a:cs typeface="Times New Roman"/>
                        </a:rPr>
                        <a:t>ADDD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ts val="1550"/>
                        </a:lnSpc>
                        <a:tabLst>
                          <a:tab pos="627380" algn="l"/>
                        </a:tabLst>
                      </a:pPr>
                      <a:r>
                        <a:rPr sz="1350" spc="135" dirty="0">
                          <a:latin typeface="Times New Roman"/>
                          <a:cs typeface="Times New Roman"/>
                        </a:rPr>
                        <a:t>F6	F8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550"/>
                        </a:lnSpc>
                      </a:pPr>
                      <a:r>
                        <a:rPr sz="1350" spc="130" dirty="0">
                          <a:latin typeface="Times New Roman"/>
                          <a:cs typeface="Times New Roman"/>
                        </a:rPr>
                        <a:t>F2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1015964" y="3417398"/>
            <a:ext cx="23818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150" dirty="0">
                <a:solidFill>
                  <a:srgbClr val="FF0000"/>
                </a:solidFill>
                <a:latin typeface="Times New Roman"/>
                <a:cs typeface="Times New Roman"/>
              </a:rPr>
              <a:t>Reservation</a:t>
            </a:r>
            <a:r>
              <a:rPr sz="1800" i="1" spc="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i="1" spc="140" dirty="0">
                <a:solidFill>
                  <a:srgbClr val="FF0000"/>
                </a:solidFill>
                <a:latin typeface="Times New Roman"/>
                <a:cs typeface="Times New Roman"/>
              </a:rPr>
              <a:t>Stations: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88143" y="3715304"/>
            <a:ext cx="1012190" cy="2578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710565" algn="l"/>
              </a:tabLst>
            </a:pPr>
            <a:r>
              <a:rPr sz="1500" i="1" spc="235" dirty="0">
                <a:latin typeface="Times New Roman"/>
                <a:cs typeface="Times New Roman"/>
              </a:rPr>
              <a:t>B</a:t>
            </a:r>
            <a:r>
              <a:rPr sz="1500" i="1" spc="175" dirty="0">
                <a:latin typeface="Times New Roman"/>
                <a:cs typeface="Times New Roman"/>
              </a:rPr>
              <a:t>us</a:t>
            </a:r>
            <a:r>
              <a:rPr sz="1500" i="1" spc="145" dirty="0">
                <a:latin typeface="Times New Roman"/>
                <a:cs typeface="Times New Roman"/>
              </a:rPr>
              <a:t>y</a:t>
            </a:r>
            <a:r>
              <a:rPr sz="1500" i="1" dirty="0">
                <a:latin typeface="Times New Roman"/>
                <a:cs typeface="Times New Roman"/>
              </a:rPr>
              <a:t>	</a:t>
            </a:r>
            <a:r>
              <a:rPr sz="1500" i="1" spc="265" dirty="0">
                <a:latin typeface="Times New Roman"/>
                <a:cs typeface="Times New Roman"/>
              </a:rPr>
              <a:t>O</a:t>
            </a:r>
            <a:r>
              <a:rPr sz="1500" i="1" spc="160" dirty="0">
                <a:latin typeface="Times New Roman"/>
                <a:cs typeface="Times New Roman"/>
              </a:rPr>
              <a:t>p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82606" y="3432340"/>
            <a:ext cx="262255" cy="540385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1500" i="1" spc="190" dirty="0">
                <a:latin typeface="Times New Roman"/>
                <a:cs typeface="Times New Roman"/>
              </a:rPr>
              <a:t>S</a:t>
            </a:r>
            <a:r>
              <a:rPr sz="1500" i="1" spc="160" dirty="0"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229"/>
              </a:spcBef>
            </a:pPr>
            <a:r>
              <a:rPr sz="1500" i="1" spc="125" dirty="0">
                <a:latin typeface="Times New Roman"/>
                <a:cs typeface="Times New Roman"/>
              </a:rPr>
              <a:t>Vj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28809" y="3432340"/>
            <a:ext cx="266065" cy="540385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1500" i="1" spc="190" dirty="0">
                <a:latin typeface="Times New Roman"/>
                <a:cs typeface="Times New Roman"/>
              </a:rPr>
              <a:t>S</a:t>
            </a:r>
            <a:r>
              <a:rPr sz="1500" i="1" spc="160" dirty="0">
                <a:latin typeface="Times New Roman"/>
                <a:cs typeface="Times New Roman"/>
              </a:rPr>
              <a:t>2</a:t>
            </a: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1500" i="1" spc="160" dirty="0">
                <a:latin typeface="Times New Roman"/>
                <a:cs typeface="Times New Roman"/>
              </a:rPr>
              <a:t>V</a:t>
            </a:r>
            <a:r>
              <a:rPr sz="1500" i="1" spc="145" dirty="0">
                <a:latin typeface="Times New Roman"/>
                <a:cs typeface="Times New Roman"/>
              </a:rPr>
              <a:t>k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64346" y="3432340"/>
            <a:ext cx="937894" cy="540385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0"/>
              </a:spcBef>
              <a:tabLst>
                <a:tab pos="658495" algn="l"/>
              </a:tabLst>
            </a:pPr>
            <a:r>
              <a:rPr sz="1500" i="1" spc="229" dirty="0">
                <a:latin typeface="Times New Roman"/>
                <a:cs typeface="Times New Roman"/>
              </a:rPr>
              <a:t>R</a:t>
            </a:r>
            <a:r>
              <a:rPr sz="1500" i="1" spc="160" dirty="0">
                <a:latin typeface="Times New Roman"/>
                <a:cs typeface="Times New Roman"/>
              </a:rPr>
              <a:t>S</a:t>
            </a:r>
            <a:r>
              <a:rPr sz="1500" i="1" dirty="0">
                <a:latin typeface="Times New Roman"/>
                <a:cs typeface="Times New Roman"/>
              </a:rPr>
              <a:t>	</a:t>
            </a:r>
            <a:r>
              <a:rPr sz="1500" i="1" spc="229" dirty="0">
                <a:latin typeface="Times New Roman"/>
                <a:cs typeface="Times New Roman"/>
              </a:rPr>
              <a:t>R</a:t>
            </a:r>
            <a:r>
              <a:rPr sz="1500" i="1" spc="160" dirty="0">
                <a:latin typeface="Times New Roman"/>
                <a:cs typeface="Times New Roman"/>
              </a:rPr>
              <a:t>S</a:t>
            </a:r>
            <a:endParaRPr sz="1500">
              <a:latin typeface="Times New Roman"/>
              <a:cs typeface="Times New Roman"/>
            </a:endParaRPr>
          </a:p>
          <a:p>
            <a:pPr marL="30480">
              <a:lnSpc>
                <a:spcPct val="100000"/>
              </a:lnSpc>
              <a:spcBef>
                <a:spcPts val="229"/>
              </a:spcBef>
              <a:tabLst>
                <a:tab pos="648970" algn="l"/>
              </a:tabLst>
            </a:pPr>
            <a:r>
              <a:rPr sz="1500" i="1" spc="265" dirty="0">
                <a:latin typeface="Times New Roman"/>
                <a:cs typeface="Times New Roman"/>
              </a:rPr>
              <a:t>Q</a:t>
            </a:r>
            <a:r>
              <a:rPr sz="1500" i="1" spc="90" dirty="0">
                <a:latin typeface="Times New Roman"/>
                <a:cs typeface="Times New Roman"/>
              </a:rPr>
              <a:t>j</a:t>
            </a:r>
            <a:r>
              <a:rPr sz="1500" i="1" dirty="0">
                <a:latin typeface="Times New Roman"/>
                <a:cs typeface="Times New Roman"/>
              </a:rPr>
              <a:t>	</a:t>
            </a:r>
            <a:r>
              <a:rPr sz="1500" i="1" spc="265" dirty="0">
                <a:latin typeface="Times New Roman"/>
                <a:cs typeface="Times New Roman"/>
              </a:rPr>
              <a:t>Q</a:t>
            </a:r>
            <a:r>
              <a:rPr sz="1500" i="1" spc="145" dirty="0">
                <a:latin typeface="Times New Roman"/>
                <a:cs typeface="Times New Roman"/>
              </a:rPr>
              <a:t>k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52799" y="3717581"/>
            <a:ext cx="1066165" cy="137160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275"/>
              </a:spcBef>
            </a:pPr>
            <a:r>
              <a:rPr sz="1350" i="1" spc="130" dirty="0">
                <a:latin typeface="Times New Roman"/>
                <a:cs typeface="Times New Roman"/>
              </a:rPr>
              <a:t>Time </a:t>
            </a:r>
            <a:r>
              <a:rPr sz="1350" i="1" spc="135" dirty="0">
                <a:latin typeface="Times New Roman"/>
                <a:cs typeface="Times New Roman"/>
              </a:rPr>
              <a:t> </a:t>
            </a:r>
            <a:r>
              <a:rPr sz="1350" i="1" spc="155" dirty="0">
                <a:latin typeface="Times New Roman"/>
                <a:cs typeface="Times New Roman"/>
              </a:rPr>
              <a:t>Name</a:t>
            </a:r>
            <a:endParaRPr sz="1350">
              <a:latin typeface="Times New Roman"/>
              <a:cs typeface="Times New Roman"/>
            </a:endParaRPr>
          </a:p>
          <a:p>
            <a:pPr marL="553720" marR="5080" algn="just">
              <a:lnSpc>
                <a:spcPct val="108000"/>
              </a:lnSpc>
              <a:spcBef>
                <a:spcPts val="50"/>
              </a:spcBef>
            </a:pPr>
            <a:r>
              <a:rPr sz="1350" spc="145" dirty="0">
                <a:latin typeface="Times New Roman"/>
                <a:cs typeface="Times New Roman"/>
              </a:rPr>
              <a:t>Add1  Add2  Add3  </a:t>
            </a:r>
            <a:r>
              <a:rPr sz="1350" spc="225" dirty="0">
                <a:latin typeface="Times New Roman"/>
                <a:cs typeface="Times New Roman"/>
              </a:rPr>
              <a:t>M</a:t>
            </a:r>
            <a:r>
              <a:rPr sz="1350" spc="135" dirty="0">
                <a:latin typeface="Times New Roman"/>
                <a:cs typeface="Times New Roman"/>
              </a:rPr>
              <a:t>u</a:t>
            </a:r>
            <a:r>
              <a:rPr sz="1350" spc="30" dirty="0">
                <a:latin typeface="Times New Roman"/>
                <a:cs typeface="Times New Roman"/>
              </a:rPr>
              <a:t>l</a:t>
            </a:r>
            <a:r>
              <a:rPr sz="1350" spc="90" dirty="0">
                <a:latin typeface="Times New Roman"/>
                <a:cs typeface="Times New Roman"/>
              </a:rPr>
              <a:t>t1  </a:t>
            </a:r>
            <a:r>
              <a:rPr sz="1350" spc="225" dirty="0">
                <a:latin typeface="Times New Roman"/>
                <a:cs typeface="Times New Roman"/>
              </a:rPr>
              <a:t>M</a:t>
            </a:r>
            <a:r>
              <a:rPr sz="1350" spc="135" dirty="0">
                <a:latin typeface="Times New Roman"/>
                <a:cs typeface="Times New Roman"/>
              </a:rPr>
              <a:t>u</a:t>
            </a:r>
            <a:r>
              <a:rPr sz="1350" spc="30" dirty="0">
                <a:latin typeface="Times New Roman"/>
                <a:cs typeface="Times New Roman"/>
              </a:rPr>
              <a:t>l</a:t>
            </a:r>
            <a:r>
              <a:rPr sz="1350" spc="90" dirty="0">
                <a:latin typeface="Times New Roman"/>
                <a:cs typeface="Times New Roman"/>
              </a:rPr>
              <a:t>t</a:t>
            </a:r>
            <a:r>
              <a:rPr sz="1350" spc="135" dirty="0">
                <a:latin typeface="Times New Roman"/>
                <a:cs typeface="Times New Roman"/>
              </a:rPr>
              <a:t>2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285916" y="3972235"/>
            <a:ext cx="3804920" cy="1109980"/>
          </a:xfrm>
          <a:prstGeom prst="rect">
            <a:avLst/>
          </a:prstGeom>
          <a:ln w="13179">
            <a:solidFill>
              <a:srgbClr val="000000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 marL="135255" marR="3411854" indent="-635">
              <a:lnSpc>
                <a:spcPts val="1750"/>
              </a:lnSpc>
              <a:spcBef>
                <a:spcPts val="20"/>
              </a:spcBef>
            </a:pPr>
            <a:r>
              <a:rPr sz="1350" spc="170" dirty="0">
                <a:latin typeface="Times New Roman"/>
                <a:cs typeface="Times New Roman"/>
              </a:rPr>
              <a:t>N</a:t>
            </a:r>
            <a:r>
              <a:rPr sz="1350" spc="90" dirty="0">
                <a:latin typeface="Times New Roman"/>
                <a:cs typeface="Times New Roman"/>
              </a:rPr>
              <a:t>o  </a:t>
            </a:r>
            <a:r>
              <a:rPr sz="1350" spc="170" dirty="0">
                <a:latin typeface="Times New Roman"/>
                <a:cs typeface="Times New Roman"/>
              </a:rPr>
              <a:t>N</a:t>
            </a:r>
            <a:r>
              <a:rPr sz="1350" spc="135" dirty="0">
                <a:latin typeface="Times New Roman"/>
                <a:cs typeface="Times New Roman"/>
              </a:rPr>
              <a:t>o</a:t>
            </a:r>
            <a:endParaRPr sz="1350">
              <a:latin typeface="Times New Roman"/>
              <a:cs typeface="Times New Roman"/>
            </a:endParaRPr>
          </a:p>
          <a:p>
            <a:pPr marL="135255" marR="3411854">
              <a:lnSpc>
                <a:spcPts val="1739"/>
              </a:lnSpc>
              <a:spcBef>
                <a:spcPts val="15"/>
              </a:spcBef>
            </a:pPr>
            <a:r>
              <a:rPr sz="1350" spc="170" dirty="0">
                <a:latin typeface="Times New Roman"/>
                <a:cs typeface="Times New Roman"/>
              </a:rPr>
              <a:t>N</a:t>
            </a:r>
            <a:r>
              <a:rPr sz="1350" spc="90" dirty="0">
                <a:latin typeface="Times New Roman"/>
                <a:cs typeface="Times New Roman"/>
              </a:rPr>
              <a:t>o  </a:t>
            </a:r>
            <a:r>
              <a:rPr sz="1350" spc="170" dirty="0">
                <a:latin typeface="Times New Roman"/>
                <a:cs typeface="Times New Roman"/>
              </a:rPr>
              <a:t>N</a:t>
            </a:r>
            <a:r>
              <a:rPr sz="1350" spc="135" dirty="0">
                <a:latin typeface="Times New Roman"/>
                <a:cs typeface="Times New Roman"/>
              </a:rPr>
              <a:t>o</a:t>
            </a:r>
            <a:endParaRPr sz="1350">
              <a:latin typeface="Times New Roman"/>
              <a:cs typeface="Times New Roman"/>
            </a:endParaRPr>
          </a:p>
          <a:p>
            <a:pPr marL="135255">
              <a:lnSpc>
                <a:spcPct val="100000"/>
              </a:lnSpc>
              <a:spcBef>
                <a:spcPts val="55"/>
              </a:spcBef>
            </a:pPr>
            <a:r>
              <a:rPr sz="1350" spc="155" dirty="0">
                <a:latin typeface="Times New Roman"/>
                <a:cs typeface="Times New Roman"/>
              </a:rPr>
              <a:t>No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15964" y="5146284"/>
            <a:ext cx="2425065" cy="62611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800" i="1" spc="150" dirty="0">
                <a:solidFill>
                  <a:srgbClr val="FF0000"/>
                </a:solidFill>
                <a:latin typeface="Times New Roman"/>
                <a:cs typeface="Times New Roman"/>
              </a:rPr>
              <a:t>Register </a:t>
            </a:r>
            <a:r>
              <a:rPr sz="1800" i="1" spc="125" dirty="0">
                <a:solidFill>
                  <a:srgbClr val="FF0000"/>
                </a:solidFill>
                <a:latin typeface="Times New Roman"/>
                <a:cs typeface="Times New Roman"/>
              </a:rPr>
              <a:t>result</a:t>
            </a:r>
            <a:r>
              <a:rPr sz="1800" i="1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i="1" spc="130" dirty="0">
                <a:solidFill>
                  <a:srgbClr val="FF0000"/>
                </a:solidFill>
                <a:latin typeface="Times New Roman"/>
                <a:cs typeface="Times New Roman"/>
              </a:rPr>
              <a:t>status:</a:t>
            </a:r>
            <a:endParaRPr sz="1800">
              <a:latin typeface="Times New Roman"/>
              <a:cs typeface="Times New Roman"/>
            </a:endParaRPr>
          </a:p>
          <a:p>
            <a:pPr marL="349250">
              <a:lnSpc>
                <a:spcPct val="100000"/>
              </a:lnSpc>
              <a:spcBef>
                <a:spcPts val="204"/>
              </a:spcBef>
            </a:pPr>
            <a:r>
              <a:rPr sz="1800" spc="165" dirty="0">
                <a:latin typeface="Times New Roman"/>
                <a:cs typeface="Times New Roman"/>
              </a:rPr>
              <a:t>Clock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977196" y="5465626"/>
            <a:ext cx="29343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83260" algn="l"/>
                <a:tab pos="1329055" algn="l"/>
                <a:tab pos="1975485" algn="l"/>
                <a:tab pos="2620010" algn="l"/>
              </a:tabLst>
            </a:pPr>
            <a:r>
              <a:rPr sz="1800" i="1" spc="180" dirty="0">
                <a:latin typeface="Times New Roman"/>
                <a:cs typeface="Times New Roman"/>
              </a:rPr>
              <a:t>F0</a:t>
            </a:r>
            <a:r>
              <a:rPr sz="1800" i="1" dirty="0">
                <a:latin typeface="Times New Roman"/>
                <a:cs typeface="Times New Roman"/>
              </a:rPr>
              <a:t>	</a:t>
            </a:r>
            <a:r>
              <a:rPr sz="1800" i="1" spc="195" dirty="0">
                <a:latin typeface="Times New Roman"/>
                <a:cs typeface="Times New Roman"/>
              </a:rPr>
              <a:t>F</a:t>
            </a:r>
            <a:r>
              <a:rPr sz="1800" i="1" spc="180" dirty="0">
                <a:latin typeface="Times New Roman"/>
                <a:cs typeface="Times New Roman"/>
              </a:rPr>
              <a:t>2</a:t>
            </a:r>
            <a:r>
              <a:rPr sz="1800" i="1" dirty="0">
                <a:latin typeface="Times New Roman"/>
                <a:cs typeface="Times New Roman"/>
              </a:rPr>
              <a:t>	</a:t>
            </a:r>
            <a:r>
              <a:rPr sz="1800" i="1" spc="180" dirty="0">
                <a:latin typeface="Times New Roman"/>
                <a:cs typeface="Times New Roman"/>
              </a:rPr>
              <a:t>F4</a:t>
            </a:r>
            <a:r>
              <a:rPr sz="1800" i="1" dirty="0">
                <a:latin typeface="Times New Roman"/>
                <a:cs typeface="Times New Roman"/>
              </a:rPr>
              <a:t>	</a:t>
            </a:r>
            <a:r>
              <a:rPr sz="1800" i="1" spc="180" dirty="0">
                <a:latin typeface="Times New Roman"/>
                <a:cs typeface="Times New Roman"/>
              </a:rPr>
              <a:t>F6</a:t>
            </a:r>
            <a:r>
              <a:rPr sz="1800" i="1" dirty="0">
                <a:latin typeface="Times New Roman"/>
                <a:cs typeface="Times New Roman"/>
              </a:rPr>
              <a:t>	</a:t>
            </a:r>
            <a:r>
              <a:rPr sz="1800" i="1" spc="180" dirty="0">
                <a:latin typeface="Times New Roman"/>
                <a:cs typeface="Times New Roman"/>
              </a:rPr>
              <a:t>F8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160961" y="5465626"/>
            <a:ext cx="249745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69620" algn="l"/>
                <a:tab pos="1597025" algn="l"/>
                <a:tab pos="2044064" algn="l"/>
              </a:tabLst>
            </a:pPr>
            <a:r>
              <a:rPr sz="1800" i="1" spc="195" dirty="0">
                <a:latin typeface="Times New Roman"/>
                <a:cs typeface="Times New Roman"/>
              </a:rPr>
              <a:t>F</a:t>
            </a:r>
            <a:r>
              <a:rPr sz="1800" i="1" spc="180" dirty="0">
                <a:latin typeface="Times New Roman"/>
                <a:cs typeface="Times New Roman"/>
              </a:rPr>
              <a:t>10</a:t>
            </a:r>
            <a:r>
              <a:rPr sz="1800" i="1" dirty="0">
                <a:latin typeface="Times New Roman"/>
                <a:cs typeface="Times New Roman"/>
              </a:rPr>
              <a:t>	</a:t>
            </a:r>
            <a:r>
              <a:rPr sz="1800" i="1" spc="195" dirty="0">
                <a:latin typeface="Times New Roman"/>
                <a:cs typeface="Times New Roman"/>
              </a:rPr>
              <a:t>F</a:t>
            </a:r>
            <a:r>
              <a:rPr sz="1800" i="1" spc="180" dirty="0">
                <a:latin typeface="Times New Roman"/>
                <a:cs typeface="Times New Roman"/>
              </a:rPr>
              <a:t>12</a:t>
            </a:r>
            <a:r>
              <a:rPr sz="1800" i="1" dirty="0">
                <a:latin typeface="Times New Roman"/>
                <a:cs typeface="Times New Roman"/>
              </a:rPr>
              <a:t>	</a:t>
            </a:r>
            <a:r>
              <a:rPr sz="1800" i="1" spc="90" dirty="0">
                <a:latin typeface="Times New Roman"/>
                <a:cs typeface="Times New Roman"/>
              </a:rPr>
              <a:t>...</a:t>
            </a:r>
            <a:r>
              <a:rPr sz="1800" i="1" dirty="0">
                <a:latin typeface="Times New Roman"/>
                <a:cs typeface="Times New Roman"/>
              </a:rPr>
              <a:t>	</a:t>
            </a:r>
            <a:r>
              <a:rPr sz="1800" i="1" spc="195" dirty="0">
                <a:latin typeface="Times New Roman"/>
                <a:cs typeface="Times New Roman"/>
              </a:rPr>
              <a:t>F</a:t>
            </a:r>
            <a:r>
              <a:rPr sz="1800" i="1" spc="180" dirty="0">
                <a:latin typeface="Times New Roman"/>
                <a:cs typeface="Times New Roman"/>
              </a:rPr>
              <a:t>30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669672" y="5768253"/>
            <a:ext cx="12890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spc="135" dirty="0">
                <a:latin typeface="Times New Roman"/>
                <a:cs typeface="Times New Roman"/>
              </a:rPr>
              <a:t>0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382821" y="5765160"/>
            <a:ext cx="30416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i="1" spc="190" dirty="0">
                <a:latin typeface="Times New Roman"/>
                <a:cs typeface="Times New Roman"/>
              </a:rPr>
              <a:t>F</a:t>
            </a:r>
            <a:r>
              <a:rPr sz="1350" i="1" spc="195" dirty="0">
                <a:latin typeface="Times New Roman"/>
                <a:cs typeface="Times New Roman"/>
              </a:rPr>
              <a:t>U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800380" y="5767572"/>
            <a:ext cx="0" cy="229235"/>
          </a:xfrm>
          <a:custGeom>
            <a:avLst/>
            <a:gdLst/>
            <a:ahLst/>
            <a:cxnLst/>
            <a:rect l="l" t="t" r="r" b="b"/>
            <a:pathLst>
              <a:path h="229235">
                <a:moveTo>
                  <a:pt x="0" y="0"/>
                </a:moveTo>
                <a:lnTo>
                  <a:pt x="0" y="229077"/>
                </a:lnTo>
              </a:path>
            </a:pathLst>
          </a:custGeom>
          <a:ln w="78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804665" y="5768334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738837" y="5774717"/>
            <a:ext cx="0" cy="222250"/>
          </a:xfrm>
          <a:custGeom>
            <a:avLst/>
            <a:gdLst/>
            <a:ahLst/>
            <a:cxnLst/>
            <a:rect l="l" t="t" r="r" b="b"/>
            <a:pathLst>
              <a:path h="222250">
                <a:moveTo>
                  <a:pt x="0" y="0"/>
                </a:moveTo>
                <a:lnTo>
                  <a:pt x="0" y="221932"/>
                </a:lnTo>
              </a:path>
            </a:pathLst>
          </a:custGeom>
          <a:ln w="78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742931" y="5774430"/>
            <a:ext cx="0" cy="222885"/>
          </a:xfrm>
          <a:custGeom>
            <a:avLst/>
            <a:gdLst/>
            <a:ahLst/>
            <a:cxnLst/>
            <a:rect l="l" t="t" r="r" b="b"/>
            <a:pathLst>
              <a:path h="222885">
                <a:moveTo>
                  <a:pt x="0" y="0"/>
                </a:moveTo>
                <a:lnTo>
                  <a:pt x="0" y="222503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808953" y="5767572"/>
            <a:ext cx="5938520" cy="0"/>
          </a:xfrm>
          <a:custGeom>
            <a:avLst/>
            <a:gdLst/>
            <a:ahLst/>
            <a:cxnLst/>
            <a:rect l="l" t="t" r="r" b="b"/>
            <a:pathLst>
              <a:path w="5938520">
                <a:moveTo>
                  <a:pt x="0" y="0"/>
                </a:moveTo>
                <a:lnTo>
                  <a:pt x="5938456" y="0"/>
                </a:lnTo>
              </a:path>
            </a:pathLst>
          </a:custGeom>
          <a:ln w="78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808476" y="5771382"/>
            <a:ext cx="5939155" cy="0"/>
          </a:xfrm>
          <a:custGeom>
            <a:avLst/>
            <a:gdLst/>
            <a:ahLst/>
            <a:cxnLst/>
            <a:rect l="l" t="t" r="r" b="b"/>
            <a:pathLst>
              <a:path w="5939155">
                <a:moveTo>
                  <a:pt x="0" y="0"/>
                </a:moveTo>
                <a:lnTo>
                  <a:pt x="5939028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808953" y="5989504"/>
            <a:ext cx="5938520" cy="0"/>
          </a:xfrm>
          <a:custGeom>
            <a:avLst/>
            <a:gdLst/>
            <a:ahLst/>
            <a:cxnLst/>
            <a:rect l="l" t="t" r="r" b="b"/>
            <a:pathLst>
              <a:path w="5938520">
                <a:moveTo>
                  <a:pt x="0" y="0"/>
                </a:moveTo>
                <a:lnTo>
                  <a:pt x="5938456" y="0"/>
                </a:lnTo>
              </a:path>
            </a:pathLst>
          </a:custGeom>
          <a:ln w="78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808476" y="5993124"/>
            <a:ext cx="5939155" cy="0"/>
          </a:xfrm>
          <a:custGeom>
            <a:avLst/>
            <a:gdLst/>
            <a:ahLst/>
            <a:cxnLst/>
            <a:rect l="l" t="t" r="r" b="b"/>
            <a:pathLst>
              <a:path w="5939155">
                <a:moveTo>
                  <a:pt x="0" y="0"/>
                </a:moveTo>
                <a:lnTo>
                  <a:pt x="5939028" y="0"/>
                </a:lnTo>
              </a:path>
            </a:pathLst>
          </a:custGeom>
          <a:ln w="76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页脚占位符 29">
            <a:extLst>
              <a:ext uri="{FF2B5EF4-FFF2-40B4-BE49-F238E27FC236}">
                <a16:creationId xmlns:a16="http://schemas.microsoft.com/office/drawing/2014/main" id="{2B4136DB-EADC-0D48-A22B-FC95EAF02647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67611" y="1402074"/>
            <a:ext cx="7778750" cy="0"/>
          </a:xfrm>
          <a:custGeom>
            <a:avLst/>
            <a:gdLst/>
            <a:ahLst/>
            <a:cxnLst/>
            <a:rect l="l" t="t" r="r" b="b"/>
            <a:pathLst>
              <a:path w="7778750">
                <a:moveTo>
                  <a:pt x="0" y="0"/>
                </a:moveTo>
                <a:lnTo>
                  <a:pt x="7778496" y="0"/>
                </a:lnTo>
              </a:path>
            </a:pathLst>
          </a:custGeom>
          <a:ln w="27432">
            <a:solidFill>
              <a:srgbClr val="FBBA0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020">
              <a:lnSpc>
                <a:spcPct val="100000"/>
              </a:lnSpc>
              <a:spcBef>
                <a:spcPts val="100"/>
              </a:spcBef>
              <a:tabLst>
                <a:tab pos="494665" algn="l"/>
                <a:tab pos="7811134" algn="l"/>
              </a:tabLst>
            </a:pPr>
            <a:r>
              <a:rPr b="0" dirty="0">
                <a:latin typeface="Times New Roman"/>
                <a:cs typeface="Times New Roman"/>
              </a:rPr>
              <a:t> 	</a:t>
            </a:r>
            <a:r>
              <a:rPr spc="-5" dirty="0"/>
              <a:t>Tomasulo Example Cycle</a:t>
            </a:r>
            <a:r>
              <a:rPr spc="-110" dirty="0"/>
              <a:t> </a:t>
            </a:r>
            <a:r>
              <a:rPr dirty="0"/>
              <a:t>1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15964" y="1442248"/>
            <a:ext cx="20288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140" dirty="0">
                <a:solidFill>
                  <a:srgbClr val="FF0000"/>
                </a:solidFill>
                <a:latin typeface="Times New Roman"/>
                <a:cs typeface="Times New Roman"/>
              </a:rPr>
              <a:t>Instruction</a:t>
            </a:r>
            <a:r>
              <a:rPr sz="1800" i="1" spc="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i="1" spc="130" dirty="0">
                <a:solidFill>
                  <a:srgbClr val="FF0000"/>
                </a:solidFill>
                <a:latin typeface="Times New Roman"/>
                <a:cs typeface="Times New Roman"/>
              </a:rPr>
              <a:t>status: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36445" y="1481166"/>
            <a:ext cx="1195705" cy="2578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658495" algn="l"/>
              </a:tabLst>
            </a:pPr>
            <a:r>
              <a:rPr sz="1500" i="1" spc="235" dirty="0">
                <a:latin typeface="Times New Roman"/>
                <a:cs typeface="Times New Roman"/>
              </a:rPr>
              <a:t>E</a:t>
            </a:r>
            <a:r>
              <a:rPr sz="1500" i="1" spc="145" dirty="0">
                <a:latin typeface="Times New Roman"/>
                <a:cs typeface="Times New Roman"/>
              </a:rPr>
              <a:t>x</a:t>
            </a:r>
            <a:r>
              <a:rPr sz="1500" i="1" spc="150" dirty="0">
                <a:latin typeface="Times New Roman"/>
                <a:cs typeface="Times New Roman"/>
              </a:rPr>
              <a:t>e</a:t>
            </a:r>
            <a:r>
              <a:rPr sz="1500" i="1" spc="145" dirty="0">
                <a:latin typeface="Times New Roman"/>
                <a:cs typeface="Times New Roman"/>
              </a:rPr>
              <a:t>c</a:t>
            </a:r>
            <a:r>
              <a:rPr sz="1500" i="1" dirty="0">
                <a:latin typeface="Times New Roman"/>
                <a:cs typeface="Times New Roman"/>
              </a:rPr>
              <a:t>	</a:t>
            </a:r>
            <a:r>
              <a:rPr sz="1500" i="1" spc="160" dirty="0">
                <a:latin typeface="Times New Roman"/>
                <a:cs typeface="Times New Roman"/>
              </a:rPr>
              <a:t>W</a:t>
            </a:r>
            <a:r>
              <a:rPr sz="1500" i="1" spc="155" dirty="0">
                <a:latin typeface="Times New Roman"/>
                <a:cs typeface="Times New Roman"/>
              </a:rPr>
              <a:t>r</a:t>
            </a:r>
            <a:r>
              <a:rPr sz="1500" i="1" spc="190" dirty="0">
                <a:latin typeface="Times New Roman"/>
                <a:cs typeface="Times New Roman"/>
              </a:rPr>
              <a:t>i</a:t>
            </a:r>
            <a:r>
              <a:rPr sz="1500" i="1" spc="120" dirty="0">
                <a:latin typeface="Times New Roman"/>
                <a:cs typeface="Times New Roman"/>
              </a:rPr>
              <a:t>t</a:t>
            </a:r>
            <a:r>
              <a:rPr sz="1500" i="1" spc="145" dirty="0">
                <a:latin typeface="Times New Roman"/>
                <a:cs typeface="Times New Roman"/>
              </a:rPr>
              <a:t>e</a:t>
            </a:r>
            <a:endParaRPr sz="1500">
              <a:latin typeface="Times New Roman"/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324682" y="1772555"/>
          <a:ext cx="7287257" cy="15551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5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5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62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48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15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15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2519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2419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350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1350" spc="-2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350" spc="1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350" dirty="0">
                          <a:latin typeface="Times New Roman"/>
                          <a:cs typeface="Times New Roman"/>
                        </a:rPr>
                        <a:t>ru</a:t>
                      </a:r>
                      <a:r>
                        <a:rPr sz="1350" spc="2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350" spc="2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350" spc="-4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350" spc="-1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350" dirty="0">
                          <a:latin typeface="Times New Roman"/>
                          <a:cs typeface="Times New Roman"/>
                        </a:rPr>
                        <a:t>n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 marL="68834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350" i="1" dirty="0">
                          <a:latin typeface="Times New Roman"/>
                          <a:cs typeface="Times New Roman"/>
                        </a:rPr>
                        <a:t>j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 marR="24130"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350" i="1" dirty="0">
                          <a:latin typeface="Times New Roman"/>
                          <a:cs typeface="Times New Roman"/>
                        </a:rPr>
                        <a:t>k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ts val="1655"/>
                        </a:lnSpc>
                      </a:pPr>
                      <a:r>
                        <a:rPr sz="1500" i="1" spc="150" dirty="0">
                          <a:latin typeface="Times New Roman"/>
                          <a:cs typeface="Times New Roman"/>
                        </a:rPr>
                        <a:t>Issue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655"/>
                        </a:lnSpc>
                      </a:pPr>
                      <a:r>
                        <a:rPr sz="1500" i="1" spc="210" dirty="0">
                          <a:latin typeface="Times New Roman"/>
                          <a:cs typeface="Times New Roman"/>
                        </a:rPr>
                        <a:t>Comp</a:t>
                      </a:r>
                      <a:r>
                        <a:rPr sz="1500" i="1" spc="1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i="1" spc="155" dirty="0">
                          <a:latin typeface="Times New Roman"/>
                          <a:cs typeface="Times New Roman"/>
                        </a:rPr>
                        <a:t>Result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1755" algn="r">
                        <a:lnSpc>
                          <a:spcPts val="1655"/>
                        </a:lnSpc>
                      </a:pPr>
                      <a:r>
                        <a:rPr sz="1500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1500" spc="35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1500" spc="-4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y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55"/>
                        </a:lnSpc>
                      </a:pPr>
                      <a:r>
                        <a:rPr sz="1500" spc="150" dirty="0">
                          <a:latin typeface="Times New Roman"/>
                          <a:cs typeface="Times New Roman"/>
                        </a:rPr>
                        <a:t>Address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771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350" spc="195" dirty="0">
                          <a:latin typeface="Times New Roman"/>
                          <a:cs typeface="Times New Roman"/>
                        </a:rPr>
                        <a:t>LD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/>
                </a:tc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75"/>
                        </a:spcBef>
                        <a:tabLst>
                          <a:tab pos="516255" algn="l"/>
                        </a:tabLst>
                      </a:pPr>
                      <a:r>
                        <a:rPr sz="1350" spc="-20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350" dirty="0">
                          <a:latin typeface="Times New Roman"/>
                          <a:cs typeface="Times New Roman"/>
                        </a:rPr>
                        <a:t>6	3</a:t>
                      </a:r>
                      <a:r>
                        <a:rPr sz="1350" spc="-10" dirty="0">
                          <a:latin typeface="Times New Roman"/>
                          <a:cs typeface="Times New Roman"/>
                        </a:rPr>
                        <a:t>4</a:t>
                      </a:r>
                      <a:r>
                        <a:rPr sz="1350" dirty="0">
                          <a:latin typeface="Times New Roman"/>
                          <a:cs typeface="Times New Roman"/>
                        </a:rPr>
                        <a:t>+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/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350" spc="160" dirty="0">
                          <a:latin typeface="Times New Roman"/>
                          <a:cs typeface="Times New Roman"/>
                        </a:rPr>
                        <a:t>R2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3340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3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73025" algn="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350" spc="25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35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350" spc="2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350" spc="-1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3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07950" algn="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350" spc="-25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1350" spc="2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350" dirty="0">
                          <a:latin typeface="Times New Roman"/>
                          <a:cs typeface="Times New Roman"/>
                        </a:rPr>
                        <a:t>s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3180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350" spc="155" dirty="0">
                          <a:latin typeface="Times New Roman"/>
                          <a:cs typeface="Times New Roman"/>
                        </a:rPr>
                        <a:t>34+R2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1714">
                <a:tc>
                  <a:txBody>
                    <a:bodyPr/>
                    <a:lstStyle/>
                    <a:p>
                      <a:pPr marL="31750">
                        <a:lnSpc>
                          <a:spcPts val="1595"/>
                        </a:lnSpc>
                      </a:pPr>
                      <a:r>
                        <a:rPr sz="1350" spc="19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LD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6525" algn="r">
                        <a:lnSpc>
                          <a:spcPts val="1595"/>
                        </a:lnSpc>
                        <a:tabLst>
                          <a:tab pos="516255" algn="l"/>
                        </a:tabLst>
                      </a:pPr>
                      <a:r>
                        <a:rPr sz="1350" spc="-2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3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2	4</a:t>
                      </a:r>
                      <a:r>
                        <a:rPr sz="1350" spc="-1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r>
                        <a:rPr sz="13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+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ts val="1595"/>
                        </a:lnSpc>
                      </a:pPr>
                      <a:r>
                        <a:rPr sz="1350" spc="16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R3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73025" algn="r">
                        <a:lnSpc>
                          <a:spcPts val="1595"/>
                        </a:lnSpc>
                      </a:pPr>
                      <a:r>
                        <a:rPr sz="1350" spc="25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35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350" spc="2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350" spc="-1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3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4945">
                        <a:lnSpc>
                          <a:spcPts val="1595"/>
                        </a:lnSpc>
                      </a:pPr>
                      <a:r>
                        <a:rPr sz="1350" spc="155" dirty="0">
                          <a:latin typeface="Times New Roman"/>
                          <a:cs typeface="Times New Roman"/>
                        </a:rPr>
                        <a:t>No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0406">
                <a:tc>
                  <a:txBody>
                    <a:bodyPr/>
                    <a:lstStyle/>
                    <a:p>
                      <a:pPr marL="31750">
                        <a:lnSpc>
                          <a:spcPts val="1555"/>
                        </a:lnSpc>
                      </a:pPr>
                      <a:r>
                        <a:rPr sz="1350" spc="165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MULTD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ts val="1555"/>
                        </a:lnSpc>
                        <a:tabLst>
                          <a:tab pos="627380" algn="l"/>
                        </a:tabLst>
                      </a:pPr>
                      <a:r>
                        <a:rPr sz="1350" spc="135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F0	F2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555"/>
                        </a:lnSpc>
                      </a:pPr>
                      <a:r>
                        <a:rPr sz="1350" spc="13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F4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73025" algn="r">
                        <a:lnSpc>
                          <a:spcPts val="1555"/>
                        </a:lnSpc>
                      </a:pPr>
                      <a:r>
                        <a:rPr sz="1350" spc="25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35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350" spc="2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350" spc="-1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3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4945">
                        <a:lnSpc>
                          <a:spcPts val="1555"/>
                        </a:lnSpc>
                      </a:pPr>
                      <a:r>
                        <a:rPr sz="1350" spc="155" dirty="0">
                          <a:latin typeface="Times New Roman"/>
                          <a:cs typeface="Times New Roman"/>
                        </a:rPr>
                        <a:t>No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3796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350" spc="135" dirty="0">
                          <a:solidFill>
                            <a:srgbClr val="FF00FF"/>
                          </a:solidFill>
                          <a:latin typeface="Times New Roman"/>
                          <a:cs typeface="Times New Roman"/>
                        </a:rPr>
                        <a:t>SUBD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/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75"/>
                        </a:spcBef>
                        <a:tabLst>
                          <a:tab pos="627380" algn="l"/>
                        </a:tabLst>
                      </a:pPr>
                      <a:r>
                        <a:rPr sz="1350" spc="135" dirty="0">
                          <a:solidFill>
                            <a:srgbClr val="FF00FF"/>
                          </a:solidFill>
                          <a:latin typeface="Times New Roman"/>
                          <a:cs typeface="Times New Roman"/>
                        </a:rPr>
                        <a:t>F8	F6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/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350" spc="130" dirty="0">
                          <a:solidFill>
                            <a:srgbClr val="FF00FF"/>
                          </a:solidFill>
                          <a:latin typeface="Times New Roman"/>
                          <a:cs typeface="Times New Roman"/>
                        </a:rPr>
                        <a:t>F2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1715">
                <a:tc>
                  <a:txBody>
                    <a:bodyPr/>
                    <a:lstStyle/>
                    <a:p>
                      <a:pPr marL="31750">
                        <a:lnSpc>
                          <a:spcPts val="1595"/>
                        </a:lnSpc>
                      </a:pPr>
                      <a:r>
                        <a:rPr sz="1350" spc="140" dirty="0">
                          <a:solidFill>
                            <a:srgbClr val="00FF00"/>
                          </a:solidFill>
                          <a:latin typeface="Times New Roman"/>
                          <a:cs typeface="Times New Roman"/>
                        </a:rPr>
                        <a:t>DIVD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95"/>
                        </a:lnSpc>
                        <a:tabLst>
                          <a:tab pos="627380" algn="l"/>
                        </a:tabLst>
                      </a:pPr>
                      <a:r>
                        <a:rPr sz="1350" spc="130" dirty="0">
                          <a:solidFill>
                            <a:srgbClr val="00FF00"/>
                          </a:solidFill>
                          <a:latin typeface="Times New Roman"/>
                          <a:cs typeface="Times New Roman"/>
                        </a:rPr>
                        <a:t>F10	</a:t>
                      </a:r>
                      <a:r>
                        <a:rPr sz="1350" spc="135" dirty="0">
                          <a:solidFill>
                            <a:srgbClr val="00FF00"/>
                          </a:solidFill>
                          <a:latin typeface="Times New Roman"/>
                          <a:cs typeface="Times New Roman"/>
                        </a:rPr>
                        <a:t>F0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595"/>
                        </a:lnSpc>
                      </a:pPr>
                      <a:r>
                        <a:rPr sz="1350" spc="130" dirty="0">
                          <a:solidFill>
                            <a:srgbClr val="00FF00"/>
                          </a:solidFill>
                          <a:latin typeface="Times New Roman"/>
                          <a:cs typeface="Times New Roman"/>
                        </a:rPr>
                        <a:t>F6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9571">
                <a:tc>
                  <a:txBody>
                    <a:bodyPr/>
                    <a:lstStyle/>
                    <a:p>
                      <a:pPr marL="31750">
                        <a:lnSpc>
                          <a:spcPts val="1550"/>
                        </a:lnSpc>
                      </a:pPr>
                      <a:r>
                        <a:rPr sz="1350" spc="180" dirty="0">
                          <a:latin typeface="Times New Roman"/>
                          <a:cs typeface="Times New Roman"/>
                        </a:rPr>
                        <a:t>ADDD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ts val="1550"/>
                        </a:lnSpc>
                        <a:tabLst>
                          <a:tab pos="627380" algn="l"/>
                        </a:tabLst>
                      </a:pPr>
                      <a:r>
                        <a:rPr sz="1350" spc="135" dirty="0">
                          <a:latin typeface="Times New Roman"/>
                          <a:cs typeface="Times New Roman"/>
                        </a:rPr>
                        <a:t>F6	F8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550"/>
                        </a:lnSpc>
                      </a:pPr>
                      <a:r>
                        <a:rPr sz="1350" spc="130" dirty="0">
                          <a:latin typeface="Times New Roman"/>
                          <a:cs typeface="Times New Roman"/>
                        </a:rPr>
                        <a:t>F2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1015964" y="3417398"/>
            <a:ext cx="23818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150" dirty="0">
                <a:solidFill>
                  <a:srgbClr val="FF0000"/>
                </a:solidFill>
                <a:latin typeface="Times New Roman"/>
                <a:cs typeface="Times New Roman"/>
              </a:rPr>
              <a:t>Reservation</a:t>
            </a:r>
            <a:r>
              <a:rPr sz="1800" i="1" spc="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i="1" spc="140" dirty="0">
                <a:solidFill>
                  <a:srgbClr val="FF0000"/>
                </a:solidFill>
                <a:latin typeface="Times New Roman"/>
                <a:cs typeface="Times New Roman"/>
              </a:rPr>
              <a:t>Stations: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869435" y="1842510"/>
            <a:ext cx="589915" cy="513715"/>
          </a:xfrm>
          <a:custGeom>
            <a:avLst/>
            <a:gdLst/>
            <a:ahLst/>
            <a:cxnLst/>
            <a:rect l="l" t="t" r="r" b="b"/>
            <a:pathLst>
              <a:path w="589914" h="513714">
                <a:moveTo>
                  <a:pt x="559308" y="483108"/>
                </a:moveTo>
                <a:lnTo>
                  <a:pt x="30480" y="483108"/>
                </a:lnTo>
                <a:lnTo>
                  <a:pt x="32004" y="484632"/>
                </a:lnTo>
                <a:lnTo>
                  <a:pt x="44196" y="493776"/>
                </a:lnTo>
                <a:lnTo>
                  <a:pt x="44196" y="495300"/>
                </a:lnTo>
                <a:lnTo>
                  <a:pt x="45720" y="495300"/>
                </a:lnTo>
                <a:lnTo>
                  <a:pt x="47244" y="496824"/>
                </a:lnTo>
                <a:lnTo>
                  <a:pt x="54864" y="501396"/>
                </a:lnTo>
                <a:lnTo>
                  <a:pt x="65532" y="505968"/>
                </a:lnTo>
                <a:lnTo>
                  <a:pt x="74676" y="509016"/>
                </a:lnTo>
                <a:lnTo>
                  <a:pt x="85344" y="512064"/>
                </a:lnTo>
                <a:lnTo>
                  <a:pt x="94488" y="513588"/>
                </a:lnTo>
                <a:lnTo>
                  <a:pt x="496823" y="513588"/>
                </a:lnTo>
                <a:lnTo>
                  <a:pt x="507492" y="510540"/>
                </a:lnTo>
                <a:lnTo>
                  <a:pt x="518159" y="509016"/>
                </a:lnTo>
                <a:lnTo>
                  <a:pt x="536448" y="499872"/>
                </a:lnTo>
                <a:lnTo>
                  <a:pt x="545592" y="493776"/>
                </a:lnTo>
                <a:lnTo>
                  <a:pt x="557784" y="484632"/>
                </a:lnTo>
                <a:lnTo>
                  <a:pt x="559308" y="483108"/>
                </a:lnTo>
                <a:close/>
              </a:path>
              <a:path w="589914" h="513714">
                <a:moveTo>
                  <a:pt x="559308" y="28956"/>
                </a:moveTo>
                <a:lnTo>
                  <a:pt x="30480" y="28956"/>
                </a:lnTo>
                <a:lnTo>
                  <a:pt x="28956" y="30480"/>
                </a:lnTo>
                <a:lnTo>
                  <a:pt x="28956" y="32004"/>
                </a:lnTo>
                <a:lnTo>
                  <a:pt x="19812" y="42672"/>
                </a:lnTo>
                <a:lnTo>
                  <a:pt x="16764" y="45720"/>
                </a:lnTo>
                <a:lnTo>
                  <a:pt x="16764" y="47244"/>
                </a:lnTo>
                <a:lnTo>
                  <a:pt x="12192" y="54864"/>
                </a:lnTo>
                <a:lnTo>
                  <a:pt x="7620" y="64008"/>
                </a:lnTo>
                <a:lnTo>
                  <a:pt x="4572" y="74676"/>
                </a:lnTo>
                <a:lnTo>
                  <a:pt x="1524" y="83820"/>
                </a:lnTo>
                <a:lnTo>
                  <a:pt x="0" y="94488"/>
                </a:lnTo>
                <a:lnTo>
                  <a:pt x="0" y="420624"/>
                </a:lnTo>
                <a:lnTo>
                  <a:pt x="1524" y="431292"/>
                </a:lnTo>
                <a:lnTo>
                  <a:pt x="4572" y="441960"/>
                </a:lnTo>
                <a:lnTo>
                  <a:pt x="9144" y="451104"/>
                </a:lnTo>
                <a:lnTo>
                  <a:pt x="12192" y="460248"/>
                </a:lnTo>
                <a:lnTo>
                  <a:pt x="16764" y="466344"/>
                </a:lnTo>
                <a:lnTo>
                  <a:pt x="16764" y="467868"/>
                </a:lnTo>
                <a:lnTo>
                  <a:pt x="18288" y="469392"/>
                </a:lnTo>
                <a:lnTo>
                  <a:pt x="19812" y="469392"/>
                </a:lnTo>
                <a:lnTo>
                  <a:pt x="28956" y="481584"/>
                </a:lnTo>
                <a:lnTo>
                  <a:pt x="28956" y="483108"/>
                </a:lnTo>
                <a:lnTo>
                  <a:pt x="560832" y="483108"/>
                </a:lnTo>
                <a:lnTo>
                  <a:pt x="560832" y="481584"/>
                </a:lnTo>
                <a:lnTo>
                  <a:pt x="573024" y="466344"/>
                </a:lnTo>
                <a:lnTo>
                  <a:pt x="577596" y="457200"/>
                </a:lnTo>
                <a:lnTo>
                  <a:pt x="103632" y="457200"/>
                </a:lnTo>
                <a:lnTo>
                  <a:pt x="97536" y="455676"/>
                </a:lnTo>
                <a:lnTo>
                  <a:pt x="92964" y="455676"/>
                </a:lnTo>
                <a:lnTo>
                  <a:pt x="88392" y="454152"/>
                </a:lnTo>
                <a:lnTo>
                  <a:pt x="85344" y="452628"/>
                </a:lnTo>
                <a:lnTo>
                  <a:pt x="80772" y="449580"/>
                </a:lnTo>
                <a:lnTo>
                  <a:pt x="79248" y="449580"/>
                </a:lnTo>
                <a:lnTo>
                  <a:pt x="76200" y="448056"/>
                </a:lnTo>
                <a:lnTo>
                  <a:pt x="77470" y="448056"/>
                </a:lnTo>
                <a:lnTo>
                  <a:pt x="73914" y="445008"/>
                </a:lnTo>
                <a:lnTo>
                  <a:pt x="73152" y="445008"/>
                </a:lnTo>
                <a:lnTo>
                  <a:pt x="68580" y="440436"/>
                </a:lnTo>
                <a:lnTo>
                  <a:pt x="69723" y="440436"/>
                </a:lnTo>
                <a:lnTo>
                  <a:pt x="67437" y="437388"/>
                </a:lnTo>
                <a:lnTo>
                  <a:pt x="65532" y="437388"/>
                </a:lnTo>
                <a:lnTo>
                  <a:pt x="62484" y="429768"/>
                </a:lnTo>
                <a:lnTo>
                  <a:pt x="59436" y="426720"/>
                </a:lnTo>
                <a:lnTo>
                  <a:pt x="57912" y="422148"/>
                </a:lnTo>
                <a:lnTo>
                  <a:pt x="57912" y="417576"/>
                </a:lnTo>
                <a:lnTo>
                  <a:pt x="56388" y="413004"/>
                </a:lnTo>
                <a:lnTo>
                  <a:pt x="56388" y="97536"/>
                </a:lnTo>
                <a:lnTo>
                  <a:pt x="60960" y="83820"/>
                </a:lnTo>
                <a:lnTo>
                  <a:pt x="62484" y="80772"/>
                </a:lnTo>
                <a:lnTo>
                  <a:pt x="63499" y="79248"/>
                </a:lnTo>
                <a:lnTo>
                  <a:pt x="62483" y="79248"/>
                </a:lnTo>
                <a:lnTo>
                  <a:pt x="70104" y="71628"/>
                </a:lnTo>
                <a:lnTo>
                  <a:pt x="68580" y="71628"/>
                </a:lnTo>
                <a:lnTo>
                  <a:pt x="76708" y="65532"/>
                </a:lnTo>
                <a:lnTo>
                  <a:pt x="76200" y="65532"/>
                </a:lnTo>
                <a:lnTo>
                  <a:pt x="82296" y="60960"/>
                </a:lnTo>
                <a:lnTo>
                  <a:pt x="96012" y="56388"/>
                </a:lnTo>
                <a:lnTo>
                  <a:pt x="577596" y="56388"/>
                </a:lnTo>
                <a:lnTo>
                  <a:pt x="573024" y="47244"/>
                </a:lnTo>
                <a:lnTo>
                  <a:pt x="571500" y="45720"/>
                </a:lnTo>
                <a:lnTo>
                  <a:pt x="571500" y="44196"/>
                </a:lnTo>
                <a:lnTo>
                  <a:pt x="569976" y="42672"/>
                </a:lnTo>
                <a:lnTo>
                  <a:pt x="560832" y="32004"/>
                </a:lnTo>
                <a:lnTo>
                  <a:pt x="560832" y="30480"/>
                </a:lnTo>
                <a:lnTo>
                  <a:pt x="559308" y="28956"/>
                </a:lnTo>
                <a:close/>
              </a:path>
              <a:path w="589914" h="513714">
                <a:moveTo>
                  <a:pt x="521208" y="440436"/>
                </a:moveTo>
                <a:lnTo>
                  <a:pt x="510540" y="449580"/>
                </a:lnTo>
                <a:lnTo>
                  <a:pt x="507492" y="451104"/>
                </a:lnTo>
                <a:lnTo>
                  <a:pt x="502920" y="454152"/>
                </a:lnTo>
                <a:lnTo>
                  <a:pt x="498348" y="455676"/>
                </a:lnTo>
                <a:lnTo>
                  <a:pt x="493776" y="455676"/>
                </a:lnTo>
                <a:lnTo>
                  <a:pt x="489204" y="457200"/>
                </a:lnTo>
                <a:lnTo>
                  <a:pt x="577596" y="457200"/>
                </a:lnTo>
                <a:lnTo>
                  <a:pt x="582168" y="448056"/>
                </a:lnTo>
                <a:lnTo>
                  <a:pt x="583184" y="445008"/>
                </a:lnTo>
                <a:lnTo>
                  <a:pt x="516636" y="445008"/>
                </a:lnTo>
                <a:lnTo>
                  <a:pt x="521208" y="440436"/>
                </a:lnTo>
                <a:close/>
              </a:path>
              <a:path w="589914" h="513714">
                <a:moveTo>
                  <a:pt x="76200" y="448056"/>
                </a:moveTo>
                <a:lnTo>
                  <a:pt x="79248" y="449580"/>
                </a:lnTo>
                <a:lnTo>
                  <a:pt x="78278" y="448748"/>
                </a:lnTo>
                <a:lnTo>
                  <a:pt x="76200" y="448056"/>
                </a:lnTo>
                <a:close/>
              </a:path>
              <a:path w="589914" h="513714">
                <a:moveTo>
                  <a:pt x="78278" y="448748"/>
                </a:moveTo>
                <a:lnTo>
                  <a:pt x="79248" y="449580"/>
                </a:lnTo>
                <a:lnTo>
                  <a:pt x="80772" y="449580"/>
                </a:lnTo>
                <a:lnTo>
                  <a:pt x="78278" y="448748"/>
                </a:lnTo>
                <a:close/>
              </a:path>
              <a:path w="589914" h="513714">
                <a:moveTo>
                  <a:pt x="77470" y="448056"/>
                </a:moveTo>
                <a:lnTo>
                  <a:pt x="76200" y="448056"/>
                </a:lnTo>
                <a:lnTo>
                  <a:pt x="78278" y="448748"/>
                </a:lnTo>
                <a:lnTo>
                  <a:pt x="77470" y="448056"/>
                </a:lnTo>
                <a:close/>
              </a:path>
              <a:path w="589914" h="513714">
                <a:moveTo>
                  <a:pt x="68580" y="440436"/>
                </a:moveTo>
                <a:lnTo>
                  <a:pt x="73152" y="445008"/>
                </a:lnTo>
                <a:lnTo>
                  <a:pt x="71780" y="443179"/>
                </a:lnTo>
                <a:lnTo>
                  <a:pt x="68580" y="440436"/>
                </a:lnTo>
                <a:close/>
              </a:path>
              <a:path w="589914" h="513714">
                <a:moveTo>
                  <a:pt x="71780" y="443179"/>
                </a:moveTo>
                <a:lnTo>
                  <a:pt x="73152" y="445008"/>
                </a:lnTo>
                <a:lnTo>
                  <a:pt x="73914" y="445008"/>
                </a:lnTo>
                <a:lnTo>
                  <a:pt x="71780" y="443179"/>
                </a:lnTo>
                <a:close/>
              </a:path>
              <a:path w="589914" h="513714">
                <a:moveTo>
                  <a:pt x="586522" y="76200"/>
                </a:moveTo>
                <a:lnTo>
                  <a:pt x="524256" y="76200"/>
                </a:lnTo>
                <a:lnTo>
                  <a:pt x="527304" y="82296"/>
                </a:lnTo>
                <a:lnTo>
                  <a:pt x="530352" y="86868"/>
                </a:lnTo>
                <a:lnTo>
                  <a:pt x="531876" y="91440"/>
                </a:lnTo>
                <a:lnTo>
                  <a:pt x="531876" y="96012"/>
                </a:lnTo>
                <a:lnTo>
                  <a:pt x="533400" y="100584"/>
                </a:lnTo>
                <a:lnTo>
                  <a:pt x="533400" y="408432"/>
                </a:lnTo>
                <a:lnTo>
                  <a:pt x="531876" y="416052"/>
                </a:lnTo>
                <a:lnTo>
                  <a:pt x="531876" y="420624"/>
                </a:lnTo>
                <a:lnTo>
                  <a:pt x="530352" y="425196"/>
                </a:lnTo>
                <a:lnTo>
                  <a:pt x="528828" y="428244"/>
                </a:lnTo>
                <a:lnTo>
                  <a:pt x="527304" y="432816"/>
                </a:lnTo>
                <a:lnTo>
                  <a:pt x="524256" y="437388"/>
                </a:lnTo>
                <a:lnTo>
                  <a:pt x="516636" y="445008"/>
                </a:lnTo>
                <a:lnTo>
                  <a:pt x="583184" y="445008"/>
                </a:lnTo>
                <a:lnTo>
                  <a:pt x="585216" y="438912"/>
                </a:lnTo>
                <a:lnTo>
                  <a:pt x="588264" y="428244"/>
                </a:lnTo>
                <a:lnTo>
                  <a:pt x="589788" y="417576"/>
                </a:lnTo>
                <a:lnTo>
                  <a:pt x="589788" y="91440"/>
                </a:lnTo>
                <a:lnTo>
                  <a:pt x="588264" y="82296"/>
                </a:lnTo>
                <a:lnTo>
                  <a:pt x="586522" y="76200"/>
                </a:lnTo>
                <a:close/>
              </a:path>
              <a:path w="589914" h="513714">
                <a:moveTo>
                  <a:pt x="69723" y="440436"/>
                </a:moveTo>
                <a:lnTo>
                  <a:pt x="68580" y="440436"/>
                </a:lnTo>
                <a:lnTo>
                  <a:pt x="71780" y="443179"/>
                </a:lnTo>
                <a:lnTo>
                  <a:pt x="69723" y="440436"/>
                </a:lnTo>
                <a:close/>
              </a:path>
              <a:path w="589914" h="513714">
                <a:moveTo>
                  <a:pt x="64008" y="432816"/>
                </a:moveTo>
                <a:lnTo>
                  <a:pt x="65532" y="437388"/>
                </a:lnTo>
                <a:lnTo>
                  <a:pt x="67437" y="437388"/>
                </a:lnTo>
                <a:lnTo>
                  <a:pt x="64008" y="432816"/>
                </a:lnTo>
                <a:close/>
              </a:path>
              <a:path w="589914" h="513714">
                <a:moveTo>
                  <a:pt x="65532" y="76200"/>
                </a:moveTo>
                <a:lnTo>
                  <a:pt x="62483" y="79248"/>
                </a:lnTo>
                <a:lnTo>
                  <a:pt x="63499" y="79248"/>
                </a:lnTo>
                <a:lnTo>
                  <a:pt x="65532" y="76200"/>
                </a:lnTo>
                <a:close/>
              </a:path>
              <a:path w="589914" h="513714">
                <a:moveTo>
                  <a:pt x="518595" y="70866"/>
                </a:moveTo>
                <a:lnTo>
                  <a:pt x="525780" y="79248"/>
                </a:lnTo>
                <a:lnTo>
                  <a:pt x="524256" y="76200"/>
                </a:lnTo>
                <a:lnTo>
                  <a:pt x="586522" y="76200"/>
                </a:lnTo>
                <a:lnTo>
                  <a:pt x="585651" y="73152"/>
                </a:lnTo>
                <a:lnTo>
                  <a:pt x="521208" y="73152"/>
                </a:lnTo>
                <a:lnTo>
                  <a:pt x="518595" y="70866"/>
                </a:lnTo>
                <a:close/>
              </a:path>
              <a:path w="589914" h="513714">
                <a:moveTo>
                  <a:pt x="516636" y="68580"/>
                </a:moveTo>
                <a:lnTo>
                  <a:pt x="518595" y="70866"/>
                </a:lnTo>
                <a:lnTo>
                  <a:pt x="521208" y="73152"/>
                </a:lnTo>
                <a:lnTo>
                  <a:pt x="516636" y="68580"/>
                </a:lnTo>
                <a:close/>
              </a:path>
              <a:path w="589914" h="513714">
                <a:moveTo>
                  <a:pt x="583692" y="68580"/>
                </a:moveTo>
                <a:lnTo>
                  <a:pt x="516636" y="68580"/>
                </a:lnTo>
                <a:lnTo>
                  <a:pt x="521208" y="73152"/>
                </a:lnTo>
                <a:lnTo>
                  <a:pt x="585651" y="73152"/>
                </a:lnTo>
                <a:lnTo>
                  <a:pt x="585216" y="71628"/>
                </a:lnTo>
                <a:lnTo>
                  <a:pt x="583692" y="68580"/>
                </a:lnTo>
                <a:close/>
              </a:path>
              <a:path w="589914" h="513714">
                <a:moveTo>
                  <a:pt x="73152" y="68580"/>
                </a:moveTo>
                <a:lnTo>
                  <a:pt x="68580" y="71628"/>
                </a:lnTo>
                <a:lnTo>
                  <a:pt x="70104" y="71628"/>
                </a:lnTo>
                <a:lnTo>
                  <a:pt x="73152" y="68580"/>
                </a:lnTo>
                <a:close/>
              </a:path>
              <a:path w="589914" h="513714">
                <a:moveTo>
                  <a:pt x="509016" y="62484"/>
                </a:moveTo>
                <a:lnTo>
                  <a:pt x="518595" y="70866"/>
                </a:lnTo>
                <a:lnTo>
                  <a:pt x="516636" y="68580"/>
                </a:lnTo>
                <a:lnTo>
                  <a:pt x="583692" y="68580"/>
                </a:lnTo>
                <a:lnTo>
                  <a:pt x="582168" y="65532"/>
                </a:lnTo>
                <a:lnTo>
                  <a:pt x="513588" y="65532"/>
                </a:lnTo>
                <a:lnTo>
                  <a:pt x="509016" y="62484"/>
                </a:lnTo>
                <a:close/>
              </a:path>
              <a:path w="589914" h="513714">
                <a:moveTo>
                  <a:pt x="80772" y="62484"/>
                </a:moveTo>
                <a:lnTo>
                  <a:pt x="76200" y="65532"/>
                </a:lnTo>
                <a:lnTo>
                  <a:pt x="76708" y="65532"/>
                </a:lnTo>
                <a:lnTo>
                  <a:pt x="80772" y="62484"/>
                </a:lnTo>
                <a:close/>
              </a:path>
              <a:path w="589914" h="513714">
                <a:moveTo>
                  <a:pt x="577596" y="56388"/>
                </a:moveTo>
                <a:lnTo>
                  <a:pt x="492252" y="56388"/>
                </a:lnTo>
                <a:lnTo>
                  <a:pt x="501395" y="59436"/>
                </a:lnTo>
                <a:lnTo>
                  <a:pt x="504444" y="60960"/>
                </a:lnTo>
                <a:lnTo>
                  <a:pt x="509016" y="62484"/>
                </a:lnTo>
                <a:lnTo>
                  <a:pt x="513588" y="65532"/>
                </a:lnTo>
                <a:lnTo>
                  <a:pt x="582168" y="65532"/>
                </a:lnTo>
                <a:lnTo>
                  <a:pt x="577596" y="56388"/>
                </a:lnTo>
                <a:close/>
              </a:path>
              <a:path w="589914" h="513714">
                <a:moveTo>
                  <a:pt x="544068" y="16764"/>
                </a:moveTo>
                <a:lnTo>
                  <a:pt x="45720" y="16764"/>
                </a:lnTo>
                <a:lnTo>
                  <a:pt x="44196" y="18288"/>
                </a:lnTo>
                <a:lnTo>
                  <a:pt x="32004" y="28956"/>
                </a:lnTo>
                <a:lnTo>
                  <a:pt x="557784" y="28956"/>
                </a:lnTo>
                <a:lnTo>
                  <a:pt x="545592" y="18288"/>
                </a:lnTo>
                <a:lnTo>
                  <a:pt x="544068" y="16764"/>
                </a:lnTo>
                <a:close/>
              </a:path>
              <a:path w="589914" h="513714">
                <a:moveTo>
                  <a:pt x="495300" y="0"/>
                </a:moveTo>
                <a:lnTo>
                  <a:pt x="92964" y="0"/>
                </a:lnTo>
                <a:lnTo>
                  <a:pt x="82296" y="1524"/>
                </a:lnTo>
                <a:lnTo>
                  <a:pt x="71628" y="4572"/>
                </a:lnTo>
                <a:lnTo>
                  <a:pt x="62484" y="7620"/>
                </a:lnTo>
                <a:lnTo>
                  <a:pt x="53340" y="12192"/>
                </a:lnTo>
                <a:lnTo>
                  <a:pt x="47244" y="16764"/>
                </a:lnTo>
                <a:lnTo>
                  <a:pt x="542544" y="16764"/>
                </a:lnTo>
                <a:lnTo>
                  <a:pt x="515112" y="3048"/>
                </a:lnTo>
                <a:lnTo>
                  <a:pt x="504444" y="1524"/>
                </a:lnTo>
                <a:lnTo>
                  <a:pt x="495300" y="0"/>
                </a:lnTo>
                <a:close/>
              </a:path>
            </a:pathLst>
          </a:custGeom>
          <a:solidFill>
            <a:srgbClr val="FC01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993635" y="1842510"/>
            <a:ext cx="1732914" cy="513715"/>
          </a:xfrm>
          <a:custGeom>
            <a:avLst/>
            <a:gdLst/>
            <a:ahLst/>
            <a:cxnLst/>
            <a:rect l="l" t="t" r="r" b="b"/>
            <a:pathLst>
              <a:path w="1732915" h="513714">
                <a:moveTo>
                  <a:pt x="1702308" y="483108"/>
                </a:moveTo>
                <a:lnTo>
                  <a:pt x="30480" y="483108"/>
                </a:lnTo>
                <a:lnTo>
                  <a:pt x="32004" y="484632"/>
                </a:lnTo>
                <a:lnTo>
                  <a:pt x="44196" y="493776"/>
                </a:lnTo>
                <a:lnTo>
                  <a:pt x="44196" y="495300"/>
                </a:lnTo>
                <a:lnTo>
                  <a:pt x="45720" y="495300"/>
                </a:lnTo>
                <a:lnTo>
                  <a:pt x="47244" y="496824"/>
                </a:lnTo>
                <a:lnTo>
                  <a:pt x="54864" y="501396"/>
                </a:lnTo>
                <a:lnTo>
                  <a:pt x="65532" y="505968"/>
                </a:lnTo>
                <a:lnTo>
                  <a:pt x="74676" y="509016"/>
                </a:lnTo>
                <a:lnTo>
                  <a:pt x="85344" y="512064"/>
                </a:lnTo>
                <a:lnTo>
                  <a:pt x="94488" y="513588"/>
                </a:lnTo>
                <a:lnTo>
                  <a:pt x="1639824" y="513588"/>
                </a:lnTo>
                <a:lnTo>
                  <a:pt x="1650492" y="510540"/>
                </a:lnTo>
                <a:lnTo>
                  <a:pt x="1661160" y="509016"/>
                </a:lnTo>
                <a:lnTo>
                  <a:pt x="1679448" y="499872"/>
                </a:lnTo>
                <a:lnTo>
                  <a:pt x="1688592" y="493776"/>
                </a:lnTo>
                <a:lnTo>
                  <a:pt x="1700783" y="484632"/>
                </a:lnTo>
                <a:lnTo>
                  <a:pt x="1702308" y="483108"/>
                </a:lnTo>
                <a:close/>
              </a:path>
              <a:path w="1732915" h="513714">
                <a:moveTo>
                  <a:pt x="1702308" y="28956"/>
                </a:moveTo>
                <a:lnTo>
                  <a:pt x="30480" y="28956"/>
                </a:lnTo>
                <a:lnTo>
                  <a:pt x="28956" y="30480"/>
                </a:lnTo>
                <a:lnTo>
                  <a:pt x="28956" y="32004"/>
                </a:lnTo>
                <a:lnTo>
                  <a:pt x="19812" y="42672"/>
                </a:lnTo>
                <a:lnTo>
                  <a:pt x="16764" y="45720"/>
                </a:lnTo>
                <a:lnTo>
                  <a:pt x="16764" y="47244"/>
                </a:lnTo>
                <a:lnTo>
                  <a:pt x="12192" y="54864"/>
                </a:lnTo>
                <a:lnTo>
                  <a:pt x="7620" y="64008"/>
                </a:lnTo>
                <a:lnTo>
                  <a:pt x="4572" y="74676"/>
                </a:lnTo>
                <a:lnTo>
                  <a:pt x="1524" y="83820"/>
                </a:lnTo>
                <a:lnTo>
                  <a:pt x="0" y="94488"/>
                </a:lnTo>
                <a:lnTo>
                  <a:pt x="0" y="420624"/>
                </a:lnTo>
                <a:lnTo>
                  <a:pt x="1524" y="431292"/>
                </a:lnTo>
                <a:lnTo>
                  <a:pt x="4572" y="441960"/>
                </a:lnTo>
                <a:lnTo>
                  <a:pt x="9144" y="451104"/>
                </a:lnTo>
                <a:lnTo>
                  <a:pt x="12192" y="460248"/>
                </a:lnTo>
                <a:lnTo>
                  <a:pt x="16764" y="466344"/>
                </a:lnTo>
                <a:lnTo>
                  <a:pt x="16764" y="467868"/>
                </a:lnTo>
                <a:lnTo>
                  <a:pt x="18288" y="469392"/>
                </a:lnTo>
                <a:lnTo>
                  <a:pt x="19812" y="469392"/>
                </a:lnTo>
                <a:lnTo>
                  <a:pt x="28956" y="481584"/>
                </a:lnTo>
                <a:lnTo>
                  <a:pt x="28956" y="483108"/>
                </a:lnTo>
                <a:lnTo>
                  <a:pt x="1703832" y="483108"/>
                </a:lnTo>
                <a:lnTo>
                  <a:pt x="1703832" y="481584"/>
                </a:lnTo>
                <a:lnTo>
                  <a:pt x="1716024" y="466344"/>
                </a:lnTo>
                <a:lnTo>
                  <a:pt x="1720596" y="457200"/>
                </a:lnTo>
                <a:lnTo>
                  <a:pt x="103632" y="457200"/>
                </a:lnTo>
                <a:lnTo>
                  <a:pt x="97536" y="455676"/>
                </a:lnTo>
                <a:lnTo>
                  <a:pt x="92964" y="455676"/>
                </a:lnTo>
                <a:lnTo>
                  <a:pt x="88392" y="454152"/>
                </a:lnTo>
                <a:lnTo>
                  <a:pt x="85344" y="452628"/>
                </a:lnTo>
                <a:lnTo>
                  <a:pt x="80772" y="449580"/>
                </a:lnTo>
                <a:lnTo>
                  <a:pt x="79248" y="449580"/>
                </a:lnTo>
                <a:lnTo>
                  <a:pt x="76200" y="448056"/>
                </a:lnTo>
                <a:lnTo>
                  <a:pt x="77470" y="448056"/>
                </a:lnTo>
                <a:lnTo>
                  <a:pt x="73914" y="445008"/>
                </a:lnTo>
                <a:lnTo>
                  <a:pt x="73152" y="445008"/>
                </a:lnTo>
                <a:lnTo>
                  <a:pt x="68580" y="440436"/>
                </a:lnTo>
                <a:lnTo>
                  <a:pt x="69722" y="440436"/>
                </a:lnTo>
                <a:lnTo>
                  <a:pt x="67437" y="437388"/>
                </a:lnTo>
                <a:lnTo>
                  <a:pt x="65532" y="437388"/>
                </a:lnTo>
                <a:lnTo>
                  <a:pt x="62484" y="429768"/>
                </a:lnTo>
                <a:lnTo>
                  <a:pt x="59436" y="426720"/>
                </a:lnTo>
                <a:lnTo>
                  <a:pt x="57912" y="422148"/>
                </a:lnTo>
                <a:lnTo>
                  <a:pt x="57912" y="417576"/>
                </a:lnTo>
                <a:lnTo>
                  <a:pt x="56388" y="413004"/>
                </a:lnTo>
                <a:lnTo>
                  <a:pt x="56388" y="97536"/>
                </a:lnTo>
                <a:lnTo>
                  <a:pt x="60960" y="83820"/>
                </a:lnTo>
                <a:lnTo>
                  <a:pt x="62484" y="80772"/>
                </a:lnTo>
                <a:lnTo>
                  <a:pt x="63500" y="79248"/>
                </a:lnTo>
                <a:lnTo>
                  <a:pt x="62484" y="79248"/>
                </a:lnTo>
                <a:lnTo>
                  <a:pt x="70104" y="71628"/>
                </a:lnTo>
                <a:lnTo>
                  <a:pt x="68580" y="71628"/>
                </a:lnTo>
                <a:lnTo>
                  <a:pt x="76708" y="65532"/>
                </a:lnTo>
                <a:lnTo>
                  <a:pt x="76200" y="65532"/>
                </a:lnTo>
                <a:lnTo>
                  <a:pt x="82296" y="60960"/>
                </a:lnTo>
                <a:lnTo>
                  <a:pt x="96012" y="56388"/>
                </a:lnTo>
                <a:lnTo>
                  <a:pt x="1720596" y="56388"/>
                </a:lnTo>
                <a:lnTo>
                  <a:pt x="1716024" y="47244"/>
                </a:lnTo>
                <a:lnTo>
                  <a:pt x="1714500" y="45720"/>
                </a:lnTo>
                <a:lnTo>
                  <a:pt x="1714500" y="44196"/>
                </a:lnTo>
                <a:lnTo>
                  <a:pt x="1712976" y="42672"/>
                </a:lnTo>
                <a:lnTo>
                  <a:pt x="1703832" y="32004"/>
                </a:lnTo>
                <a:lnTo>
                  <a:pt x="1703832" y="30480"/>
                </a:lnTo>
                <a:lnTo>
                  <a:pt x="1702308" y="28956"/>
                </a:lnTo>
                <a:close/>
              </a:path>
              <a:path w="1732915" h="513714">
                <a:moveTo>
                  <a:pt x="1664208" y="440436"/>
                </a:moveTo>
                <a:lnTo>
                  <a:pt x="1653539" y="449580"/>
                </a:lnTo>
                <a:lnTo>
                  <a:pt x="1650492" y="451104"/>
                </a:lnTo>
                <a:lnTo>
                  <a:pt x="1645920" y="454152"/>
                </a:lnTo>
                <a:lnTo>
                  <a:pt x="1641348" y="455676"/>
                </a:lnTo>
                <a:lnTo>
                  <a:pt x="1636776" y="455676"/>
                </a:lnTo>
                <a:lnTo>
                  <a:pt x="1632204" y="457200"/>
                </a:lnTo>
                <a:lnTo>
                  <a:pt x="1720596" y="457200"/>
                </a:lnTo>
                <a:lnTo>
                  <a:pt x="1725168" y="448056"/>
                </a:lnTo>
                <a:lnTo>
                  <a:pt x="1726184" y="445008"/>
                </a:lnTo>
                <a:lnTo>
                  <a:pt x="1659636" y="445008"/>
                </a:lnTo>
                <a:lnTo>
                  <a:pt x="1664208" y="440436"/>
                </a:lnTo>
                <a:close/>
              </a:path>
              <a:path w="1732915" h="513714">
                <a:moveTo>
                  <a:pt x="76200" y="448056"/>
                </a:moveTo>
                <a:lnTo>
                  <a:pt x="79248" y="449580"/>
                </a:lnTo>
                <a:lnTo>
                  <a:pt x="78278" y="448748"/>
                </a:lnTo>
                <a:lnTo>
                  <a:pt x="76200" y="448056"/>
                </a:lnTo>
                <a:close/>
              </a:path>
              <a:path w="1732915" h="513714">
                <a:moveTo>
                  <a:pt x="78278" y="448748"/>
                </a:moveTo>
                <a:lnTo>
                  <a:pt x="79248" y="449580"/>
                </a:lnTo>
                <a:lnTo>
                  <a:pt x="80772" y="449580"/>
                </a:lnTo>
                <a:lnTo>
                  <a:pt x="78278" y="448748"/>
                </a:lnTo>
                <a:close/>
              </a:path>
              <a:path w="1732915" h="513714">
                <a:moveTo>
                  <a:pt x="77470" y="448056"/>
                </a:moveTo>
                <a:lnTo>
                  <a:pt x="76200" y="448056"/>
                </a:lnTo>
                <a:lnTo>
                  <a:pt x="78278" y="448748"/>
                </a:lnTo>
                <a:lnTo>
                  <a:pt x="77470" y="448056"/>
                </a:lnTo>
                <a:close/>
              </a:path>
              <a:path w="1732915" h="513714">
                <a:moveTo>
                  <a:pt x="68580" y="440436"/>
                </a:moveTo>
                <a:lnTo>
                  <a:pt x="73152" y="445008"/>
                </a:lnTo>
                <a:lnTo>
                  <a:pt x="71780" y="443179"/>
                </a:lnTo>
                <a:lnTo>
                  <a:pt x="68580" y="440436"/>
                </a:lnTo>
                <a:close/>
              </a:path>
              <a:path w="1732915" h="513714">
                <a:moveTo>
                  <a:pt x="71780" y="443179"/>
                </a:moveTo>
                <a:lnTo>
                  <a:pt x="73152" y="445008"/>
                </a:lnTo>
                <a:lnTo>
                  <a:pt x="73914" y="445008"/>
                </a:lnTo>
                <a:lnTo>
                  <a:pt x="71780" y="443179"/>
                </a:lnTo>
                <a:close/>
              </a:path>
              <a:path w="1732915" h="513714">
                <a:moveTo>
                  <a:pt x="1729522" y="76200"/>
                </a:moveTo>
                <a:lnTo>
                  <a:pt x="1667256" y="76200"/>
                </a:lnTo>
                <a:lnTo>
                  <a:pt x="1670304" y="82296"/>
                </a:lnTo>
                <a:lnTo>
                  <a:pt x="1673352" y="86868"/>
                </a:lnTo>
                <a:lnTo>
                  <a:pt x="1674876" y="91440"/>
                </a:lnTo>
                <a:lnTo>
                  <a:pt x="1674876" y="96012"/>
                </a:lnTo>
                <a:lnTo>
                  <a:pt x="1676400" y="100584"/>
                </a:lnTo>
                <a:lnTo>
                  <a:pt x="1676400" y="408432"/>
                </a:lnTo>
                <a:lnTo>
                  <a:pt x="1674876" y="416052"/>
                </a:lnTo>
                <a:lnTo>
                  <a:pt x="1674876" y="420624"/>
                </a:lnTo>
                <a:lnTo>
                  <a:pt x="1673352" y="425196"/>
                </a:lnTo>
                <a:lnTo>
                  <a:pt x="1671827" y="428244"/>
                </a:lnTo>
                <a:lnTo>
                  <a:pt x="1670304" y="432816"/>
                </a:lnTo>
                <a:lnTo>
                  <a:pt x="1667256" y="437388"/>
                </a:lnTo>
                <a:lnTo>
                  <a:pt x="1659636" y="445008"/>
                </a:lnTo>
                <a:lnTo>
                  <a:pt x="1726184" y="445008"/>
                </a:lnTo>
                <a:lnTo>
                  <a:pt x="1728216" y="438912"/>
                </a:lnTo>
                <a:lnTo>
                  <a:pt x="1731264" y="428244"/>
                </a:lnTo>
                <a:lnTo>
                  <a:pt x="1732788" y="417576"/>
                </a:lnTo>
                <a:lnTo>
                  <a:pt x="1732788" y="91440"/>
                </a:lnTo>
                <a:lnTo>
                  <a:pt x="1731264" y="82296"/>
                </a:lnTo>
                <a:lnTo>
                  <a:pt x="1729522" y="76200"/>
                </a:lnTo>
                <a:close/>
              </a:path>
              <a:path w="1732915" h="513714">
                <a:moveTo>
                  <a:pt x="69722" y="440436"/>
                </a:moveTo>
                <a:lnTo>
                  <a:pt x="68580" y="440436"/>
                </a:lnTo>
                <a:lnTo>
                  <a:pt x="71780" y="443179"/>
                </a:lnTo>
                <a:lnTo>
                  <a:pt x="69722" y="440436"/>
                </a:lnTo>
                <a:close/>
              </a:path>
              <a:path w="1732915" h="513714">
                <a:moveTo>
                  <a:pt x="64008" y="432816"/>
                </a:moveTo>
                <a:lnTo>
                  <a:pt x="65532" y="437388"/>
                </a:lnTo>
                <a:lnTo>
                  <a:pt x="67437" y="437388"/>
                </a:lnTo>
                <a:lnTo>
                  <a:pt x="64008" y="432816"/>
                </a:lnTo>
                <a:close/>
              </a:path>
              <a:path w="1732915" h="513714">
                <a:moveTo>
                  <a:pt x="65532" y="76200"/>
                </a:moveTo>
                <a:lnTo>
                  <a:pt x="62484" y="79248"/>
                </a:lnTo>
                <a:lnTo>
                  <a:pt x="63500" y="79248"/>
                </a:lnTo>
                <a:lnTo>
                  <a:pt x="65532" y="76200"/>
                </a:lnTo>
                <a:close/>
              </a:path>
              <a:path w="1732915" h="513714">
                <a:moveTo>
                  <a:pt x="1661595" y="70866"/>
                </a:moveTo>
                <a:lnTo>
                  <a:pt x="1668780" y="79248"/>
                </a:lnTo>
                <a:lnTo>
                  <a:pt x="1667256" y="76200"/>
                </a:lnTo>
                <a:lnTo>
                  <a:pt x="1729522" y="76200"/>
                </a:lnTo>
                <a:lnTo>
                  <a:pt x="1728651" y="73152"/>
                </a:lnTo>
                <a:lnTo>
                  <a:pt x="1664208" y="73152"/>
                </a:lnTo>
                <a:lnTo>
                  <a:pt x="1661595" y="70866"/>
                </a:lnTo>
                <a:close/>
              </a:path>
              <a:path w="1732915" h="513714">
                <a:moveTo>
                  <a:pt x="1659636" y="68580"/>
                </a:moveTo>
                <a:lnTo>
                  <a:pt x="1661595" y="70866"/>
                </a:lnTo>
                <a:lnTo>
                  <a:pt x="1664208" y="73152"/>
                </a:lnTo>
                <a:lnTo>
                  <a:pt x="1659636" y="68580"/>
                </a:lnTo>
                <a:close/>
              </a:path>
              <a:path w="1732915" h="513714">
                <a:moveTo>
                  <a:pt x="1726692" y="68580"/>
                </a:moveTo>
                <a:lnTo>
                  <a:pt x="1659636" y="68580"/>
                </a:lnTo>
                <a:lnTo>
                  <a:pt x="1664208" y="73152"/>
                </a:lnTo>
                <a:lnTo>
                  <a:pt x="1728651" y="73152"/>
                </a:lnTo>
                <a:lnTo>
                  <a:pt x="1728216" y="71628"/>
                </a:lnTo>
                <a:lnTo>
                  <a:pt x="1726692" y="68580"/>
                </a:lnTo>
                <a:close/>
              </a:path>
              <a:path w="1732915" h="513714">
                <a:moveTo>
                  <a:pt x="73152" y="68580"/>
                </a:moveTo>
                <a:lnTo>
                  <a:pt x="68580" y="71628"/>
                </a:lnTo>
                <a:lnTo>
                  <a:pt x="70104" y="71628"/>
                </a:lnTo>
                <a:lnTo>
                  <a:pt x="73152" y="68580"/>
                </a:lnTo>
                <a:close/>
              </a:path>
              <a:path w="1732915" h="513714">
                <a:moveTo>
                  <a:pt x="1652016" y="62484"/>
                </a:moveTo>
                <a:lnTo>
                  <a:pt x="1661595" y="70866"/>
                </a:lnTo>
                <a:lnTo>
                  <a:pt x="1659636" y="68580"/>
                </a:lnTo>
                <a:lnTo>
                  <a:pt x="1726692" y="68580"/>
                </a:lnTo>
                <a:lnTo>
                  <a:pt x="1725168" y="65532"/>
                </a:lnTo>
                <a:lnTo>
                  <a:pt x="1656588" y="65532"/>
                </a:lnTo>
                <a:lnTo>
                  <a:pt x="1652016" y="62484"/>
                </a:lnTo>
                <a:close/>
              </a:path>
              <a:path w="1732915" h="513714">
                <a:moveTo>
                  <a:pt x="80772" y="62484"/>
                </a:moveTo>
                <a:lnTo>
                  <a:pt x="76200" y="65532"/>
                </a:lnTo>
                <a:lnTo>
                  <a:pt x="76708" y="65532"/>
                </a:lnTo>
                <a:lnTo>
                  <a:pt x="80772" y="62484"/>
                </a:lnTo>
                <a:close/>
              </a:path>
              <a:path w="1732915" h="513714">
                <a:moveTo>
                  <a:pt x="1720596" y="56388"/>
                </a:moveTo>
                <a:lnTo>
                  <a:pt x="1635252" y="56388"/>
                </a:lnTo>
                <a:lnTo>
                  <a:pt x="1644395" y="59436"/>
                </a:lnTo>
                <a:lnTo>
                  <a:pt x="1647444" y="60960"/>
                </a:lnTo>
                <a:lnTo>
                  <a:pt x="1652016" y="62484"/>
                </a:lnTo>
                <a:lnTo>
                  <a:pt x="1656588" y="65532"/>
                </a:lnTo>
                <a:lnTo>
                  <a:pt x="1725168" y="65532"/>
                </a:lnTo>
                <a:lnTo>
                  <a:pt x="1720596" y="56388"/>
                </a:lnTo>
                <a:close/>
              </a:path>
              <a:path w="1732915" h="513714">
                <a:moveTo>
                  <a:pt x="1687068" y="16764"/>
                </a:moveTo>
                <a:lnTo>
                  <a:pt x="45720" y="16764"/>
                </a:lnTo>
                <a:lnTo>
                  <a:pt x="44196" y="18288"/>
                </a:lnTo>
                <a:lnTo>
                  <a:pt x="32004" y="28956"/>
                </a:lnTo>
                <a:lnTo>
                  <a:pt x="1700783" y="28956"/>
                </a:lnTo>
                <a:lnTo>
                  <a:pt x="1688592" y="18288"/>
                </a:lnTo>
                <a:lnTo>
                  <a:pt x="1687068" y="16764"/>
                </a:lnTo>
                <a:close/>
              </a:path>
              <a:path w="1732915" h="513714">
                <a:moveTo>
                  <a:pt x="1638300" y="0"/>
                </a:moveTo>
                <a:lnTo>
                  <a:pt x="92964" y="0"/>
                </a:lnTo>
                <a:lnTo>
                  <a:pt x="82296" y="1524"/>
                </a:lnTo>
                <a:lnTo>
                  <a:pt x="71628" y="4572"/>
                </a:lnTo>
                <a:lnTo>
                  <a:pt x="62484" y="7620"/>
                </a:lnTo>
                <a:lnTo>
                  <a:pt x="53340" y="12192"/>
                </a:lnTo>
                <a:lnTo>
                  <a:pt x="47244" y="16764"/>
                </a:lnTo>
                <a:lnTo>
                  <a:pt x="1685544" y="16764"/>
                </a:lnTo>
                <a:lnTo>
                  <a:pt x="1658112" y="3048"/>
                </a:lnTo>
                <a:lnTo>
                  <a:pt x="1647444" y="1524"/>
                </a:lnTo>
                <a:lnTo>
                  <a:pt x="1638300" y="0"/>
                </a:lnTo>
                <a:close/>
              </a:path>
            </a:pathLst>
          </a:custGeom>
          <a:solidFill>
            <a:srgbClr val="FC01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288143" y="3715304"/>
            <a:ext cx="1012190" cy="2578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710565" algn="l"/>
              </a:tabLst>
            </a:pPr>
            <a:r>
              <a:rPr sz="1500" i="1" spc="235" dirty="0">
                <a:latin typeface="Times New Roman"/>
                <a:cs typeface="Times New Roman"/>
              </a:rPr>
              <a:t>B</a:t>
            </a:r>
            <a:r>
              <a:rPr sz="1500" i="1" spc="175" dirty="0">
                <a:latin typeface="Times New Roman"/>
                <a:cs typeface="Times New Roman"/>
              </a:rPr>
              <a:t>us</a:t>
            </a:r>
            <a:r>
              <a:rPr sz="1500" i="1" spc="145" dirty="0">
                <a:latin typeface="Times New Roman"/>
                <a:cs typeface="Times New Roman"/>
              </a:rPr>
              <a:t>y</a:t>
            </a:r>
            <a:r>
              <a:rPr sz="1500" i="1" dirty="0">
                <a:latin typeface="Times New Roman"/>
                <a:cs typeface="Times New Roman"/>
              </a:rPr>
              <a:t>	</a:t>
            </a:r>
            <a:r>
              <a:rPr sz="1500" i="1" spc="265" dirty="0">
                <a:latin typeface="Times New Roman"/>
                <a:cs typeface="Times New Roman"/>
              </a:rPr>
              <a:t>O</a:t>
            </a:r>
            <a:r>
              <a:rPr sz="1500" i="1" spc="160" dirty="0">
                <a:latin typeface="Times New Roman"/>
                <a:cs typeface="Times New Roman"/>
              </a:rPr>
              <a:t>p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82606" y="3432340"/>
            <a:ext cx="262255" cy="540385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1500" i="1" spc="190" dirty="0">
                <a:latin typeface="Times New Roman"/>
                <a:cs typeface="Times New Roman"/>
              </a:rPr>
              <a:t>S</a:t>
            </a:r>
            <a:r>
              <a:rPr sz="1500" i="1" spc="160" dirty="0"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229"/>
              </a:spcBef>
            </a:pPr>
            <a:r>
              <a:rPr sz="1500" i="1" spc="125" dirty="0">
                <a:latin typeface="Times New Roman"/>
                <a:cs typeface="Times New Roman"/>
              </a:rPr>
              <a:t>Vj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28809" y="3432340"/>
            <a:ext cx="266065" cy="540385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1500" i="1" spc="190" dirty="0">
                <a:latin typeface="Times New Roman"/>
                <a:cs typeface="Times New Roman"/>
              </a:rPr>
              <a:t>S</a:t>
            </a:r>
            <a:r>
              <a:rPr sz="1500" i="1" spc="160" dirty="0">
                <a:latin typeface="Times New Roman"/>
                <a:cs typeface="Times New Roman"/>
              </a:rPr>
              <a:t>2</a:t>
            </a: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1500" i="1" spc="160" dirty="0">
                <a:latin typeface="Times New Roman"/>
                <a:cs typeface="Times New Roman"/>
              </a:rPr>
              <a:t>V</a:t>
            </a:r>
            <a:r>
              <a:rPr sz="1500" i="1" spc="145" dirty="0">
                <a:latin typeface="Times New Roman"/>
                <a:cs typeface="Times New Roman"/>
              </a:rPr>
              <a:t>k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964346" y="3432340"/>
            <a:ext cx="937894" cy="540385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0"/>
              </a:spcBef>
              <a:tabLst>
                <a:tab pos="658495" algn="l"/>
              </a:tabLst>
            </a:pPr>
            <a:r>
              <a:rPr sz="1500" i="1" spc="229" dirty="0">
                <a:latin typeface="Times New Roman"/>
                <a:cs typeface="Times New Roman"/>
              </a:rPr>
              <a:t>R</a:t>
            </a:r>
            <a:r>
              <a:rPr sz="1500" i="1" spc="160" dirty="0">
                <a:latin typeface="Times New Roman"/>
                <a:cs typeface="Times New Roman"/>
              </a:rPr>
              <a:t>S</a:t>
            </a:r>
            <a:r>
              <a:rPr sz="1500" i="1" dirty="0">
                <a:latin typeface="Times New Roman"/>
                <a:cs typeface="Times New Roman"/>
              </a:rPr>
              <a:t>	</a:t>
            </a:r>
            <a:r>
              <a:rPr sz="1500" i="1" spc="229" dirty="0">
                <a:latin typeface="Times New Roman"/>
                <a:cs typeface="Times New Roman"/>
              </a:rPr>
              <a:t>R</a:t>
            </a:r>
            <a:r>
              <a:rPr sz="1500" i="1" spc="160" dirty="0">
                <a:latin typeface="Times New Roman"/>
                <a:cs typeface="Times New Roman"/>
              </a:rPr>
              <a:t>S</a:t>
            </a:r>
            <a:endParaRPr sz="1500">
              <a:latin typeface="Times New Roman"/>
              <a:cs typeface="Times New Roman"/>
            </a:endParaRPr>
          </a:p>
          <a:p>
            <a:pPr marL="30480">
              <a:lnSpc>
                <a:spcPct val="100000"/>
              </a:lnSpc>
              <a:spcBef>
                <a:spcPts val="229"/>
              </a:spcBef>
              <a:tabLst>
                <a:tab pos="648970" algn="l"/>
              </a:tabLst>
            </a:pPr>
            <a:r>
              <a:rPr sz="1500" i="1" spc="265" dirty="0">
                <a:latin typeface="Times New Roman"/>
                <a:cs typeface="Times New Roman"/>
              </a:rPr>
              <a:t>Q</a:t>
            </a:r>
            <a:r>
              <a:rPr sz="1500" i="1" spc="90" dirty="0">
                <a:latin typeface="Times New Roman"/>
                <a:cs typeface="Times New Roman"/>
              </a:rPr>
              <a:t>j</a:t>
            </a:r>
            <a:r>
              <a:rPr sz="1500" i="1" dirty="0">
                <a:latin typeface="Times New Roman"/>
                <a:cs typeface="Times New Roman"/>
              </a:rPr>
              <a:t>	</a:t>
            </a:r>
            <a:r>
              <a:rPr sz="1500" i="1" spc="265" dirty="0">
                <a:latin typeface="Times New Roman"/>
                <a:cs typeface="Times New Roman"/>
              </a:rPr>
              <a:t>Q</a:t>
            </a:r>
            <a:r>
              <a:rPr sz="1500" i="1" spc="145" dirty="0">
                <a:latin typeface="Times New Roman"/>
                <a:cs typeface="Times New Roman"/>
              </a:rPr>
              <a:t>k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152799" y="3717581"/>
            <a:ext cx="1066165" cy="137160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275"/>
              </a:spcBef>
            </a:pPr>
            <a:r>
              <a:rPr sz="1350" i="1" spc="130" dirty="0">
                <a:latin typeface="Times New Roman"/>
                <a:cs typeface="Times New Roman"/>
              </a:rPr>
              <a:t>Time </a:t>
            </a:r>
            <a:r>
              <a:rPr sz="1350" i="1" spc="135" dirty="0">
                <a:latin typeface="Times New Roman"/>
                <a:cs typeface="Times New Roman"/>
              </a:rPr>
              <a:t> </a:t>
            </a:r>
            <a:r>
              <a:rPr sz="1350" i="1" spc="155" dirty="0">
                <a:latin typeface="Times New Roman"/>
                <a:cs typeface="Times New Roman"/>
              </a:rPr>
              <a:t>Name</a:t>
            </a:r>
            <a:endParaRPr sz="1350">
              <a:latin typeface="Times New Roman"/>
              <a:cs typeface="Times New Roman"/>
            </a:endParaRPr>
          </a:p>
          <a:p>
            <a:pPr marL="553720" marR="5080" algn="just">
              <a:lnSpc>
                <a:spcPct val="108000"/>
              </a:lnSpc>
              <a:spcBef>
                <a:spcPts val="50"/>
              </a:spcBef>
            </a:pPr>
            <a:r>
              <a:rPr sz="1350" spc="145" dirty="0">
                <a:latin typeface="Times New Roman"/>
                <a:cs typeface="Times New Roman"/>
              </a:rPr>
              <a:t>Add1  Add2  Add3  </a:t>
            </a:r>
            <a:r>
              <a:rPr sz="1350" spc="225" dirty="0">
                <a:latin typeface="Times New Roman"/>
                <a:cs typeface="Times New Roman"/>
              </a:rPr>
              <a:t>M</a:t>
            </a:r>
            <a:r>
              <a:rPr sz="1350" spc="135" dirty="0">
                <a:latin typeface="Times New Roman"/>
                <a:cs typeface="Times New Roman"/>
              </a:rPr>
              <a:t>u</a:t>
            </a:r>
            <a:r>
              <a:rPr sz="1350" spc="30" dirty="0">
                <a:latin typeface="Times New Roman"/>
                <a:cs typeface="Times New Roman"/>
              </a:rPr>
              <a:t>l</a:t>
            </a:r>
            <a:r>
              <a:rPr sz="1350" spc="90" dirty="0">
                <a:latin typeface="Times New Roman"/>
                <a:cs typeface="Times New Roman"/>
              </a:rPr>
              <a:t>t1  </a:t>
            </a:r>
            <a:r>
              <a:rPr sz="1350" spc="225" dirty="0">
                <a:latin typeface="Times New Roman"/>
                <a:cs typeface="Times New Roman"/>
              </a:rPr>
              <a:t>M</a:t>
            </a:r>
            <a:r>
              <a:rPr sz="1350" spc="135" dirty="0">
                <a:latin typeface="Times New Roman"/>
                <a:cs typeface="Times New Roman"/>
              </a:rPr>
              <a:t>u</a:t>
            </a:r>
            <a:r>
              <a:rPr sz="1350" spc="30" dirty="0">
                <a:latin typeface="Times New Roman"/>
                <a:cs typeface="Times New Roman"/>
              </a:rPr>
              <a:t>l</a:t>
            </a:r>
            <a:r>
              <a:rPr sz="1350" spc="90" dirty="0">
                <a:latin typeface="Times New Roman"/>
                <a:cs typeface="Times New Roman"/>
              </a:rPr>
              <a:t>t</a:t>
            </a:r>
            <a:r>
              <a:rPr sz="1350" spc="135" dirty="0">
                <a:latin typeface="Times New Roman"/>
                <a:cs typeface="Times New Roman"/>
              </a:rPr>
              <a:t>2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285916" y="3972235"/>
            <a:ext cx="3804920" cy="1109980"/>
          </a:xfrm>
          <a:prstGeom prst="rect">
            <a:avLst/>
          </a:prstGeom>
          <a:ln w="13179">
            <a:solidFill>
              <a:srgbClr val="000000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 marL="135255" marR="3411854" indent="-635">
              <a:lnSpc>
                <a:spcPts val="1750"/>
              </a:lnSpc>
              <a:spcBef>
                <a:spcPts val="20"/>
              </a:spcBef>
            </a:pPr>
            <a:r>
              <a:rPr sz="1350" spc="170" dirty="0">
                <a:latin typeface="Times New Roman"/>
                <a:cs typeface="Times New Roman"/>
              </a:rPr>
              <a:t>N</a:t>
            </a:r>
            <a:r>
              <a:rPr sz="1350" spc="90" dirty="0">
                <a:latin typeface="Times New Roman"/>
                <a:cs typeface="Times New Roman"/>
              </a:rPr>
              <a:t>o  </a:t>
            </a:r>
            <a:r>
              <a:rPr sz="1350" spc="170" dirty="0">
                <a:latin typeface="Times New Roman"/>
                <a:cs typeface="Times New Roman"/>
              </a:rPr>
              <a:t>N</a:t>
            </a:r>
            <a:r>
              <a:rPr sz="1350" spc="135" dirty="0">
                <a:latin typeface="Times New Roman"/>
                <a:cs typeface="Times New Roman"/>
              </a:rPr>
              <a:t>o</a:t>
            </a:r>
            <a:endParaRPr sz="1350">
              <a:latin typeface="Times New Roman"/>
              <a:cs typeface="Times New Roman"/>
            </a:endParaRPr>
          </a:p>
          <a:p>
            <a:pPr marL="135255" marR="3411854">
              <a:lnSpc>
                <a:spcPts val="1739"/>
              </a:lnSpc>
              <a:spcBef>
                <a:spcPts val="15"/>
              </a:spcBef>
            </a:pPr>
            <a:r>
              <a:rPr sz="1350" spc="170" dirty="0">
                <a:latin typeface="Times New Roman"/>
                <a:cs typeface="Times New Roman"/>
              </a:rPr>
              <a:t>N</a:t>
            </a:r>
            <a:r>
              <a:rPr sz="1350" spc="90" dirty="0">
                <a:latin typeface="Times New Roman"/>
                <a:cs typeface="Times New Roman"/>
              </a:rPr>
              <a:t>o  </a:t>
            </a:r>
            <a:r>
              <a:rPr sz="1350" spc="170" dirty="0">
                <a:latin typeface="Times New Roman"/>
                <a:cs typeface="Times New Roman"/>
              </a:rPr>
              <a:t>N</a:t>
            </a:r>
            <a:r>
              <a:rPr sz="1350" spc="135" dirty="0">
                <a:latin typeface="Times New Roman"/>
                <a:cs typeface="Times New Roman"/>
              </a:rPr>
              <a:t>o</a:t>
            </a:r>
            <a:endParaRPr sz="1350">
              <a:latin typeface="Times New Roman"/>
              <a:cs typeface="Times New Roman"/>
            </a:endParaRPr>
          </a:p>
          <a:p>
            <a:pPr marL="135255">
              <a:lnSpc>
                <a:spcPct val="100000"/>
              </a:lnSpc>
              <a:spcBef>
                <a:spcPts val="55"/>
              </a:spcBef>
            </a:pPr>
            <a:r>
              <a:rPr sz="1350" spc="155" dirty="0">
                <a:latin typeface="Times New Roman"/>
                <a:cs typeface="Times New Roman"/>
              </a:rPr>
              <a:t>No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15964" y="5171483"/>
            <a:ext cx="24250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150" dirty="0">
                <a:solidFill>
                  <a:srgbClr val="FF0000"/>
                </a:solidFill>
                <a:latin typeface="Times New Roman"/>
                <a:cs typeface="Times New Roman"/>
              </a:rPr>
              <a:t>Register </a:t>
            </a:r>
            <a:r>
              <a:rPr sz="1800" i="1" spc="125" dirty="0">
                <a:solidFill>
                  <a:srgbClr val="FF0000"/>
                </a:solidFill>
                <a:latin typeface="Times New Roman"/>
                <a:cs typeface="Times New Roman"/>
              </a:rPr>
              <a:t>result</a:t>
            </a:r>
            <a:r>
              <a:rPr sz="1800" i="1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i="1" spc="130" dirty="0">
                <a:solidFill>
                  <a:srgbClr val="FF0000"/>
                </a:solidFill>
                <a:latin typeface="Times New Roman"/>
                <a:cs typeface="Times New Roman"/>
              </a:rPr>
              <a:t>status:</a:t>
            </a:r>
            <a:endParaRPr sz="1800">
              <a:latin typeface="Times New Roman"/>
              <a:cs typeface="Times New Roman"/>
            </a:endParaRPr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1333743" y="5503270"/>
          <a:ext cx="8408033" cy="4879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2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91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5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6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22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924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006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5595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65760">
                <a:tc>
                  <a:txBody>
                    <a:bodyPr/>
                    <a:lstStyle/>
                    <a:p>
                      <a:pPr marL="31750">
                        <a:lnSpc>
                          <a:spcPts val="1995"/>
                        </a:lnSpc>
                      </a:pPr>
                      <a:r>
                        <a:rPr sz="1800" spc="165" dirty="0">
                          <a:latin typeface="Times New Roman"/>
                          <a:cs typeface="Times New Roman"/>
                        </a:rPr>
                        <a:t>Clock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7325">
                        <a:lnSpc>
                          <a:spcPts val="1964"/>
                        </a:lnSpc>
                      </a:pPr>
                      <a:r>
                        <a:rPr sz="1800" i="1" spc="180" dirty="0">
                          <a:latin typeface="Times New Roman"/>
                          <a:cs typeface="Times New Roman"/>
                        </a:rPr>
                        <a:t>F0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785">
                        <a:lnSpc>
                          <a:spcPts val="1964"/>
                        </a:lnSpc>
                      </a:pPr>
                      <a:r>
                        <a:rPr sz="1800" i="1" spc="185" dirty="0">
                          <a:latin typeface="Times New Roman"/>
                          <a:cs typeface="Times New Roman"/>
                        </a:rPr>
                        <a:t>F2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1450">
                        <a:lnSpc>
                          <a:spcPts val="1964"/>
                        </a:lnSpc>
                      </a:pPr>
                      <a:r>
                        <a:rPr sz="1800" i="1" spc="180" dirty="0">
                          <a:latin typeface="Times New Roman"/>
                          <a:cs typeface="Times New Roman"/>
                        </a:rPr>
                        <a:t>F4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065" algn="ctr">
                        <a:lnSpc>
                          <a:spcPts val="1964"/>
                        </a:lnSpc>
                      </a:pPr>
                      <a:r>
                        <a:rPr sz="1800" i="1" spc="180" dirty="0">
                          <a:latin typeface="Times New Roman"/>
                          <a:cs typeface="Times New Roman"/>
                        </a:rPr>
                        <a:t>F6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ts val="1964"/>
                        </a:lnSpc>
                      </a:pPr>
                      <a:r>
                        <a:rPr sz="1800" i="1" spc="180" dirty="0">
                          <a:latin typeface="Times New Roman"/>
                          <a:cs typeface="Times New Roman"/>
                        </a:rPr>
                        <a:t>F8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ts val="1964"/>
                        </a:lnSpc>
                      </a:pPr>
                      <a:r>
                        <a:rPr sz="1800" i="1" spc="185" dirty="0">
                          <a:latin typeface="Times New Roman"/>
                          <a:cs typeface="Times New Roman"/>
                        </a:rPr>
                        <a:t>F10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115">
                        <a:lnSpc>
                          <a:spcPts val="1964"/>
                        </a:lnSpc>
                      </a:pPr>
                      <a:r>
                        <a:rPr sz="1800" i="1" spc="185" dirty="0">
                          <a:latin typeface="Times New Roman"/>
                          <a:cs typeface="Times New Roman"/>
                        </a:rPr>
                        <a:t>F12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675">
                        <a:lnSpc>
                          <a:spcPts val="1964"/>
                        </a:lnSpc>
                      </a:pPr>
                      <a:r>
                        <a:rPr sz="1800" i="1" spc="90" dirty="0">
                          <a:latin typeface="Times New Roman"/>
                          <a:cs typeface="Times New Roman"/>
                        </a:rPr>
                        <a:t>...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9380">
                        <a:lnSpc>
                          <a:spcPts val="1964"/>
                        </a:lnSpc>
                      </a:pPr>
                      <a:r>
                        <a:rPr sz="1800" i="1" spc="185" dirty="0">
                          <a:latin typeface="Times New Roman"/>
                          <a:cs typeface="Times New Roman"/>
                        </a:rPr>
                        <a:t>F30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218">
                <a:tc>
                  <a:txBody>
                    <a:bodyPr/>
                    <a:lstStyle/>
                    <a:p>
                      <a:pPr marL="348615">
                        <a:lnSpc>
                          <a:spcPts val="1555"/>
                        </a:lnSpc>
                        <a:spcBef>
                          <a:spcPts val="95"/>
                        </a:spcBef>
                      </a:pPr>
                      <a:r>
                        <a:rPr sz="135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/>
                </a:tc>
                <a:tc>
                  <a:txBody>
                    <a:bodyPr/>
                    <a:lstStyle/>
                    <a:p>
                      <a:pPr marL="688340">
                        <a:lnSpc>
                          <a:spcPts val="1575"/>
                        </a:lnSpc>
                        <a:spcBef>
                          <a:spcPts val="70"/>
                        </a:spcBef>
                      </a:pPr>
                      <a:r>
                        <a:rPr sz="1350" i="1" spc="195" dirty="0">
                          <a:latin typeface="Times New Roman"/>
                          <a:cs typeface="Times New Roman"/>
                        </a:rPr>
                        <a:t>FU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889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955" algn="ctr">
                        <a:lnSpc>
                          <a:spcPts val="1575"/>
                        </a:lnSpc>
                        <a:spcBef>
                          <a:spcPts val="70"/>
                        </a:spcBef>
                      </a:pPr>
                      <a:r>
                        <a:rPr sz="1350" spc="150" dirty="0">
                          <a:latin typeface="Times New Roman"/>
                          <a:cs typeface="Times New Roman"/>
                        </a:rPr>
                        <a:t>Load1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889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object 18"/>
          <p:cNvSpPr/>
          <p:nvPr/>
        </p:nvSpPr>
        <p:spPr>
          <a:xfrm>
            <a:off x="5622035" y="5652510"/>
            <a:ext cx="818515" cy="513715"/>
          </a:xfrm>
          <a:custGeom>
            <a:avLst/>
            <a:gdLst/>
            <a:ahLst/>
            <a:cxnLst/>
            <a:rect l="l" t="t" r="r" b="b"/>
            <a:pathLst>
              <a:path w="818514" h="513714">
                <a:moveTo>
                  <a:pt x="787908" y="483108"/>
                </a:moveTo>
                <a:lnTo>
                  <a:pt x="30480" y="483108"/>
                </a:lnTo>
                <a:lnTo>
                  <a:pt x="32004" y="484632"/>
                </a:lnTo>
                <a:lnTo>
                  <a:pt x="44196" y="493776"/>
                </a:lnTo>
                <a:lnTo>
                  <a:pt x="44196" y="495300"/>
                </a:lnTo>
                <a:lnTo>
                  <a:pt x="45720" y="495300"/>
                </a:lnTo>
                <a:lnTo>
                  <a:pt x="47244" y="496824"/>
                </a:lnTo>
                <a:lnTo>
                  <a:pt x="54864" y="501396"/>
                </a:lnTo>
                <a:lnTo>
                  <a:pt x="65532" y="505968"/>
                </a:lnTo>
                <a:lnTo>
                  <a:pt x="74676" y="509016"/>
                </a:lnTo>
                <a:lnTo>
                  <a:pt x="85344" y="512064"/>
                </a:lnTo>
                <a:lnTo>
                  <a:pt x="94488" y="513588"/>
                </a:lnTo>
                <a:lnTo>
                  <a:pt x="725424" y="513588"/>
                </a:lnTo>
                <a:lnTo>
                  <a:pt x="736092" y="510540"/>
                </a:lnTo>
                <a:lnTo>
                  <a:pt x="746760" y="509016"/>
                </a:lnTo>
                <a:lnTo>
                  <a:pt x="765048" y="499872"/>
                </a:lnTo>
                <a:lnTo>
                  <a:pt x="774192" y="493776"/>
                </a:lnTo>
                <a:lnTo>
                  <a:pt x="786384" y="484632"/>
                </a:lnTo>
                <a:lnTo>
                  <a:pt x="787908" y="483108"/>
                </a:lnTo>
                <a:close/>
              </a:path>
              <a:path w="818514" h="513714">
                <a:moveTo>
                  <a:pt x="787908" y="28956"/>
                </a:moveTo>
                <a:lnTo>
                  <a:pt x="30480" y="28956"/>
                </a:lnTo>
                <a:lnTo>
                  <a:pt x="28956" y="30480"/>
                </a:lnTo>
                <a:lnTo>
                  <a:pt x="28956" y="32004"/>
                </a:lnTo>
                <a:lnTo>
                  <a:pt x="19812" y="42672"/>
                </a:lnTo>
                <a:lnTo>
                  <a:pt x="16764" y="45720"/>
                </a:lnTo>
                <a:lnTo>
                  <a:pt x="16764" y="47244"/>
                </a:lnTo>
                <a:lnTo>
                  <a:pt x="12192" y="54864"/>
                </a:lnTo>
                <a:lnTo>
                  <a:pt x="7620" y="64008"/>
                </a:lnTo>
                <a:lnTo>
                  <a:pt x="4572" y="74676"/>
                </a:lnTo>
                <a:lnTo>
                  <a:pt x="1524" y="83820"/>
                </a:lnTo>
                <a:lnTo>
                  <a:pt x="0" y="94488"/>
                </a:lnTo>
                <a:lnTo>
                  <a:pt x="0" y="420624"/>
                </a:lnTo>
                <a:lnTo>
                  <a:pt x="1524" y="431292"/>
                </a:lnTo>
                <a:lnTo>
                  <a:pt x="4572" y="441960"/>
                </a:lnTo>
                <a:lnTo>
                  <a:pt x="9144" y="451104"/>
                </a:lnTo>
                <a:lnTo>
                  <a:pt x="12192" y="460248"/>
                </a:lnTo>
                <a:lnTo>
                  <a:pt x="16764" y="466344"/>
                </a:lnTo>
                <a:lnTo>
                  <a:pt x="16764" y="467868"/>
                </a:lnTo>
                <a:lnTo>
                  <a:pt x="18288" y="469392"/>
                </a:lnTo>
                <a:lnTo>
                  <a:pt x="19812" y="469392"/>
                </a:lnTo>
                <a:lnTo>
                  <a:pt x="28956" y="481584"/>
                </a:lnTo>
                <a:lnTo>
                  <a:pt x="28956" y="483108"/>
                </a:lnTo>
                <a:lnTo>
                  <a:pt x="789432" y="483108"/>
                </a:lnTo>
                <a:lnTo>
                  <a:pt x="789432" y="481584"/>
                </a:lnTo>
                <a:lnTo>
                  <a:pt x="801624" y="466344"/>
                </a:lnTo>
                <a:lnTo>
                  <a:pt x="806196" y="457200"/>
                </a:lnTo>
                <a:lnTo>
                  <a:pt x="103632" y="457200"/>
                </a:lnTo>
                <a:lnTo>
                  <a:pt x="97536" y="455676"/>
                </a:lnTo>
                <a:lnTo>
                  <a:pt x="92964" y="455676"/>
                </a:lnTo>
                <a:lnTo>
                  <a:pt x="88392" y="454152"/>
                </a:lnTo>
                <a:lnTo>
                  <a:pt x="85344" y="452628"/>
                </a:lnTo>
                <a:lnTo>
                  <a:pt x="80772" y="449580"/>
                </a:lnTo>
                <a:lnTo>
                  <a:pt x="79248" y="449580"/>
                </a:lnTo>
                <a:lnTo>
                  <a:pt x="76200" y="448056"/>
                </a:lnTo>
                <a:lnTo>
                  <a:pt x="77470" y="448056"/>
                </a:lnTo>
                <a:lnTo>
                  <a:pt x="73914" y="445008"/>
                </a:lnTo>
                <a:lnTo>
                  <a:pt x="73152" y="445008"/>
                </a:lnTo>
                <a:lnTo>
                  <a:pt x="68580" y="440436"/>
                </a:lnTo>
                <a:lnTo>
                  <a:pt x="69723" y="440436"/>
                </a:lnTo>
                <a:lnTo>
                  <a:pt x="67437" y="437388"/>
                </a:lnTo>
                <a:lnTo>
                  <a:pt x="65532" y="437388"/>
                </a:lnTo>
                <a:lnTo>
                  <a:pt x="62484" y="429768"/>
                </a:lnTo>
                <a:lnTo>
                  <a:pt x="59436" y="426720"/>
                </a:lnTo>
                <a:lnTo>
                  <a:pt x="57912" y="422148"/>
                </a:lnTo>
                <a:lnTo>
                  <a:pt x="57912" y="417576"/>
                </a:lnTo>
                <a:lnTo>
                  <a:pt x="56388" y="413004"/>
                </a:lnTo>
                <a:lnTo>
                  <a:pt x="56388" y="97536"/>
                </a:lnTo>
                <a:lnTo>
                  <a:pt x="60960" y="83820"/>
                </a:lnTo>
                <a:lnTo>
                  <a:pt x="62484" y="80772"/>
                </a:lnTo>
                <a:lnTo>
                  <a:pt x="63499" y="79248"/>
                </a:lnTo>
                <a:lnTo>
                  <a:pt x="62483" y="79248"/>
                </a:lnTo>
                <a:lnTo>
                  <a:pt x="70104" y="71628"/>
                </a:lnTo>
                <a:lnTo>
                  <a:pt x="68580" y="71628"/>
                </a:lnTo>
                <a:lnTo>
                  <a:pt x="76708" y="65532"/>
                </a:lnTo>
                <a:lnTo>
                  <a:pt x="76200" y="65532"/>
                </a:lnTo>
                <a:lnTo>
                  <a:pt x="82296" y="60960"/>
                </a:lnTo>
                <a:lnTo>
                  <a:pt x="96012" y="56388"/>
                </a:lnTo>
                <a:lnTo>
                  <a:pt x="806196" y="56388"/>
                </a:lnTo>
                <a:lnTo>
                  <a:pt x="801624" y="47244"/>
                </a:lnTo>
                <a:lnTo>
                  <a:pt x="800100" y="45720"/>
                </a:lnTo>
                <a:lnTo>
                  <a:pt x="800100" y="44196"/>
                </a:lnTo>
                <a:lnTo>
                  <a:pt x="798576" y="42672"/>
                </a:lnTo>
                <a:lnTo>
                  <a:pt x="789432" y="32004"/>
                </a:lnTo>
                <a:lnTo>
                  <a:pt x="789432" y="30480"/>
                </a:lnTo>
                <a:lnTo>
                  <a:pt x="787908" y="28956"/>
                </a:lnTo>
                <a:close/>
              </a:path>
              <a:path w="818514" h="513714">
                <a:moveTo>
                  <a:pt x="749808" y="440436"/>
                </a:moveTo>
                <a:lnTo>
                  <a:pt x="739140" y="449580"/>
                </a:lnTo>
                <a:lnTo>
                  <a:pt x="736092" y="451104"/>
                </a:lnTo>
                <a:lnTo>
                  <a:pt x="731520" y="454152"/>
                </a:lnTo>
                <a:lnTo>
                  <a:pt x="726948" y="455676"/>
                </a:lnTo>
                <a:lnTo>
                  <a:pt x="722376" y="455676"/>
                </a:lnTo>
                <a:lnTo>
                  <a:pt x="717804" y="457200"/>
                </a:lnTo>
                <a:lnTo>
                  <a:pt x="806196" y="457200"/>
                </a:lnTo>
                <a:lnTo>
                  <a:pt x="810768" y="448056"/>
                </a:lnTo>
                <a:lnTo>
                  <a:pt x="811784" y="445008"/>
                </a:lnTo>
                <a:lnTo>
                  <a:pt x="745236" y="445008"/>
                </a:lnTo>
                <a:lnTo>
                  <a:pt x="749808" y="440436"/>
                </a:lnTo>
                <a:close/>
              </a:path>
              <a:path w="818514" h="513714">
                <a:moveTo>
                  <a:pt x="76200" y="448056"/>
                </a:moveTo>
                <a:lnTo>
                  <a:pt x="79248" y="449580"/>
                </a:lnTo>
                <a:lnTo>
                  <a:pt x="78278" y="448748"/>
                </a:lnTo>
                <a:lnTo>
                  <a:pt x="76200" y="448056"/>
                </a:lnTo>
                <a:close/>
              </a:path>
              <a:path w="818514" h="513714">
                <a:moveTo>
                  <a:pt x="78278" y="448748"/>
                </a:moveTo>
                <a:lnTo>
                  <a:pt x="79248" y="449580"/>
                </a:lnTo>
                <a:lnTo>
                  <a:pt x="80772" y="449580"/>
                </a:lnTo>
                <a:lnTo>
                  <a:pt x="78278" y="448748"/>
                </a:lnTo>
                <a:close/>
              </a:path>
              <a:path w="818514" h="513714">
                <a:moveTo>
                  <a:pt x="77470" y="448056"/>
                </a:moveTo>
                <a:lnTo>
                  <a:pt x="76200" y="448056"/>
                </a:lnTo>
                <a:lnTo>
                  <a:pt x="78278" y="448748"/>
                </a:lnTo>
                <a:lnTo>
                  <a:pt x="77470" y="448056"/>
                </a:lnTo>
                <a:close/>
              </a:path>
              <a:path w="818514" h="513714">
                <a:moveTo>
                  <a:pt x="68580" y="440436"/>
                </a:moveTo>
                <a:lnTo>
                  <a:pt x="73152" y="445008"/>
                </a:lnTo>
                <a:lnTo>
                  <a:pt x="71780" y="443179"/>
                </a:lnTo>
                <a:lnTo>
                  <a:pt x="68580" y="440436"/>
                </a:lnTo>
                <a:close/>
              </a:path>
              <a:path w="818514" h="513714">
                <a:moveTo>
                  <a:pt x="71780" y="443179"/>
                </a:moveTo>
                <a:lnTo>
                  <a:pt x="73152" y="445008"/>
                </a:lnTo>
                <a:lnTo>
                  <a:pt x="73914" y="445008"/>
                </a:lnTo>
                <a:lnTo>
                  <a:pt x="71780" y="443179"/>
                </a:lnTo>
                <a:close/>
              </a:path>
              <a:path w="818514" h="513714">
                <a:moveTo>
                  <a:pt x="815122" y="76200"/>
                </a:moveTo>
                <a:lnTo>
                  <a:pt x="752856" y="76200"/>
                </a:lnTo>
                <a:lnTo>
                  <a:pt x="755904" y="82296"/>
                </a:lnTo>
                <a:lnTo>
                  <a:pt x="758952" y="86868"/>
                </a:lnTo>
                <a:lnTo>
                  <a:pt x="760476" y="91440"/>
                </a:lnTo>
                <a:lnTo>
                  <a:pt x="760476" y="96012"/>
                </a:lnTo>
                <a:lnTo>
                  <a:pt x="762000" y="100584"/>
                </a:lnTo>
                <a:lnTo>
                  <a:pt x="762000" y="408432"/>
                </a:lnTo>
                <a:lnTo>
                  <a:pt x="760476" y="416052"/>
                </a:lnTo>
                <a:lnTo>
                  <a:pt x="760476" y="420624"/>
                </a:lnTo>
                <a:lnTo>
                  <a:pt x="758952" y="425196"/>
                </a:lnTo>
                <a:lnTo>
                  <a:pt x="757428" y="428244"/>
                </a:lnTo>
                <a:lnTo>
                  <a:pt x="755904" y="432816"/>
                </a:lnTo>
                <a:lnTo>
                  <a:pt x="752856" y="437388"/>
                </a:lnTo>
                <a:lnTo>
                  <a:pt x="745236" y="445008"/>
                </a:lnTo>
                <a:lnTo>
                  <a:pt x="811784" y="445008"/>
                </a:lnTo>
                <a:lnTo>
                  <a:pt x="813816" y="438912"/>
                </a:lnTo>
                <a:lnTo>
                  <a:pt x="816863" y="428244"/>
                </a:lnTo>
                <a:lnTo>
                  <a:pt x="818388" y="417576"/>
                </a:lnTo>
                <a:lnTo>
                  <a:pt x="818388" y="91440"/>
                </a:lnTo>
                <a:lnTo>
                  <a:pt x="816863" y="82296"/>
                </a:lnTo>
                <a:lnTo>
                  <a:pt x="815122" y="76200"/>
                </a:lnTo>
                <a:close/>
              </a:path>
              <a:path w="818514" h="513714">
                <a:moveTo>
                  <a:pt x="69723" y="440436"/>
                </a:moveTo>
                <a:lnTo>
                  <a:pt x="68580" y="440436"/>
                </a:lnTo>
                <a:lnTo>
                  <a:pt x="71780" y="443179"/>
                </a:lnTo>
                <a:lnTo>
                  <a:pt x="69723" y="440436"/>
                </a:lnTo>
                <a:close/>
              </a:path>
              <a:path w="818514" h="513714">
                <a:moveTo>
                  <a:pt x="64008" y="432816"/>
                </a:moveTo>
                <a:lnTo>
                  <a:pt x="65532" y="437388"/>
                </a:lnTo>
                <a:lnTo>
                  <a:pt x="67437" y="437388"/>
                </a:lnTo>
                <a:lnTo>
                  <a:pt x="64008" y="432816"/>
                </a:lnTo>
                <a:close/>
              </a:path>
              <a:path w="818514" h="513714">
                <a:moveTo>
                  <a:pt x="65532" y="76200"/>
                </a:moveTo>
                <a:lnTo>
                  <a:pt x="62483" y="79248"/>
                </a:lnTo>
                <a:lnTo>
                  <a:pt x="63499" y="79248"/>
                </a:lnTo>
                <a:lnTo>
                  <a:pt x="65532" y="76200"/>
                </a:lnTo>
                <a:close/>
              </a:path>
              <a:path w="818514" h="513714">
                <a:moveTo>
                  <a:pt x="747195" y="70866"/>
                </a:moveTo>
                <a:lnTo>
                  <a:pt x="754380" y="79248"/>
                </a:lnTo>
                <a:lnTo>
                  <a:pt x="752856" y="76200"/>
                </a:lnTo>
                <a:lnTo>
                  <a:pt x="815122" y="76200"/>
                </a:lnTo>
                <a:lnTo>
                  <a:pt x="814251" y="73152"/>
                </a:lnTo>
                <a:lnTo>
                  <a:pt x="749808" y="73152"/>
                </a:lnTo>
                <a:lnTo>
                  <a:pt x="747195" y="70866"/>
                </a:lnTo>
                <a:close/>
              </a:path>
              <a:path w="818514" h="513714">
                <a:moveTo>
                  <a:pt x="745236" y="68580"/>
                </a:moveTo>
                <a:lnTo>
                  <a:pt x="747195" y="70866"/>
                </a:lnTo>
                <a:lnTo>
                  <a:pt x="749808" y="73152"/>
                </a:lnTo>
                <a:lnTo>
                  <a:pt x="745236" y="68580"/>
                </a:lnTo>
                <a:close/>
              </a:path>
              <a:path w="818514" h="513714">
                <a:moveTo>
                  <a:pt x="812292" y="68580"/>
                </a:moveTo>
                <a:lnTo>
                  <a:pt x="745236" y="68580"/>
                </a:lnTo>
                <a:lnTo>
                  <a:pt x="749808" y="73152"/>
                </a:lnTo>
                <a:lnTo>
                  <a:pt x="814251" y="73152"/>
                </a:lnTo>
                <a:lnTo>
                  <a:pt x="813816" y="71628"/>
                </a:lnTo>
                <a:lnTo>
                  <a:pt x="812292" y="68580"/>
                </a:lnTo>
                <a:close/>
              </a:path>
              <a:path w="818514" h="513714">
                <a:moveTo>
                  <a:pt x="73152" y="68580"/>
                </a:moveTo>
                <a:lnTo>
                  <a:pt x="68580" y="71628"/>
                </a:lnTo>
                <a:lnTo>
                  <a:pt x="70104" y="71628"/>
                </a:lnTo>
                <a:lnTo>
                  <a:pt x="73152" y="68580"/>
                </a:lnTo>
                <a:close/>
              </a:path>
              <a:path w="818514" h="513714">
                <a:moveTo>
                  <a:pt x="737616" y="62484"/>
                </a:moveTo>
                <a:lnTo>
                  <a:pt x="747195" y="70866"/>
                </a:lnTo>
                <a:lnTo>
                  <a:pt x="745236" y="68580"/>
                </a:lnTo>
                <a:lnTo>
                  <a:pt x="812292" y="68580"/>
                </a:lnTo>
                <a:lnTo>
                  <a:pt x="810768" y="65532"/>
                </a:lnTo>
                <a:lnTo>
                  <a:pt x="742188" y="65532"/>
                </a:lnTo>
                <a:lnTo>
                  <a:pt x="737616" y="62484"/>
                </a:lnTo>
                <a:close/>
              </a:path>
              <a:path w="818514" h="513714">
                <a:moveTo>
                  <a:pt x="80772" y="62484"/>
                </a:moveTo>
                <a:lnTo>
                  <a:pt x="76200" y="65532"/>
                </a:lnTo>
                <a:lnTo>
                  <a:pt x="76708" y="65532"/>
                </a:lnTo>
                <a:lnTo>
                  <a:pt x="80772" y="62484"/>
                </a:lnTo>
                <a:close/>
              </a:path>
              <a:path w="818514" h="513714">
                <a:moveTo>
                  <a:pt x="806196" y="56388"/>
                </a:moveTo>
                <a:lnTo>
                  <a:pt x="720852" y="56388"/>
                </a:lnTo>
                <a:lnTo>
                  <a:pt x="729996" y="59436"/>
                </a:lnTo>
                <a:lnTo>
                  <a:pt x="733044" y="60960"/>
                </a:lnTo>
                <a:lnTo>
                  <a:pt x="737616" y="62484"/>
                </a:lnTo>
                <a:lnTo>
                  <a:pt x="742188" y="65532"/>
                </a:lnTo>
                <a:lnTo>
                  <a:pt x="810768" y="65532"/>
                </a:lnTo>
                <a:lnTo>
                  <a:pt x="806196" y="56388"/>
                </a:lnTo>
                <a:close/>
              </a:path>
              <a:path w="818514" h="513714">
                <a:moveTo>
                  <a:pt x="772668" y="16764"/>
                </a:moveTo>
                <a:lnTo>
                  <a:pt x="45720" y="16764"/>
                </a:lnTo>
                <a:lnTo>
                  <a:pt x="44196" y="18288"/>
                </a:lnTo>
                <a:lnTo>
                  <a:pt x="32004" y="28956"/>
                </a:lnTo>
                <a:lnTo>
                  <a:pt x="786384" y="28956"/>
                </a:lnTo>
                <a:lnTo>
                  <a:pt x="774192" y="18288"/>
                </a:lnTo>
                <a:lnTo>
                  <a:pt x="772668" y="16764"/>
                </a:lnTo>
                <a:close/>
              </a:path>
              <a:path w="818514" h="513714">
                <a:moveTo>
                  <a:pt x="723900" y="0"/>
                </a:moveTo>
                <a:lnTo>
                  <a:pt x="92964" y="0"/>
                </a:lnTo>
                <a:lnTo>
                  <a:pt x="82296" y="1524"/>
                </a:lnTo>
                <a:lnTo>
                  <a:pt x="71628" y="4572"/>
                </a:lnTo>
                <a:lnTo>
                  <a:pt x="62484" y="7620"/>
                </a:lnTo>
                <a:lnTo>
                  <a:pt x="53340" y="12192"/>
                </a:lnTo>
                <a:lnTo>
                  <a:pt x="47244" y="16764"/>
                </a:lnTo>
                <a:lnTo>
                  <a:pt x="771144" y="16764"/>
                </a:lnTo>
                <a:lnTo>
                  <a:pt x="743712" y="3048"/>
                </a:lnTo>
                <a:lnTo>
                  <a:pt x="733044" y="1524"/>
                </a:lnTo>
                <a:lnTo>
                  <a:pt x="723900" y="0"/>
                </a:lnTo>
                <a:close/>
              </a:path>
            </a:pathLst>
          </a:custGeom>
          <a:solidFill>
            <a:srgbClr val="FC01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页脚占位符 21">
            <a:extLst>
              <a:ext uri="{FF2B5EF4-FFF2-40B4-BE49-F238E27FC236}">
                <a16:creationId xmlns:a16="http://schemas.microsoft.com/office/drawing/2014/main" id="{AF25FF0F-CD6F-0B46-90AF-28693433F4B5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020">
              <a:lnSpc>
                <a:spcPct val="100000"/>
              </a:lnSpc>
              <a:spcBef>
                <a:spcPts val="100"/>
              </a:spcBef>
              <a:tabLst>
                <a:tab pos="494665" algn="l"/>
                <a:tab pos="7811134" algn="l"/>
              </a:tabLst>
            </a:pPr>
            <a:r>
              <a:rPr b="0" u="dbl" dirty="0">
                <a:uFill>
                  <a:solidFill>
                    <a:srgbClr val="FBBA03"/>
                  </a:solidFill>
                </a:uFill>
                <a:latin typeface="Times New Roman"/>
                <a:cs typeface="Times New Roman"/>
              </a:rPr>
              <a:t> 	</a:t>
            </a:r>
            <a:r>
              <a:rPr u="dbl" spc="-5" dirty="0">
                <a:uFill>
                  <a:solidFill>
                    <a:srgbClr val="FBBA03"/>
                  </a:solidFill>
                </a:uFill>
              </a:rPr>
              <a:t>Tomas</a:t>
            </a:r>
            <a:r>
              <a:rPr u="heavy" spc="-5" dirty="0">
                <a:uFill>
                  <a:solidFill>
                    <a:srgbClr val="FBBA03"/>
                  </a:solidFill>
                </a:uFill>
              </a:rPr>
              <a:t>ul</a:t>
            </a:r>
            <a:r>
              <a:rPr u="none" spc="-5" dirty="0"/>
              <a:t>o Exam</a:t>
            </a:r>
            <a:r>
              <a:rPr u="heavy" spc="-5" dirty="0">
                <a:uFill>
                  <a:solidFill>
                    <a:srgbClr val="FBBA03"/>
                  </a:solidFill>
                </a:uFill>
              </a:rPr>
              <a:t>pl</a:t>
            </a:r>
            <a:r>
              <a:rPr u="none" spc="-5" dirty="0"/>
              <a:t>e Cyc</a:t>
            </a:r>
            <a:r>
              <a:rPr u="heavy" spc="-5" dirty="0">
                <a:uFill>
                  <a:solidFill>
                    <a:srgbClr val="FBBA03"/>
                  </a:solidFill>
                </a:uFill>
              </a:rPr>
              <a:t>l</a:t>
            </a:r>
            <a:r>
              <a:rPr u="none" spc="-5" dirty="0"/>
              <a:t>e</a:t>
            </a:r>
            <a:r>
              <a:rPr u="none" spc="-110" dirty="0"/>
              <a:t> </a:t>
            </a:r>
            <a:r>
              <a:rPr u="none" dirty="0"/>
              <a:t>2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15964" y="1452785"/>
            <a:ext cx="20288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140" dirty="0">
                <a:solidFill>
                  <a:srgbClr val="FF0000"/>
                </a:solidFill>
                <a:latin typeface="Times New Roman"/>
                <a:cs typeface="Times New Roman"/>
              </a:rPr>
              <a:t>Instruction</a:t>
            </a:r>
            <a:r>
              <a:rPr sz="1800" i="1" spc="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i="1" spc="130" dirty="0">
                <a:solidFill>
                  <a:srgbClr val="FF0000"/>
                </a:solidFill>
                <a:latin typeface="Times New Roman"/>
                <a:cs typeface="Times New Roman"/>
              </a:rPr>
              <a:t>status: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36445" y="1491989"/>
            <a:ext cx="1195705" cy="2578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658495" algn="l"/>
              </a:tabLst>
            </a:pPr>
            <a:r>
              <a:rPr sz="1500" i="1" spc="235" dirty="0">
                <a:latin typeface="Times New Roman"/>
                <a:cs typeface="Times New Roman"/>
              </a:rPr>
              <a:t>E</a:t>
            </a:r>
            <a:r>
              <a:rPr sz="1500" i="1" spc="145" dirty="0">
                <a:latin typeface="Times New Roman"/>
                <a:cs typeface="Times New Roman"/>
              </a:rPr>
              <a:t>x</a:t>
            </a:r>
            <a:r>
              <a:rPr sz="1500" i="1" spc="150" dirty="0">
                <a:latin typeface="Times New Roman"/>
                <a:cs typeface="Times New Roman"/>
              </a:rPr>
              <a:t>e</a:t>
            </a:r>
            <a:r>
              <a:rPr sz="1500" i="1" spc="145" dirty="0">
                <a:latin typeface="Times New Roman"/>
                <a:cs typeface="Times New Roman"/>
              </a:rPr>
              <a:t>c</a:t>
            </a:r>
            <a:r>
              <a:rPr sz="1500" i="1" dirty="0">
                <a:latin typeface="Times New Roman"/>
                <a:cs typeface="Times New Roman"/>
              </a:rPr>
              <a:t>	</a:t>
            </a:r>
            <a:r>
              <a:rPr sz="1500" i="1" spc="160" dirty="0">
                <a:latin typeface="Times New Roman"/>
                <a:cs typeface="Times New Roman"/>
              </a:rPr>
              <a:t>W</a:t>
            </a:r>
            <a:r>
              <a:rPr sz="1500" i="1" spc="155" dirty="0">
                <a:latin typeface="Times New Roman"/>
                <a:cs typeface="Times New Roman"/>
              </a:rPr>
              <a:t>r</a:t>
            </a:r>
            <a:r>
              <a:rPr sz="1500" i="1" spc="190" dirty="0">
                <a:latin typeface="Times New Roman"/>
                <a:cs typeface="Times New Roman"/>
              </a:rPr>
              <a:t>i</a:t>
            </a:r>
            <a:r>
              <a:rPr sz="1500" i="1" spc="120" dirty="0">
                <a:latin typeface="Times New Roman"/>
                <a:cs typeface="Times New Roman"/>
              </a:rPr>
              <a:t>t</a:t>
            </a:r>
            <a:r>
              <a:rPr sz="1500" i="1" spc="145" dirty="0">
                <a:latin typeface="Times New Roman"/>
                <a:cs typeface="Times New Roman"/>
              </a:rPr>
              <a:t>e</a:t>
            </a:r>
            <a:endParaRPr sz="1500">
              <a:latin typeface="Times New Roman"/>
              <a:cs typeface="Times New Roman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324682" y="1783186"/>
          <a:ext cx="7287257" cy="15552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5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5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62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48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15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15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2519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24231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350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1350" spc="-2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350" spc="1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350" dirty="0">
                          <a:latin typeface="Times New Roman"/>
                          <a:cs typeface="Times New Roman"/>
                        </a:rPr>
                        <a:t>ru</a:t>
                      </a:r>
                      <a:r>
                        <a:rPr sz="1350" spc="2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350" spc="2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350" spc="-4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350" spc="-1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350" dirty="0">
                          <a:latin typeface="Times New Roman"/>
                          <a:cs typeface="Times New Roman"/>
                        </a:rPr>
                        <a:t>n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 marL="68834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350" i="1" dirty="0">
                          <a:latin typeface="Times New Roman"/>
                          <a:cs typeface="Times New Roman"/>
                        </a:rPr>
                        <a:t>j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 marR="24130"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350" i="1" dirty="0">
                          <a:latin typeface="Times New Roman"/>
                          <a:cs typeface="Times New Roman"/>
                        </a:rPr>
                        <a:t>k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ts val="1655"/>
                        </a:lnSpc>
                      </a:pPr>
                      <a:r>
                        <a:rPr sz="1500" i="1" spc="150" dirty="0">
                          <a:latin typeface="Times New Roman"/>
                          <a:cs typeface="Times New Roman"/>
                        </a:rPr>
                        <a:t>Issue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655"/>
                        </a:lnSpc>
                      </a:pPr>
                      <a:r>
                        <a:rPr sz="1500" i="1" spc="210" dirty="0">
                          <a:latin typeface="Times New Roman"/>
                          <a:cs typeface="Times New Roman"/>
                        </a:rPr>
                        <a:t>Comp</a:t>
                      </a:r>
                      <a:r>
                        <a:rPr sz="1500" i="1" spc="1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i="1" spc="155" dirty="0">
                          <a:latin typeface="Times New Roman"/>
                          <a:cs typeface="Times New Roman"/>
                        </a:rPr>
                        <a:t>Result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1755" algn="r">
                        <a:lnSpc>
                          <a:spcPts val="1655"/>
                        </a:lnSpc>
                      </a:pPr>
                      <a:r>
                        <a:rPr sz="1500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1500" spc="35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1500" spc="-4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y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55"/>
                        </a:lnSpc>
                      </a:pPr>
                      <a:r>
                        <a:rPr sz="1500" spc="150" dirty="0">
                          <a:latin typeface="Times New Roman"/>
                          <a:cs typeface="Times New Roman"/>
                        </a:rPr>
                        <a:t>Address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75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350" spc="195" dirty="0">
                          <a:latin typeface="Times New Roman"/>
                          <a:cs typeface="Times New Roman"/>
                        </a:rPr>
                        <a:t>LD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/>
                </a:tc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75"/>
                        </a:spcBef>
                        <a:tabLst>
                          <a:tab pos="516255" algn="l"/>
                        </a:tabLst>
                      </a:pPr>
                      <a:r>
                        <a:rPr sz="1350" spc="-20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350" dirty="0">
                          <a:latin typeface="Times New Roman"/>
                          <a:cs typeface="Times New Roman"/>
                        </a:rPr>
                        <a:t>6	3</a:t>
                      </a:r>
                      <a:r>
                        <a:rPr sz="1350" spc="-10" dirty="0">
                          <a:latin typeface="Times New Roman"/>
                          <a:cs typeface="Times New Roman"/>
                        </a:rPr>
                        <a:t>4</a:t>
                      </a:r>
                      <a:r>
                        <a:rPr sz="1350" dirty="0">
                          <a:latin typeface="Times New Roman"/>
                          <a:cs typeface="Times New Roman"/>
                        </a:rPr>
                        <a:t>+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/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350" spc="160" dirty="0">
                          <a:latin typeface="Times New Roman"/>
                          <a:cs typeface="Times New Roman"/>
                        </a:rPr>
                        <a:t>R2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3340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3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73025" algn="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350" spc="25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35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350" spc="2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350" spc="-1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3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07950" algn="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350" spc="-25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1350" spc="2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350" dirty="0">
                          <a:latin typeface="Times New Roman"/>
                          <a:cs typeface="Times New Roman"/>
                        </a:rPr>
                        <a:t>s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3180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350" spc="155" dirty="0">
                          <a:latin typeface="Times New Roman"/>
                          <a:cs typeface="Times New Roman"/>
                        </a:rPr>
                        <a:t>34+R2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1715">
                <a:tc>
                  <a:txBody>
                    <a:bodyPr/>
                    <a:lstStyle/>
                    <a:p>
                      <a:pPr marL="31750">
                        <a:lnSpc>
                          <a:spcPts val="1595"/>
                        </a:lnSpc>
                      </a:pPr>
                      <a:r>
                        <a:rPr sz="1350" spc="19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LD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6525" algn="r">
                        <a:lnSpc>
                          <a:spcPts val="1595"/>
                        </a:lnSpc>
                        <a:tabLst>
                          <a:tab pos="516255" algn="l"/>
                        </a:tabLst>
                      </a:pPr>
                      <a:r>
                        <a:rPr sz="1350" spc="-2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3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2	4</a:t>
                      </a:r>
                      <a:r>
                        <a:rPr sz="1350" spc="-1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r>
                        <a:rPr sz="13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+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ts val="1595"/>
                        </a:lnSpc>
                      </a:pPr>
                      <a:r>
                        <a:rPr sz="1350" spc="16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R3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3340" algn="ctr">
                        <a:lnSpc>
                          <a:spcPts val="1595"/>
                        </a:lnSpc>
                      </a:pPr>
                      <a:r>
                        <a:rPr sz="13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73025" algn="r">
                        <a:lnSpc>
                          <a:spcPts val="1595"/>
                        </a:lnSpc>
                      </a:pPr>
                      <a:r>
                        <a:rPr sz="1350" spc="25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35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350" spc="2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350" spc="-1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3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07950" algn="r">
                        <a:lnSpc>
                          <a:spcPts val="1595"/>
                        </a:lnSpc>
                      </a:pPr>
                      <a:r>
                        <a:rPr sz="1350" spc="-25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1350" spc="2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350" dirty="0">
                          <a:latin typeface="Times New Roman"/>
                          <a:cs typeface="Times New Roman"/>
                        </a:rPr>
                        <a:t>s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43180" algn="ctr">
                        <a:lnSpc>
                          <a:spcPts val="1595"/>
                        </a:lnSpc>
                      </a:pPr>
                      <a:r>
                        <a:rPr sz="1350" spc="15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45+R3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0422">
                <a:tc>
                  <a:txBody>
                    <a:bodyPr/>
                    <a:lstStyle/>
                    <a:p>
                      <a:pPr marL="31750">
                        <a:lnSpc>
                          <a:spcPts val="1555"/>
                        </a:lnSpc>
                      </a:pPr>
                      <a:r>
                        <a:rPr sz="1350" spc="165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MULTD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ts val="1555"/>
                        </a:lnSpc>
                        <a:tabLst>
                          <a:tab pos="627380" algn="l"/>
                        </a:tabLst>
                      </a:pPr>
                      <a:r>
                        <a:rPr sz="1350" spc="135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F0	F2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555"/>
                        </a:lnSpc>
                      </a:pPr>
                      <a:r>
                        <a:rPr sz="1350" spc="13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F4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73025" algn="r">
                        <a:lnSpc>
                          <a:spcPts val="1555"/>
                        </a:lnSpc>
                      </a:pPr>
                      <a:r>
                        <a:rPr sz="1350" spc="25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35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350" spc="2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350" spc="-1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3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4945">
                        <a:lnSpc>
                          <a:spcPts val="1555"/>
                        </a:lnSpc>
                      </a:pPr>
                      <a:r>
                        <a:rPr sz="1350" spc="155" dirty="0">
                          <a:latin typeface="Times New Roman"/>
                          <a:cs typeface="Times New Roman"/>
                        </a:rPr>
                        <a:t>No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378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350" spc="135" dirty="0">
                          <a:solidFill>
                            <a:srgbClr val="FF00FF"/>
                          </a:solidFill>
                          <a:latin typeface="Times New Roman"/>
                          <a:cs typeface="Times New Roman"/>
                        </a:rPr>
                        <a:t>SUBD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/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75"/>
                        </a:spcBef>
                        <a:tabLst>
                          <a:tab pos="627380" algn="l"/>
                        </a:tabLst>
                      </a:pPr>
                      <a:r>
                        <a:rPr sz="1350" spc="135" dirty="0">
                          <a:solidFill>
                            <a:srgbClr val="FF00FF"/>
                          </a:solidFill>
                          <a:latin typeface="Times New Roman"/>
                          <a:cs typeface="Times New Roman"/>
                        </a:rPr>
                        <a:t>F8	F6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/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350" spc="130" dirty="0">
                          <a:solidFill>
                            <a:srgbClr val="FF00FF"/>
                          </a:solidFill>
                          <a:latin typeface="Times New Roman"/>
                          <a:cs typeface="Times New Roman"/>
                        </a:rPr>
                        <a:t>F2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1715">
                <a:tc>
                  <a:txBody>
                    <a:bodyPr/>
                    <a:lstStyle/>
                    <a:p>
                      <a:pPr marL="31750">
                        <a:lnSpc>
                          <a:spcPts val="1595"/>
                        </a:lnSpc>
                      </a:pPr>
                      <a:r>
                        <a:rPr sz="1350" spc="140" dirty="0">
                          <a:solidFill>
                            <a:srgbClr val="00FF00"/>
                          </a:solidFill>
                          <a:latin typeface="Times New Roman"/>
                          <a:cs typeface="Times New Roman"/>
                        </a:rPr>
                        <a:t>DIVD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95"/>
                        </a:lnSpc>
                        <a:tabLst>
                          <a:tab pos="627380" algn="l"/>
                        </a:tabLst>
                      </a:pPr>
                      <a:r>
                        <a:rPr sz="1350" spc="130" dirty="0">
                          <a:solidFill>
                            <a:srgbClr val="00FF00"/>
                          </a:solidFill>
                          <a:latin typeface="Times New Roman"/>
                          <a:cs typeface="Times New Roman"/>
                        </a:rPr>
                        <a:t>F10	</a:t>
                      </a:r>
                      <a:r>
                        <a:rPr sz="1350" spc="135" dirty="0">
                          <a:solidFill>
                            <a:srgbClr val="00FF00"/>
                          </a:solidFill>
                          <a:latin typeface="Times New Roman"/>
                          <a:cs typeface="Times New Roman"/>
                        </a:rPr>
                        <a:t>F0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595"/>
                        </a:lnSpc>
                      </a:pPr>
                      <a:r>
                        <a:rPr sz="1350" spc="130" dirty="0">
                          <a:solidFill>
                            <a:srgbClr val="00FF00"/>
                          </a:solidFill>
                          <a:latin typeface="Times New Roman"/>
                          <a:cs typeface="Times New Roman"/>
                        </a:rPr>
                        <a:t>F6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9587">
                <a:tc>
                  <a:txBody>
                    <a:bodyPr/>
                    <a:lstStyle/>
                    <a:p>
                      <a:pPr marL="31750">
                        <a:lnSpc>
                          <a:spcPts val="1550"/>
                        </a:lnSpc>
                      </a:pPr>
                      <a:r>
                        <a:rPr sz="1350" spc="180" dirty="0">
                          <a:latin typeface="Times New Roman"/>
                          <a:cs typeface="Times New Roman"/>
                        </a:rPr>
                        <a:t>ADDD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ts val="1550"/>
                        </a:lnSpc>
                        <a:tabLst>
                          <a:tab pos="627380" algn="l"/>
                        </a:tabLst>
                      </a:pPr>
                      <a:r>
                        <a:rPr sz="1350" spc="135" dirty="0">
                          <a:latin typeface="Times New Roman"/>
                          <a:cs typeface="Times New Roman"/>
                        </a:rPr>
                        <a:t>F6	F8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550"/>
                        </a:lnSpc>
                      </a:pPr>
                      <a:r>
                        <a:rPr sz="1350" spc="130" dirty="0">
                          <a:latin typeface="Times New Roman"/>
                          <a:cs typeface="Times New Roman"/>
                        </a:rPr>
                        <a:t>F2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015964" y="3427936"/>
            <a:ext cx="23818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150" dirty="0">
                <a:solidFill>
                  <a:srgbClr val="FF0000"/>
                </a:solidFill>
                <a:latin typeface="Times New Roman"/>
                <a:cs typeface="Times New Roman"/>
              </a:rPr>
              <a:t>Reservation</a:t>
            </a:r>
            <a:r>
              <a:rPr sz="1800" i="1" spc="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i="1" spc="140" dirty="0">
                <a:solidFill>
                  <a:srgbClr val="FF0000"/>
                </a:solidFill>
                <a:latin typeface="Times New Roman"/>
                <a:cs typeface="Times New Roman"/>
              </a:rPr>
              <a:t>Stations: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869435" y="2156454"/>
            <a:ext cx="589915" cy="361315"/>
          </a:xfrm>
          <a:custGeom>
            <a:avLst/>
            <a:gdLst/>
            <a:ahLst/>
            <a:cxnLst/>
            <a:rect l="l" t="t" r="r" b="b"/>
            <a:pathLst>
              <a:path w="589914" h="361314">
                <a:moveTo>
                  <a:pt x="525780" y="359664"/>
                </a:moveTo>
                <a:lnTo>
                  <a:pt x="64008" y="359664"/>
                </a:lnTo>
                <a:lnTo>
                  <a:pt x="65532" y="361188"/>
                </a:lnTo>
                <a:lnTo>
                  <a:pt x="524256" y="361188"/>
                </a:lnTo>
                <a:lnTo>
                  <a:pt x="525780" y="359664"/>
                </a:lnTo>
                <a:close/>
              </a:path>
              <a:path w="589914" h="361314">
                <a:moveTo>
                  <a:pt x="539496" y="356616"/>
                </a:moveTo>
                <a:lnTo>
                  <a:pt x="50292" y="356616"/>
                </a:lnTo>
                <a:lnTo>
                  <a:pt x="60960" y="359664"/>
                </a:lnTo>
                <a:lnTo>
                  <a:pt x="528828" y="359664"/>
                </a:lnTo>
                <a:lnTo>
                  <a:pt x="539496" y="356616"/>
                </a:lnTo>
                <a:close/>
              </a:path>
              <a:path w="589914" h="361314">
                <a:moveTo>
                  <a:pt x="553212" y="348996"/>
                </a:moveTo>
                <a:lnTo>
                  <a:pt x="36576" y="348996"/>
                </a:lnTo>
                <a:lnTo>
                  <a:pt x="45720" y="353568"/>
                </a:lnTo>
                <a:lnTo>
                  <a:pt x="48768" y="356616"/>
                </a:lnTo>
                <a:lnTo>
                  <a:pt x="541020" y="356616"/>
                </a:lnTo>
                <a:lnTo>
                  <a:pt x="544068" y="353568"/>
                </a:lnTo>
                <a:lnTo>
                  <a:pt x="553212" y="348996"/>
                </a:lnTo>
                <a:close/>
              </a:path>
              <a:path w="589914" h="361314">
                <a:moveTo>
                  <a:pt x="565404" y="339852"/>
                </a:moveTo>
                <a:lnTo>
                  <a:pt x="24384" y="339852"/>
                </a:lnTo>
                <a:lnTo>
                  <a:pt x="32004" y="345948"/>
                </a:lnTo>
                <a:lnTo>
                  <a:pt x="35052" y="348996"/>
                </a:lnTo>
                <a:lnTo>
                  <a:pt x="554736" y="348996"/>
                </a:lnTo>
                <a:lnTo>
                  <a:pt x="557784" y="345948"/>
                </a:lnTo>
                <a:lnTo>
                  <a:pt x="565404" y="339852"/>
                </a:lnTo>
                <a:close/>
              </a:path>
              <a:path w="589914" h="361314">
                <a:moveTo>
                  <a:pt x="554736" y="12192"/>
                </a:moveTo>
                <a:lnTo>
                  <a:pt x="35052" y="12192"/>
                </a:lnTo>
                <a:lnTo>
                  <a:pt x="32004" y="15240"/>
                </a:lnTo>
                <a:lnTo>
                  <a:pt x="24384" y="21336"/>
                </a:lnTo>
                <a:lnTo>
                  <a:pt x="21336" y="24384"/>
                </a:lnTo>
                <a:lnTo>
                  <a:pt x="15240" y="32004"/>
                </a:lnTo>
                <a:lnTo>
                  <a:pt x="12192" y="35052"/>
                </a:lnTo>
                <a:lnTo>
                  <a:pt x="12192" y="36576"/>
                </a:lnTo>
                <a:lnTo>
                  <a:pt x="7620" y="45720"/>
                </a:lnTo>
                <a:lnTo>
                  <a:pt x="6096" y="47244"/>
                </a:lnTo>
                <a:lnTo>
                  <a:pt x="6096" y="48768"/>
                </a:lnTo>
                <a:lnTo>
                  <a:pt x="4572" y="50292"/>
                </a:lnTo>
                <a:lnTo>
                  <a:pt x="1524" y="60960"/>
                </a:lnTo>
                <a:lnTo>
                  <a:pt x="1467" y="66040"/>
                </a:lnTo>
                <a:lnTo>
                  <a:pt x="0" y="79248"/>
                </a:lnTo>
                <a:lnTo>
                  <a:pt x="0" y="284988"/>
                </a:lnTo>
                <a:lnTo>
                  <a:pt x="1451" y="295148"/>
                </a:lnTo>
                <a:lnTo>
                  <a:pt x="1524" y="301752"/>
                </a:lnTo>
                <a:lnTo>
                  <a:pt x="4572" y="310896"/>
                </a:lnTo>
                <a:lnTo>
                  <a:pt x="6096" y="312420"/>
                </a:lnTo>
                <a:lnTo>
                  <a:pt x="6096" y="313944"/>
                </a:lnTo>
                <a:lnTo>
                  <a:pt x="7620" y="315468"/>
                </a:lnTo>
                <a:lnTo>
                  <a:pt x="12192" y="324612"/>
                </a:lnTo>
                <a:lnTo>
                  <a:pt x="12192" y="326136"/>
                </a:lnTo>
                <a:lnTo>
                  <a:pt x="15240" y="329184"/>
                </a:lnTo>
                <a:lnTo>
                  <a:pt x="21336" y="336804"/>
                </a:lnTo>
                <a:lnTo>
                  <a:pt x="22860" y="338328"/>
                </a:lnTo>
                <a:lnTo>
                  <a:pt x="22860" y="339852"/>
                </a:lnTo>
                <a:lnTo>
                  <a:pt x="566928" y="339852"/>
                </a:lnTo>
                <a:lnTo>
                  <a:pt x="566928" y="338328"/>
                </a:lnTo>
                <a:lnTo>
                  <a:pt x="568452" y="336804"/>
                </a:lnTo>
                <a:lnTo>
                  <a:pt x="574548" y="329184"/>
                </a:lnTo>
                <a:lnTo>
                  <a:pt x="577596" y="326136"/>
                </a:lnTo>
                <a:lnTo>
                  <a:pt x="577596" y="324612"/>
                </a:lnTo>
                <a:lnTo>
                  <a:pt x="582168" y="315468"/>
                </a:lnTo>
                <a:lnTo>
                  <a:pt x="583692" y="313944"/>
                </a:lnTo>
                <a:lnTo>
                  <a:pt x="583692" y="312420"/>
                </a:lnTo>
                <a:lnTo>
                  <a:pt x="585216" y="310896"/>
                </a:lnTo>
                <a:lnTo>
                  <a:pt x="587248" y="304800"/>
                </a:lnTo>
                <a:lnTo>
                  <a:pt x="77724" y="304800"/>
                </a:lnTo>
                <a:lnTo>
                  <a:pt x="71628" y="303276"/>
                </a:lnTo>
                <a:lnTo>
                  <a:pt x="72390" y="303276"/>
                </a:lnTo>
                <a:lnTo>
                  <a:pt x="67056" y="301752"/>
                </a:lnTo>
                <a:lnTo>
                  <a:pt x="68580" y="301752"/>
                </a:lnTo>
                <a:lnTo>
                  <a:pt x="66293" y="300228"/>
                </a:lnTo>
                <a:lnTo>
                  <a:pt x="65532" y="300228"/>
                </a:lnTo>
                <a:lnTo>
                  <a:pt x="60960" y="295656"/>
                </a:lnTo>
                <a:lnTo>
                  <a:pt x="61467" y="295656"/>
                </a:lnTo>
                <a:lnTo>
                  <a:pt x="60452" y="294132"/>
                </a:lnTo>
                <a:lnTo>
                  <a:pt x="59436" y="294132"/>
                </a:lnTo>
                <a:lnTo>
                  <a:pt x="58129" y="289560"/>
                </a:lnTo>
                <a:lnTo>
                  <a:pt x="57912" y="289560"/>
                </a:lnTo>
                <a:lnTo>
                  <a:pt x="56388" y="283464"/>
                </a:lnTo>
                <a:lnTo>
                  <a:pt x="57041" y="283464"/>
                </a:lnTo>
                <a:lnTo>
                  <a:pt x="56388" y="278892"/>
                </a:lnTo>
                <a:lnTo>
                  <a:pt x="56388" y="79248"/>
                </a:lnTo>
                <a:lnTo>
                  <a:pt x="56692" y="77724"/>
                </a:lnTo>
                <a:lnTo>
                  <a:pt x="56388" y="77724"/>
                </a:lnTo>
                <a:lnTo>
                  <a:pt x="57912" y="71628"/>
                </a:lnTo>
                <a:lnTo>
                  <a:pt x="58420" y="71628"/>
                </a:lnTo>
                <a:lnTo>
                  <a:pt x="59436" y="68580"/>
                </a:lnTo>
                <a:lnTo>
                  <a:pt x="61468" y="65532"/>
                </a:lnTo>
                <a:lnTo>
                  <a:pt x="60960" y="65532"/>
                </a:lnTo>
                <a:lnTo>
                  <a:pt x="65532" y="60960"/>
                </a:lnTo>
                <a:lnTo>
                  <a:pt x="66294" y="60960"/>
                </a:lnTo>
                <a:lnTo>
                  <a:pt x="68580" y="59436"/>
                </a:lnTo>
                <a:lnTo>
                  <a:pt x="67056" y="59436"/>
                </a:lnTo>
                <a:lnTo>
                  <a:pt x="72390" y="57912"/>
                </a:lnTo>
                <a:lnTo>
                  <a:pt x="71628" y="57912"/>
                </a:lnTo>
                <a:lnTo>
                  <a:pt x="77724" y="56388"/>
                </a:lnTo>
                <a:lnTo>
                  <a:pt x="586957" y="56388"/>
                </a:lnTo>
                <a:lnTo>
                  <a:pt x="585216" y="50292"/>
                </a:lnTo>
                <a:lnTo>
                  <a:pt x="583692" y="48768"/>
                </a:lnTo>
                <a:lnTo>
                  <a:pt x="583692" y="47244"/>
                </a:lnTo>
                <a:lnTo>
                  <a:pt x="582168" y="45720"/>
                </a:lnTo>
                <a:lnTo>
                  <a:pt x="577596" y="36576"/>
                </a:lnTo>
                <a:lnTo>
                  <a:pt x="577596" y="35052"/>
                </a:lnTo>
                <a:lnTo>
                  <a:pt x="574548" y="32004"/>
                </a:lnTo>
                <a:lnTo>
                  <a:pt x="568452" y="24384"/>
                </a:lnTo>
                <a:lnTo>
                  <a:pt x="565404" y="21336"/>
                </a:lnTo>
                <a:lnTo>
                  <a:pt x="557784" y="15240"/>
                </a:lnTo>
                <a:lnTo>
                  <a:pt x="554736" y="12192"/>
                </a:lnTo>
                <a:close/>
              </a:path>
              <a:path w="589914" h="361314">
                <a:moveTo>
                  <a:pt x="71628" y="303276"/>
                </a:moveTo>
                <a:lnTo>
                  <a:pt x="77724" y="304800"/>
                </a:lnTo>
                <a:lnTo>
                  <a:pt x="74168" y="303784"/>
                </a:lnTo>
                <a:lnTo>
                  <a:pt x="71628" y="303276"/>
                </a:lnTo>
                <a:close/>
              </a:path>
              <a:path w="589914" h="361314">
                <a:moveTo>
                  <a:pt x="74168" y="303784"/>
                </a:moveTo>
                <a:lnTo>
                  <a:pt x="77724" y="304800"/>
                </a:lnTo>
                <a:lnTo>
                  <a:pt x="79248" y="304800"/>
                </a:lnTo>
                <a:lnTo>
                  <a:pt x="74168" y="303784"/>
                </a:lnTo>
                <a:close/>
              </a:path>
              <a:path w="589914" h="361314">
                <a:moveTo>
                  <a:pt x="516636" y="303493"/>
                </a:moveTo>
                <a:lnTo>
                  <a:pt x="507492" y="304800"/>
                </a:lnTo>
                <a:lnTo>
                  <a:pt x="512064" y="304800"/>
                </a:lnTo>
                <a:lnTo>
                  <a:pt x="516636" y="303493"/>
                </a:lnTo>
                <a:close/>
              </a:path>
              <a:path w="589914" h="361314">
                <a:moveTo>
                  <a:pt x="518159" y="303276"/>
                </a:moveTo>
                <a:lnTo>
                  <a:pt x="516636" y="303493"/>
                </a:lnTo>
                <a:lnTo>
                  <a:pt x="512064" y="304800"/>
                </a:lnTo>
                <a:lnTo>
                  <a:pt x="518159" y="303276"/>
                </a:lnTo>
                <a:close/>
              </a:path>
              <a:path w="589914" h="361314">
                <a:moveTo>
                  <a:pt x="518922" y="303276"/>
                </a:moveTo>
                <a:lnTo>
                  <a:pt x="518159" y="303276"/>
                </a:lnTo>
                <a:lnTo>
                  <a:pt x="512064" y="304800"/>
                </a:lnTo>
                <a:lnTo>
                  <a:pt x="516636" y="304800"/>
                </a:lnTo>
                <a:lnTo>
                  <a:pt x="518922" y="303276"/>
                </a:lnTo>
                <a:close/>
              </a:path>
              <a:path w="589914" h="361314">
                <a:moveTo>
                  <a:pt x="522731" y="301752"/>
                </a:moveTo>
                <a:lnTo>
                  <a:pt x="520065" y="302514"/>
                </a:lnTo>
                <a:lnTo>
                  <a:pt x="516636" y="304800"/>
                </a:lnTo>
                <a:lnTo>
                  <a:pt x="522731" y="301752"/>
                </a:lnTo>
                <a:close/>
              </a:path>
              <a:path w="589914" h="361314">
                <a:moveTo>
                  <a:pt x="588263" y="301752"/>
                </a:moveTo>
                <a:lnTo>
                  <a:pt x="522731" y="301752"/>
                </a:lnTo>
                <a:lnTo>
                  <a:pt x="516636" y="304800"/>
                </a:lnTo>
                <a:lnTo>
                  <a:pt x="587248" y="304800"/>
                </a:lnTo>
                <a:lnTo>
                  <a:pt x="588263" y="301752"/>
                </a:lnTo>
                <a:close/>
              </a:path>
              <a:path w="589914" h="361314">
                <a:moveTo>
                  <a:pt x="72390" y="303276"/>
                </a:moveTo>
                <a:lnTo>
                  <a:pt x="71628" y="303276"/>
                </a:lnTo>
                <a:lnTo>
                  <a:pt x="74168" y="303784"/>
                </a:lnTo>
                <a:lnTo>
                  <a:pt x="72390" y="303276"/>
                </a:lnTo>
                <a:close/>
              </a:path>
              <a:path w="589914" h="361314">
                <a:moveTo>
                  <a:pt x="520065" y="302514"/>
                </a:moveTo>
                <a:lnTo>
                  <a:pt x="516636" y="303493"/>
                </a:lnTo>
                <a:lnTo>
                  <a:pt x="518159" y="303276"/>
                </a:lnTo>
                <a:lnTo>
                  <a:pt x="518922" y="303276"/>
                </a:lnTo>
                <a:lnTo>
                  <a:pt x="520065" y="302514"/>
                </a:lnTo>
                <a:close/>
              </a:path>
              <a:path w="589914" h="361314">
                <a:moveTo>
                  <a:pt x="66040" y="299720"/>
                </a:moveTo>
                <a:lnTo>
                  <a:pt x="68580" y="301752"/>
                </a:lnTo>
                <a:lnTo>
                  <a:pt x="67056" y="301752"/>
                </a:lnTo>
                <a:lnTo>
                  <a:pt x="73152" y="303276"/>
                </a:lnTo>
                <a:lnTo>
                  <a:pt x="66040" y="299720"/>
                </a:lnTo>
                <a:close/>
              </a:path>
              <a:path w="589914" h="361314">
                <a:moveTo>
                  <a:pt x="525126" y="299139"/>
                </a:moveTo>
                <a:lnTo>
                  <a:pt x="520065" y="302514"/>
                </a:lnTo>
                <a:lnTo>
                  <a:pt x="522731" y="301752"/>
                </a:lnTo>
                <a:lnTo>
                  <a:pt x="588264" y="301752"/>
                </a:lnTo>
                <a:lnTo>
                  <a:pt x="588264" y="300228"/>
                </a:lnTo>
                <a:lnTo>
                  <a:pt x="524256" y="300228"/>
                </a:lnTo>
                <a:lnTo>
                  <a:pt x="525126" y="299139"/>
                </a:lnTo>
                <a:close/>
              </a:path>
              <a:path w="589914" h="361314">
                <a:moveTo>
                  <a:pt x="64516" y="298958"/>
                </a:moveTo>
                <a:lnTo>
                  <a:pt x="64661" y="299139"/>
                </a:lnTo>
                <a:lnTo>
                  <a:pt x="68580" y="301752"/>
                </a:lnTo>
                <a:lnTo>
                  <a:pt x="66040" y="299720"/>
                </a:lnTo>
                <a:lnTo>
                  <a:pt x="64516" y="298958"/>
                </a:lnTo>
                <a:close/>
              </a:path>
              <a:path w="589914" h="361314">
                <a:moveTo>
                  <a:pt x="526288" y="297688"/>
                </a:moveTo>
                <a:lnTo>
                  <a:pt x="521207" y="301752"/>
                </a:lnTo>
                <a:lnTo>
                  <a:pt x="525126" y="299139"/>
                </a:lnTo>
                <a:lnTo>
                  <a:pt x="526288" y="297688"/>
                </a:lnTo>
                <a:close/>
              </a:path>
              <a:path w="589914" h="361314">
                <a:moveTo>
                  <a:pt x="64008" y="298704"/>
                </a:moveTo>
                <a:lnTo>
                  <a:pt x="65532" y="300228"/>
                </a:lnTo>
                <a:lnTo>
                  <a:pt x="64661" y="299139"/>
                </a:lnTo>
                <a:lnTo>
                  <a:pt x="64008" y="298704"/>
                </a:lnTo>
                <a:close/>
              </a:path>
              <a:path w="589914" h="361314">
                <a:moveTo>
                  <a:pt x="64661" y="299139"/>
                </a:moveTo>
                <a:lnTo>
                  <a:pt x="65532" y="300228"/>
                </a:lnTo>
                <a:lnTo>
                  <a:pt x="66293" y="300228"/>
                </a:lnTo>
                <a:lnTo>
                  <a:pt x="64661" y="299139"/>
                </a:lnTo>
                <a:close/>
              </a:path>
              <a:path w="589914" h="361314">
                <a:moveTo>
                  <a:pt x="525779" y="298704"/>
                </a:moveTo>
                <a:lnTo>
                  <a:pt x="525126" y="299139"/>
                </a:lnTo>
                <a:lnTo>
                  <a:pt x="524256" y="300228"/>
                </a:lnTo>
                <a:lnTo>
                  <a:pt x="525779" y="298704"/>
                </a:lnTo>
                <a:close/>
              </a:path>
              <a:path w="589914" h="361314">
                <a:moveTo>
                  <a:pt x="588264" y="295656"/>
                </a:moveTo>
                <a:lnTo>
                  <a:pt x="528828" y="295656"/>
                </a:lnTo>
                <a:lnTo>
                  <a:pt x="524256" y="300228"/>
                </a:lnTo>
                <a:lnTo>
                  <a:pt x="588264" y="300228"/>
                </a:lnTo>
                <a:lnTo>
                  <a:pt x="588264" y="295656"/>
                </a:lnTo>
                <a:close/>
              </a:path>
              <a:path w="589914" h="361314">
                <a:moveTo>
                  <a:pt x="63500" y="297688"/>
                </a:moveTo>
                <a:lnTo>
                  <a:pt x="64516" y="298958"/>
                </a:lnTo>
                <a:lnTo>
                  <a:pt x="66040" y="299720"/>
                </a:lnTo>
                <a:lnTo>
                  <a:pt x="63500" y="297688"/>
                </a:lnTo>
                <a:close/>
              </a:path>
              <a:path w="589914" h="361314">
                <a:moveTo>
                  <a:pt x="64008" y="298704"/>
                </a:moveTo>
                <a:lnTo>
                  <a:pt x="64661" y="299139"/>
                </a:lnTo>
                <a:lnTo>
                  <a:pt x="64516" y="298958"/>
                </a:lnTo>
                <a:lnTo>
                  <a:pt x="64008" y="298704"/>
                </a:lnTo>
                <a:close/>
              </a:path>
              <a:path w="589914" h="361314">
                <a:moveTo>
                  <a:pt x="527558" y="296672"/>
                </a:moveTo>
                <a:lnTo>
                  <a:pt x="526288" y="297688"/>
                </a:lnTo>
                <a:lnTo>
                  <a:pt x="525126" y="299139"/>
                </a:lnTo>
                <a:lnTo>
                  <a:pt x="525779" y="298704"/>
                </a:lnTo>
                <a:lnTo>
                  <a:pt x="527304" y="297180"/>
                </a:lnTo>
                <a:lnTo>
                  <a:pt x="527558" y="296672"/>
                </a:lnTo>
                <a:close/>
              </a:path>
              <a:path w="589914" h="361314">
                <a:moveTo>
                  <a:pt x="62229" y="296672"/>
                </a:moveTo>
                <a:lnTo>
                  <a:pt x="62484" y="297180"/>
                </a:lnTo>
                <a:lnTo>
                  <a:pt x="64008" y="298704"/>
                </a:lnTo>
                <a:lnTo>
                  <a:pt x="64516" y="298958"/>
                </a:lnTo>
                <a:lnTo>
                  <a:pt x="63500" y="297688"/>
                </a:lnTo>
                <a:lnTo>
                  <a:pt x="62229" y="296672"/>
                </a:lnTo>
                <a:close/>
              </a:path>
              <a:path w="589914" h="361314">
                <a:moveTo>
                  <a:pt x="61468" y="295148"/>
                </a:moveTo>
                <a:lnTo>
                  <a:pt x="62229" y="296672"/>
                </a:lnTo>
                <a:lnTo>
                  <a:pt x="63500" y="297688"/>
                </a:lnTo>
                <a:lnTo>
                  <a:pt x="61468" y="295148"/>
                </a:lnTo>
                <a:close/>
              </a:path>
              <a:path w="589914" h="361314">
                <a:moveTo>
                  <a:pt x="528320" y="295148"/>
                </a:moveTo>
                <a:lnTo>
                  <a:pt x="526288" y="297688"/>
                </a:lnTo>
                <a:lnTo>
                  <a:pt x="527558" y="296672"/>
                </a:lnTo>
                <a:lnTo>
                  <a:pt x="528320" y="295148"/>
                </a:lnTo>
                <a:close/>
              </a:path>
              <a:path w="589914" h="361314">
                <a:moveTo>
                  <a:pt x="60960" y="295656"/>
                </a:moveTo>
                <a:lnTo>
                  <a:pt x="62484" y="297180"/>
                </a:lnTo>
                <a:lnTo>
                  <a:pt x="62048" y="296526"/>
                </a:lnTo>
                <a:lnTo>
                  <a:pt x="60960" y="295656"/>
                </a:lnTo>
                <a:close/>
              </a:path>
              <a:path w="589914" h="361314">
                <a:moveTo>
                  <a:pt x="62048" y="296526"/>
                </a:moveTo>
                <a:lnTo>
                  <a:pt x="62484" y="297180"/>
                </a:lnTo>
                <a:lnTo>
                  <a:pt x="62229" y="296672"/>
                </a:lnTo>
                <a:lnTo>
                  <a:pt x="62048" y="296526"/>
                </a:lnTo>
                <a:close/>
              </a:path>
              <a:path w="589914" h="361314">
                <a:moveTo>
                  <a:pt x="527739" y="296526"/>
                </a:moveTo>
                <a:lnTo>
                  <a:pt x="527558" y="296672"/>
                </a:lnTo>
                <a:lnTo>
                  <a:pt x="527304" y="297180"/>
                </a:lnTo>
                <a:lnTo>
                  <a:pt x="527739" y="296526"/>
                </a:lnTo>
                <a:close/>
              </a:path>
              <a:path w="589914" h="361314">
                <a:moveTo>
                  <a:pt x="528828" y="295656"/>
                </a:moveTo>
                <a:lnTo>
                  <a:pt x="527739" y="296526"/>
                </a:lnTo>
                <a:lnTo>
                  <a:pt x="527304" y="297180"/>
                </a:lnTo>
                <a:lnTo>
                  <a:pt x="528828" y="295656"/>
                </a:lnTo>
                <a:close/>
              </a:path>
              <a:path w="589914" h="361314">
                <a:moveTo>
                  <a:pt x="59436" y="292608"/>
                </a:moveTo>
                <a:lnTo>
                  <a:pt x="62048" y="296526"/>
                </a:lnTo>
                <a:lnTo>
                  <a:pt x="62229" y="296672"/>
                </a:lnTo>
                <a:lnTo>
                  <a:pt x="61468" y="295148"/>
                </a:lnTo>
                <a:lnTo>
                  <a:pt x="59436" y="292608"/>
                </a:lnTo>
                <a:close/>
              </a:path>
              <a:path w="589914" h="361314">
                <a:moveTo>
                  <a:pt x="530352" y="292608"/>
                </a:moveTo>
                <a:lnTo>
                  <a:pt x="528320" y="295148"/>
                </a:lnTo>
                <a:lnTo>
                  <a:pt x="527558" y="296672"/>
                </a:lnTo>
                <a:lnTo>
                  <a:pt x="527739" y="296526"/>
                </a:lnTo>
                <a:lnTo>
                  <a:pt x="530352" y="292608"/>
                </a:lnTo>
                <a:close/>
              </a:path>
              <a:path w="589914" h="361314">
                <a:moveTo>
                  <a:pt x="61467" y="295656"/>
                </a:moveTo>
                <a:lnTo>
                  <a:pt x="60960" y="295656"/>
                </a:lnTo>
                <a:lnTo>
                  <a:pt x="62048" y="296526"/>
                </a:lnTo>
                <a:lnTo>
                  <a:pt x="61467" y="295656"/>
                </a:lnTo>
                <a:close/>
              </a:path>
              <a:path w="589914" h="361314">
                <a:moveTo>
                  <a:pt x="530733" y="292608"/>
                </a:moveTo>
                <a:lnTo>
                  <a:pt x="530352" y="292608"/>
                </a:lnTo>
                <a:lnTo>
                  <a:pt x="527739" y="296526"/>
                </a:lnTo>
                <a:lnTo>
                  <a:pt x="528828" y="295656"/>
                </a:lnTo>
                <a:lnTo>
                  <a:pt x="588264" y="295656"/>
                </a:lnTo>
                <a:lnTo>
                  <a:pt x="588433" y="294132"/>
                </a:lnTo>
                <a:lnTo>
                  <a:pt x="530352" y="294132"/>
                </a:lnTo>
                <a:lnTo>
                  <a:pt x="530733" y="292608"/>
                </a:lnTo>
                <a:close/>
              </a:path>
              <a:path w="589914" h="361314">
                <a:moveTo>
                  <a:pt x="60198" y="292608"/>
                </a:moveTo>
                <a:lnTo>
                  <a:pt x="59436" y="292608"/>
                </a:lnTo>
                <a:lnTo>
                  <a:pt x="61468" y="295148"/>
                </a:lnTo>
                <a:lnTo>
                  <a:pt x="60198" y="292608"/>
                </a:lnTo>
                <a:close/>
              </a:path>
              <a:path w="589914" h="361314">
                <a:moveTo>
                  <a:pt x="531876" y="288036"/>
                </a:moveTo>
                <a:lnTo>
                  <a:pt x="528320" y="295148"/>
                </a:lnTo>
                <a:lnTo>
                  <a:pt x="530352" y="292608"/>
                </a:lnTo>
                <a:lnTo>
                  <a:pt x="530733" y="292608"/>
                </a:lnTo>
                <a:lnTo>
                  <a:pt x="531876" y="288036"/>
                </a:lnTo>
                <a:close/>
              </a:path>
              <a:path w="589914" h="361314">
                <a:moveTo>
                  <a:pt x="57912" y="288036"/>
                </a:moveTo>
                <a:lnTo>
                  <a:pt x="59436" y="294132"/>
                </a:lnTo>
                <a:lnTo>
                  <a:pt x="60452" y="294132"/>
                </a:lnTo>
                <a:lnTo>
                  <a:pt x="59436" y="292608"/>
                </a:lnTo>
                <a:lnTo>
                  <a:pt x="60198" y="292608"/>
                </a:lnTo>
                <a:lnTo>
                  <a:pt x="57912" y="288036"/>
                </a:lnTo>
                <a:close/>
              </a:path>
              <a:path w="589914" h="361314">
                <a:moveTo>
                  <a:pt x="532384" y="287019"/>
                </a:moveTo>
                <a:lnTo>
                  <a:pt x="530352" y="294132"/>
                </a:lnTo>
                <a:lnTo>
                  <a:pt x="588433" y="294132"/>
                </a:lnTo>
                <a:lnTo>
                  <a:pt x="588941" y="289560"/>
                </a:lnTo>
                <a:lnTo>
                  <a:pt x="531876" y="289560"/>
                </a:lnTo>
                <a:lnTo>
                  <a:pt x="532384" y="287019"/>
                </a:lnTo>
                <a:close/>
              </a:path>
              <a:path w="589914" h="361314">
                <a:moveTo>
                  <a:pt x="56388" y="283464"/>
                </a:moveTo>
                <a:lnTo>
                  <a:pt x="57912" y="289560"/>
                </a:lnTo>
                <a:lnTo>
                  <a:pt x="57694" y="288036"/>
                </a:lnTo>
                <a:lnTo>
                  <a:pt x="56388" y="283464"/>
                </a:lnTo>
                <a:close/>
              </a:path>
              <a:path w="589914" h="361314">
                <a:moveTo>
                  <a:pt x="57694" y="288036"/>
                </a:moveTo>
                <a:lnTo>
                  <a:pt x="57912" y="289560"/>
                </a:lnTo>
                <a:lnTo>
                  <a:pt x="58129" y="289560"/>
                </a:lnTo>
                <a:lnTo>
                  <a:pt x="57694" y="288036"/>
                </a:lnTo>
                <a:close/>
              </a:path>
              <a:path w="589914" h="361314">
                <a:moveTo>
                  <a:pt x="533400" y="283464"/>
                </a:moveTo>
                <a:lnTo>
                  <a:pt x="532384" y="287019"/>
                </a:lnTo>
                <a:lnTo>
                  <a:pt x="531876" y="289560"/>
                </a:lnTo>
                <a:lnTo>
                  <a:pt x="533400" y="283464"/>
                </a:lnTo>
                <a:close/>
              </a:path>
              <a:path w="589914" h="361314">
                <a:moveTo>
                  <a:pt x="589618" y="283464"/>
                </a:moveTo>
                <a:lnTo>
                  <a:pt x="533400" y="283464"/>
                </a:lnTo>
                <a:lnTo>
                  <a:pt x="531876" y="289560"/>
                </a:lnTo>
                <a:lnTo>
                  <a:pt x="588941" y="289560"/>
                </a:lnTo>
                <a:lnTo>
                  <a:pt x="589618" y="283464"/>
                </a:lnTo>
                <a:close/>
              </a:path>
              <a:path w="589914" h="361314">
                <a:moveTo>
                  <a:pt x="57041" y="283464"/>
                </a:moveTo>
                <a:lnTo>
                  <a:pt x="56388" y="283464"/>
                </a:lnTo>
                <a:lnTo>
                  <a:pt x="57694" y="288036"/>
                </a:lnTo>
                <a:lnTo>
                  <a:pt x="57041" y="283464"/>
                </a:lnTo>
                <a:close/>
              </a:path>
              <a:path w="589914" h="361314">
                <a:moveTo>
                  <a:pt x="532257" y="74295"/>
                </a:moveTo>
                <a:lnTo>
                  <a:pt x="533400" y="82296"/>
                </a:lnTo>
                <a:lnTo>
                  <a:pt x="533400" y="281940"/>
                </a:lnTo>
                <a:lnTo>
                  <a:pt x="532384" y="287019"/>
                </a:lnTo>
                <a:lnTo>
                  <a:pt x="533400" y="283464"/>
                </a:lnTo>
                <a:lnTo>
                  <a:pt x="589618" y="283464"/>
                </a:lnTo>
                <a:lnTo>
                  <a:pt x="589788" y="281940"/>
                </a:lnTo>
                <a:lnTo>
                  <a:pt x="589788" y="77724"/>
                </a:lnTo>
                <a:lnTo>
                  <a:pt x="533400" y="77724"/>
                </a:lnTo>
                <a:lnTo>
                  <a:pt x="532257" y="74295"/>
                </a:lnTo>
                <a:close/>
              </a:path>
              <a:path w="589914" h="361314">
                <a:moveTo>
                  <a:pt x="57912" y="71628"/>
                </a:moveTo>
                <a:lnTo>
                  <a:pt x="56388" y="77724"/>
                </a:lnTo>
                <a:lnTo>
                  <a:pt x="57150" y="75438"/>
                </a:lnTo>
                <a:lnTo>
                  <a:pt x="57912" y="71628"/>
                </a:lnTo>
                <a:close/>
              </a:path>
              <a:path w="589914" h="361314">
                <a:moveTo>
                  <a:pt x="57150" y="75438"/>
                </a:moveTo>
                <a:lnTo>
                  <a:pt x="56388" y="77724"/>
                </a:lnTo>
                <a:lnTo>
                  <a:pt x="56692" y="77724"/>
                </a:lnTo>
                <a:lnTo>
                  <a:pt x="57150" y="75438"/>
                </a:lnTo>
                <a:close/>
              </a:path>
              <a:path w="589914" h="361314">
                <a:moveTo>
                  <a:pt x="531876" y="71628"/>
                </a:moveTo>
                <a:lnTo>
                  <a:pt x="532257" y="74295"/>
                </a:lnTo>
                <a:lnTo>
                  <a:pt x="533400" y="77724"/>
                </a:lnTo>
                <a:lnTo>
                  <a:pt x="531876" y="71628"/>
                </a:lnTo>
                <a:close/>
              </a:path>
              <a:path w="589914" h="361314">
                <a:moveTo>
                  <a:pt x="589134" y="71628"/>
                </a:moveTo>
                <a:lnTo>
                  <a:pt x="531876" y="71628"/>
                </a:lnTo>
                <a:lnTo>
                  <a:pt x="533400" y="77724"/>
                </a:lnTo>
                <a:lnTo>
                  <a:pt x="589788" y="77724"/>
                </a:lnTo>
                <a:lnTo>
                  <a:pt x="589679" y="75438"/>
                </a:lnTo>
                <a:lnTo>
                  <a:pt x="589134" y="71628"/>
                </a:lnTo>
                <a:close/>
              </a:path>
              <a:path w="589914" h="361314">
                <a:moveTo>
                  <a:pt x="58420" y="71628"/>
                </a:moveTo>
                <a:lnTo>
                  <a:pt x="57912" y="71628"/>
                </a:lnTo>
                <a:lnTo>
                  <a:pt x="57150" y="75438"/>
                </a:lnTo>
                <a:lnTo>
                  <a:pt x="58420" y="71628"/>
                </a:lnTo>
                <a:close/>
              </a:path>
              <a:path w="589914" h="361314">
                <a:moveTo>
                  <a:pt x="527739" y="64661"/>
                </a:moveTo>
                <a:lnTo>
                  <a:pt x="530352" y="68580"/>
                </a:lnTo>
                <a:lnTo>
                  <a:pt x="532257" y="74295"/>
                </a:lnTo>
                <a:lnTo>
                  <a:pt x="531876" y="71628"/>
                </a:lnTo>
                <a:lnTo>
                  <a:pt x="589134" y="71628"/>
                </a:lnTo>
                <a:lnTo>
                  <a:pt x="588264" y="65532"/>
                </a:lnTo>
                <a:lnTo>
                  <a:pt x="528828" y="65532"/>
                </a:lnTo>
                <a:lnTo>
                  <a:pt x="527739" y="64661"/>
                </a:lnTo>
                <a:close/>
              </a:path>
              <a:path w="589914" h="361314">
                <a:moveTo>
                  <a:pt x="61467" y="66040"/>
                </a:moveTo>
                <a:lnTo>
                  <a:pt x="59436" y="68580"/>
                </a:lnTo>
                <a:lnTo>
                  <a:pt x="57911" y="73152"/>
                </a:lnTo>
                <a:lnTo>
                  <a:pt x="61467" y="66040"/>
                </a:lnTo>
                <a:close/>
              </a:path>
              <a:path w="589914" h="361314">
                <a:moveTo>
                  <a:pt x="528320" y="66040"/>
                </a:moveTo>
                <a:lnTo>
                  <a:pt x="531876" y="73152"/>
                </a:lnTo>
                <a:lnTo>
                  <a:pt x="530352" y="68580"/>
                </a:lnTo>
                <a:lnTo>
                  <a:pt x="528320" y="66040"/>
                </a:lnTo>
                <a:close/>
              </a:path>
              <a:path w="589914" h="361314">
                <a:moveTo>
                  <a:pt x="62229" y="64516"/>
                </a:moveTo>
                <a:lnTo>
                  <a:pt x="62048" y="64661"/>
                </a:lnTo>
                <a:lnTo>
                  <a:pt x="59436" y="68580"/>
                </a:lnTo>
                <a:lnTo>
                  <a:pt x="61467" y="66040"/>
                </a:lnTo>
                <a:lnTo>
                  <a:pt x="62229" y="64516"/>
                </a:lnTo>
                <a:close/>
              </a:path>
              <a:path w="589914" h="361314">
                <a:moveTo>
                  <a:pt x="527558" y="64516"/>
                </a:moveTo>
                <a:lnTo>
                  <a:pt x="528320" y="66040"/>
                </a:lnTo>
                <a:lnTo>
                  <a:pt x="530352" y="68580"/>
                </a:lnTo>
                <a:lnTo>
                  <a:pt x="527739" y="64661"/>
                </a:lnTo>
                <a:lnTo>
                  <a:pt x="527558" y="64516"/>
                </a:lnTo>
                <a:close/>
              </a:path>
              <a:path w="589914" h="361314">
                <a:moveTo>
                  <a:pt x="63500" y="63500"/>
                </a:moveTo>
                <a:lnTo>
                  <a:pt x="62229" y="64516"/>
                </a:lnTo>
                <a:lnTo>
                  <a:pt x="61467" y="66040"/>
                </a:lnTo>
                <a:lnTo>
                  <a:pt x="63500" y="63500"/>
                </a:lnTo>
                <a:close/>
              </a:path>
              <a:path w="589914" h="361314">
                <a:moveTo>
                  <a:pt x="526288" y="63500"/>
                </a:moveTo>
                <a:lnTo>
                  <a:pt x="528320" y="66040"/>
                </a:lnTo>
                <a:lnTo>
                  <a:pt x="527558" y="64516"/>
                </a:lnTo>
                <a:lnTo>
                  <a:pt x="526288" y="63500"/>
                </a:lnTo>
                <a:close/>
              </a:path>
              <a:path w="589914" h="361314">
                <a:moveTo>
                  <a:pt x="62483" y="64008"/>
                </a:moveTo>
                <a:lnTo>
                  <a:pt x="60960" y="65532"/>
                </a:lnTo>
                <a:lnTo>
                  <a:pt x="62048" y="64661"/>
                </a:lnTo>
                <a:lnTo>
                  <a:pt x="62483" y="64008"/>
                </a:lnTo>
                <a:close/>
              </a:path>
              <a:path w="589914" h="361314">
                <a:moveTo>
                  <a:pt x="62048" y="64661"/>
                </a:moveTo>
                <a:lnTo>
                  <a:pt x="60960" y="65532"/>
                </a:lnTo>
                <a:lnTo>
                  <a:pt x="61468" y="65532"/>
                </a:lnTo>
                <a:lnTo>
                  <a:pt x="62048" y="64661"/>
                </a:lnTo>
                <a:close/>
              </a:path>
              <a:path w="589914" h="361314">
                <a:moveTo>
                  <a:pt x="527304" y="64008"/>
                </a:moveTo>
                <a:lnTo>
                  <a:pt x="527739" y="64661"/>
                </a:lnTo>
                <a:lnTo>
                  <a:pt x="528828" y="65532"/>
                </a:lnTo>
                <a:lnTo>
                  <a:pt x="527304" y="64008"/>
                </a:lnTo>
                <a:close/>
              </a:path>
              <a:path w="589914" h="361314">
                <a:moveTo>
                  <a:pt x="588264" y="60960"/>
                </a:moveTo>
                <a:lnTo>
                  <a:pt x="524256" y="60960"/>
                </a:lnTo>
                <a:lnTo>
                  <a:pt x="528828" y="65532"/>
                </a:lnTo>
                <a:lnTo>
                  <a:pt x="588264" y="65532"/>
                </a:lnTo>
                <a:lnTo>
                  <a:pt x="588264" y="60960"/>
                </a:lnTo>
                <a:close/>
              </a:path>
              <a:path w="589914" h="361314">
                <a:moveTo>
                  <a:pt x="62483" y="64008"/>
                </a:moveTo>
                <a:lnTo>
                  <a:pt x="62048" y="64661"/>
                </a:lnTo>
                <a:lnTo>
                  <a:pt x="62229" y="64516"/>
                </a:lnTo>
                <a:lnTo>
                  <a:pt x="62483" y="64008"/>
                </a:lnTo>
                <a:close/>
              </a:path>
              <a:path w="589914" h="361314">
                <a:moveTo>
                  <a:pt x="527304" y="64008"/>
                </a:moveTo>
                <a:lnTo>
                  <a:pt x="527558" y="64516"/>
                </a:lnTo>
                <a:lnTo>
                  <a:pt x="527739" y="64661"/>
                </a:lnTo>
                <a:lnTo>
                  <a:pt x="527304" y="64008"/>
                </a:lnTo>
                <a:close/>
              </a:path>
              <a:path w="589914" h="361314">
                <a:moveTo>
                  <a:pt x="64515" y="62230"/>
                </a:moveTo>
                <a:lnTo>
                  <a:pt x="64007" y="62484"/>
                </a:lnTo>
                <a:lnTo>
                  <a:pt x="62483" y="64008"/>
                </a:lnTo>
                <a:lnTo>
                  <a:pt x="62229" y="64516"/>
                </a:lnTo>
                <a:lnTo>
                  <a:pt x="63500" y="63500"/>
                </a:lnTo>
                <a:lnTo>
                  <a:pt x="64515" y="62230"/>
                </a:lnTo>
                <a:close/>
              </a:path>
              <a:path w="589914" h="361314">
                <a:moveTo>
                  <a:pt x="525272" y="62230"/>
                </a:moveTo>
                <a:lnTo>
                  <a:pt x="526288" y="63500"/>
                </a:lnTo>
                <a:lnTo>
                  <a:pt x="527558" y="64516"/>
                </a:lnTo>
                <a:lnTo>
                  <a:pt x="527304" y="64008"/>
                </a:lnTo>
                <a:lnTo>
                  <a:pt x="525780" y="62484"/>
                </a:lnTo>
                <a:lnTo>
                  <a:pt x="525272" y="62230"/>
                </a:lnTo>
                <a:close/>
              </a:path>
              <a:path w="589914" h="361314">
                <a:moveTo>
                  <a:pt x="66040" y="61468"/>
                </a:moveTo>
                <a:lnTo>
                  <a:pt x="64515" y="62230"/>
                </a:lnTo>
                <a:lnTo>
                  <a:pt x="63500" y="63500"/>
                </a:lnTo>
                <a:lnTo>
                  <a:pt x="66040" y="61468"/>
                </a:lnTo>
                <a:close/>
              </a:path>
              <a:path w="589914" h="361314">
                <a:moveTo>
                  <a:pt x="523748" y="61468"/>
                </a:moveTo>
                <a:lnTo>
                  <a:pt x="526288" y="63500"/>
                </a:lnTo>
                <a:lnTo>
                  <a:pt x="525272" y="62230"/>
                </a:lnTo>
                <a:lnTo>
                  <a:pt x="523748" y="61468"/>
                </a:lnTo>
                <a:close/>
              </a:path>
              <a:path w="589914" h="361314">
                <a:moveTo>
                  <a:pt x="65532" y="60960"/>
                </a:moveTo>
                <a:lnTo>
                  <a:pt x="64007" y="62484"/>
                </a:lnTo>
                <a:lnTo>
                  <a:pt x="64661" y="62048"/>
                </a:lnTo>
                <a:lnTo>
                  <a:pt x="65532" y="60960"/>
                </a:lnTo>
                <a:close/>
              </a:path>
              <a:path w="589914" h="361314">
                <a:moveTo>
                  <a:pt x="64661" y="62048"/>
                </a:moveTo>
                <a:lnTo>
                  <a:pt x="64007" y="62484"/>
                </a:lnTo>
                <a:lnTo>
                  <a:pt x="64515" y="62230"/>
                </a:lnTo>
                <a:lnTo>
                  <a:pt x="64661" y="62048"/>
                </a:lnTo>
                <a:close/>
              </a:path>
              <a:path w="589914" h="361314">
                <a:moveTo>
                  <a:pt x="525126" y="62048"/>
                </a:moveTo>
                <a:lnTo>
                  <a:pt x="525272" y="62230"/>
                </a:lnTo>
                <a:lnTo>
                  <a:pt x="525780" y="62484"/>
                </a:lnTo>
                <a:lnTo>
                  <a:pt x="525126" y="62048"/>
                </a:lnTo>
                <a:close/>
              </a:path>
              <a:path w="589914" h="361314">
                <a:moveTo>
                  <a:pt x="524256" y="60960"/>
                </a:moveTo>
                <a:lnTo>
                  <a:pt x="525126" y="62048"/>
                </a:lnTo>
                <a:lnTo>
                  <a:pt x="525780" y="62484"/>
                </a:lnTo>
                <a:lnTo>
                  <a:pt x="524256" y="60960"/>
                </a:lnTo>
                <a:close/>
              </a:path>
              <a:path w="589914" h="361314">
                <a:moveTo>
                  <a:pt x="68580" y="59436"/>
                </a:moveTo>
                <a:lnTo>
                  <a:pt x="64661" y="62048"/>
                </a:lnTo>
                <a:lnTo>
                  <a:pt x="64515" y="62230"/>
                </a:lnTo>
                <a:lnTo>
                  <a:pt x="66040" y="61468"/>
                </a:lnTo>
                <a:lnTo>
                  <a:pt x="68580" y="59436"/>
                </a:lnTo>
                <a:close/>
              </a:path>
              <a:path w="589914" h="361314">
                <a:moveTo>
                  <a:pt x="521208" y="59436"/>
                </a:moveTo>
                <a:lnTo>
                  <a:pt x="523748" y="61468"/>
                </a:lnTo>
                <a:lnTo>
                  <a:pt x="525272" y="62230"/>
                </a:lnTo>
                <a:lnTo>
                  <a:pt x="525126" y="62048"/>
                </a:lnTo>
                <a:lnTo>
                  <a:pt x="521208" y="59436"/>
                </a:lnTo>
                <a:close/>
              </a:path>
              <a:path w="589914" h="361314">
                <a:moveTo>
                  <a:pt x="66294" y="60960"/>
                </a:moveTo>
                <a:lnTo>
                  <a:pt x="65532" y="60960"/>
                </a:lnTo>
                <a:lnTo>
                  <a:pt x="64661" y="62048"/>
                </a:lnTo>
                <a:lnTo>
                  <a:pt x="66294" y="60960"/>
                </a:lnTo>
                <a:close/>
              </a:path>
              <a:path w="589914" h="361314">
                <a:moveTo>
                  <a:pt x="515620" y="57404"/>
                </a:moveTo>
                <a:lnTo>
                  <a:pt x="522731" y="59436"/>
                </a:lnTo>
                <a:lnTo>
                  <a:pt x="521208" y="59436"/>
                </a:lnTo>
                <a:lnTo>
                  <a:pt x="525126" y="62048"/>
                </a:lnTo>
                <a:lnTo>
                  <a:pt x="524256" y="60960"/>
                </a:lnTo>
                <a:lnTo>
                  <a:pt x="588264" y="60960"/>
                </a:lnTo>
                <a:lnTo>
                  <a:pt x="587393" y="57912"/>
                </a:lnTo>
                <a:lnTo>
                  <a:pt x="518159" y="57912"/>
                </a:lnTo>
                <a:lnTo>
                  <a:pt x="515620" y="57404"/>
                </a:lnTo>
                <a:close/>
              </a:path>
              <a:path w="589914" h="361314">
                <a:moveTo>
                  <a:pt x="73152" y="57912"/>
                </a:moveTo>
                <a:lnTo>
                  <a:pt x="67056" y="59436"/>
                </a:lnTo>
                <a:lnTo>
                  <a:pt x="68580" y="59436"/>
                </a:lnTo>
                <a:lnTo>
                  <a:pt x="66040" y="61468"/>
                </a:lnTo>
                <a:lnTo>
                  <a:pt x="73152" y="57912"/>
                </a:lnTo>
                <a:close/>
              </a:path>
              <a:path w="589914" h="361314">
                <a:moveTo>
                  <a:pt x="516636" y="57912"/>
                </a:moveTo>
                <a:lnTo>
                  <a:pt x="523748" y="61468"/>
                </a:lnTo>
                <a:lnTo>
                  <a:pt x="521208" y="59436"/>
                </a:lnTo>
                <a:lnTo>
                  <a:pt x="522731" y="59436"/>
                </a:lnTo>
                <a:lnTo>
                  <a:pt x="516636" y="57912"/>
                </a:lnTo>
                <a:close/>
              </a:path>
              <a:path w="589914" h="361314">
                <a:moveTo>
                  <a:pt x="77724" y="56388"/>
                </a:moveTo>
                <a:lnTo>
                  <a:pt x="71628" y="57912"/>
                </a:lnTo>
                <a:lnTo>
                  <a:pt x="73152" y="57694"/>
                </a:lnTo>
                <a:lnTo>
                  <a:pt x="77724" y="56388"/>
                </a:lnTo>
                <a:close/>
              </a:path>
              <a:path w="589914" h="361314">
                <a:moveTo>
                  <a:pt x="73152" y="57694"/>
                </a:moveTo>
                <a:lnTo>
                  <a:pt x="71628" y="57912"/>
                </a:lnTo>
                <a:lnTo>
                  <a:pt x="72390" y="57912"/>
                </a:lnTo>
                <a:lnTo>
                  <a:pt x="73152" y="57694"/>
                </a:lnTo>
                <a:close/>
              </a:path>
              <a:path w="589914" h="361314">
                <a:moveTo>
                  <a:pt x="512064" y="56388"/>
                </a:moveTo>
                <a:lnTo>
                  <a:pt x="515620" y="57404"/>
                </a:lnTo>
                <a:lnTo>
                  <a:pt x="518159" y="57912"/>
                </a:lnTo>
                <a:lnTo>
                  <a:pt x="512064" y="56388"/>
                </a:lnTo>
                <a:close/>
              </a:path>
              <a:path w="589914" h="361314">
                <a:moveTo>
                  <a:pt x="586957" y="56388"/>
                </a:moveTo>
                <a:lnTo>
                  <a:pt x="512064" y="56388"/>
                </a:lnTo>
                <a:lnTo>
                  <a:pt x="518159" y="57912"/>
                </a:lnTo>
                <a:lnTo>
                  <a:pt x="587393" y="57912"/>
                </a:lnTo>
                <a:lnTo>
                  <a:pt x="586957" y="56388"/>
                </a:lnTo>
                <a:close/>
              </a:path>
              <a:path w="589914" h="361314">
                <a:moveTo>
                  <a:pt x="82296" y="56388"/>
                </a:moveTo>
                <a:lnTo>
                  <a:pt x="77724" y="56388"/>
                </a:lnTo>
                <a:lnTo>
                  <a:pt x="73152" y="57694"/>
                </a:lnTo>
                <a:lnTo>
                  <a:pt x="82296" y="56388"/>
                </a:lnTo>
                <a:close/>
              </a:path>
              <a:path w="589914" h="361314">
                <a:moveTo>
                  <a:pt x="512064" y="56388"/>
                </a:moveTo>
                <a:lnTo>
                  <a:pt x="510540" y="56388"/>
                </a:lnTo>
                <a:lnTo>
                  <a:pt x="515620" y="57404"/>
                </a:lnTo>
                <a:lnTo>
                  <a:pt x="512064" y="56388"/>
                </a:lnTo>
                <a:close/>
              </a:path>
              <a:path w="589914" h="361314">
                <a:moveTo>
                  <a:pt x="542544" y="6096"/>
                </a:moveTo>
                <a:lnTo>
                  <a:pt x="47244" y="6096"/>
                </a:lnTo>
                <a:lnTo>
                  <a:pt x="45720" y="7620"/>
                </a:lnTo>
                <a:lnTo>
                  <a:pt x="36576" y="12192"/>
                </a:lnTo>
                <a:lnTo>
                  <a:pt x="553212" y="12192"/>
                </a:lnTo>
                <a:lnTo>
                  <a:pt x="544068" y="7620"/>
                </a:lnTo>
                <a:lnTo>
                  <a:pt x="542544" y="6096"/>
                </a:lnTo>
                <a:close/>
              </a:path>
              <a:path w="589914" h="361314">
                <a:moveTo>
                  <a:pt x="528828" y="1524"/>
                </a:moveTo>
                <a:lnTo>
                  <a:pt x="60960" y="1524"/>
                </a:lnTo>
                <a:lnTo>
                  <a:pt x="50292" y="4572"/>
                </a:lnTo>
                <a:lnTo>
                  <a:pt x="48768" y="6096"/>
                </a:lnTo>
                <a:lnTo>
                  <a:pt x="541020" y="6096"/>
                </a:lnTo>
                <a:lnTo>
                  <a:pt x="539496" y="4572"/>
                </a:lnTo>
                <a:lnTo>
                  <a:pt x="528828" y="1524"/>
                </a:lnTo>
                <a:close/>
              </a:path>
              <a:path w="589914" h="361314">
                <a:moveTo>
                  <a:pt x="510540" y="0"/>
                </a:moveTo>
                <a:lnTo>
                  <a:pt x="76200" y="0"/>
                </a:lnTo>
                <a:lnTo>
                  <a:pt x="65532" y="1524"/>
                </a:lnTo>
                <a:lnTo>
                  <a:pt x="524256" y="1524"/>
                </a:lnTo>
                <a:lnTo>
                  <a:pt x="510540" y="0"/>
                </a:lnTo>
                <a:close/>
              </a:path>
            </a:pathLst>
          </a:custGeom>
          <a:solidFill>
            <a:srgbClr val="FC01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993635" y="2080254"/>
            <a:ext cx="1732914" cy="513715"/>
          </a:xfrm>
          <a:custGeom>
            <a:avLst/>
            <a:gdLst/>
            <a:ahLst/>
            <a:cxnLst/>
            <a:rect l="l" t="t" r="r" b="b"/>
            <a:pathLst>
              <a:path w="1732915" h="513714">
                <a:moveTo>
                  <a:pt x="1714500" y="44195"/>
                </a:moveTo>
                <a:lnTo>
                  <a:pt x="18288" y="44195"/>
                </a:lnTo>
                <a:lnTo>
                  <a:pt x="16764" y="45719"/>
                </a:lnTo>
                <a:lnTo>
                  <a:pt x="16764" y="47243"/>
                </a:lnTo>
                <a:lnTo>
                  <a:pt x="7620" y="65531"/>
                </a:lnTo>
                <a:lnTo>
                  <a:pt x="4572" y="74675"/>
                </a:lnTo>
                <a:lnTo>
                  <a:pt x="1524" y="85343"/>
                </a:lnTo>
                <a:lnTo>
                  <a:pt x="0" y="96011"/>
                </a:lnTo>
                <a:lnTo>
                  <a:pt x="0" y="422147"/>
                </a:lnTo>
                <a:lnTo>
                  <a:pt x="1524" y="431291"/>
                </a:lnTo>
                <a:lnTo>
                  <a:pt x="4572" y="441959"/>
                </a:lnTo>
                <a:lnTo>
                  <a:pt x="9144" y="451103"/>
                </a:lnTo>
                <a:lnTo>
                  <a:pt x="12192" y="460247"/>
                </a:lnTo>
                <a:lnTo>
                  <a:pt x="16764" y="466343"/>
                </a:lnTo>
                <a:lnTo>
                  <a:pt x="16764" y="467867"/>
                </a:lnTo>
                <a:lnTo>
                  <a:pt x="18288" y="469391"/>
                </a:lnTo>
                <a:lnTo>
                  <a:pt x="19812" y="469391"/>
                </a:lnTo>
                <a:lnTo>
                  <a:pt x="28956" y="481583"/>
                </a:lnTo>
                <a:lnTo>
                  <a:pt x="28956" y="483107"/>
                </a:lnTo>
                <a:lnTo>
                  <a:pt x="30480" y="484631"/>
                </a:lnTo>
                <a:lnTo>
                  <a:pt x="32004" y="484631"/>
                </a:lnTo>
                <a:lnTo>
                  <a:pt x="44196" y="495299"/>
                </a:lnTo>
                <a:lnTo>
                  <a:pt x="45720" y="496823"/>
                </a:lnTo>
                <a:lnTo>
                  <a:pt x="47244" y="496823"/>
                </a:lnTo>
                <a:lnTo>
                  <a:pt x="85344" y="512063"/>
                </a:lnTo>
                <a:lnTo>
                  <a:pt x="94488" y="513587"/>
                </a:lnTo>
                <a:lnTo>
                  <a:pt x="1639824" y="513587"/>
                </a:lnTo>
                <a:lnTo>
                  <a:pt x="1679448" y="501395"/>
                </a:lnTo>
                <a:lnTo>
                  <a:pt x="1703832" y="483107"/>
                </a:lnTo>
                <a:lnTo>
                  <a:pt x="1703832" y="481583"/>
                </a:lnTo>
                <a:lnTo>
                  <a:pt x="1716024" y="466343"/>
                </a:lnTo>
                <a:lnTo>
                  <a:pt x="1720595" y="458723"/>
                </a:lnTo>
                <a:lnTo>
                  <a:pt x="1721358" y="457199"/>
                </a:lnTo>
                <a:lnTo>
                  <a:pt x="97536" y="457199"/>
                </a:lnTo>
                <a:lnTo>
                  <a:pt x="88392" y="454151"/>
                </a:lnTo>
                <a:lnTo>
                  <a:pt x="85344" y="452627"/>
                </a:lnTo>
                <a:lnTo>
                  <a:pt x="80772" y="451103"/>
                </a:lnTo>
                <a:lnTo>
                  <a:pt x="79248" y="451103"/>
                </a:lnTo>
                <a:lnTo>
                  <a:pt x="68580" y="440435"/>
                </a:lnTo>
                <a:lnTo>
                  <a:pt x="69233" y="440435"/>
                </a:lnTo>
                <a:lnTo>
                  <a:pt x="66620" y="437387"/>
                </a:lnTo>
                <a:lnTo>
                  <a:pt x="65532" y="437387"/>
                </a:lnTo>
                <a:lnTo>
                  <a:pt x="62484" y="431291"/>
                </a:lnTo>
                <a:lnTo>
                  <a:pt x="59436" y="426719"/>
                </a:lnTo>
                <a:lnTo>
                  <a:pt x="57912" y="422147"/>
                </a:lnTo>
                <a:lnTo>
                  <a:pt x="57912" y="417575"/>
                </a:lnTo>
                <a:lnTo>
                  <a:pt x="56388" y="413003"/>
                </a:lnTo>
                <a:lnTo>
                  <a:pt x="56388" y="97535"/>
                </a:lnTo>
                <a:lnTo>
                  <a:pt x="59436" y="88391"/>
                </a:lnTo>
                <a:lnTo>
                  <a:pt x="60960" y="85343"/>
                </a:lnTo>
                <a:lnTo>
                  <a:pt x="62484" y="80771"/>
                </a:lnTo>
                <a:lnTo>
                  <a:pt x="65532" y="76199"/>
                </a:lnTo>
                <a:lnTo>
                  <a:pt x="66484" y="76199"/>
                </a:lnTo>
                <a:lnTo>
                  <a:pt x="69151" y="73151"/>
                </a:lnTo>
                <a:lnTo>
                  <a:pt x="68580" y="73151"/>
                </a:lnTo>
                <a:lnTo>
                  <a:pt x="73152" y="68579"/>
                </a:lnTo>
                <a:lnTo>
                  <a:pt x="74676" y="68579"/>
                </a:lnTo>
                <a:lnTo>
                  <a:pt x="78740" y="65531"/>
                </a:lnTo>
                <a:lnTo>
                  <a:pt x="76200" y="65531"/>
                </a:lnTo>
                <a:lnTo>
                  <a:pt x="82296" y="62483"/>
                </a:lnTo>
                <a:lnTo>
                  <a:pt x="86868" y="59435"/>
                </a:lnTo>
                <a:lnTo>
                  <a:pt x="91440" y="57911"/>
                </a:lnTo>
                <a:lnTo>
                  <a:pt x="96012" y="57911"/>
                </a:lnTo>
                <a:lnTo>
                  <a:pt x="100584" y="56387"/>
                </a:lnTo>
                <a:lnTo>
                  <a:pt x="1720596" y="56387"/>
                </a:lnTo>
                <a:lnTo>
                  <a:pt x="1716024" y="47243"/>
                </a:lnTo>
                <a:lnTo>
                  <a:pt x="1714500" y="45719"/>
                </a:lnTo>
                <a:lnTo>
                  <a:pt x="1714500" y="44195"/>
                </a:lnTo>
                <a:close/>
              </a:path>
              <a:path w="1732915" h="513714">
                <a:moveTo>
                  <a:pt x="1664208" y="440435"/>
                </a:moveTo>
                <a:lnTo>
                  <a:pt x="1653539" y="449579"/>
                </a:lnTo>
                <a:lnTo>
                  <a:pt x="1650492" y="451103"/>
                </a:lnTo>
                <a:lnTo>
                  <a:pt x="1645920" y="454151"/>
                </a:lnTo>
                <a:lnTo>
                  <a:pt x="1641348" y="455675"/>
                </a:lnTo>
                <a:lnTo>
                  <a:pt x="1636776" y="455675"/>
                </a:lnTo>
                <a:lnTo>
                  <a:pt x="1632204" y="457199"/>
                </a:lnTo>
                <a:lnTo>
                  <a:pt x="1721358" y="457199"/>
                </a:lnTo>
                <a:lnTo>
                  <a:pt x="1725168" y="449579"/>
                </a:lnTo>
                <a:lnTo>
                  <a:pt x="1726474" y="445007"/>
                </a:lnTo>
                <a:lnTo>
                  <a:pt x="1659636" y="445007"/>
                </a:lnTo>
                <a:lnTo>
                  <a:pt x="1664208" y="440435"/>
                </a:lnTo>
                <a:close/>
              </a:path>
              <a:path w="1732915" h="513714">
                <a:moveTo>
                  <a:pt x="76200" y="448055"/>
                </a:moveTo>
                <a:lnTo>
                  <a:pt x="79248" y="451103"/>
                </a:lnTo>
                <a:lnTo>
                  <a:pt x="80772" y="451103"/>
                </a:lnTo>
                <a:lnTo>
                  <a:pt x="76200" y="448055"/>
                </a:lnTo>
                <a:close/>
              </a:path>
              <a:path w="1732915" h="513714">
                <a:moveTo>
                  <a:pt x="69233" y="440435"/>
                </a:moveTo>
                <a:lnTo>
                  <a:pt x="68580" y="440435"/>
                </a:lnTo>
                <a:lnTo>
                  <a:pt x="73152" y="445007"/>
                </a:lnTo>
                <a:lnTo>
                  <a:pt x="69233" y="440435"/>
                </a:lnTo>
                <a:close/>
              </a:path>
              <a:path w="1732915" h="513714">
                <a:moveTo>
                  <a:pt x="1729522" y="76199"/>
                </a:moveTo>
                <a:lnTo>
                  <a:pt x="1667256" y="76199"/>
                </a:lnTo>
                <a:lnTo>
                  <a:pt x="1670304" y="82295"/>
                </a:lnTo>
                <a:lnTo>
                  <a:pt x="1673352" y="86867"/>
                </a:lnTo>
                <a:lnTo>
                  <a:pt x="1674876" y="91439"/>
                </a:lnTo>
                <a:lnTo>
                  <a:pt x="1674876" y="96011"/>
                </a:lnTo>
                <a:lnTo>
                  <a:pt x="1676400" y="100583"/>
                </a:lnTo>
                <a:lnTo>
                  <a:pt x="1676400" y="409955"/>
                </a:lnTo>
                <a:lnTo>
                  <a:pt x="1674876" y="416051"/>
                </a:lnTo>
                <a:lnTo>
                  <a:pt x="1674876" y="420623"/>
                </a:lnTo>
                <a:lnTo>
                  <a:pt x="1671827" y="429767"/>
                </a:lnTo>
                <a:lnTo>
                  <a:pt x="1670304" y="432815"/>
                </a:lnTo>
                <a:lnTo>
                  <a:pt x="1667256" y="437387"/>
                </a:lnTo>
                <a:lnTo>
                  <a:pt x="1659636" y="445007"/>
                </a:lnTo>
                <a:lnTo>
                  <a:pt x="1726474" y="445007"/>
                </a:lnTo>
                <a:lnTo>
                  <a:pt x="1731264" y="428243"/>
                </a:lnTo>
                <a:lnTo>
                  <a:pt x="1732788" y="419099"/>
                </a:lnTo>
                <a:lnTo>
                  <a:pt x="1732788" y="92963"/>
                </a:lnTo>
                <a:lnTo>
                  <a:pt x="1731264" y="82295"/>
                </a:lnTo>
                <a:lnTo>
                  <a:pt x="1729522" y="76199"/>
                </a:lnTo>
                <a:close/>
              </a:path>
              <a:path w="1732915" h="513714">
                <a:moveTo>
                  <a:pt x="64008" y="434339"/>
                </a:moveTo>
                <a:lnTo>
                  <a:pt x="65532" y="437387"/>
                </a:lnTo>
                <a:lnTo>
                  <a:pt x="66620" y="437387"/>
                </a:lnTo>
                <a:lnTo>
                  <a:pt x="64008" y="434339"/>
                </a:lnTo>
                <a:close/>
              </a:path>
              <a:path w="1732915" h="513714">
                <a:moveTo>
                  <a:pt x="66484" y="76199"/>
                </a:moveTo>
                <a:lnTo>
                  <a:pt x="65532" y="76199"/>
                </a:lnTo>
                <a:lnTo>
                  <a:pt x="62484" y="80771"/>
                </a:lnTo>
                <a:lnTo>
                  <a:pt x="66484" y="76199"/>
                </a:lnTo>
                <a:close/>
              </a:path>
              <a:path w="1732915" h="513714">
                <a:moveTo>
                  <a:pt x="1661595" y="71192"/>
                </a:moveTo>
                <a:lnTo>
                  <a:pt x="1668780" y="80771"/>
                </a:lnTo>
                <a:lnTo>
                  <a:pt x="1667256" y="76199"/>
                </a:lnTo>
                <a:lnTo>
                  <a:pt x="1729522" y="76199"/>
                </a:lnTo>
                <a:lnTo>
                  <a:pt x="1728651" y="73151"/>
                </a:lnTo>
                <a:lnTo>
                  <a:pt x="1664208" y="73151"/>
                </a:lnTo>
                <a:lnTo>
                  <a:pt x="1661595" y="71192"/>
                </a:lnTo>
                <a:close/>
              </a:path>
              <a:path w="1732915" h="513714">
                <a:moveTo>
                  <a:pt x="73152" y="68579"/>
                </a:moveTo>
                <a:lnTo>
                  <a:pt x="68580" y="73151"/>
                </a:lnTo>
                <a:lnTo>
                  <a:pt x="70242" y="71905"/>
                </a:lnTo>
                <a:lnTo>
                  <a:pt x="73152" y="68579"/>
                </a:lnTo>
                <a:close/>
              </a:path>
              <a:path w="1732915" h="513714">
                <a:moveTo>
                  <a:pt x="70242" y="71905"/>
                </a:moveTo>
                <a:lnTo>
                  <a:pt x="68580" y="73151"/>
                </a:lnTo>
                <a:lnTo>
                  <a:pt x="69151" y="73151"/>
                </a:lnTo>
                <a:lnTo>
                  <a:pt x="70242" y="71905"/>
                </a:lnTo>
                <a:close/>
              </a:path>
              <a:path w="1732915" h="513714">
                <a:moveTo>
                  <a:pt x="1659636" y="68579"/>
                </a:moveTo>
                <a:lnTo>
                  <a:pt x="1661595" y="71192"/>
                </a:lnTo>
                <a:lnTo>
                  <a:pt x="1664208" y="73151"/>
                </a:lnTo>
                <a:lnTo>
                  <a:pt x="1659636" y="68579"/>
                </a:lnTo>
                <a:close/>
              </a:path>
              <a:path w="1732915" h="513714">
                <a:moveTo>
                  <a:pt x="1726692" y="68579"/>
                </a:moveTo>
                <a:lnTo>
                  <a:pt x="1659636" y="68579"/>
                </a:lnTo>
                <a:lnTo>
                  <a:pt x="1664208" y="73151"/>
                </a:lnTo>
                <a:lnTo>
                  <a:pt x="1728651" y="73151"/>
                </a:lnTo>
                <a:lnTo>
                  <a:pt x="1728216" y="71627"/>
                </a:lnTo>
                <a:lnTo>
                  <a:pt x="1726692" y="68579"/>
                </a:lnTo>
                <a:close/>
              </a:path>
              <a:path w="1732915" h="513714">
                <a:moveTo>
                  <a:pt x="74676" y="68579"/>
                </a:moveTo>
                <a:lnTo>
                  <a:pt x="73152" y="68579"/>
                </a:lnTo>
                <a:lnTo>
                  <a:pt x="70242" y="71905"/>
                </a:lnTo>
                <a:lnTo>
                  <a:pt x="74676" y="68579"/>
                </a:lnTo>
                <a:close/>
              </a:path>
              <a:path w="1732915" h="513714">
                <a:moveTo>
                  <a:pt x="1652016" y="64007"/>
                </a:moveTo>
                <a:lnTo>
                  <a:pt x="1661595" y="71192"/>
                </a:lnTo>
                <a:lnTo>
                  <a:pt x="1659636" y="68579"/>
                </a:lnTo>
                <a:lnTo>
                  <a:pt x="1726692" y="68579"/>
                </a:lnTo>
                <a:lnTo>
                  <a:pt x="1725168" y="65531"/>
                </a:lnTo>
                <a:lnTo>
                  <a:pt x="1656588" y="65531"/>
                </a:lnTo>
                <a:lnTo>
                  <a:pt x="1652016" y="64007"/>
                </a:lnTo>
                <a:close/>
              </a:path>
              <a:path w="1732915" h="513714">
                <a:moveTo>
                  <a:pt x="80772" y="64007"/>
                </a:moveTo>
                <a:lnTo>
                  <a:pt x="76200" y="65531"/>
                </a:lnTo>
                <a:lnTo>
                  <a:pt x="78740" y="65531"/>
                </a:lnTo>
                <a:lnTo>
                  <a:pt x="80772" y="64007"/>
                </a:lnTo>
                <a:close/>
              </a:path>
              <a:path w="1732915" h="513714">
                <a:moveTo>
                  <a:pt x="1720596" y="56387"/>
                </a:moveTo>
                <a:lnTo>
                  <a:pt x="1627632" y="56387"/>
                </a:lnTo>
                <a:lnTo>
                  <a:pt x="1635252" y="57911"/>
                </a:lnTo>
                <a:lnTo>
                  <a:pt x="1639824" y="57911"/>
                </a:lnTo>
                <a:lnTo>
                  <a:pt x="1644395" y="59435"/>
                </a:lnTo>
                <a:lnTo>
                  <a:pt x="1647444" y="60959"/>
                </a:lnTo>
                <a:lnTo>
                  <a:pt x="1652016" y="64007"/>
                </a:lnTo>
                <a:lnTo>
                  <a:pt x="1656588" y="65531"/>
                </a:lnTo>
                <a:lnTo>
                  <a:pt x="1725168" y="65531"/>
                </a:lnTo>
                <a:lnTo>
                  <a:pt x="1720596" y="56387"/>
                </a:lnTo>
                <a:close/>
              </a:path>
              <a:path w="1732915" h="513714">
                <a:moveTo>
                  <a:pt x="1703832" y="30479"/>
                </a:moveTo>
                <a:lnTo>
                  <a:pt x="28956" y="30479"/>
                </a:lnTo>
                <a:lnTo>
                  <a:pt x="28956" y="32003"/>
                </a:lnTo>
                <a:lnTo>
                  <a:pt x="19812" y="44195"/>
                </a:lnTo>
                <a:lnTo>
                  <a:pt x="1712976" y="44195"/>
                </a:lnTo>
                <a:lnTo>
                  <a:pt x="1703832" y="32003"/>
                </a:lnTo>
                <a:lnTo>
                  <a:pt x="1703832" y="30479"/>
                </a:lnTo>
                <a:close/>
              </a:path>
              <a:path w="1732915" h="513714">
                <a:moveTo>
                  <a:pt x="1688592" y="18287"/>
                </a:moveTo>
                <a:lnTo>
                  <a:pt x="44196" y="18287"/>
                </a:lnTo>
                <a:lnTo>
                  <a:pt x="44196" y="19811"/>
                </a:lnTo>
                <a:lnTo>
                  <a:pt x="32004" y="28955"/>
                </a:lnTo>
                <a:lnTo>
                  <a:pt x="30480" y="30479"/>
                </a:lnTo>
                <a:lnTo>
                  <a:pt x="1702308" y="30479"/>
                </a:lnTo>
                <a:lnTo>
                  <a:pt x="1700783" y="28955"/>
                </a:lnTo>
                <a:lnTo>
                  <a:pt x="1688592" y="19811"/>
                </a:lnTo>
                <a:lnTo>
                  <a:pt x="1688592" y="18287"/>
                </a:lnTo>
                <a:close/>
              </a:path>
              <a:path w="1732915" h="513714">
                <a:moveTo>
                  <a:pt x="1638300" y="0"/>
                </a:moveTo>
                <a:lnTo>
                  <a:pt x="92964" y="0"/>
                </a:lnTo>
                <a:lnTo>
                  <a:pt x="82296" y="1523"/>
                </a:lnTo>
                <a:lnTo>
                  <a:pt x="71628" y="4571"/>
                </a:lnTo>
                <a:lnTo>
                  <a:pt x="47244" y="16763"/>
                </a:lnTo>
                <a:lnTo>
                  <a:pt x="45720" y="18287"/>
                </a:lnTo>
                <a:lnTo>
                  <a:pt x="1687068" y="18287"/>
                </a:lnTo>
                <a:lnTo>
                  <a:pt x="1647444" y="1523"/>
                </a:lnTo>
                <a:lnTo>
                  <a:pt x="1638300" y="0"/>
                </a:lnTo>
                <a:close/>
              </a:path>
            </a:pathLst>
          </a:custGeom>
          <a:solidFill>
            <a:srgbClr val="FC01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288143" y="3726128"/>
            <a:ext cx="1012190" cy="2578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710565" algn="l"/>
              </a:tabLst>
            </a:pPr>
            <a:r>
              <a:rPr sz="1500" i="1" spc="235" dirty="0">
                <a:latin typeface="Times New Roman"/>
                <a:cs typeface="Times New Roman"/>
              </a:rPr>
              <a:t>B</a:t>
            </a:r>
            <a:r>
              <a:rPr sz="1500" i="1" spc="175" dirty="0">
                <a:latin typeface="Times New Roman"/>
                <a:cs typeface="Times New Roman"/>
              </a:rPr>
              <a:t>us</a:t>
            </a:r>
            <a:r>
              <a:rPr sz="1500" i="1" spc="145" dirty="0">
                <a:latin typeface="Times New Roman"/>
                <a:cs typeface="Times New Roman"/>
              </a:rPr>
              <a:t>y</a:t>
            </a:r>
            <a:r>
              <a:rPr sz="1500" i="1" dirty="0">
                <a:latin typeface="Times New Roman"/>
                <a:cs typeface="Times New Roman"/>
              </a:rPr>
              <a:t>	</a:t>
            </a:r>
            <a:r>
              <a:rPr sz="1500" i="1" spc="265" dirty="0">
                <a:latin typeface="Times New Roman"/>
                <a:cs typeface="Times New Roman"/>
              </a:rPr>
              <a:t>O</a:t>
            </a:r>
            <a:r>
              <a:rPr sz="1500" i="1" spc="160" dirty="0">
                <a:latin typeface="Times New Roman"/>
                <a:cs typeface="Times New Roman"/>
              </a:rPr>
              <a:t>p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82606" y="3442776"/>
            <a:ext cx="262255" cy="54102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1500" i="1" spc="190" dirty="0">
                <a:latin typeface="Times New Roman"/>
                <a:cs typeface="Times New Roman"/>
              </a:rPr>
              <a:t>S</a:t>
            </a:r>
            <a:r>
              <a:rPr sz="1500" i="1" spc="160" dirty="0"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225"/>
              </a:spcBef>
            </a:pPr>
            <a:r>
              <a:rPr sz="1500" i="1" spc="125" dirty="0">
                <a:latin typeface="Times New Roman"/>
                <a:cs typeface="Times New Roman"/>
              </a:rPr>
              <a:t>Vj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28809" y="3442777"/>
            <a:ext cx="266065" cy="54102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1500" i="1" spc="190" dirty="0">
                <a:latin typeface="Times New Roman"/>
                <a:cs typeface="Times New Roman"/>
              </a:rPr>
              <a:t>S</a:t>
            </a:r>
            <a:r>
              <a:rPr sz="1500" i="1" spc="160" dirty="0">
                <a:latin typeface="Times New Roman"/>
                <a:cs typeface="Times New Roman"/>
              </a:rPr>
              <a:t>2</a:t>
            </a: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500" i="1" spc="160" dirty="0">
                <a:latin typeface="Times New Roman"/>
                <a:cs typeface="Times New Roman"/>
              </a:rPr>
              <a:t>V</a:t>
            </a:r>
            <a:r>
              <a:rPr sz="1500" i="1" spc="145" dirty="0">
                <a:latin typeface="Times New Roman"/>
                <a:cs typeface="Times New Roman"/>
              </a:rPr>
              <a:t>k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964346" y="3442777"/>
            <a:ext cx="937894" cy="54102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  <a:tabLst>
                <a:tab pos="658495" algn="l"/>
              </a:tabLst>
            </a:pPr>
            <a:r>
              <a:rPr sz="1500" i="1" spc="229" dirty="0">
                <a:latin typeface="Times New Roman"/>
                <a:cs typeface="Times New Roman"/>
              </a:rPr>
              <a:t>R</a:t>
            </a:r>
            <a:r>
              <a:rPr sz="1500" i="1" spc="160" dirty="0">
                <a:latin typeface="Times New Roman"/>
                <a:cs typeface="Times New Roman"/>
              </a:rPr>
              <a:t>S</a:t>
            </a:r>
            <a:r>
              <a:rPr sz="1500" i="1" dirty="0">
                <a:latin typeface="Times New Roman"/>
                <a:cs typeface="Times New Roman"/>
              </a:rPr>
              <a:t>	</a:t>
            </a:r>
            <a:r>
              <a:rPr sz="1500" i="1" spc="229" dirty="0">
                <a:latin typeface="Times New Roman"/>
                <a:cs typeface="Times New Roman"/>
              </a:rPr>
              <a:t>R</a:t>
            </a:r>
            <a:r>
              <a:rPr sz="1500" i="1" spc="160" dirty="0">
                <a:latin typeface="Times New Roman"/>
                <a:cs typeface="Times New Roman"/>
              </a:rPr>
              <a:t>S</a:t>
            </a:r>
            <a:endParaRPr sz="1500">
              <a:latin typeface="Times New Roman"/>
              <a:cs typeface="Times New Roman"/>
            </a:endParaRPr>
          </a:p>
          <a:p>
            <a:pPr marL="30480">
              <a:lnSpc>
                <a:spcPct val="100000"/>
              </a:lnSpc>
              <a:spcBef>
                <a:spcPts val="225"/>
              </a:spcBef>
              <a:tabLst>
                <a:tab pos="648970" algn="l"/>
              </a:tabLst>
            </a:pPr>
            <a:r>
              <a:rPr sz="1500" i="1" spc="265" dirty="0">
                <a:latin typeface="Times New Roman"/>
                <a:cs typeface="Times New Roman"/>
              </a:rPr>
              <a:t>Q</a:t>
            </a:r>
            <a:r>
              <a:rPr sz="1500" i="1" spc="90" dirty="0">
                <a:latin typeface="Times New Roman"/>
                <a:cs typeface="Times New Roman"/>
              </a:rPr>
              <a:t>j</a:t>
            </a:r>
            <a:r>
              <a:rPr sz="1500" i="1" dirty="0">
                <a:latin typeface="Times New Roman"/>
                <a:cs typeface="Times New Roman"/>
              </a:rPr>
              <a:t>	</a:t>
            </a:r>
            <a:r>
              <a:rPr sz="1500" i="1" spc="265" dirty="0">
                <a:latin typeface="Times New Roman"/>
                <a:cs typeface="Times New Roman"/>
              </a:rPr>
              <a:t>Q</a:t>
            </a:r>
            <a:r>
              <a:rPr sz="1500" i="1" spc="145" dirty="0">
                <a:latin typeface="Times New Roman"/>
                <a:cs typeface="Times New Roman"/>
              </a:rPr>
              <a:t>k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52799" y="3728060"/>
            <a:ext cx="1066165" cy="13716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280"/>
              </a:spcBef>
            </a:pPr>
            <a:r>
              <a:rPr sz="1350" i="1" spc="130" dirty="0">
                <a:latin typeface="Times New Roman"/>
                <a:cs typeface="Times New Roman"/>
              </a:rPr>
              <a:t>Time </a:t>
            </a:r>
            <a:r>
              <a:rPr sz="1350" i="1" spc="135" dirty="0">
                <a:latin typeface="Times New Roman"/>
                <a:cs typeface="Times New Roman"/>
              </a:rPr>
              <a:t> </a:t>
            </a:r>
            <a:r>
              <a:rPr sz="1350" i="1" spc="155" dirty="0">
                <a:latin typeface="Times New Roman"/>
                <a:cs typeface="Times New Roman"/>
              </a:rPr>
              <a:t>Name</a:t>
            </a:r>
            <a:endParaRPr sz="1350">
              <a:latin typeface="Times New Roman"/>
              <a:cs typeface="Times New Roman"/>
            </a:endParaRPr>
          </a:p>
          <a:p>
            <a:pPr marL="553720" marR="5080" algn="just">
              <a:lnSpc>
                <a:spcPct val="108000"/>
              </a:lnSpc>
              <a:spcBef>
                <a:spcPts val="50"/>
              </a:spcBef>
            </a:pPr>
            <a:r>
              <a:rPr sz="1350" spc="145" dirty="0">
                <a:latin typeface="Times New Roman"/>
                <a:cs typeface="Times New Roman"/>
              </a:rPr>
              <a:t>Add1  Add2  Add3  </a:t>
            </a:r>
            <a:r>
              <a:rPr sz="1350" spc="225" dirty="0">
                <a:latin typeface="Times New Roman"/>
                <a:cs typeface="Times New Roman"/>
              </a:rPr>
              <a:t>M</a:t>
            </a:r>
            <a:r>
              <a:rPr sz="1350" spc="135" dirty="0">
                <a:latin typeface="Times New Roman"/>
                <a:cs typeface="Times New Roman"/>
              </a:rPr>
              <a:t>u</a:t>
            </a:r>
            <a:r>
              <a:rPr sz="1350" spc="30" dirty="0">
                <a:latin typeface="Times New Roman"/>
                <a:cs typeface="Times New Roman"/>
              </a:rPr>
              <a:t>l</a:t>
            </a:r>
            <a:r>
              <a:rPr sz="1350" spc="90" dirty="0">
                <a:latin typeface="Times New Roman"/>
                <a:cs typeface="Times New Roman"/>
              </a:rPr>
              <a:t>t1  </a:t>
            </a:r>
            <a:r>
              <a:rPr sz="1350" spc="225" dirty="0">
                <a:latin typeface="Times New Roman"/>
                <a:cs typeface="Times New Roman"/>
              </a:rPr>
              <a:t>M</a:t>
            </a:r>
            <a:r>
              <a:rPr sz="1350" spc="135" dirty="0">
                <a:latin typeface="Times New Roman"/>
                <a:cs typeface="Times New Roman"/>
              </a:rPr>
              <a:t>u</a:t>
            </a:r>
            <a:r>
              <a:rPr sz="1350" spc="30" dirty="0">
                <a:latin typeface="Times New Roman"/>
                <a:cs typeface="Times New Roman"/>
              </a:rPr>
              <a:t>l</a:t>
            </a:r>
            <a:r>
              <a:rPr sz="1350" spc="90" dirty="0">
                <a:latin typeface="Times New Roman"/>
                <a:cs typeface="Times New Roman"/>
              </a:rPr>
              <a:t>t</a:t>
            </a:r>
            <a:r>
              <a:rPr sz="1350" spc="135" dirty="0">
                <a:latin typeface="Times New Roman"/>
                <a:cs typeface="Times New Roman"/>
              </a:rPr>
              <a:t>2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85916" y="3982903"/>
            <a:ext cx="3804920" cy="1109980"/>
          </a:xfrm>
          <a:prstGeom prst="rect">
            <a:avLst/>
          </a:prstGeom>
          <a:ln w="13179">
            <a:solidFill>
              <a:srgbClr val="000000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 marL="135255" marR="3411854" indent="-635">
              <a:lnSpc>
                <a:spcPts val="1750"/>
              </a:lnSpc>
              <a:spcBef>
                <a:spcPts val="20"/>
              </a:spcBef>
            </a:pPr>
            <a:r>
              <a:rPr sz="1350" spc="170" dirty="0">
                <a:latin typeface="Times New Roman"/>
                <a:cs typeface="Times New Roman"/>
              </a:rPr>
              <a:t>N</a:t>
            </a:r>
            <a:r>
              <a:rPr sz="1350" spc="90" dirty="0">
                <a:latin typeface="Times New Roman"/>
                <a:cs typeface="Times New Roman"/>
              </a:rPr>
              <a:t>o  </a:t>
            </a:r>
            <a:r>
              <a:rPr sz="1350" spc="170" dirty="0">
                <a:latin typeface="Times New Roman"/>
                <a:cs typeface="Times New Roman"/>
              </a:rPr>
              <a:t>N</a:t>
            </a:r>
            <a:r>
              <a:rPr sz="1350" spc="135" dirty="0">
                <a:latin typeface="Times New Roman"/>
                <a:cs typeface="Times New Roman"/>
              </a:rPr>
              <a:t>o</a:t>
            </a:r>
            <a:endParaRPr sz="1350">
              <a:latin typeface="Times New Roman"/>
              <a:cs typeface="Times New Roman"/>
            </a:endParaRPr>
          </a:p>
          <a:p>
            <a:pPr marL="135255" marR="3411854">
              <a:lnSpc>
                <a:spcPts val="1739"/>
              </a:lnSpc>
              <a:spcBef>
                <a:spcPts val="15"/>
              </a:spcBef>
            </a:pPr>
            <a:r>
              <a:rPr sz="1350" spc="170" dirty="0">
                <a:latin typeface="Times New Roman"/>
                <a:cs typeface="Times New Roman"/>
              </a:rPr>
              <a:t>N</a:t>
            </a:r>
            <a:r>
              <a:rPr sz="1350" spc="90" dirty="0">
                <a:latin typeface="Times New Roman"/>
                <a:cs typeface="Times New Roman"/>
              </a:rPr>
              <a:t>o  </a:t>
            </a:r>
            <a:r>
              <a:rPr sz="1350" spc="170" dirty="0">
                <a:latin typeface="Times New Roman"/>
                <a:cs typeface="Times New Roman"/>
              </a:rPr>
              <a:t>N</a:t>
            </a:r>
            <a:r>
              <a:rPr sz="1350" spc="135" dirty="0">
                <a:latin typeface="Times New Roman"/>
                <a:cs typeface="Times New Roman"/>
              </a:rPr>
              <a:t>o</a:t>
            </a:r>
            <a:endParaRPr sz="1350">
              <a:latin typeface="Times New Roman"/>
              <a:cs typeface="Times New Roman"/>
            </a:endParaRPr>
          </a:p>
          <a:p>
            <a:pPr marL="135255">
              <a:lnSpc>
                <a:spcPct val="100000"/>
              </a:lnSpc>
              <a:spcBef>
                <a:spcPts val="55"/>
              </a:spcBef>
            </a:pPr>
            <a:r>
              <a:rPr sz="1350" spc="155" dirty="0">
                <a:latin typeface="Times New Roman"/>
                <a:cs typeface="Times New Roman"/>
              </a:rPr>
              <a:t>No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15964" y="5182022"/>
            <a:ext cx="24250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150" dirty="0">
                <a:solidFill>
                  <a:srgbClr val="FF0000"/>
                </a:solidFill>
                <a:latin typeface="Times New Roman"/>
                <a:cs typeface="Times New Roman"/>
              </a:rPr>
              <a:t>Register </a:t>
            </a:r>
            <a:r>
              <a:rPr sz="1800" i="1" spc="125" dirty="0">
                <a:solidFill>
                  <a:srgbClr val="FF0000"/>
                </a:solidFill>
                <a:latin typeface="Times New Roman"/>
                <a:cs typeface="Times New Roman"/>
              </a:rPr>
              <a:t>result</a:t>
            </a:r>
            <a:r>
              <a:rPr sz="1800" i="1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i="1" spc="130" dirty="0">
                <a:solidFill>
                  <a:srgbClr val="FF0000"/>
                </a:solidFill>
                <a:latin typeface="Times New Roman"/>
                <a:cs typeface="Times New Roman"/>
              </a:rPr>
              <a:t>status:</a:t>
            </a:r>
            <a:endParaRPr sz="1800">
              <a:latin typeface="Times New Roman"/>
              <a:cs typeface="Times New Roman"/>
            </a:endParaRPr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1333743" y="5513808"/>
          <a:ext cx="8402951" cy="4881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2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5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16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59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9184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942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5532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65891">
                <a:tc>
                  <a:txBody>
                    <a:bodyPr/>
                    <a:lstStyle/>
                    <a:p>
                      <a:pPr marL="31750">
                        <a:lnSpc>
                          <a:spcPts val="1995"/>
                        </a:lnSpc>
                      </a:pPr>
                      <a:r>
                        <a:rPr sz="1800" spc="165" dirty="0">
                          <a:latin typeface="Times New Roman"/>
                          <a:cs typeface="Times New Roman"/>
                        </a:rPr>
                        <a:t>Clock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7325">
                        <a:lnSpc>
                          <a:spcPts val="1964"/>
                        </a:lnSpc>
                      </a:pPr>
                      <a:r>
                        <a:rPr sz="1800" i="1" spc="180" dirty="0">
                          <a:latin typeface="Times New Roman"/>
                          <a:cs typeface="Times New Roman"/>
                        </a:rPr>
                        <a:t>F0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ts val="1964"/>
                        </a:lnSpc>
                      </a:pPr>
                      <a:r>
                        <a:rPr sz="1800" i="1" spc="185" dirty="0">
                          <a:latin typeface="Times New Roman"/>
                          <a:cs typeface="Times New Roman"/>
                        </a:rPr>
                        <a:t>F2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ts val="1964"/>
                        </a:lnSpc>
                      </a:pPr>
                      <a:r>
                        <a:rPr sz="1800" i="1" spc="180" dirty="0">
                          <a:latin typeface="Times New Roman"/>
                          <a:cs typeface="Times New Roman"/>
                        </a:rPr>
                        <a:t>F4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065" algn="ctr">
                        <a:lnSpc>
                          <a:spcPts val="1964"/>
                        </a:lnSpc>
                      </a:pPr>
                      <a:r>
                        <a:rPr sz="1800" i="1" spc="180" dirty="0">
                          <a:latin typeface="Times New Roman"/>
                          <a:cs typeface="Times New Roman"/>
                        </a:rPr>
                        <a:t>F6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ts val="1964"/>
                        </a:lnSpc>
                      </a:pPr>
                      <a:r>
                        <a:rPr sz="1800" i="1" spc="180" dirty="0">
                          <a:latin typeface="Times New Roman"/>
                          <a:cs typeface="Times New Roman"/>
                        </a:rPr>
                        <a:t>F8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ts val="1964"/>
                        </a:lnSpc>
                      </a:pPr>
                      <a:r>
                        <a:rPr sz="1800" i="1" spc="185" dirty="0">
                          <a:latin typeface="Times New Roman"/>
                          <a:cs typeface="Times New Roman"/>
                        </a:rPr>
                        <a:t>F10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115">
                        <a:lnSpc>
                          <a:spcPts val="1964"/>
                        </a:lnSpc>
                      </a:pPr>
                      <a:r>
                        <a:rPr sz="1800" i="1" spc="185" dirty="0">
                          <a:latin typeface="Times New Roman"/>
                          <a:cs typeface="Times New Roman"/>
                        </a:rPr>
                        <a:t>F12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675">
                        <a:lnSpc>
                          <a:spcPts val="1964"/>
                        </a:lnSpc>
                      </a:pPr>
                      <a:r>
                        <a:rPr sz="1800" i="1" spc="90" dirty="0">
                          <a:latin typeface="Times New Roman"/>
                          <a:cs typeface="Times New Roman"/>
                        </a:rPr>
                        <a:t>...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9380">
                        <a:lnSpc>
                          <a:spcPts val="1964"/>
                        </a:lnSpc>
                      </a:pPr>
                      <a:r>
                        <a:rPr sz="1800" i="1" spc="185" dirty="0">
                          <a:latin typeface="Times New Roman"/>
                          <a:cs typeface="Times New Roman"/>
                        </a:rPr>
                        <a:t>F30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218">
                <a:tc>
                  <a:txBody>
                    <a:bodyPr/>
                    <a:lstStyle/>
                    <a:p>
                      <a:pPr marL="348615">
                        <a:lnSpc>
                          <a:spcPts val="1555"/>
                        </a:lnSpc>
                        <a:spcBef>
                          <a:spcPts val="95"/>
                        </a:spcBef>
                      </a:pPr>
                      <a:r>
                        <a:rPr sz="135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/>
                </a:tc>
                <a:tc>
                  <a:txBody>
                    <a:bodyPr/>
                    <a:lstStyle/>
                    <a:p>
                      <a:pPr marL="688340">
                        <a:lnSpc>
                          <a:spcPts val="1575"/>
                        </a:lnSpc>
                        <a:spcBef>
                          <a:spcPts val="70"/>
                        </a:spcBef>
                      </a:pPr>
                      <a:r>
                        <a:rPr sz="1350" i="1" spc="195" dirty="0">
                          <a:latin typeface="Times New Roman"/>
                          <a:cs typeface="Times New Roman"/>
                        </a:rPr>
                        <a:t>FU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889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655" algn="ctr">
                        <a:lnSpc>
                          <a:spcPts val="1575"/>
                        </a:lnSpc>
                        <a:spcBef>
                          <a:spcPts val="70"/>
                        </a:spcBef>
                      </a:pPr>
                      <a:r>
                        <a:rPr sz="1350" spc="1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Load2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889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955" algn="ctr">
                        <a:lnSpc>
                          <a:spcPts val="1575"/>
                        </a:lnSpc>
                        <a:spcBef>
                          <a:spcPts val="70"/>
                        </a:spcBef>
                      </a:pPr>
                      <a:r>
                        <a:rPr sz="1350" spc="150" dirty="0">
                          <a:latin typeface="Times New Roman"/>
                          <a:cs typeface="Times New Roman"/>
                        </a:rPr>
                        <a:t>Load1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889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object 17"/>
          <p:cNvSpPr/>
          <p:nvPr/>
        </p:nvSpPr>
        <p:spPr>
          <a:xfrm>
            <a:off x="4378452" y="5612886"/>
            <a:ext cx="820419" cy="513715"/>
          </a:xfrm>
          <a:custGeom>
            <a:avLst/>
            <a:gdLst/>
            <a:ahLst/>
            <a:cxnLst/>
            <a:rect l="l" t="t" r="r" b="b"/>
            <a:pathLst>
              <a:path w="820420" h="513714">
                <a:moveTo>
                  <a:pt x="787908" y="483108"/>
                </a:moveTo>
                <a:lnTo>
                  <a:pt x="32004" y="483108"/>
                </a:lnTo>
                <a:lnTo>
                  <a:pt x="33528" y="484632"/>
                </a:lnTo>
                <a:lnTo>
                  <a:pt x="44196" y="493776"/>
                </a:lnTo>
                <a:lnTo>
                  <a:pt x="47244" y="496824"/>
                </a:lnTo>
                <a:lnTo>
                  <a:pt x="65532" y="505968"/>
                </a:lnTo>
                <a:lnTo>
                  <a:pt x="74676" y="509016"/>
                </a:lnTo>
                <a:lnTo>
                  <a:pt x="85344" y="512064"/>
                </a:lnTo>
                <a:lnTo>
                  <a:pt x="96012" y="513588"/>
                </a:lnTo>
                <a:lnTo>
                  <a:pt x="726948" y="513588"/>
                </a:lnTo>
                <a:lnTo>
                  <a:pt x="737616" y="510540"/>
                </a:lnTo>
                <a:lnTo>
                  <a:pt x="746760" y="509016"/>
                </a:lnTo>
                <a:lnTo>
                  <a:pt x="765048" y="499872"/>
                </a:lnTo>
                <a:lnTo>
                  <a:pt x="775716" y="493776"/>
                </a:lnTo>
                <a:lnTo>
                  <a:pt x="786384" y="484632"/>
                </a:lnTo>
                <a:lnTo>
                  <a:pt x="787908" y="483108"/>
                </a:lnTo>
                <a:close/>
              </a:path>
              <a:path w="820420" h="513714">
                <a:moveTo>
                  <a:pt x="723900" y="0"/>
                </a:moveTo>
                <a:lnTo>
                  <a:pt x="92964" y="0"/>
                </a:lnTo>
                <a:lnTo>
                  <a:pt x="82296" y="1524"/>
                </a:lnTo>
                <a:lnTo>
                  <a:pt x="71628" y="4572"/>
                </a:lnTo>
                <a:lnTo>
                  <a:pt x="62484" y="7620"/>
                </a:lnTo>
                <a:lnTo>
                  <a:pt x="53340" y="12192"/>
                </a:lnTo>
                <a:lnTo>
                  <a:pt x="47244" y="16764"/>
                </a:lnTo>
                <a:lnTo>
                  <a:pt x="45720" y="16764"/>
                </a:lnTo>
                <a:lnTo>
                  <a:pt x="45720" y="18288"/>
                </a:lnTo>
                <a:lnTo>
                  <a:pt x="44196" y="18288"/>
                </a:lnTo>
                <a:lnTo>
                  <a:pt x="33528" y="27432"/>
                </a:lnTo>
                <a:lnTo>
                  <a:pt x="28956" y="32004"/>
                </a:lnTo>
                <a:lnTo>
                  <a:pt x="19812" y="42672"/>
                </a:lnTo>
                <a:lnTo>
                  <a:pt x="18288" y="44196"/>
                </a:lnTo>
                <a:lnTo>
                  <a:pt x="18288" y="45720"/>
                </a:lnTo>
                <a:lnTo>
                  <a:pt x="16764" y="47244"/>
                </a:lnTo>
                <a:lnTo>
                  <a:pt x="12192" y="54864"/>
                </a:lnTo>
                <a:lnTo>
                  <a:pt x="7620" y="64008"/>
                </a:lnTo>
                <a:lnTo>
                  <a:pt x="4572" y="74676"/>
                </a:lnTo>
                <a:lnTo>
                  <a:pt x="1524" y="83820"/>
                </a:lnTo>
                <a:lnTo>
                  <a:pt x="0" y="94488"/>
                </a:lnTo>
                <a:lnTo>
                  <a:pt x="0" y="409956"/>
                </a:lnTo>
                <a:lnTo>
                  <a:pt x="9144" y="451104"/>
                </a:lnTo>
                <a:lnTo>
                  <a:pt x="18288" y="467868"/>
                </a:lnTo>
                <a:lnTo>
                  <a:pt x="18288" y="469392"/>
                </a:lnTo>
                <a:lnTo>
                  <a:pt x="19812" y="469392"/>
                </a:lnTo>
                <a:lnTo>
                  <a:pt x="28956" y="481584"/>
                </a:lnTo>
                <a:lnTo>
                  <a:pt x="30480" y="483108"/>
                </a:lnTo>
                <a:lnTo>
                  <a:pt x="789432" y="483108"/>
                </a:lnTo>
                <a:lnTo>
                  <a:pt x="790956" y="481584"/>
                </a:lnTo>
                <a:lnTo>
                  <a:pt x="801624" y="466344"/>
                </a:lnTo>
                <a:lnTo>
                  <a:pt x="807720" y="457200"/>
                </a:lnTo>
                <a:lnTo>
                  <a:pt x="105155" y="457200"/>
                </a:lnTo>
                <a:lnTo>
                  <a:pt x="99060" y="455676"/>
                </a:lnTo>
                <a:lnTo>
                  <a:pt x="94488" y="455676"/>
                </a:lnTo>
                <a:lnTo>
                  <a:pt x="85344" y="452628"/>
                </a:lnTo>
                <a:lnTo>
                  <a:pt x="80772" y="449580"/>
                </a:lnTo>
                <a:lnTo>
                  <a:pt x="77724" y="448056"/>
                </a:lnTo>
                <a:lnTo>
                  <a:pt x="78740" y="448056"/>
                </a:lnTo>
                <a:lnTo>
                  <a:pt x="74676" y="445008"/>
                </a:lnTo>
                <a:lnTo>
                  <a:pt x="73152" y="445008"/>
                </a:lnTo>
                <a:lnTo>
                  <a:pt x="68580" y="440436"/>
                </a:lnTo>
                <a:lnTo>
                  <a:pt x="69722" y="440436"/>
                </a:lnTo>
                <a:lnTo>
                  <a:pt x="67437" y="437388"/>
                </a:lnTo>
                <a:lnTo>
                  <a:pt x="65532" y="437388"/>
                </a:lnTo>
                <a:lnTo>
                  <a:pt x="62484" y="429768"/>
                </a:lnTo>
                <a:lnTo>
                  <a:pt x="60960" y="426720"/>
                </a:lnTo>
                <a:lnTo>
                  <a:pt x="57912" y="417576"/>
                </a:lnTo>
                <a:lnTo>
                  <a:pt x="57912" y="92964"/>
                </a:lnTo>
                <a:lnTo>
                  <a:pt x="60960" y="83820"/>
                </a:lnTo>
                <a:lnTo>
                  <a:pt x="64008" y="80772"/>
                </a:lnTo>
                <a:lnTo>
                  <a:pt x="64516" y="79248"/>
                </a:lnTo>
                <a:lnTo>
                  <a:pt x="64008" y="79248"/>
                </a:lnTo>
                <a:lnTo>
                  <a:pt x="65532" y="76200"/>
                </a:lnTo>
                <a:lnTo>
                  <a:pt x="66620" y="76200"/>
                </a:lnTo>
                <a:lnTo>
                  <a:pt x="70539" y="71628"/>
                </a:lnTo>
                <a:lnTo>
                  <a:pt x="68580" y="71628"/>
                </a:lnTo>
                <a:lnTo>
                  <a:pt x="80772" y="62484"/>
                </a:lnTo>
                <a:lnTo>
                  <a:pt x="81788" y="62484"/>
                </a:lnTo>
                <a:lnTo>
                  <a:pt x="83820" y="60960"/>
                </a:lnTo>
                <a:lnTo>
                  <a:pt x="88392" y="59436"/>
                </a:lnTo>
                <a:lnTo>
                  <a:pt x="91440" y="57912"/>
                </a:lnTo>
                <a:lnTo>
                  <a:pt x="96012" y="56388"/>
                </a:lnTo>
                <a:lnTo>
                  <a:pt x="807720" y="56388"/>
                </a:lnTo>
                <a:lnTo>
                  <a:pt x="806196" y="53340"/>
                </a:lnTo>
                <a:lnTo>
                  <a:pt x="771144" y="16764"/>
                </a:lnTo>
                <a:lnTo>
                  <a:pt x="734568" y="1524"/>
                </a:lnTo>
                <a:lnTo>
                  <a:pt x="723900" y="0"/>
                </a:lnTo>
                <a:close/>
              </a:path>
              <a:path w="820420" h="513714">
                <a:moveTo>
                  <a:pt x="749808" y="440436"/>
                </a:moveTo>
                <a:lnTo>
                  <a:pt x="739140" y="449580"/>
                </a:lnTo>
                <a:lnTo>
                  <a:pt x="736092" y="451104"/>
                </a:lnTo>
                <a:lnTo>
                  <a:pt x="731520" y="454152"/>
                </a:lnTo>
                <a:lnTo>
                  <a:pt x="726948" y="455676"/>
                </a:lnTo>
                <a:lnTo>
                  <a:pt x="722376" y="455676"/>
                </a:lnTo>
                <a:lnTo>
                  <a:pt x="717804" y="457200"/>
                </a:lnTo>
                <a:lnTo>
                  <a:pt x="807720" y="457200"/>
                </a:lnTo>
                <a:lnTo>
                  <a:pt x="810768" y="448056"/>
                </a:lnTo>
                <a:lnTo>
                  <a:pt x="812292" y="445008"/>
                </a:lnTo>
                <a:lnTo>
                  <a:pt x="746760" y="445008"/>
                </a:lnTo>
                <a:lnTo>
                  <a:pt x="749808" y="440436"/>
                </a:lnTo>
                <a:close/>
              </a:path>
              <a:path w="820420" h="513714">
                <a:moveTo>
                  <a:pt x="78740" y="448056"/>
                </a:moveTo>
                <a:lnTo>
                  <a:pt x="77724" y="448056"/>
                </a:lnTo>
                <a:lnTo>
                  <a:pt x="80772" y="449580"/>
                </a:lnTo>
                <a:lnTo>
                  <a:pt x="78740" y="448056"/>
                </a:lnTo>
                <a:close/>
              </a:path>
              <a:path w="820420" h="513714">
                <a:moveTo>
                  <a:pt x="68580" y="440436"/>
                </a:moveTo>
                <a:lnTo>
                  <a:pt x="73152" y="445008"/>
                </a:lnTo>
                <a:lnTo>
                  <a:pt x="71192" y="442395"/>
                </a:lnTo>
                <a:lnTo>
                  <a:pt x="68580" y="440436"/>
                </a:lnTo>
                <a:close/>
              </a:path>
              <a:path w="820420" h="513714">
                <a:moveTo>
                  <a:pt x="71192" y="442395"/>
                </a:moveTo>
                <a:lnTo>
                  <a:pt x="73152" y="445008"/>
                </a:lnTo>
                <a:lnTo>
                  <a:pt x="74676" y="445008"/>
                </a:lnTo>
                <a:lnTo>
                  <a:pt x="71192" y="442395"/>
                </a:lnTo>
                <a:close/>
              </a:path>
              <a:path w="820420" h="513714">
                <a:moveTo>
                  <a:pt x="812800" y="68580"/>
                </a:moveTo>
                <a:lnTo>
                  <a:pt x="746760" y="68580"/>
                </a:lnTo>
                <a:lnTo>
                  <a:pt x="755904" y="79248"/>
                </a:lnTo>
                <a:lnTo>
                  <a:pt x="757428" y="82296"/>
                </a:lnTo>
                <a:lnTo>
                  <a:pt x="762000" y="96012"/>
                </a:lnTo>
                <a:lnTo>
                  <a:pt x="762000" y="416052"/>
                </a:lnTo>
                <a:lnTo>
                  <a:pt x="758952" y="425196"/>
                </a:lnTo>
                <a:lnTo>
                  <a:pt x="757428" y="428244"/>
                </a:lnTo>
                <a:lnTo>
                  <a:pt x="755904" y="432816"/>
                </a:lnTo>
                <a:lnTo>
                  <a:pt x="752856" y="437388"/>
                </a:lnTo>
                <a:lnTo>
                  <a:pt x="746760" y="445008"/>
                </a:lnTo>
                <a:lnTo>
                  <a:pt x="812292" y="445008"/>
                </a:lnTo>
                <a:lnTo>
                  <a:pt x="815340" y="438912"/>
                </a:lnTo>
                <a:lnTo>
                  <a:pt x="818388" y="417576"/>
                </a:lnTo>
                <a:lnTo>
                  <a:pt x="819912" y="408432"/>
                </a:lnTo>
                <a:lnTo>
                  <a:pt x="819912" y="102108"/>
                </a:lnTo>
                <a:lnTo>
                  <a:pt x="818388" y="91440"/>
                </a:lnTo>
                <a:lnTo>
                  <a:pt x="816863" y="82296"/>
                </a:lnTo>
                <a:lnTo>
                  <a:pt x="813816" y="71628"/>
                </a:lnTo>
                <a:lnTo>
                  <a:pt x="812800" y="68580"/>
                </a:lnTo>
                <a:close/>
              </a:path>
              <a:path w="820420" h="513714">
                <a:moveTo>
                  <a:pt x="69722" y="440436"/>
                </a:moveTo>
                <a:lnTo>
                  <a:pt x="68580" y="440436"/>
                </a:lnTo>
                <a:lnTo>
                  <a:pt x="71192" y="442395"/>
                </a:lnTo>
                <a:lnTo>
                  <a:pt x="69722" y="440436"/>
                </a:lnTo>
                <a:close/>
              </a:path>
              <a:path w="820420" h="513714">
                <a:moveTo>
                  <a:pt x="64008" y="432816"/>
                </a:moveTo>
                <a:lnTo>
                  <a:pt x="65532" y="437388"/>
                </a:lnTo>
                <a:lnTo>
                  <a:pt x="67437" y="437388"/>
                </a:lnTo>
                <a:lnTo>
                  <a:pt x="64008" y="432816"/>
                </a:lnTo>
                <a:close/>
              </a:path>
              <a:path w="820420" h="513714">
                <a:moveTo>
                  <a:pt x="65532" y="76200"/>
                </a:moveTo>
                <a:lnTo>
                  <a:pt x="64008" y="79248"/>
                </a:lnTo>
                <a:lnTo>
                  <a:pt x="64839" y="78278"/>
                </a:lnTo>
                <a:lnTo>
                  <a:pt x="65532" y="76200"/>
                </a:lnTo>
                <a:close/>
              </a:path>
              <a:path w="820420" h="513714">
                <a:moveTo>
                  <a:pt x="64839" y="78278"/>
                </a:moveTo>
                <a:lnTo>
                  <a:pt x="64008" y="79248"/>
                </a:lnTo>
                <a:lnTo>
                  <a:pt x="64516" y="79248"/>
                </a:lnTo>
                <a:lnTo>
                  <a:pt x="64839" y="78278"/>
                </a:lnTo>
                <a:close/>
              </a:path>
              <a:path w="820420" h="513714">
                <a:moveTo>
                  <a:pt x="66620" y="76200"/>
                </a:moveTo>
                <a:lnTo>
                  <a:pt x="65532" y="76200"/>
                </a:lnTo>
                <a:lnTo>
                  <a:pt x="64839" y="78278"/>
                </a:lnTo>
                <a:lnTo>
                  <a:pt x="66620" y="76200"/>
                </a:lnTo>
                <a:close/>
              </a:path>
              <a:path w="820420" h="513714">
                <a:moveTo>
                  <a:pt x="807720" y="56388"/>
                </a:moveTo>
                <a:lnTo>
                  <a:pt x="720852" y="56388"/>
                </a:lnTo>
                <a:lnTo>
                  <a:pt x="734568" y="60960"/>
                </a:lnTo>
                <a:lnTo>
                  <a:pt x="737616" y="62484"/>
                </a:lnTo>
                <a:lnTo>
                  <a:pt x="742188" y="65532"/>
                </a:lnTo>
                <a:lnTo>
                  <a:pt x="749808" y="73152"/>
                </a:lnTo>
                <a:lnTo>
                  <a:pt x="746760" y="68580"/>
                </a:lnTo>
                <a:lnTo>
                  <a:pt x="812800" y="68580"/>
                </a:lnTo>
                <a:lnTo>
                  <a:pt x="810768" y="62484"/>
                </a:lnTo>
                <a:lnTo>
                  <a:pt x="807720" y="56388"/>
                </a:lnTo>
                <a:close/>
              </a:path>
              <a:path w="820420" h="513714">
                <a:moveTo>
                  <a:pt x="73152" y="68580"/>
                </a:moveTo>
                <a:lnTo>
                  <a:pt x="68580" y="71628"/>
                </a:lnTo>
                <a:lnTo>
                  <a:pt x="70539" y="71628"/>
                </a:lnTo>
                <a:lnTo>
                  <a:pt x="73152" y="68580"/>
                </a:lnTo>
                <a:close/>
              </a:path>
              <a:path w="820420" h="513714">
                <a:moveTo>
                  <a:pt x="81788" y="62484"/>
                </a:moveTo>
                <a:lnTo>
                  <a:pt x="80772" y="62484"/>
                </a:lnTo>
                <a:lnTo>
                  <a:pt x="77724" y="65532"/>
                </a:lnTo>
                <a:lnTo>
                  <a:pt x="81788" y="62484"/>
                </a:lnTo>
                <a:close/>
              </a:path>
            </a:pathLst>
          </a:custGeom>
          <a:solidFill>
            <a:srgbClr val="FC01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211072" y="6389669"/>
            <a:ext cx="77965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heavy" spc="-5" dirty="0">
                <a:solidFill>
                  <a:srgbClr val="FC0128"/>
                </a:solidFill>
                <a:uFill>
                  <a:solidFill>
                    <a:srgbClr val="FC0128"/>
                  </a:solidFill>
                </a:uFill>
                <a:latin typeface="Comic Sans MS"/>
                <a:cs typeface="Comic Sans MS"/>
              </a:rPr>
              <a:t>Note: </a:t>
            </a:r>
            <a:r>
              <a:rPr sz="2400" u="heavy" dirty="0">
                <a:solidFill>
                  <a:srgbClr val="FC0128"/>
                </a:solidFill>
                <a:uFill>
                  <a:solidFill>
                    <a:srgbClr val="FC0128"/>
                  </a:solidFill>
                </a:uFill>
                <a:latin typeface="Comic Sans MS"/>
                <a:cs typeface="Comic Sans MS"/>
              </a:rPr>
              <a:t>Unlike </a:t>
            </a:r>
            <a:r>
              <a:rPr sz="2400" u="heavy" spc="-5" dirty="0">
                <a:solidFill>
                  <a:srgbClr val="FC0128"/>
                </a:solidFill>
                <a:uFill>
                  <a:solidFill>
                    <a:srgbClr val="FC0128"/>
                  </a:solidFill>
                </a:uFill>
                <a:latin typeface="Comic Sans MS"/>
                <a:cs typeface="Comic Sans MS"/>
              </a:rPr>
              <a:t>6600, </a:t>
            </a:r>
            <a:r>
              <a:rPr sz="2400" u="heavy" dirty="0">
                <a:solidFill>
                  <a:srgbClr val="FC0128"/>
                </a:solidFill>
                <a:uFill>
                  <a:solidFill>
                    <a:srgbClr val="FC0128"/>
                  </a:solidFill>
                </a:uFill>
                <a:latin typeface="Comic Sans MS"/>
                <a:cs typeface="Comic Sans MS"/>
              </a:rPr>
              <a:t>can have multiple </a:t>
            </a:r>
            <a:r>
              <a:rPr sz="2400" u="heavy" spc="-5" dirty="0">
                <a:solidFill>
                  <a:srgbClr val="FC0128"/>
                </a:solidFill>
                <a:uFill>
                  <a:solidFill>
                    <a:srgbClr val="FC0128"/>
                  </a:solidFill>
                </a:uFill>
                <a:latin typeface="Comic Sans MS"/>
                <a:cs typeface="Comic Sans MS"/>
              </a:rPr>
              <a:t>loads</a:t>
            </a:r>
            <a:r>
              <a:rPr sz="2400" u="heavy" spc="-120" dirty="0">
                <a:solidFill>
                  <a:srgbClr val="FC0128"/>
                </a:solidFill>
                <a:uFill>
                  <a:solidFill>
                    <a:srgbClr val="FC0128"/>
                  </a:solidFill>
                </a:uFill>
                <a:latin typeface="Comic Sans MS"/>
                <a:cs typeface="Comic Sans MS"/>
              </a:rPr>
              <a:t> </a:t>
            </a:r>
            <a:r>
              <a:rPr sz="2400" u="heavy" spc="-5" dirty="0">
                <a:solidFill>
                  <a:srgbClr val="FC0128"/>
                </a:solidFill>
                <a:uFill>
                  <a:solidFill>
                    <a:srgbClr val="FC0128"/>
                  </a:solidFill>
                </a:uFill>
                <a:latin typeface="Comic Sans MS"/>
                <a:cs typeface="Comic Sans MS"/>
              </a:rPr>
              <a:t>outstanding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22" name="页脚占位符 21">
            <a:extLst>
              <a:ext uri="{FF2B5EF4-FFF2-40B4-BE49-F238E27FC236}">
                <a16:creationId xmlns:a16="http://schemas.microsoft.com/office/drawing/2014/main" id="{9841FFA6-8BE4-374D-850A-B64D7B468157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67611" y="1402074"/>
            <a:ext cx="7778750" cy="0"/>
          </a:xfrm>
          <a:custGeom>
            <a:avLst/>
            <a:gdLst/>
            <a:ahLst/>
            <a:cxnLst/>
            <a:rect l="l" t="t" r="r" b="b"/>
            <a:pathLst>
              <a:path w="7778750">
                <a:moveTo>
                  <a:pt x="0" y="0"/>
                </a:moveTo>
                <a:lnTo>
                  <a:pt x="7778496" y="0"/>
                </a:lnTo>
              </a:path>
            </a:pathLst>
          </a:custGeom>
          <a:ln w="27432">
            <a:solidFill>
              <a:srgbClr val="FBBA0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020">
              <a:lnSpc>
                <a:spcPct val="100000"/>
              </a:lnSpc>
              <a:spcBef>
                <a:spcPts val="100"/>
              </a:spcBef>
              <a:tabLst>
                <a:tab pos="494665" algn="l"/>
                <a:tab pos="7811134" algn="l"/>
              </a:tabLst>
            </a:pPr>
            <a:r>
              <a:rPr b="0" dirty="0">
                <a:latin typeface="Times New Roman"/>
                <a:cs typeface="Times New Roman"/>
              </a:rPr>
              <a:t> 	</a:t>
            </a:r>
            <a:r>
              <a:rPr spc="-5" dirty="0"/>
              <a:t>Tomasulo Example Cycle</a:t>
            </a:r>
            <a:r>
              <a:rPr spc="-110" dirty="0"/>
              <a:t> </a:t>
            </a:r>
            <a:r>
              <a:rPr dirty="0"/>
              <a:t>3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15964" y="1439041"/>
            <a:ext cx="20288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140" dirty="0">
                <a:solidFill>
                  <a:srgbClr val="FF0000"/>
                </a:solidFill>
                <a:latin typeface="Times New Roman"/>
                <a:cs typeface="Times New Roman"/>
              </a:rPr>
              <a:t>Instruction</a:t>
            </a:r>
            <a:r>
              <a:rPr sz="1800" i="1" spc="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i="1" spc="130" dirty="0">
                <a:solidFill>
                  <a:srgbClr val="FF0000"/>
                </a:solidFill>
                <a:latin typeface="Times New Roman"/>
                <a:cs typeface="Times New Roman"/>
              </a:rPr>
              <a:t>status: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36445" y="1478267"/>
            <a:ext cx="1195705" cy="2578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658495" algn="l"/>
              </a:tabLst>
            </a:pPr>
            <a:r>
              <a:rPr sz="1500" i="1" spc="235" dirty="0">
                <a:latin typeface="Times New Roman"/>
                <a:cs typeface="Times New Roman"/>
              </a:rPr>
              <a:t>E</a:t>
            </a:r>
            <a:r>
              <a:rPr sz="1500" i="1" spc="145" dirty="0">
                <a:latin typeface="Times New Roman"/>
                <a:cs typeface="Times New Roman"/>
              </a:rPr>
              <a:t>x</a:t>
            </a:r>
            <a:r>
              <a:rPr sz="1500" i="1" spc="150" dirty="0">
                <a:latin typeface="Times New Roman"/>
                <a:cs typeface="Times New Roman"/>
              </a:rPr>
              <a:t>e</a:t>
            </a:r>
            <a:r>
              <a:rPr sz="1500" i="1" spc="145" dirty="0">
                <a:latin typeface="Times New Roman"/>
                <a:cs typeface="Times New Roman"/>
              </a:rPr>
              <a:t>c</a:t>
            </a:r>
            <a:r>
              <a:rPr sz="1500" i="1" dirty="0">
                <a:latin typeface="Times New Roman"/>
                <a:cs typeface="Times New Roman"/>
              </a:rPr>
              <a:t>	</a:t>
            </a:r>
            <a:r>
              <a:rPr sz="1500" i="1" spc="160" dirty="0">
                <a:latin typeface="Times New Roman"/>
                <a:cs typeface="Times New Roman"/>
              </a:rPr>
              <a:t>W</a:t>
            </a:r>
            <a:r>
              <a:rPr sz="1500" i="1" spc="155" dirty="0">
                <a:latin typeface="Times New Roman"/>
                <a:cs typeface="Times New Roman"/>
              </a:rPr>
              <a:t>r</a:t>
            </a:r>
            <a:r>
              <a:rPr sz="1500" i="1" spc="190" dirty="0">
                <a:latin typeface="Times New Roman"/>
                <a:cs typeface="Times New Roman"/>
              </a:rPr>
              <a:t>i</a:t>
            </a:r>
            <a:r>
              <a:rPr sz="1500" i="1" spc="120" dirty="0">
                <a:latin typeface="Times New Roman"/>
                <a:cs typeface="Times New Roman"/>
              </a:rPr>
              <a:t>t</a:t>
            </a:r>
            <a:r>
              <a:rPr sz="1500" i="1" spc="145" dirty="0">
                <a:latin typeface="Times New Roman"/>
                <a:cs typeface="Times New Roman"/>
              </a:rPr>
              <a:t>e</a:t>
            </a:r>
            <a:endParaRPr sz="1500">
              <a:latin typeface="Times New Roman"/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324682" y="1769463"/>
          <a:ext cx="7287257" cy="15552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5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5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62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48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15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15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2519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24238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350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1350" spc="-2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350" spc="1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350" dirty="0">
                          <a:latin typeface="Times New Roman"/>
                          <a:cs typeface="Times New Roman"/>
                        </a:rPr>
                        <a:t>ru</a:t>
                      </a:r>
                      <a:r>
                        <a:rPr sz="1350" spc="2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350" spc="2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350" spc="-4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350" spc="-1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350" dirty="0">
                          <a:latin typeface="Times New Roman"/>
                          <a:cs typeface="Times New Roman"/>
                        </a:rPr>
                        <a:t>n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 marL="68834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350" i="1" dirty="0">
                          <a:latin typeface="Times New Roman"/>
                          <a:cs typeface="Times New Roman"/>
                        </a:rPr>
                        <a:t>j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 marR="24130"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350" i="1" dirty="0">
                          <a:latin typeface="Times New Roman"/>
                          <a:cs typeface="Times New Roman"/>
                        </a:rPr>
                        <a:t>k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ts val="1655"/>
                        </a:lnSpc>
                      </a:pPr>
                      <a:r>
                        <a:rPr sz="1500" i="1" spc="150" dirty="0">
                          <a:latin typeface="Times New Roman"/>
                          <a:cs typeface="Times New Roman"/>
                        </a:rPr>
                        <a:t>Issue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655"/>
                        </a:lnSpc>
                      </a:pPr>
                      <a:r>
                        <a:rPr sz="1500" i="1" spc="210" dirty="0">
                          <a:latin typeface="Times New Roman"/>
                          <a:cs typeface="Times New Roman"/>
                        </a:rPr>
                        <a:t>Comp</a:t>
                      </a:r>
                      <a:r>
                        <a:rPr sz="1500" i="1" spc="1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i="1" spc="155" dirty="0">
                          <a:latin typeface="Times New Roman"/>
                          <a:cs typeface="Times New Roman"/>
                        </a:rPr>
                        <a:t>Result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1755" algn="r">
                        <a:lnSpc>
                          <a:spcPts val="1655"/>
                        </a:lnSpc>
                      </a:pPr>
                      <a:r>
                        <a:rPr sz="1500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1500" spc="35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1500" spc="-4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y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55"/>
                        </a:lnSpc>
                      </a:pPr>
                      <a:r>
                        <a:rPr sz="1500" spc="150" dirty="0">
                          <a:latin typeface="Times New Roman"/>
                          <a:cs typeface="Times New Roman"/>
                        </a:rPr>
                        <a:t>Address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726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350" spc="195" dirty="0">
                          <a:latin typeface="Times New Roman"/>
                          <a:cs typeface="Times New Roman"/>
                        </a:rPr>
                        <a:t>LD</a:t>
                      </a:r>
                      <a:endParaRPr sz="135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/>
                </a:tc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75"/>
                        </a:spcBef>
                        <a:tabLst>
                          <a:tab pos="516255" algn="l"/>
                        </a:tabLst>
                      </a:pPr>
                      <a:r>
                        <a:rPr sz="1350" spc="-20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350" dirty="0">
                          <a:latin typeface="Times New Roman"/>
                          <a:cs typeface="Times New Roman"/>
                        </a:rPr>
                        <a:t>6	3</a:t>
                      </a:r>
                      <a:r>
                        <a:rPr sz="1350" spc="-10" dirty="0">
                          <a:latin typeface="Times New Roman"/>
                          <a:cs typeface="Times New Roman"/>
                        </a:rPr>
                        <a:t>4</a:t>
                      </a:r>
                      <a:r>
                        <a:rPr sz="1350" dirty="0">
                          <a:latin typeface="Times New Roman"/>
                          <a:cs typeface="Times New Roman"/>
                        </a:rPr>
                        <a:t>+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/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350" spc="160" dirty="0">
                          <a:latin typeface="Times New Roman"/>
                          <a:cs typeface="Times New Roman"/>
                        </a:rPr>
                        <a:t>R2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3340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3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1305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3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73025" algn="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350" spc="25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35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350" spc="2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350" spc="-1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3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07950" algn="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350" spc="-25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1350" spc="2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350" dirty="0">
                          <a:latin typeface="Times New Roman"/>
                          <a:cs typeface="Times New Roman"/>
                        </a:rPr>
                        <a:t>s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3180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350" spc="155" dirty="0">
                          <a:latin typeface="Times New Roman"/>
                          <a:cs typeface="Times New Roman"/>
                        </a:rPr>
                        <a:t>34+R2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1714">
                <a:tc>
                  <a:txBody>
                    <a:bodyPr/>
                    <a:lstStyle/>
                    <a:p>
                      <a:pPr marL="31750">
                        <a:lnSpc>
                          <a:spcPts val="1595"/>
                        </a:lnSpc>
                      </a:pPr>
                      <a:r>
                        <a:rPr sz="1350" spc="19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LD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6525" algn="r">
                        <a:lnSpc>
                          <a:spcPts val="1595"/>
                        </a:lnSpc>
                        <a:tabLst>
                          <a:tab pos="516255" algn="l"/>
                        </a:tabLst>
                      </a:pPr>
                      <a:r>
                        <a:rPr sz="1350" spc="-2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3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2	4</a:t>
                      </a:r>
                      <a:r>
                        <a:rPr sz="1350" spc="-1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r>
                        <a:rPr sz="13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+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ts val="1595"/>
                        </a:lnSpc>
                      </a:pPr>
                      <a:r>
                        <a:rPr sz="1350" spc="16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R3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3340" algn="ctr">
                        <a:lnSpc>
                          <a:spcPts val="1595"/>
                        </a:lnSpc>
                      </a:pPr>
                      <a:r>
                        <a:rPr sz="13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73025" algn="r">
                        <a:lnSpc>
                          <a:spcPts val="1595"/>
                        </a:lnSpc>
                      </a:pPr>
                      <a:r>
                        <a:rPr sz="1350" spc="25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35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350" spc="2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350" spc="-1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3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07950" algn="r">
                        <a:lnSpc>
                          <a:spcPts val="1595"/>
                        </a:lnSpc>
                      </a:pPr>
                      <a:r>
                        <a:rPr sz="1350" spc="-25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1350" spc="2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350" dirty="0">
                          <a:latin typeface="Times New Roman"/>
                          <a:cs typeface="Times New Roman"/>
                        </a:rPr>
                        <a:t>s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43180" algn="ctr">
                        <a:lnSpc>
                          <a:spcPts val="1595"/>
                        </a:lnSpc>
                      </a:pPr>
                      <a:r>
                        <a:rPr sz="1350" spc="15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45+R3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0451">
                <a:tc>
                  <a:txBody>
                    <a:bodyPr/>
                    <a:lstStyle/>
                    <a:p>
                      <a:pPr marL="31750">
                        <a:lnSpc>
                          <a:spcPts val="1555"/>
                        </a:lnSpc>
                      </a:pPr>
                      <a:r>
                        <a:rPr sz="1350" spc="165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MULTD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ts val="1555"/>
                        </a:lnSpc>
                        <a:tabLst>
                          <a:tab pos="627380" algn="l"/>
                        </a:tabLst>
                      </a:pPr>
                      <a:r>
                        <a:rPr sz="1350" spc="135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F0	F2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555"/>
                        </a:lnSpc>
                      </a:pPr>
                      <a:r>
                        <a:rPr sz="1350" spc="13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F4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3340" algn="ctr">
                        <a:lnSpc>
                          <a:spcPts val="1555"/>
                        </a:lnSpc>
                      </a:pPr>
                      <a:r>
                        <a:rPr sz="13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73025" algn="r">
                        <a:lnSpc>
                          <a:spcPts val="1555"/>
                        </a:lnSpc>
                      </a:pPr>
                      <a:r>
                        <a:rPr sz="1350" spc="25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35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350" spc="2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350" spc="-1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3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4945">
                        <a:lnSpc>
                          <a:spcPts val="1555"/>
                        </a:lnSpc>
                      </a:pPr>
                      <a:r>
                        <a:rPr sz="1350" spc="155" dirty="0">
                          <a:latin typeface="Times New Roman"/>
                          <a:cs typeface="Times New Roman"/>
                        </a:rPr>
                        <a:t>No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3752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350" spc="135" dirty="0">
                          <a:solidFill>
                            <a:srgbClr val="FF00FF"/>
                          </a:solidFill>
                          <a:latin typeface="Times New Roman"/>
                          <a:cs typeface="Times New Roman"/>
                        </a:rPr>
                        <a:t>SUBD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/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75"/>
                        </a:spcBef>
                        <a:tabLst>
                          <a:tab pos="627380" algn="l"/>
                        </a:tabLst>
                      </a:pPr>
                      <a:r>
                        <a:rPr sz="1350" spc="135" dirty="0">
                          <a:solidFill>
                            <a:srgbClr val="FF00FF"/>
                          </a:solidFill>
                          <a:latin typeface="Times New Roman"/>
                          <a:cs typeface="Times New Roman"/>
                        </a:rPr>
                        <a:t>F8	F6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/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350" spc="130" dirty="0">
                          <a:solidFill>
                            <a:srgbClr val="FF00FF"/>
                          </a:solidFill>
                          <a:latin typeface="Times New Roman"/>
                          <a:cs typeface="Times New Roman"/>
                        </a:rPr>
                        <a:t>F2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1715">
                <a:tc>
                  <a:txBody>
                    <a:bodyPr/>
                    <a:lstStyle/>
                    <a:p>
                      <a:pPr marL="31750">
                        <a:lnSpc>
                          <a:spcPts val="1595"/>
                        </a:lnSpc>
                      </a:pPr>
                      <a:r>
                        <a:rPr sz="1350" spc="140" dirty="0">
                          <a:solidFill>
                            <a:srgbClr val="00FF00"/>
                          </a:solidFill>
                          <a:latin typeface="Times New Roman"/>
                          <a:cs typeface="Times New Roman"/>
                        </a:rPr>
                        <a:t>DIVD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95"/>
                        </a:lnSpc>
                        <a:tabLst>
                          <a:tab pos="627380" algn="l"/>
                        </a:tabLst>
                      </a:pPr>
                      <a:r>
                        <a:rPr sz="1350" spc="130" dirty="0">
                          <a:solidFill>
                            <a:srgbClr val="00FF00"/>
                          </a:solidFill>
                          <a:latin typeface="Times New Roman"/>
                          <a:cs typeface="Times New Roman"/>
                        </a:rPr>
                        <a:t>F10	</a:t>
                      </a:r>
                      <a:r>
                        <a:rPr sz="1350" spc="135" dirty="0">
                          <a:solidFill>
                            <a:srgbClr val="00FF00"/>
                          </a:solidFill>
                          <a:latin typeface="Times New Roman"/>
                          <a:cs typeface="Times New Roman"/>
                        </a:rPr>
                        <a:t>F0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595"/>
                        </a:lnSpc>
                      </a:pPr>
                      <a:r>
                        <a:rPr sz="1350" spc="130" dirty="0">
                          <a:solidFill>
                            <a:srgbClr val="00FF00"/>
                          </a:solidFill>
                          <a:latin typeface="Times New Roman"/>
                          <a:cs typeface="Times New Roman"/>
                        </a:rPr>
                        <a:t>F6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9616">
                <a:tc>
                  <a:txBody>
                    <a:bodyPr/>
                    <a:lstStyle/>
                    <a:p>
                      <a:pPr marL="31750">
                        <a:lnSpc>
                          <a:spcPts val="1550"/>
                        </a:lnSpc>
                      </a:pPr>
                      <a:r>
                        <a:rPr sz="1350" spc="180" dirty="0">
                          <a:latin typeface="Times New Roman"/>
                          <a:cs typeface="Times New Roman"/>
                        </a:rPr>
                        <a:t>ADDD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ts val="1550"/>
                        </a:lnSpc>
                        <a:tabLst>
                          <a:tab pos="627380" algn="l"/>
                        </a:tabLst>
                      </a:pPr>
                      <a:r>
                        <a:rPr sz="1350" spc="135" dirty="0">
                          <a:latin typeface="Times New Roman"/>
                          <a:cs typeface="Times New Roman"/>
                        </a:rPr>
                        <a:t>F6	F8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550"/>
                        </a:lnSpc>
                      </a:pPr>
                      <a:r>
                        <a:rPr sz="1350" spc="130" dirty="0">
                          <a:latin typeface="Times New Roman"/>
                          <a:cs typeface="Times New Roman"/>
                        </a:rPr>
                        <a:t>F2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1015964" y="3414191"/>
            <a:ext cx="23818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150" dirty="0">
                <a:solidFill>
                  <a:srgbClr val="FF0000"/>
                </a:solidFill>
                <a:latin typeface="Times New Roman"/>
                <a:cs typeface="Times New Roman"/>
              </a:rPr>
              <a:t>Reservation</a:t>
            </a:r>
            <a:r>
              <a:rPr sz="1800" i="1" spc="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i="1" spc="140" dirty="0">
                <a:solidFill>
                  <a:srgbClr val="FF0000"/>
                </a:solidFill>
                <a:latin typeface="Times New Roman"/>
                <a:cs typeface="Times New Roman"/>
              </a:rPr>
              <a:t>Stations: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82606" y="3429055"/>
            <a:ext cx="262255" cy="54102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1500" i="1" spc="190" dirty="0">
                <a:latin typeface="Times New Roman"/>
                <a:cs typeface="Times New Roman"/>
              </a:rPr>
              <a:t>S</a:t>
            </a:r>
            <a:r>
              <a:rPr sz="1500" i="1" spc="160" dirty="0"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225"/>
              </a:spcBef>
            </a:pPr>
            <a:r>
              <a:rPr sz="1500" i="1" spc="125" dirty="0">
                <a:latin typeface="Times New Roman"/>
                <a:cs typeface="Times New Roman"/>
              </a:rPr>
              <a:t>Vj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28809" y="3429055"/>
            <a:ext cx="266065" cy="54102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1500" i="1" spc="190" dirty="0">
                <a:latin typeface="Times New Roman"/>
                <a:cs typeface="Times New Roman"/>
              </a:rPr>
              <a:t>S</a:t>
            </a:r>
            <a:r>
              <a:rPr sz="1500" i="1" spc="160" dirty="0">
                <a:latin typeface="Times New Roman"/>
                <a:cs typeface="Times New Roman"/>
              </a:rPr>
              <a:t>2</a:t>
            </a: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500" i="1" spc="160" dirty="0">
                <a:latin typeface="Times New Roman"/>
                <a:cs typeface="Times New Roman"/>
              </a:rPr>
              <a:t>V</a:t>
            </a:r>
            <a:r>
              <a:rPr sz="1500" i="1" spc="145" dirty="0">
                <a:latin typeface="Times New Roman"/>
                <a:cs typeface="Times New Roman"/>
              </a:rPr>
              <a:t>k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64346" y="3429055"/>
            <a:ext cx="937894" cy="54102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  <a:tabLst>
                <a:tab pos="658495" algn="l"/>
              </a:tabLst>
            </a:pPr>
            <a:r>
              <a:rPr sz="1500" i="1" spc="229" dirty="0">
                <a:latin typeface="Times New Roman"/>
                <a:cs typeface="Times New Roman"/>
              </a:rPr>
              <a:t>R</a:t>
            </a:r>
            <a:r>
              <a:rPr sz="1500" i="1" spc="160" dirty="0">
                <a:latin typeface="Times New Roman"/>
                <a:cs typeface="Times New Roman"/>
              </a:rPr>
              <a:t>S</a:t>
            </a:r>
            <a:r>
              <a:rPr sz="1500" i="1" dirty="0">
                <a:latin typeface="Times New Roman"/>
                <a:cs typeface="Times New Roman"/>
              </a:rPr>
              <a:t>	</a:t>
            </a:r>
            <a:r>
              <a:rPr sz="1500" i="1" spc="229" dirty="0">
                <a:latin typeface="Times New Roman"/>
                <a:cs typeface="Times New Roman"/>
              </a:rPr>
              <a:t>R</a:t>
            </a:r>
            <a:r>
              <a:rPr sz="1500" i="1" spc="160" dirty="0">
                <a:latin typeface="Times New Roman"/>
                <a:cs typeface="Times New Roman"/>
              </a:rPr>
              <a:t>S</a:t>
            </a:r>
            <a:endParaRPr sz="1500">
              <a:latin typeface="Times New Roman"/>
              <a:cs typeface="Times New Roman"/>
            </a:endParaRPr>
          </a:p>
          <a:p>
            <a:pPr marL="30480">
              <a:lnSpc>
                <a:spcPct val="100000"/>
              </a:lnSpc>
              <a:spcBef>
                <a:spcPts val="225"/>
              </a:spcBef>
              <a:tabLst>
                <a:tab pos="648970" algn="l"/>
              </a:tabLst>
            </a:pPr>
            <a:r>
              <a:rPr sz="1500" i="1" spc="265" dirty="0">
                <a:latin typeface="Times New Roman"/>
                <a:cs typeface="Times New Roman"/>
              </a:rPr>
              <a:t>Q</a:t>
            </a:r>
            <a:r>
              <a:rPr sz="1500" i="1" spc="90" dirty="0">
                <a:latin typeface="Times New Roman"/>
                <a:cs typeface="Times New Roman"/>
              </a:rPr>
              <a:t>j</a:t>
            </a:r>
            <a:r>
              <a:rPr sz="1500" i="1" dirty="0">
                <a:latin typeface="Times New Roman"/>
                <a:cs typeface="Times New Roman"/>
              </a:rPr>
              <a:t>	</a:t>
            </a:r>
            <a:r>
              <a:rPr sz="1500" i="1" spc="265" dirty="0">
                <a:latin typeface="Times New Roman"/>
                <a:cs typeface="Times New Roman"/>
              </a:rPr>
              <a:t>Q</a:t>
            </a:r>
            <a:r>
              <a:rPr sz="1500" i="1" spc="145" dirty="0">
                <a:latin typeface="Times New Roman"/>
                <a:cs typeface="Times New Roman"/>
              </a:rPr>
              <a:t>k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225272" y="4631415"/>
            <a:ext cx="514984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180" dirty="0">
                <a:solidFill>
                  <a:srgbClr val="3333CC"/>
                </a:solidFill>
                <a:latin typeface="Times New Roman"/>
                <a:cs typeface="Times New Roman"/>
              </a:rPr>
              <a:t>R</a:t>
            </a:r>
            <a:r>
              <a:rPr sz="1350" spc="80" dirty="0">
                <a:solidFill>
                  <a:srgbClr val="3333CC"/>
                </a:solidFill>
                <a:latin typeface="Times New Roman"/>
                <a:cs typeface="Times New Roman"/>
              </a:rPr>
              <a:t>(</a:t>
            </a:r>
            <a:r>
              <a:rPr sz="1350" spc="130" dirty="0">
                <a:solidFill>
                  <a:srgbClr val="3333CC"/>
                </a:solidFill>
                <a:latin typeface="Times New Roman"/>
                <a:cs typeface="Times New Roman"/>
              </a:rPr>
              <a:t>F</a:t>
            </a:r>
            <a:r>
              <a:rPr sz="1350" spc="125" dirty="0">
                <a:solidFill>
                  <a:srgbClr val="3333CC"/>
                </a:solidFill>
                <a:latin typeface="Times New Roman"/>
                <a:cs typeface="Times New Roman"/>
              </a:rPr>
              <a:t>4</a:t>
            </a:r>
            <a:r>
              <a:rPr sz="1350" spc="90" dirty="0">
                <a:solidFill>
                  <a:srgbClr val="3333CC"/>
                </a:solidFill>
                <a:latin typeface="Times New Roman"/>
                <a:cs typeface="Times New Roman"/>
              </a:rPr>
              <a:t>)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843897" y="4631414"/>
            <a:ext cx="56007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190" dirty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sz="1350" spc="135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1350" spc="14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1350" spc="135" dirty="0">
                <a:solidFill>
                  <a:srgbClr val="FF0000"/>
                </a:solidFill>
                <a:latin typeface="Times New Roman"/>
                <a:cs typeface="Times New Roman"/>
              </a:rPr>
              <a:t>d2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52799" y="3694859"/>
            <a:ext cx="2377440" cy="139065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  <a:tabLst>
                <a:tab pos="553720" algn="l"/>
                <a:tab pos="1845945" algn="l"/>
              </a:tabLst>
            </a:pPr>
            <a:r>
              <a:rPr sz="1350" i="1" spc="130" dirty="0">
                <a:latin typeface="Times New Roman"/>
                <a:cs typeface="Times New Roman"/>
              </a:rPr>
              <a:t>Time	</a:t>
            </a:r>
            <a:r>
              <a:rPr sz="1350" i="1" spc="155" dirty="0">
                <a:latin typeface="Times New Roman"/>
                <a:cs typeface="Times New Roman"/>
              </a:rPr>
              <a:t>Name</a:t>
            </a:r>
            <a:r>
              <a:rPr sz="1350" i="1" spc="565" dirty="0">
                <a:latin typeface="Times New Roman"/>
                <a:cs typeface="Times New Roman"/>
              </a:rPr>
              <a:t> </a:t>
            </a:r>
            <a:r>
              <a:rPr sz="1500" i="1" spc="180" dirty="0">
                <a:latin typeface="Times New Roman"/>
                <a:cs typeface="Times New Roman"/>
              </a:rPr>
              <a:t>Busy	</a:t>
            </a:r>
            <a:r>
              <a:rPr sz="1500" i="1" spc="215" dirty="0">
                <a:latin typeface="Times New Roman"/>
                <a:cs typeface="Times New Roman"/>
              </a:rPr>
              <a:t>Op</a:t>
            </a:r>
            <a:endParaRPr sz="1500">
              <a:latin typeface="Times New Roman"/>
              <a:cs typeface="Times New Roman"/>
            </a:endParaRPr>
          </a:p>
          <a:p>
            <a:pPr marL="553720">
              <a:lnSpc>
                <a:spcPct val="100000"/>
              </a:lnSpc>
              <a:spcBef>
                <a:spcPts val="150"/>
              </a:spcBef>
              <a:tabLst>
                <a:tab pos="1268095" algn="l"/>
              </a:tabLst>
            </a:pPr>
            <a:r>
              <a:rPr sz="1350" spc="145" dirty="0">
                <a:latin typeface="Times New Roman"/>
                <a:cs typeface="Times New Roman"/>
              </a:rPr>
              <a:t>Add1	</a:t>
            </a:r>
            <a:r>
              <a:rPr sz="1350" spc="155" dirty="0">
                <a:latin typeface="Times New Roman"/>
                <a:cs typeface="Times New Roman"/>
              </a:rPr>
              <a:t>No</a:t>
            </a:r>
            <a:endParaRPr sz="1350">
              <a:latin typeface="Times New Roman"/>
              <a:cs typeface="Times New Roman"/>
            </a:endParaRPr>
          </a:p>
          <a:p>
            <a:pPr marL="553720">
              <a:lnSpc>
                <a:spcPct val="100000"/>
              </a:lnSpc>
              <a:spcBef>
                <a:spcPts val="135"/>
              </a:spcBef>
              <a:tabLst>
                <a:tab pos="1268095" algn="l"/>
              </a:tabLst>
            </a:pPr>
            <a:r>
              <a:rPr sz="1350" spc="145" dirty="0">
                <a:latin typeface="Times New Roman"/>
                <a:cs typeface="Times New Roman"/>
              </a:rPr>
              <a:t>Add2	</a:t>
            </a:r>
            <a:r>
              <a:rPr sz="1350" spc="155" dirty="0">
                <a:latin typeface="Times New Roman"/>
                <a:cs typeface="Times New Roman"/>
              </a:rPr>
              <a:t>No</a:t>
            </a:r>
            <a:endParaRPr sz="1350">
              <a:latin typeface="Times New Roman"/>
              <a:cs typeface="Times New Roman"/>
            </a:endParaRPr>
          </a:p>
          <a:p>
            <a:pPr marL="553720">
              <a:lnSpc>
                <a:spcPct val="100000"/>
              </a:lnSpc>
              <a:spcBef>
                <a:spcPts val="130"/>
              </a:spcBef>
              <a:tabLst>
                <a:tab pos="1268095" algn="l"/>
              </a:tabLst>
            </a:pPr>
            <a:r>
              <a:rPr sz="1350" spc="145" dirty="0">
                <a:latin typeface="Times New Roman"/>
                <a:cs typeface="Times New Roman"/>
              </a:rPr>
              <a:t>Add3	</a:t>
            </a:r>
            <a:r>
              <a:rPr sz="1350" spc="155" dirty="0">
                <a:latin typeface="Times New Roman"/>
                <a:cs typeface="Times New Roman"/>
              </a:rPr>
              <a:t>No</a:t>
            </a:r>
            <a:endParaRPr sz="1350">
              <a:latin typeface="Times New Roman"/>
              <a:cs typeface="Times New Roman"/>
            </a:endParaRPr>
          </a:p>
          <a:p>
            <a:pPr marL="553720" marR="5080">
              <a:lnSpc>
                <a:spcPts val="1750"/>
              </a:lnSpc>
              <a:spcBef>
                <a:spcPts val="70"/>
              </a:spcBef>
              <a:tabLst>
                <a:tab pos="1234440" algn="l"/>
                <a:tab pos="1268095" algn="l"/>
              </a:tabLst>
            </a:pPr>
            <a:r>
              <a:rPr sz="1350" spc="125" dirty="0">
                <a:latin typeface="Times New Roman"/>
                <a:cs typeface="Times New Roman"/>
              </a:rPr>
              <a:t>Mult1	</a:t>
            </a:r>
            <a:r>
              <a:rPr sz="1350" spc="140" dirty="0">
                <a:latin typeface="Times New Roman"/>
                <a:cs typeface="Times New Roman"/>
              </a:rPr>
              <a:t>Yes </a:t>
            </a:r>
            <a:r>
              <a:rPr sz="1350" spc="165" dirty="0">
                <a:solidFill>
                  <a:srgbClr val="3333CC"/>
                </a:solidFill>
                <a:latin typeface="Times New Roman"/>
                <a:cs typeface="Times New Roman"/>
              </a:rPr>
              <a:t>MULTD  </a:t>
            </a:r>
            <a:r>
              <a:rPr sz="1350" spc="125" dirty="0">
                <a:latin typeface="Times New Roman"/>
                <a:cs typeface="Times New Roman"/>
              </a:rPr>
              <a:t>Mult2		</a:t>
            </a:r>
            <a:r>
              <a:rPr sz="1350" spc="155" dirty="0">
                <a:latin typeface="Times New Roman"/>
                <a:cs typeface="Times New Roman"/>
              </a:rPr>
              <a:t>No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088029" y="3974873"/>
            <a:ext cx="0" cy="1109980"/>
          </a:xfrm>
          <a:custGeom>
            <a:avLst/>
            <a:gdLst/>
            <a:ahLst/>
            <a:cxnLst/>
            <a:rect l="l" t="t" r="r" b="b"/>
            <a:pathLst>
              <a:path h="1109979">
                <a:moveTo>
                  <a:pt x="0" y="0"/>
                </a:moveTo>
                <a:lnTo>
                  <a:pt x="0" y="1109566"/>
                </a:lnTo>
              </a:path>
            </a:pathLst>
          </a:custGeom>
          <a:ln w="78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092695" y="3974586"/>
            <a:ext cx="0" cy="1109980"/>
          </a:xfrm>
          <a:custGeom>
            <a:avLst/>
            <a:gdLst/>
            <a:ahLst/>
            <a:cxnLst/>
            <a:rect l="l" t="t" r="r" b="b"/>
            <a:pathLst>
              <a:path h="1109979">
                <a:moveTo>
                  <a:pt x="0" y="0"/>
                </a:moveTo>
                <a:lnTo>
                  <a:pt x="0" y="1109472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283934" y="3967728"/>
            <a:ext cx="0" cy="1116965"/>
          </a:xfrm>
          <a:custGeom>
            <a:avLst/>
            <a:gdLst/>
            <a:ahLst/>
            <a:cxnLst/>
            <a:rect l="l" t="t" r="r" b="b"/>
            <a:pathLst>
              <a:path h="1116964">
                <a:moveTo>
                  <a:pt x="0" y="0"/>
                </a:moveTo>
                <a:lnTo>
                  <a:pt x="0" y="1116710"/>
                </a:lnTo>
              </a:path>
            </a:pathLst>
          </a:custGeom>
          <a:ln w="78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288029" y="3966966"/>
            <a:ext cx="0" cy="1117600"/>
          </a:xfrm>
          <a:custGeom>
            <a:avLst/>
            <a:gdLst/>
            <a:ahLst/>
            <a:cxnLst/>
            <a:rect l="l" t="t" r="r" b="b"/>
            <a:pathLst>
              <a:path h="1117600">
                <a:moveTo>
                  <a:pt x="0" y="0"/>
                </a:moveTo>
                <a:lnTo>
                  <a:pt x="0" y="1117091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292602" y="3967728"/>
            <a:ext cx="3804285" cy="0"/>
          </a:xfrm>
          <a:custGeom>
            <a:avLst/>
            <a:gdLst/>
            <a:ahLst/>
            <a:cxnLst/>
            <a:rect l="l" t="t" r="r" b="b"/>
            <a:pathLst>
              <a:path w="3804284">
                <a:moveTo>
                  <a:pt x="0" y="0"/>
                </a:moveTo>
                <a:lnTo>
                  <a:pt x="3803999" y="0"/>
                </a:lnTo>
              </a:path>
            </a:pathLst>
          </a:custGeom>
          <a:ln w="78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291840" y="3970776"/>
            <a:ext cx="3805554" cy="0"/>
          </a:xfrm>
          <a:custGeom>
            <a:avLst/>
            <a:gdLst/>
            <a:ahLst/>
            <a:cxnLst/>
            <a:rect l="l" t="t" r="r" b="b"/>
            <a:pathLst>
              <a:path w="3805554">
                <a:moveTo>
                  <a:pt x="0" y="0"/>
                </a:moveTo>
                <a:lnTo>
                  <a:pt x="3805427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292602" y="5077296"/>
            <a:ext cx="3804285" cy="0"/>
          </a:xfrm>
          <a:custGeom>
            <a:avLst/>
            <a:gdLst/>
            <a:ahLst/>
            <a:cxnLst/>
            <a:rect l="l" t="t" r="r" b="b"/>
            <a:pathLst>
              <a:path w="3804284">
                <a:moveTo>
                  <a:pt x="0" y="0"/>
                </a:moveTo>
                <a:lnTo>
                  <a:pt x="3803999" y="0"/>
                </a:lnTo>
              </a:path>
            </a:pathLst>
          </a:custGeom>
          <a:ln w="78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291840" y="5081010"/>
            <a:ext cx="3805554" cy="0"/>
          </a:xfrm>
          <a:custGeom>
            <a:avLst/>
            <a:gdLst/>
            <a:ahLst/>
            <a:cxnLst/>
            <a:rect l="l" t="t" r="r" b="b"/>
            <a:pathLst>
              <a:path w="3805554">
                <a:moveTo>
                  <a:pt x="0" y="0"/>
                </a:moveTo>
                <a:lnTo>
                  <a:pt x="3805427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1333743" y="5500292"/>
          <a:ext cx="8402951" cy="4879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2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16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59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9184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942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5532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65690">
                <a:tc>
                  <a:txBody>
                    <a:bodyPr/>
                    <a:lstStyle/>
                    <a:p>
                      <a:pPr marL="31750">
                        <a:lnSpc>
                          <a:spcPts val="1989"/>
                        </a:lnSpc>
                      </a:pPr>
                      <a:r>
                        <a:rPr sz="1800" spc="165" dirty="0">
                          <a:latin typeface="Times New Roman"/>
                          <a:cs typeface="Times New Roman"/>
                        </a:rPr>
                        <a:t>Clock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ts val="1964"/>
                        </a:lnSpc>
                      </a:pPr>
                      <a:r>
                        <a:rPr sz="1800" i="1" spc="180" dirty="0">
                          <a:latin typeface="Times New Roman"/>
                          <a:cs typeface="Times New Roman"/>
                        </a:rPr>
                        <a:t>F0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0960" algn="ctr">
                        <a:lnSpc>
                          <a:spcPts val="1964"/>
                        </a:lnSpc>
                      </a:pPr>
                      <a:r>
                        <a:rPr sz="1800" i="1" spc="185" dirty="0">
                          <a:latin typeface="Times New Roman"/>
                          <a:cs typeface="Times New Roman"/>
                        </a:rPr>
                        <a:t>F2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ts val="1964"/>
                        </a:lnSpc>
                      </a:pPr>
                      <a:r>
                        <a:rPr sz="1800" i="1" spc="180" dirty="0">
                          <a:latin typeface="Times New Roman"/>
                          <a:cs typeface="Times New Roman"/>
                        </a:rPr>
                        <a:t>F4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065" algn="ctr">
                        <a:lnSpc>
                          <a:spcPts val="1964"/>
                        </a:lnSpc>
                      </a:pPr>
                      <a:r>
                        <a:rPr sz="1800" i="1" spc="180" dirty="0">
                          <a:latin typeface="Times New Roman"/>
                          <a:cs typeface="Times New Roman"/>
                        </a:rPr>
                        <a:t>F6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ts val="1964"/>
                        </a:lnSpc>
                      </a:pPr>
                      <a:r>
                        <a:rPr sz="1800" i="1" spc="180" dirty="0">
                          <a:latin typeface="Times New Roman"/>
                          <a:cs typeface="Times New Roman"/>
                        </a:rPr>
                        <a:t>F8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ts val="1964"/>
                        </a:lnSpc>
                      </a:pPr>
                      <a:r>
                        <a:rPr sz="1800" i="1" spc="185" dirty="0">
                          <a:latin typeface="Times New Roman"/>
                          <a:cs typeface="Times New Roman"/>
                        </a:rPr>
                        <a:t>F10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115">
                        <a:lnSpc>
                          <a:spcPts val="1964"/>
                        </a:lnSpc>
                      </a:pPr>
                      <a:r>
                        <a:rPr sz="1800" i="1" spc="185" dirty="0">
                          <a:latin typeface="Times New Roman"/>
                          <a:cs typeface="Times New Roman"/>
                        </a:rPr>
                        <a:t>F12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675">
                        <a:lnSpc>
                          <a:spcPts val="1964"/>
                        </a:lnSpc>
                      </a:pPr>
                      <a:r>
                        <a:rPr sz="1800" i="1" spc="90" dirty="0">
                          <a:latin typeface="Times New Roman"/>
                          <a:cs typeface="Times New Roman"/>
                        </a:rPr>
                        <a:t>...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9380">
                        <a:lnSpc>
                          <a:spcPts val="1964"/>
                        </a:lnSpc>
                      </a:pPr>
                      <a:r>
                        <a:rPr sz="1800" i="1" spc="185" dirty="0">
                          <a:latin typeface="Times New Roman"/>
                          <a:cs typeface="Times New Roman"/>
                        </a:rPr>
                        <a:t>F30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218">
                <a:tc>
                  <a:txBody>
                    <a:bodyPr/>
                    <a:lstStyle/>
                    <a:p>
                      <a:pPr marL="348615">
                        <a:lnSpc>
                          <a:spcPts val="1555"/>
                        </a:lnSpc>
                        <a:spcBef>
                          <a:spcPts val="95"/>
                        </a:spcBef>
                      </a:pPr>
                      <a:r>
                        <a:rPr sz="1350" b="1" dirty="0">
                          <a:latin typeface="Times New Roman"/>
                          <a:cs typeface="Times New Roman"/>
                        </a:rPr>
                        <a:t>3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/>
                </a:tc>
                <a:tc>
                  <a:txBody>
                    <a:bodyPr/>
                    <a:lstStyle/>
                    <a:p>
                      <a:pPr marL="688340">
                        <a:lnSpc>
                          <a:spcPts val="1575"/>
                        </a:lnSpc>
                        <a:spcBef>
                          <a:spcPts val="70"/>
                        </a:spcBef>
                      </a:pPr>
                      <a:r>
                        <a:rPr sz="1350" i="1" spc="195" dirty="0">
                          <a:latin typeface="Times New Roman"/>
                          <a:cs typeface="Times New Roman"/>
                        </a:rPr>
                        <a:t>FU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889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2384" algn="ctr">
                        <a:lnSpc>
                          <a:spcPts val="1575"/>
                        </a:lnSpc>
                        <a:spcBef>
                          <a:spcPts val="70"/>
                        </a:spcBef>
                      </a:pPr>
                      <a:r>
                        <a:rPr sz="1350" spc="125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Mult1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415" algn="ctr">
                        <a:lnSpc>
                          <a:spcPts val="1575"/>
                        </a:lnSpc>
                        <a:spcBef>
                          <a:spcPts val="70"/>
                        </a:spcBef>
                      </a:pPr>
                      <a:r>
                        <a:rPr sz="1350" spc="1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Load2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889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955" algn="ctr">
                        <a:lnSpc>
                          <a:spcPts val="1575"/>
                        </a:lnSpc>
                        <a:spcBef>
                          <a:spcPts val="70"/>
                        </a:spcBef>
                      </a:pPr>
                      <a:r>
                        <a:rPr sz="1350" spc="150" dirty="0">
                          <a:latin typeface="Times New Roman"/>
                          <a:cs typeface="Times New Roman"/>
                        </a:rPr>
                        <a:t>Load1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889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object 23"/>
          <p:cNvSpPr/>
          <p:nvPr/>
        </p:nvSpPr>
        <p:spPr>
          <a:xfrm>
            <a:off x="3183635" y="4506462"/>
            <a:ext cx="4018915" cy="513715"/>
          </a:xfrm>
          <a:custGeom>
            <a:avLst/>
            <a:gdLst/>
            <a:ahLst/>
            <a:cxnLst/>
            <a:rect l="l" t="t" r="r" b="b"/>
            <a:pathLst>
              <a:path w="4018915" h="513714">
                <a:moveTo>
                  <a:pt x="3924300" y="0"/>
                </a:moveTo>
                <a:lnTo>
                  <a:pt x="92964" y="0"/>
                </a:lnTo>
                <a:lnTo>
                  <a:pt x="82296" y="1524"/>
                </a:lnTo>
                <a:lnTo>
                  <a:pt x="71628" y="4572"/>
                </a:lnTo>
                <a:lnTo>
                  <a:pt x="62484" y="7620"/>
                </a:lnTo>
                <a:lnTo>
                  <a:pt x="53340" y="12192"/>
                </a:lnTo>
                <a:lnTo>
                  <a:pt x="47244" y="16764"/>
                </a:lnTo>
                <a:lnTo>
                  <a:pt x="45720" y="16764"/>
                </a:lnTo>
                <a:lnTo>
                  <a:pt x="44196" y="18288"/>
                </a:lnTo>
                <a:lnTo>
                  <a:pt x="32004" y="27432"/>
                </a:lnTo>
                <a:lnTo>
                  <a:pt x="28956" y="30480"/>
                </a:lnTo>
                <a:lnTo>
                  <a:pt x="28956" y="32004"/>
                </a:lnTo>
                <a:lnTo>
                  <a:pt x="19812" y="42672"/>
                </a:lnTo>
                <a:lnTo>
                  <a:pt x="16764" y="45720"/>
                </a:lnTo>
                <a:lnTo>
                  <a:pt x="16764" y="47244"/>
                </a:lnTo>
                <a:lnTo>
                  <a:pt x="12192" y="54864"/>
                </a:lnTo>
                <a:lnTo>
                  <a:pt x="7620" y="64008"/>
                </a:lnTo>
                <a:lnTo>
                  <a:pt x="4572" y="74676"/>
                </a:lnTo>
                <a:lnTo>
                  <a:pt x="1524" y="83820"/>
                </a:lnTo>
                <a:lnTo>
                  <a:pt x="0" y="94488"/>
                </a:lnTo>
                <a:lnTo>
                  <a:pt x="0" y="420624"/>
                </a:lnTo>
                <a:lnTo>
                  <a:pt x="1524" y="431292"/>
                </a:lnTo>
                <a:lnTo>
                  <a:pt x="4572" y="441960"/>
                </a:lnTo>
                <a:lnTo>
                  <a:pt x="9144" y="451104"/>
                </a:lnTo>
                <a:lnTo>
                  <a:pt x="12192" y="460248"/>
                </a:lnTo>
                <a:lnTo>
                  <a:pt x="16764" y="466344"/>
                </a:lnTo>
                <a:lnTo>
                  <a:pt x="16764" y="467868"/>
                </a:lnTo>
                <a:lnTo>
                  <a:pt x="18288" y="467868"/>
                </a:lnTo>
                <a:lnTo>
                  <a:pt x="19812" y="469392"/>
                </a:lnTo>
                <a:lnTo>
                  <a:pt x="28956" y="481584"/>
                </a:lnTo>
                <a:lnTo>
                  <a:pt x="28956" y="483108"/>
                </a:lnTo>
                <a:lnTo>
                  <a:pt x="30480" y="483108"/>
                </a:lnTo>
                <a:lnTo>
                  <a:pt x="32004" y="484632"/>
                </a:lnTo>
                <a:lnTo>
                  <a:pt x="44196" y="493776"/>
                </a:lnTo>
                <a:lnTo>
                  <a:pt x="44196" y="495300"/>
                </a:lnTo>
                <a:lnTo>
                  <a:pt x="45720" y="495300"/>
                </a:lnTo>
                <a:lnTo>
                  <a:pt x="47244" y="496824"/>
                </a:lnTo>
                <a:lnTo>
                  <a:pt x="54864" y="501396"/>
                </a:lnTo>
                <a:lnTo>
                  <a:pt x="65532" y="505968"/>
                </a:lnTo>
                <a:lnTo>
                  <a:pt x="74676" y="509016"/>
                </a:lnTo>
                <a:lnTo>
                  <a:pt x="85344" y="512064"/>
                </a:lnTo>
                <a:lnTo>
                  <a:pt x="94488" y="513588"/>
                </a:lnTo>
                <a:lnTo>
                  <a:pt x="3925824" y="513588"/>
                </a:lnTo>
                <a:lnTo>
                  <a:pt x="3936491" y="510540"/>
                </a:lnTo>
                <a:lnTo>
                  <a:pt x="3947160" y="509016"/>
                </a:lnTo>
                <a:lnTo>
                  <a:pt x="3986784" y="484632"/>
                </a:lnTo>
                <a:lnTo>
                  <a:pt x="4006596" y="457200"/>
                </a:lnTo>
                <a:lnTo>
                  <a:pt x="103632" y="457200"/>
                </a:lnTo>
                <a:lnTo>
                  <a:pt x="97536" y="455676"/>
                </a:lnTo>
                <a:lnTo>
                  <a:pt x="92964" y="455676"/>
                </a:lnTo>
                <a:lnTo>
                  <a:pt x="88392" y="454152"/>
                </a:lnTo>
                <a:lnTo>
                  <a:pt x="85344" y="452628"/>
                </a:lnTo>
                <a:lnTo>
                  <a:pt x="80772" y="449580"/>
                </a:lnTo>
                <a:lnTo>
                  <a:pt x="79248" y="449580"/>
                </a:lnTo>
                <a:lnTo>
                  <a:pt x="76200" y="448056"/>
                </a:lnTo>
                <a:lnTo>
                  <a:pt x="77470" y="448056"/>
                </a:lnTo>
                <a:lnTo>
                  <a:pt x="73914" y="445008"/>
                </a:lnTo>
                <a:lnTo>
                  <a:pt x="73152" y="445008"/>
                </a:lnTo>
                <a:lnTo>
                  <a:pt x="68580" y="440436"/>
                </a:lnTo>
                <a:lnTo>
                  <a:pt x="69723" y="440436"/>
                </a:lnTo>
                <a:lnTo>
                  <a:pt x="67437" y="437388"/>
                </a:lnTo>
                <a:lnTo>
                  <a:pt x="65532" y="437388"/>
                </a:lnTo>
                <a:lnTo>
                  <a:pt x="62484" y="429768"/>
                </a:lnTo>
                <a:lnTo>
                  <a:pt x="59436" y="426720"/>
                </a:lnTo>
                <a:lnTo>
                  <a:pt x="57912" y="422148"/>
                </a:lnTo>
                <a:lnTo>
                  <a:pt x="57912" y="417576"/>
                </a:lnTo>
                <a:lnTo>
                  <a:pt x="56388" y="413004"/>
                </a:lnTo>
                <a:lnTo>
                  <a:pt x="56388" y="97536"/>
                </a:lnTo>
                <a:lnTo>
                  <a:pt x="60960" y="83820"/>
                </a:lnTo>
                <a:lnTo>
                  <a:pt x="62484" y="80772"/>
                </a:lnTo>
                <a:lnTo>
                  <a:pt x="65532" y="76200"/>
                </a:lnTo>
                <a:lnTo>
                  <a:pt x="66620" y="76200"/>
                </a:lnTo>
                <a:lnTo>
                  <a:pt x="70539" y="71628"/>
                </a:lnTo>
                <a:lnTo>
                  <a:pt x="68580" y="71628"/>
                </a:lnTo>
                <a:lnTo>
                  <a:pt x="79248" y="62484"/>
                </a:lnTo>
                <a:lnTo>
                  <a:pt x="80264" y="62484"/>
                </a:lnTo>
                <a:lnTo>
                  <a:pt x="82296" y="60960"/>
                </a:lnTo>
                <a:lnTo>
                  <a:pt x="96012" y="56388"/>
                </a:lnTo>
                <a:lnTo>
                  <a:pt x="4006596" y="56388"/>
                </a:lnTo>
                <a:lnTo>
                  <a:pt x="4005072" y="53340"/>
                </a:lnTo>
                <a:lnTo>
                  <a:pt x="3998976" y="42672"/>
                </a:lnTo>
                <a:lnTo>
                  <a:pt x="3989832" y="32004"/>
                </a:lnTo>
                <a:lnTo>
                  <a:pt x="3989832" y="30480"/>
                </a:lnTo>
                <a:lnTo>
                  <a:pt x="3986784" y="27432"/>
                </a:lnTo>
                <a:lnTo>
                  <a:pt x="3971544" y="16764"/>
                </a:lnTo>
                <a:lnTo>
                  <a:pt x="3962400" y="10668"/>
                </a:lnTo>
                <a:lnTo>
                  <a:pt x="3953255" y="7620"/>
                </a:lnTo>
                <a:lnTo>
                  <a:pt x="3944112" y="3048"/>
                </a:lnTo>
                <a:lnTo>
                  <a:pt x="3933444" y="1524"/>
                </a:lnTo>
                <a:lnTo>
                  <a:pt x="3924300" y="0"/>
                </a:lnTo>
                <a:close/>
              </a:path>
              <a:path w="4018915" h="513714">
                <a:moveTo>
                  <a:pt x="3950207" y="440436"/>
                </a:moveTo>
                <a:lnTo>
                  <a:pt x="3939540" y="449580"/>
                </a:lnTo>
                <a:lnTo>
                  <a:pt x="3936491" y="451104"/>
                </a:lnTo>
                <a:lnTo>
                  <a:pt x="3922776" y="455676"/>
                </a:lnTo>
                <a:lnTo>
                  <a:pt x="3918204" y="455676"/>
                </a:lnTo>
                <a:lnTo>
                  <a:pt x="3913632" y="457200"/>
                </a:lnTo>
                <a:lnTo>
                  <a:pt x="4006596" y="457200"/>
                </a:lnTo>
                <a:lnTo>
                  <a:pt x="4011167" y="448056"/>
                </a:lnTo>
                <a:lnTo>
                  <a:pt x="4012183" y="445008"/>
                </a:lnTo>
                <a:lnTo>
                  <a:pt x="3945636" y="445008"/>
                </a:lnTo>
                <a:lnTo>
                  <a:pt x="3950207" y="440436"/>
                </a:lnTo>
                <a:close/>
              </a:path>
              <a:path w="4018915" h="513714">
                <a:moveTo>
                  <a:pt x="76200" y="448056"/>
                </a:moveTo>
                <a:lnTo>
                  <a:pt x="79248" y="449580"/>
                </a:lnTo>
                <a:lnTo>
                  <a:pt x="78278" y="448748"/>
                </a:lnTo>
                <a:lnTo>
                  <a:pt x="76200" y="448056"/>
                </a:lnTo>
                <a:close/>
              </a:path>
              <a:path w="4018915" h="513714">
                <a:moveTo>
                  <a:pt x="78278" y="448748"/>
                </a:moveTo>
                <a:lnTo>
                  <a:pt x="79248" y="449580"/>
                </a:lnTo>
                <a:lnTo>
                  <a:pt x="80772" y="449580"/>
                </a:lnTo>
                <a:lnTo>
                  <a:pt x="78278" y="448748"/>
                </a:lnTo>
                <a:close/>
              </a:path>
              <a:path w="4018915" h="513714">
                <a:moveTo>
                  <a:pt x="77470" y="448056"/>
                </a:moveTo>
                <a:lnTo>
                  <a:pt x="76200" y="448056"/>
                </a:lnTo>
                <a:lnTo>
                  <a:pt x="78278" y="448748"/>
                </a:lnTo>
                <a:lnTo>
                  <a:pt x="77470" y="448056"/>
                </a:lnTo>
                <a:close/>
              </a:path>
              <a:path w="4018915" h="513714">
                <a:moveTo>
                  <a:pt x="68580" y="440436"/>
                </a:moveTo>
                <a:lnTo>
                  <a:pt x="73152" y="445008"/>
                </a:lnTo>
                <a:lnTo>
                  <a:pt x="71780" y="443179"/>
                </a:lnTo>
                <a:lnTo>
                  <a:pt x="68580" y="440436"/>
                </a:lnTo>
                <a:close/>
              </a:path>
              <a:path w="4018915" h="513714">
                <a:moveTo>
                  <a:pt x="71780" y="443179"/>
                </a:moveTo>
                <a:lnTo>
                  <a:pt x="73152" y="445008"/>
                </a:lnTo>
                <a:lnTo>
                  <a:pt x="73914" y="445008"/>
                </a:lnTo>
                <a:lnTo>
                  <a:pt x="71780" y="443179"/>
                </a:lnTo>
                <a:close/>
              </a:path>
              <a:path w="4018915" h="513714">
                <a:moveTo>
                  <a:pt x="3945636" y="68580"/>
                </a:moveTo>
                <a:lnTo>
                  <a:pt x="3954779" y="79248"/>
                </a:lnTo>
                <a:lnTo>
                  <a:pt x="3956304" y="82296"/>
                </a:lnTo>
                <a:lnTo>
                  <a:pt x="3959352" y="86868"/>
                </a:lnTo>
                <a:lnTo>
                  <a:pt x="3960876" y="91440"/>
                </a:lnTo>
                <a:lnTo>
                  <a:pt x="3960876" y="96012"/>
                </a:lnTo>
                <a:lnTo>
                  <a:pt x="3962400" y="100584"/>
                </a:lnTo>
                <a:lnTo>
                  <a:pt x="3962400" y="408432"/>
                </a:lnTo>
                <a:lnTo>
                  <a:pt x="3960876" y="414528"/>
                </a:lnTo>
                <a:lnTo>
                  <a:pt x="3960876" y="420624"/>
                </a:lnTo>
                <a:lnTo>
                  <a:pt x="3959352" y="423672"/>
                </a:lnTo>
                <a:lnTo>
                  <a:pt x="3956304" y="432816"/>
                </a:lnTo>
                <a:lnTo>
                  <a:pt x="3953255" y="437388"/>
                </a:lnTo>
                <a:lnTo>
                  <a:pt x="3945636" y="445008"/>
                </a:lnTo>
                <a:lnTo>
                  <a:pt x="4012183" y="445008"/>
                </a:lnTo>
                <a:lnTo>
                  <a:pt x="4014216" y="438912"/>
                </a:lnTo>
                <a:lnTo>
                  <a:pt x="4017264" y="428244"/>
                </a:lnTo>
                <a:lnTo>
                  <a:pt x="4018788" y="417576"/>
                </a:lnTo>
                <a:lnTo>
                  <a:pt x="4018788" y="91440"/>
                </a:lnTo>
                <a:lnTo>
                  <a:pt x="4017264" y="82296"/>
                </a:lnTo>
                <a:lnTo>
                  <a:pt x="4014216" y="71628"/>
                </a:lnTo>
                <a:lnTo>
                  <a:pt x="3950208" y="71628"/>
                </a:lnTo>
                <a:lnTo>
                  <a:pt x="3945636" y="68580"/>
                </a:lnTo>
                <a:close/>
              </a:path>
              <a:path w="4018915" h="513714">
                <a:moveTo>
                  <a:pt x="69723" y="440436"/>
                </a:moveTo>
                <a:lnTo>
                  <a:pt x="68580" y="440436"/>
                </a:lnTo>
                <a:lnTo>
                  <a:pt x="71780" y="443179"/>
                </a:lnTo>
                <a:lnTo>
                  <a:pt x="69723" y="440436"/>
                </a:lnTo>
                <a:close/>
              </a:path>
              <a:path w="4018915" h="513714">
                <a:moveTo>
                  <a:pt x="64008" y="432816"/>
                </a:moveTo>
                <a:lnTo>
                  <a:pt x="65532" y="437388"/>
                </a:lnTo>
                <a:lnTo>
                  <a:pt x="67437" y="437388"/>
                </a:lnTo>
                <a:lnTo>
                  <a:pt x="64008" y="432816"/>
                </a:lnTo>
                <a:close/>
              </a:path>
              <a:path w="4018915" h="513714">
                <a:moveTo>
                  <a:pt x="66620" y="76200"/>
                </a:moveTo>
                <a:lnTo>
                  <a:pt x="65532" y="76200"/>
                </a:lnTo>
                <a:lnTo>
                  <a:pt x="64008" y="79248"/>
                </a:lnTo>
                <a:lnTo>
                  <a:pt x="66620" y="76200"/>
                </a:lnTo>
                <a:close/>
              </a:path>
              <a:path w="4018915" h="513714">
                <a:moveTo>
                  <a:pt x="73152" y="68580"/>
                </a:moveTo>
                <a:lnTo>
                  <a:pt x="68580" y="71628"/>
                </a:lnTo>
                <a:lnTo>
                  <a:pt x="70539" y="71628"/>
                </a:lnTo>
                <a:lnTo>
                  <a:pt x="73152" y="68580"/>
                </a:lnTo>
                <a:close/>
              </a:path>
              <a:path w="4018915" h="513714">
                <a:moveTo>
                  <a:pt x="4006596" y="56388"/>
                </a:moveTo>
                <a:lnTo>
                  <a:pt x="3921252" y="56388"/>
                </a:lnTo>
                <a:lnTo>
                  <a:pt x="3930396" y="59436"/>
                </a:lnTo>
                <a:lnTo>
                  <a:pt x="3933444" y="60960"/>
                </a:lnTo>
                <a:lnTo>
                  <a:pt x="3938016" y="62484"/>
                </a:lnTo>
                <a:lnTo>
                  <a:pt x="3942588" y="65532"/>
                </a:lnTo>
                <a:lnTo>
                  <a:pt x="3950208" y="71628"/>
                </a:lnTo>
                <a:lnTo>
                  <a:pt x="4014216" y="71628"/>
                </a:lnTo>
                <a:lnTo>
                  <a:pt x="4006596" y="56388"/>
                </a:lnTo>
                <a:close/>
              </a:path>
              <a:path w="4018915" h="513714">
                <a:moveTo>
                  <a:pt x="80264" y="62484"/>
                </a:moveTo>
                <a:lnTo>
                  <a:pt x="79248" y="62484"/>
                </a:lnTo>
                <a:lnTo>
                  <a:pt x="76200" y="65532"/>
                </a:lnTo>
                <a:lnTo>
                  <a:pt x="80264" y="62484"/>
                </a:lnTo>
                <a:close/>
              </a:path>
            </a:pathLst>
          </a:custGeom>
          <a:solidFill>
            <a:srgbClr val="FC01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710940" y="5599170"/>
            <a:ext cx="818515" cy="515620"/>
          </a:xfrm>
          <a:custGeom>
            <a:avLst/>
            <a:gdLst/>
            <a:ahLst/>
            <a:cxnLst/>
            <a:rect l="l" t="t" r="r" b="b"/>
            <a:pathLst>
              <a:path w="818514" h="515620">
                <a:moveTo>
                  <a:pt x="774192" y="18288"/>
                </a:moveTo>
                <a:lnTo>
                  <a:pt x="44196" y="18288"/>
                </a:lnTo>
                <a:lnTo>
                  <a:pt x="42672" y="19812"/>
                </a:lnTo>
                <a:lnTo>
                  <a:pt x="32004" y="28956"/>
                </a:lnTo>
                <a:lnTo>
                  <a:pt x="27432" y="33528"/>
                </a:lnTo>
                <a:lnTo>
                  <a:pt x="18288" y="44196"/>
                </a:lnTo>
                <a:lnTo>
                  <a:pt x="18288" y="45720"/>
                </a:lnTo>
                <a:lnTo>
                  <a:pt x="16764" y="47244"/>
                </a:lnTo>
                <a:lnTo>
                  <a:pt x="3048" y="74676"/>
                </a:lnTo>
                <a:lnTo>
                  <a:pt x="0" y="96012"/>
                </a:lnTo>
                <a:lnTo>
                  <a:pt x="0" y="422148"/>
                </a:lnTo>
                <a:lnTo>
                  <a:pt x="1524" y="432816"/>
                </a:lnTo>
                <a:lnTo>
                  <a:pt x="4572" y="441959"/>
                </a:lnTo>
                <a:lnTo>
                  <a:pt x="7620" y="452628"/>
                </a:lnTo>
                <a:lnTo>
                  <a:pt x="12192" y="460248"/>
                </a:lnTo>
                <a:lnTo>
                  <a:pt x="18288" y="470916"/>
                </a:lnTo>
                <a:lnTo>
                  <a:pt x="27432" y="481584"/>
                </a:lnTo>
                <a:lnTo>
                  <a:pt x="32004" y="486156"/>
                </a:lnTo>
                <a:lnTo>
                  <a:pt x="47244" y="496824"/>
                </a:lnTo>
                <a:lnTo>
                  <a:pt x="54864" y="502920"/>
                </a:lnTo>
                <a:lnTo>
                  <a:pt x="64008" y="507492"/>
                </a:lnTo>
                <a:lnTo>
                  <a:pt x="74676" y="510540"/>
                </a:lnTo>
                <a:lnTo>
                  <a:pt x="83820" y="513588"/>
                </a:lnTo>
                <a:lnTo>
                  <a:pt x="94488" y="513588"/>
                </a:lnTo>
                <a:lnTo>
                  <a:pt x="103632" y="515112"/>
                </a:lnTo>
                <a:lnTo>
                  <a:pt x="714756" y="515112"/>
                </a:lnTo>
                <a:lnTo>
                  <a:pt x="755904" y="505968"/>
                </a:lnTo>
                <a:lnTo>
                  <a:pt x="787908" y="484631"/>
                </a:lnTo>
                <a:lnTo>
                  <a:pt x="787908" y="483108"/>
                </a:lnTo>
                <a:lnTo>
                  <a:pt x="789432" y="481584"/>
                </a:lnTo>
                <a:lnTo>
                  <a:pt x="801624" y="467868"/>
                </a:lnTo>
                <a:lnTo>
                  <a:pt x="806958" y="457200"/>
                </a:lnTo>
                <a:lnTo>
                  <a:pt x="97536" y="457200"/>
                </a:lnTo>
                <a:lnTo>
                  <a:pt x="92964" y="455676"/>
                </a:lnTo>
                <a:lnTo>
                  <a:pt x="88392" y="455676"/>
                </a:lnTo>
                <a:lnTo>
                  <a:pt x="83820" y="452628"/>
                </a:lnTo>
                <a:lnTo>
                  <a:pt x="80772" y="451103"/>
                </a:lnTo>
                <a:lnTo>
                  <a:pt x="76200" y="448056"/>
                </a:lnTo>
                <a:lnTo>
                  <a:pt x="68580" y="441959"/>
                </a:lnTo>
                <a:lnTo>
                  <a:pt x="70103" y="441959"/>
                </a:lnTo>
                <a:lnTo>
                  <a:pt x="62484" y="434340"/>
                </a:lnTo>
                <a:lnTo>
                  <a:pt x="60960" y="431292"/>
                </a:lnTo>
                <a:lnTo>
                  <a:pt x="56388" y="417576"/>
                </a:lnTo>
                <a:lnTo>
                  <a:pt x="56388" y="99060"/>
                </a:lnTo>
                <a:lnTo>
                  <a:pt x="62483" y="80772"/>
                </a:lnTo>
                <a:lnTo>
                  <a:pt x="69015" y="73152"/>
                </a:lnTo>
                <a:lnTo>
                  <a:pt x="68580" y="73152"/>
                </a:lnTo>
                <a:lnTo>
                  <a:pt x="71628" y="70104"/>
                </a:lnTo>
                <a:lnTo>
                  <a:pt x="72136" y="70104"/>
                </a:lnTo>
                <a:lnTo>
                  <a:pt x="79247" y="64008"/>
                </a:lnTo>
                <a:lnTo>
                  <a:pt x="80263" y="64008"/>
                </a:lnTo>
                <a:lnTo>
                  <a:pt x="82296" y="62484"/>
                </a:lnTo>
                <a:lnTo>
                  <a:pt x="96012" y="57912"/>
                </a:lnTo>
                <a:lnTo>
                  <a:pt x="806958" y="57912"/>
                </a:lnTo>
                <a:lnTo>
                  <a:pt x="801624" y="47244"/>
                </a:lnTo>
                <a:lnTo>
                  <a:pt x="800100" y="47244"/>
                </a:lnTo>
                <a:lnTo>
                  <a:pt x="800100" y="45720"/>
                </a:lnTo>
                <a:lnTo>
                  <a:pt x="798576" y="44196"/>
                </a:lnTo>
                <a:lnTo>
                  <a:pt x="789432" y="33528"/>
                </a:lnTo>
                <a:lnTo>
                  <a:pt x="787908" y="32004"/>
                </a:lnTo>
                <a:lnTo>
                  <a:pt x="787908" y="30480"/>
                </a:lnTo>
                <a:lnTo>
                  <a:pt x="786384" y="28956"/>
                </a:lnTo>
                <a:lnTo>
                  <a:pt x="774192" y="19812"/>
                </a:lnTo>
                <a:lnTo>
                  <a:pt x="774192" y="18288"/>
                </a:lnTo>
                <a:close/>
              </a:path>
              <a:path w="818514" h="515620">
                <a:moveTo>
                  <a:pt x="813307" y="441959"/>
                </a:moveTo>
                <a:lnTo>
                  <a:pt x="749808" y="441959"/>
                </a:lnTo>
                <a:lnTo>
                  <a:pt x="737616" y="451103"/>
                </a:lnTo>
                <a:lnTo>
                  <a:pt x="731520" y="454152"/>
                </a:lnTo>
                <a:lnTo>
                  <a:pt x="722376" y="457200"/>
                </a:lnTo>
                <a:lnTo>
                  <a:pt x="806958" y="457200"/>
                </a:lnTo>
                <a:lnTo>
                  <a:pt x="810768" y="449580"/>
                </a:lnTo>
                <a:lnTo>
                  <a:pt x="813307" y="441959"/>
                </a:lnTo>
                <a:close/>
              </a:path>
              <a:path w="818514" h="515620">
                <a:moveTo>
                  <a:pt x="70103" y="441959"/>
                </a:moveTo>
                <a:lnTo>
                  <a:pt x="68580" y="441959"/>
                </a:lnTo>
                <a:lnTo>
                  <a:pt x="73152" y="445008"/>
                </a:lnTo>
                <a:lnTo>
                  <a:pt x="70103" y="441959"/>
                </a:lnTo>
                <a:close/>
              </a:path>
              <a:path w="818514" h="515620">
                <a:moveTo>
                  <a:pt x="814578" y="77724"/>
                </a:moveTo>
                <a:lnTo>
                  <a:pt x="752856" y="77724"/>
                </a:lnTo>
                <a:lnTo>
                  <a:pt x="755904" y="83820"/>
                </a:lnTo>
                <a:lnTo>
                  <a:pt x="758952" y="88392"/>
                </a:lnTo>
                <a:lnTo>
                  <a:pt x="760476" y="92964"/>
                </a:lnTo>
                <a:lnTo>
                  <a:pt x="760476" y="97536"/>
                </a:lnTo>
                <a:lnTo>
                  <a:pt x="762000" y="102108"/>
                </a:lnTo>
                <a:lnTo>
                  <a:pt x="762000" y="409956"/>
                </a:lnTo>
                <a:lnTo>
                  <a:pt x="760476" y="416052"/>
                </a:lnTo>
                <a:lnTo>
                  <a:pt x="760476" y="420624"/>
                </a:lnTo>
                <a:lnTo>
                  <a:pt x="757428" y="429768"/>
                </a:lnTo>
                <a:lnTo>
                  <a:pt x="754380" y="434340"/>
                </a:lnTo>
                <a:lnTo>
                  <a:pt x="752856" y="437388"/>
                </a:lnTo>
                <a:lnTo>
                  <a:pt x="745236" y="445008"/>
                </a:lnTo>
                <a:lnTo>
                  <a:pt x="749808" y="441959"/>
                </a:lnTo>
                <a:lnTo>
                  <a:pt x="813307" y="441959"/>
                </a:lnTo>
                <a:lnTo>
                  <a:pt x="813816" y="440436"/>
                </a:lnTo>
                <a:lnTo>
                  <a:pt x="816863" y="429768"/>
                </a:lnTo>
                <a:lnTo>
                  <a:pt x="818388" y="419100"/>
                </a:lnTo>
                <a:lnTo>
                  <a:pt x="818388" y="92964"/>
                </a:lnTo>
                <a:lnTo>
                  <a:pt x="815340" y="82296"/>
                </a:lnTo>
                <a:lnTo>
                  <a:pt x="814578" y="77724"/>
                </a:lnTo>
                <a:close/>
              </a:path>
              <a:path w="818514" h="515620">
                <a:moveTo>
                  <a:pt x="745236" y="70104"/>
                </a:moveTo>
                <a:lnTo>
                  <a:pt x="754380" y="80772"/>
                </a:lnTo>
                <a:lnTo>
                  <a:pt x="752856" y="77724"/>
                </a:lnTo>
                <a:lnTo>
                  <a:pt x="814578" y="77724"/>
                </a:lnTo>
                <a:lnTo>
                  <a:pt x="813816" y="73152"/>
                </a:lnTo>
                <a:lnTo>
                  <a:pt x="749808" y="73152"/>
                </a:lnTo>
                <a:lnTo>
                  <a:pt x="745236" y="70104"/>
                </a:lnTo>
                <a:close/>
              </a:path>
              <a:path w="818514" h="515620">
                <a:moveTo>
                  <a:pt x="71628" y="70104"/>
                </a:moveTo>
                <a:lnTo>
                  <a:pt x="68580" y="73152"/>
                </a:lnTo>
                <a:lnTo>
                  <a:pt x="70221" y="71745"/>
                </a:lnTo>
                <a:lnTo>
                  <a:pt x="71628" y="70104"/>
                </a:lnTo>
                <a:close/>
              </a:path>
              <a:path w="818514" h="515620">
                <a:moveTo>
                  <a:pt x="70221" y="71745"/>
                </a:moveTo>
                <a:lnTo>
                  <a:pt x="68580" y="73152"/>
                </a:lnTo>
                <a:lnTo>
                  <a:pt x="69015" y="73152"/>
                </a:lnTo>
                <a:lnTo>
                  <a:pt x="70221" y="71745"/>
                </a:lnTo>
                <a:close/>
              </a:path>
              <a:path w="818514" h="515620">
                <a:moveTo>
                  <a:pt x="737616" y="64008"/>
                </a:moveTo>
                <a:lnTo>
                  <a:pt x="749808" y="73152"/>
                </a:lnTo>
                <a:lnTo>
                  <a:pt x="813816" y="73152"/>
                </a:lnTo>
                <a:lnTo>
                  <a:pt x="811203" y="67056"/>
                </a:lnTo>
                <a:lnTo>
                  <a:pt x="742188" y="67056"/>
                </a:lnTo>
                <a:lnTo>
                  <a:pt x="737616" y="64008"/>
                </a:lnTo>
                <a:close/>
              </a:path>
              <a:path w="818514" h="515620">
                <a:moveTo>
                  <a:pt x="72136" y="70104"/>
                </a:moveTo>
                <a:lnTo>
                  <a:pt x="71628" y="70104"/>
                </a:lnTo>
                <a:lnTo>
                  <a:pt x="70221" y="71745"/>
                </a:lnTo>
                <a:lnTo>
                  <a:pt x="72136" y="70104"/>
                </a:lnTo>
                <a:close/>
              </a:path>
              <a:path w="818514" h="515620">
                <a:moveTo>
                  <a:pt x="80263" y="64008"/>
                </a:moveTo>
                <a:lnTo>
                  <a:pt x="79247" y="64008"/>
                </a:lnTo>
                <a:lnTo>
                  <a:pt x="76200" y="67056"/>
                </a:lnTo>
                <a:lnTo>
                  <a:pt x="80263" y="64008"/>
                </a:lnTo>
                <a:close/>
              </a:path>
              <a:path w="818514" h="515620">
                <a:moveTo>
                  <a:pt x="806958" y="57912"/>
                </a:moveTo>
                <a:lnTo>
                  <a:pt x="720852" y="57912"/>
                </a:lnTo>
                <a:lnTo>
                  <a:pt x="725424" y="59436"/>
                </a:lnTo>
                <a:lnTo>
                  <a:pt x="729996" y="59436"/>
                </a:lnTo>
                <a:lnTo>
                  <a:pt x="733044" y="60960"/>
                </a:lnTo>
                <a:lnTo>
                  <a:pt x="742188" y="67056"/>
                </a:lnTo>
                <a:lnTo>
                  <a:pt x="811203" y="67056"/>
                </a:lnTo>
                <a:lnTo>
                  <a:pt x="809244" y="62484"/>
                </a:lnTo>
                <a:lnTo>
                  <a:pt x="806958" y="57912"/>
                </a:lnTo>
                <a:close/>
              </a:path>
              <a:path w="818514" h="515620">
                <a:moveTo>
                  <a:pt x="722376" y="0"/>
                </a:moveTo>
                <a:lnTo>
                  <a:pt x="102107" y="0"/>
                </a:lnTo>
                <a:lnTo>
                  <a:pt x="91440" y="1524"/>
                </a:lnTo>
                <a:lnTo>
                  <a:pt x="47244" y="16764"/>
                </a:lnTo>
                <a:lnTo>
                  <a:pt x="45720" y="18288"/>
                </a:lnTo>
                <a:lnTo>
                  <a:pt x="772668" y="18288"/>
                </a:lnTo>
                <a:lnTo>
                  <a:pt x="733044" y="1524"/>
                </a:lnTo>
                <a:lnTo>
                  <a:pt x="722376" y="0"/>
                </a:lnTo>
                <a:close/>
              </a:path>
            </a:pathLst>
          </a:custGeom>
          <a:solidFill>
            <a:srgbClr val="FC01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015964" y="5168505"/>
            <a:ext cx="7598409" cy="1603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150" dirty="0">
                <a:solidFill>
                  <a:srgbClr val="FF0000"/>
                </a:solidFill>
                <a:latin typeface="Times New Roman"/>
                <a:cs typeface="Times New Roman"/>
              </a:rPr>
              <a:t>Register </a:t>
            </a:r>
            <a:r>
              <a:rPr sz="1800" i="1" spc="125" dirty="0">
                <a:solidFill>
                  <a:srgbClr val="FF0000"/>
                </a:solidFill>
                <a:latin typeface="Times New Roman"/>
                <a:cs typeface="Times New Roman"/>
              </a:rPr>
              <a:t>result</a:t>
            </a:r>
            <a:r>
              <a:rPr sz="1800" i="1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i="1" spc="130" dirty="0">
                <a:solidFill>
                  <a:srgbClr val="FF0000"/>
                </a:solidFill>
                <a:latin typeface="Times New Roman"/>
                <a:cs typeface="Times New Roman"/>
              </a:rPr>
              <a:t>status: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900">
              <a:latin typeface="Times New Roman"/>
              <a:cs typeface="Times New Roman"/>
            </a:endParaRPr>
          </a:p>
          <a:p>
            <a:pPr marL="437515" marR="5080" indent="-287020">
              <a:lnSpc>
                <a:spcPts val="2300"/>
              </a:lnSpc>
              <a:spcBef>
                <a:spcPts val="5"/>
              </a:spcBef>
              <a:buChar char="•"/>
              <a:tabLst>
                <a:tab pos="437515" algn="l"/>
                <a:tab pos="438150" algn="l"/>
              </a:tabLst>
            </a:pPr>
            <a:r>
              <a:rPr sz="2400" spc="-5" dirty="0">
                <a:solidFill>
                  <a:srgbClr val="FC0128"/>
                </a:solidFill>
                <a:latin typeface="Comic Sans MS"/>
                <a:cs typeface="Comic Sans MS"/>
              </a:rPr>
              <a:t>Note: registers names </a:t>
            </a:r>
            <a:r>
              <a:rPr sz="2400" dirty="0">
                <a:solidFill>
                  <a:srgbClr val="FC0128"/>
                </a:solidFill>
                <a:latin typeface="Comic Sans MS"/>
                <a:cs typeface="Comic Sans MS"/>
              </a:rPr>
              <a:t>are </a:t>
            </a:r>
            <a:r>
              <a:rPr sz="2400" spc="-5" dirty="0">
                <a:solidFill>
                  <a:srgbClr val="FC0128"/>
                </a:solidFill>
                <a:latin typeface="Comic Sans MS"/>
                <a:cs typeface="Comic Sans MS"/>
              </a:rPr>
              <a:t>removed (“renamed”) in  Reservation Stations; </a:t>
            </a:r>
            <a:r>
              <a:rPr sz="2400" dirty="0">
                <a:solidFill>
                  <a:srgbClr val="FC0128"/>
                </a:solidFill>
                <a:latin typeface="Comic Sans MS"/>
                <a:cs typeface="Comic Sans MS"/>
              </a:rPr>
              <a:t>MULT </a:t>
            </a:r>
            <a:r>
              <a:rPr sz="2400" spc="-10" dirty="0">
                <a:solidFill>
                  <a:srgbClr val="FC0128"/>
                </a:solidFill>
                <a:latin typeface="Comic Sans MS"/>
                <a:cs typeface="Comic Sans MS"/>
              </a:rPr>
              <a:t>issued </a:t>
            </a:r>
            <a:r>
              <a:rPr sz="2400" spc="-5" dirty="0">
                <a:solidFill>
                  <a:srgbClr val="FC0128"/>
                </a:solidFill>
                <a:latin typeface="Comic Sans MS"/>
                <a:cs typeface="Comic Sans MS"/>
              </a:rPr>
              <a:t>vs.</a:t>
            </a:r>
            <a:r>
              <a:rPr sz="2400" spc="-80" dirty="0">
                <a:solidFill>
                  <a:srgbClr val="FC0128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FC0128"/>
                </a:solidFill>
                <a:latin typeface="Comic Sans MS"/>
                <a:cs typeface="Comic Sans MS"/>
              </a:rPr>
              <a:t>scoreboard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154683" y="6746285"/>
            <a:ext cx="66008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solidFill>
                  <a:srgbClr val="FC0128"/>
                </a:solidFill>
                <a:latin typeface="Comic Sans MS"/>
                <a:cs typeface="Comic Sans MS"/>
              </a:rPr>
              <a:t>Load1 </a:t>
            </a:r>
            <a:r>
              <a:rPr sz="2400" dirty="0">
                <a:solidFill>
                  <a:srgbClr val="FC0128"/>
                </a:solidFill>
                <a:latin typeface="Comic Sans MS"/>
                <a:cs typeface="Comic Sans MS"/>
              </a:rPr>
              <a:t>completing; what </a:t>
            </a:r>
            <a:r>
              <a:rPr sz="2400" spc="-5" dirty="0">
                <a:solidFill>
                  <a:srgbClr val="FC0128"/>
                </a:solidFill>
                <a:latin typeface="Comic Sans MS"/>
                <a:cs typeface="Comic Sans MS"/>
              </a:rPr>
              <a:t>is waiting for</a:t>
            </a:r>
            <a:r>
              <a:rPr sz="2400" spc="-120" dirty="0">
                <a:solidFill>
                  <a:srgbClr val="FC0128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FC0128"/>
                </a:solidFill>
                <a:latin typeface="Comic Sans MS"/>
                <a:cs typeface="Comic Sans MS"/>
              </a:rPr>
              <a:t>Load1?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30" name="页脚占位符 29">
            <a:extLst>
              <a:ext uri="{FF2B5EF4-FFF2-40B4-BE49-F238E27FC236}">
                <a16:creationId xmlns:a16="http://schemas.microsoft.com/office/drawing/2014/main" id="{05D453D6-224A-2046-B00C-2378D9625E25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020">
              <a:lnSpc>
                <a:spcPct val="100000"/>
              </a:lnSpc>
              <a:spcBef>
                <a:spcPts val="100"/>
              </a:spcBef>
              <a:tabLst>
                <a:tab pos="494665" algn="l"/>
                <a:tab pos="7811134" algn="l"/>
              </a:tabLst>
            </a:pPr>
            <a:r>
              <a:rPr b="0" u="dbl" dirty="0">
                <a:uFill>
                  <a:solidFill>
                    <a:srgbClr val="FBBA03"/>
                  </a:solidFill>
                </a:uFill>
                <a:latin typeface="Times New Roman"/>
                <a:cs typeface="Times New Roman"/>
              </a:rPr>
              <a:t> 	</a:t>
            </a:r>
            <a:r>
              <a:rPr u="dbl" spc="-5" dirty="0">
                <a:uFill>
                  <a:solidFill>
                    <a:srgbClr val="FBBA03"/>
                  </a:solidFill>
                </a:uFill>
              </a:rPr>
              <a:t>Tomas</a:t>
            </a:r>
            <a:r>
              <a:rPr u="heavy" spc="-5" dirty="0">
                <a:uFill>
                  <a:solidFill>
                    <a:srgbClr val="FBBA03"/>
                  </a:solidFill>
                </a:uFill>
              </a:rPr>
              <a:t>ul</a:t>
            </a:r>
            <a:r>
              <a:rPr u="none" spc="-5" dirty="0"/>
              <a:t>o Exam</a:t>
            </a:r>
            <a:r>
              <a:rPr u="heavy" spc="-5" dirty="0">
                <a:uFill>
                  <a:solidFill>
                    <a:srgbClr val="FBBA03"/>
                  </a:solidFill>
                </a:uFill>
              </a:rPr>
              <a:t>pl</a:t>
            </a:r>
            <a:r>
              <a:rPr u="none" spc="-5" dirty="0"/>
              <a:t>e Cyc</a:t>
            </a:r>
            <a:r>
              <a:rPr u="heavy" spc="-5" dirty="0">
                <a:uFill>
                  <a:solidFill>
                    <a:srgbClr val="FBBA03"/>
                  </a:solidFill>
                </a:uFill>
              </a:rPr>
              <a:t>l</a:t>
            </a:r>
            <a:r>
              <a:rPr u="none" spc="-5" dirty="0"/>
              <a:t>e</a:t>
            </a:r>
            <a:r>
              <a:rPr u="none" spc="-110" dirty="0"/>
              <a:t> </a:t>
            </a:r>
            <a:r>
              <a:rPr u="none" dirty="0"/>
              <a:t>4	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96914" y="1498218"/>
          <a:ext cx="7618093" cy="18477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62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48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70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51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2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75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258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73195">
                <a:tc>
                  <a:txBody>
                    <a:bodyPr/>
                    <a:lstStyle/>
                    <a:p>
                      <a:pPr marL="31750">
                        <a:lnSpc>
                          <a:spcPts val="1964"/>
                        </a:lnSpc>
                      </a:pPr>
                      <a:r>
                        <a:rPr sz="1800" i="1" spc="14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Instruction</a:t>
                      </a:r>
                      <a:r>
                        <a:rPr sz="1800" i="1" spc="7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i="1" spc="13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status: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500" i="1" spc="170" dirty="0">
                          <a:latin typeface="Times New Roman"/>
                          <a:cs typeface="Times New Roman"/>
                        </a:rPr>
                        <a:t>Exec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16510" marB="0"/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500" i="1" spc="155" dirty="0">
                          <a:latin typeface="Times New Roman"/>
                          <a:cs typeface="Times New Roman"/>
                        </a:rPr>
                        <a:t>Write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1651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624">
                <a:tc>
                  <a:txBody>
                    <a:bodyPr/>
                    <a:lstStyle/>
                    <a:p>
                      <a:pPr marL="359410">
                        <a:lnSpc>
                          <a:spcPct val="100000"/>
                        </a:lnSpc>
                        <a:spcBef>
                          <a:spcPts val="195"/>
                        </a:spcBef>
                        <a:tabLst>
                          <a:tab pos="1942464" algn="l"/>
                        </a:tabLst>
                      </a:pPr>
                      <a:r>
                        <a:rPr sz="1350" spc="105" dirty="0">
                          <a:latin typeface="Times New Roman"/>
                          <a:cs typeface="Times New Roman"/>
                        </a:rPr>
                        <a:t>Instruction	</a:t>
                      </a:r>
                      <a:r>
                        <a:rPr sz="1350" i="1" spc="75" dirty="0">
                          <a:latin typeface="Times New Roman"/>
                          <a:cs typeface="Times New Roman"/>
                        </a:rPr>
                        <a:t>j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marR="2413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350" i="1" dirty="0">
                          <a:latin typeface="Times New Roman"/>
                          <a:cs typeface="Times New Roman"/>
                        </a:rPr>
                        <a:t>k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500" i="1" spc="150" dirty="0">
                          <a:latin typeface="Times New Roman"/>
                          <a:cs typeface="Times New Roman"/>
                        </a:rPr>
                        <a:t>Issue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500" i="1" spc="210" dirty="0">
                          <a:latin typeface="Times New Roman"/>
                          <a:cs typeface="Times New Roman"/>
                        </a:rPr>
                        <a:t>Comp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500" i="1" spc="3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500" i="1" spc="-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500" i="1" spc="30" dirty="0">
                          <a:latin typeface="Times New Roman"/>
                          <a:cs typeface="Times New Roman"/>
                        </a:rPr>
                        <a:t>su</a:t>
                      </a:r>
                      <a:r>
                        <a:rPr sz="1500" i="1" spc="40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500" i="1" dirty="0">
                          <a:latin typeface="Times New Roman"/>
                          <a:cs typeface="Times New Roman"/>
                        </a:rPr>
                        <a:t>t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1755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500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1500" spc="35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1500" spc="-4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y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500" spc="150" dirty="0">
                          <a:latin typeface="Times New Roman"/>
                          <a:cs typeface="Times New Roman"/>
                        </a:rPr>
                        <a:t>Address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694"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75"/>
                        </a:spcBef>
                        <a:tabLst>
                          <a:tab pos="945515" algn="l"/>
                          <a:tab pos="1462405" algn="l"/>
                        </a:tabLst>
                      </a:pPr>
                      <a:r>
                        <a:rPr sz="1350" spc="25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350" dirty="0">
                          <a:latin typeface="Times New Roman"/>
                          <a:cs typeface="Times New Roman"/>
                        </a:rPr>
                        <a:t>D	</a:t>
                      </a:r>
                      <a:r>
                        <a:rPr sz="1350" spc="-20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350" dirty="0">
                          <a:latin typeface="Times New Roman"/>
                          <a:cs typeface="Times New Roman"/>
                        </a:rPr>
                        <a:t>6	3</a:t>
                      </a:r>
                      <a:r>
                        <a:rPr sz="1350" spc="-10" dirty="0">
                          <a:latin typeface="Times New Roman"/>
                          <a:cs typeface="Times New Roman"/>
                        </a:rPr>
                        <a:t>4</a:t>
                      </a:r>
                      <a:r>
                        <a:rPr sz="1350" dirty="0">
                          <a:latin typeface="Times New Roman"/>
                          <a:cs typeface="Times New Roman"/>
                        </a:rPr>
                        <a:t>+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/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350" spc="160" dirty="0">
                          <a:latin typeface="Times New Roman"/>
                          <a:cs typeface="Times New Roman"/>
                        </a:rPr>
                        <a:t>R2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3340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3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2545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3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3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73025" algn="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350" spc="25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35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350" spc="2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350" spc="-1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3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494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350" spc="155" dirty="0">
                          <a:latin typeface="Times New Roman"/>
                          <a:cs typeface="Times New Roman"/>
                        </a:rPr>
                        <a:t>No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1715">
                <a:tc>
                  <a:txBody>
                    <a:bodyPr/>
                    <a:lstStyle/>
                    <a:p>
                      <a:pPr marR="136525" algn="r">
                        <a:lnSpc>
                          <a:spcPts val="1595"/>
                        </a:lnSpc>
                        <a:tabLst>
                          <a:tab pos="946150" algn="l"/>
                          <a:tab pos="1462405" algn="l"/>
                        </a:tabLst>
                      </a:pPr>
                      <a:r>
                        <a:rPr sz="1350" spc="2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3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D	</a:t>
                      </a:r>
                      <a:r>
                        <a:rPr sz="1350" spc="-2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3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2	4</a:t>
                      </a:r>
                      <a:r>
                        <a:rPr sz="1350" spc="-1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r>
                        <a:rPr sz="13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+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ts val="1595"/>
                        </a:lnSpc>
                      </a:pPr>
                      <a:r>
                        <a:rPr sz="1350" spc="16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R3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3340" algn="ctr">
                        <a:lnSpc>
                          <a:spcPts val="1595"/>
                        </a:lnSpc>
                      </a:pPr>
                      <a:r>
                        <a:rPr sz="13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42545" algn="ctr">
                        <a:lnSpc>
                          <a:spcPts val="1595"/>
                        </a:lnSpc>
                      </a:pPr>
                      <a:r>
                        <a:rPr sz="13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73025" algn="r">
                        <a:lnSpc>
                          <a:spcPts val="1595"/>
                        </a:lnSpc>
                      </a:pPr>
                      <a:r>
                        <a:rPr sz="1350" spc="25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35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350" spc="2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350" spc="-1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3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07950" algn="r">
                        <a:lnSpc>
                          <a:spcPts val="1595"/>
                        </a:lnSpc>
                      </a:pPr>
                      <a:r>
                        <a:rPr sz="1350" spc="-25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1350" spc="2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350" dirty="0">
                          <a:latin typeface="Times New Roman"/>
                          <a:cs typeface="Times New Roman"/>
                        </a:rPr>
                        <a:t>s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43180" algn="ctr">
                        <a:lnSpc>
                          <a:spcPts val="1595"/>
                        </a:lnSpc>
                      </a:pPr>
                      <a:r>
                        <a:rPr sz="1350" spc="15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45+R3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0483">
                <a:tc>
                  <a:txBody>
                    <a:bodyPr/>
                    <a:lstStyle/>
                    <a:p>
                      <a:pPr marL="359410">
                        <a:lnSpc>
                          <a:spcPts val="1555"/>
                        </a:lnSpc>
                        <a:tabLst>
                          <a:tab pos="1305560" algn="l"/>
                          <a:tab pos="1881505" algn="l"/>
                        </a:tabLst>
                      </a:pPr>
                      <a:r>
                        <a:rPr sz="1350" spc="165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MULTD	</a:t>
                      </a:r>
                      <a:r>
                        <a:rPr sz="1350" spc="135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F0	F2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555"/>
                        </a:lnSpc>
                      </a:pPr>
                      <a:r>
                        <a:rPr sz="1350" spc="13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F4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3340" algn="ctr">
                        <a:lnSpc>
                          <a:spcPts val="1555"/>
                        </a:lnSpc>
                      </a:pPr>
                      <a:r>
                        <a:rPr sz="13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73025" algn="r">
                        <a:lnSpc>
                          <a:spcPts val="1555"/>
                        </a:lnSpc>
                      </a:pPr>
                      <a:r>
                        <a:rPr sz="1350" spc="25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35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350" spc="2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350" spc="-1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3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4945">
                        <a:lnSpc>
                          <a:spcPts val="1555"/>
                        </a:lnSpc>
                      </a:pPr>
                      <a:r>
                        <a:rPr sz="1350" spc="155" dirty="0">
                          <a:latin typeface="Times New Roman"/>
                          <a:cs typeface="Times New Roman"/>
                        </a:rPr>
                        <a:t>No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5083">
                <a:tc>
                  <a:txBody>
                    <a:bodyPr/>
                    <a:lstStyle/>
                    <a:p>
                      <a:pPr marL="359410">
                        <a:lnSpc>
                          <a:spcPct val="100000"/>
                        </a:lnSpc>
                        <a:spcBef>
                          <a:spcPts val="75"/>
                        </a:spcBef>
                        <a:tabLst>
                          <a:tab pos="1305560" algn="l"/>
                          <a:tab pos="1881505" algn="l"/>
                        </a:tabLst>
                      </a:pPr>
                      <a:r>
                        <a:rPr sz="1350" spc="135" dirty="0">
                          <a:solidFill>
                            <a:srgbClr val="FF00FF"/>
                          </a:solidFill>
                          <a:latin typeface="Times New Roman"/>
                          <a:cs typeface="Times New Roman"/>
                        </a:rPr>
                        <a:t>SUBD	F8	F6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359410">
                        <a:lnSpc>
                          <a:spcPct val="100000"/>
                        </a:lnSpc>
                        <a:spcBef>
                          <a:spcPts val="120"/>
                        </a:spcBef>
                        <a:tabLst>
                          <a:tab pos="1253490" algn="l"/>
                          <a:tab pos="1881505" algn="l"/>
                        </a:tabLst>
                      </a:pPr>
                      <a:r>
                        <a:rPr sz="1350" spc="140" dirty="0">
                          <a:solidFill>
                            <a:srgbClr val="00FF00"/>
                          </a:solidFill>
                          <a:latin typeface="Times New Roman"/>
                          <a:cs typeface="Times New Roman"/>
                        </a:rPr>
                        <a:t>DIVD	</a:t>
                      </a:r>
                      <a:r>
                        <a:rPr sz="1350" spc="130" dirty="0">
                          <a:solidFill>
                            <a:srgbClr val="00FF00"/>
                          </a:solidFill>
                          <a:latin typeface="Times New Roman"/>
                          <a:cs typeface="Times New Roman"/>
                        </a:rPr>
                        <a:t>F10	</a:t>
                      </a:r>
                      <a:r>
                        <a:rPr sz="1350" spc="135" dirty="0">
                          <a:solidFill>
                            <a:srgbClr val="00FF00"/>
                          </a:solidFill>
                          <a:latin typeface="Times New Roman"/>
                          <a:cs typeface="Times New Roman"/>
                        </a:rPr>
                        <a:t>F0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359410">
                        <a:lnSpc>
                          <a:spcPts val="1565"/>
                        </a:lnSpc>
                        <a:spcBef>
                          <a:spcPts val="135"/>
                        </a:spcBef>
                        <a:tabLst>
                          <a:tab pos="1305560" algn="l"/>
                          <a:tab pos="1881505" algn="l"/>
                        </a:tabLst>
                      </a:pPr>
                      <a:r>
                        <a:rPr sz="1350" spc="180" dirty="0">
                          <a:latin typeface="Times New Roman"/>
                          <a:cs typeface="Times New Roman"/>
                        </a:rPr>
                        <a:t>ADDD	</a:t>
                      </a:r>
                      <a:r>
                        <a:rPr sz="1350" spc="135" dirty="0">
                          <a:latin typeface="Times New Roman"/>
                          <a:cs typeface="Times New Roman"/>
                        </a:rPr>
                        <a:t>F6	F8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/>
                </a:tc>
                <a:tc>
                  <a:txBody>
                    <a:bodyPr/>
                    <a:lstStyle/>
                    <a:p>
                      <a:pPr marL="153670" marR="140335">
                        <a:lnSpc>
                          <a:spcPts val="1739"/>
                        </a:lnSpc>
                        <a:spcBef>
                          <a:spcPts val="35"/>
                        </a:spcBef>
                      </a:pPr>
                      <a:r>
                        <a:rPr sz="1350" spc="-30" dirty="0">
                          <a:solidFill>
                            <a:srgbClr val="FF00FF"/>
                          </a:solidFill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350" dirty="0">
                          <a:solidFill>
                            <a:srgbClr val="FF00FF"/>
                          </a:solidFill>
                          <a:latin typeface="Times New Roman"/>
                          <a:cs typeface="Times New Roman"/>
                        </a:rPr>
                        <a:t>2  </a:t>
                      </a:r>
                      <a:r>
                        <a:rPr sz="1350" spc="-30" dirty="0">
                          <a:solidFill>
                            <a:srgbClr val="00FF00"/>
                          </a:solidFill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350" dirty="0">
                          <a:solidFill>
                            <a:srgbClr val="00FF00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153670">
                        <a:lnSpc>
                          <a:spcPts val="1565"/>
                        </a:lnSpc>
                        <a:spcBef>
                          <a:spcPts val="55"/>
                        </a:spcBef>
                      </a:pPr>
                      <a:r>
                        <a:rPr sz="1350" spc="130" dirty="0">
                          <a:latin typeface="Times New Roman"/>
                          <a:cs typeface="Times New Roman"/>
                        </a:rPr>
                        <a:t>F2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3340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3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015964" y="3404374"/>
            <a:ext cx="2762250" cy="58991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sz="1800" i="1" spc="150" dirty="0">
                <a:solidFill>
                  <a:srgbClr val="FF0000"/>
                </a:solidFill>
                <a:latin typeface="Times New Roman"/>
                <a:cs typeface="Times New Roman"/>
              </a:rPr>
              <a:t>Reservation</a:t>
            </a:r>
            <a:r>
              <a:rPr sz="1800" i="1" spc="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i="1" spc="140" dirty="0">
                <a:solidFill>
                  <a:srgbClr val="FF0000"/>
                </a:solidFill>
                <a:latin typeface="Times New Roman"/>
                <a:cs typeface="Times New Roman"/>
              </a:rPr>
              <a:t>Stations:</a:t>
            </a:r>
            <a:endParaRPr sz="1800">
              <a:latin typeface="Times New Roman"/>
              <a:cs typeface="Times New Roman"/>
            </a:endParaRPr>
          </a:p>
          <a:p>
            <a:pPr marL="1149350">
              <a:lnSpc>
                <a:spcPct val="100000"/>
              </a:lnSpc>
              <a:spcBef>
                <a:spcPts val="229"/>
              </a:spcBef>
              <a:tabLst>
                <a:tab pos="1690370" algn="l"/>
              </a:tabLst>
            </a:pPr>
            <a:r>
              <a:rPr sz="1350" i="1" spc="130" dirty="0">
                <a:latin typeface="Times New Roman"/>
                <a:cs typeface="Times New Roman"/>
              </a:rPr>
              <a:t>Time	</a:t>
            </a:r>
            <a:r>
              <a:rPr sz="1350" i="1" spc="155" dirty="0">
                <a:latin typeface="Times New Roman"/>
                <a:cs typeface="Times New Roman"/>
              </a:rPr>
              <a:t>Name</a:t>
            </a:r>
            <a:r>
              <a:rPr sz="1350" i="1" spc="484" dirty="0">
                <a:latin typeface="Times New Roman"/>
                <a:cs typeface="Times New Roman"/>
              </a:rPr>
              <a:t> </a:t>
            </a:r>
            <a:r>
              <a:rPr sz="1500" i="1" spc="180" dirty="0">
                <a:latin typeface="Times New Roman"/>
                <a:cs typeface="Times New Roman"/>
              </a:rPr>
              <a:t>Busy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86188" y="3733666"/>
            <a:ext cx="314325" cy="2578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500" i="1" spc="265" dirty="0">
                <a:latin typeface="Times New Roman"/>
                <a:cs typeface="Times New Roman"/>
              </a:rPr>
              <a:t>O</a:t>
            </a:r>
            <a:r>
              <a:rPr sz="1500" i="1" spc="160" dirty="0">
                <a:latin typeface="Times New Roman"/>
                <a:cs typeface="Times New Roman"/>
              </a:rPr>
              <a:t>p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82606" y="3450316"/>
            <a:ext cx="262255" cy="54102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1500" i="1" spc="190" dirty="0">
                <a:latin typeface="Times New Roman"/>
                <a:cs typeface="Times New Roman"/>
              </a:rPr>
              <a:t>S</a:t>
            </a:r>
            <a:r>
              <a:rPr sz="1500" i="1" spc="160" dirty="0"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225"/>
              </a:spcBef>
            </a:pPr>
            <a:r>
              <a:rPr sz="1500" i="1" spc="125" dirty="0">
                <a:latin typeface="Times New Roman"/>
                <a:cs typeface="Times New Roman"/>
              </a:rPr>
              <a:t>Vj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28809" y="3450316"/>
            <a:ext cx="266065" cy="54102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1500" i="1" spc="190" dirty="0">
                <a:latin typeface="Times New Roman"/>
                <a:cs typeface="Times New Roman"/>
              </a:rPr>
              <a:t>S</a:t>
            </a:r>
            <a:r>
              <a:rPr sz="1500" i="1" spc="160" dirty="0">
                <a:latin typeface="Times New Roman"/>
                <a:cs typeface="Times New Roman"/>
              </a:rPr>
              <a:t>2</a:t>
            </a: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500" i="1" spc="160" dirty="0">
                <a:latin typeface="Times New Roman"/>
                <a:cs typeface="Times New Roman"/>
              </a:rPr>
              <a:t>V</a:t>
            </a:r>
            <a:r>
              <a:rPr sz="1500" i="1" spc="145" dirty="0">
                <a:latin typeface="Times New Roman"/>
                <a:cs typeface="Times New Roman"/>
              </a:rPr>
              <a:t>k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64346" y="3450316"/>
            <a:ext cx="937894" cy="54102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  <a:tabLst>
                <a:tab pos="658495" algn="l"/>
              </a:tabLst>
            </a:pPr>
            <a:r>
              <a:rPr sz="1500" i="1" spc="229" dirty="0">
                <a:latin typeface="Times New Roman"/>
                <a:cs typeface="Times New Roman"/>
              </a:rPr>
              <a:t>R</a:t>
            </a:r>
            <a:r>
              <a:rPr sz="1500" i="1" spc="160" dirty="0">
                <a:latin typeface="Times New Roman"/>
                <a:cs typeface="Times New Roman"/>
              </a:rPr>
              <a:t>S</a:t>
            </a:r>
            <a:r>
              <a:rPr sz="1500" i="1" dirty="0">
                <a:latin typeface="Times New Roman"/>
                <a:cs typeface="Times New Roman"/>
              </a:rPr>
              <a:t>	</a:t>
            </a:r>
            <a:r>
              <a:rPr sz="1500" i="1" spc="229" dirty="0">
                <a:latin typeface="Times New Roman"/>
                <a:cs typeface="Times New Roman"/>
              </a:rPr>
              <a:t>R</a:t>
            </a:r>
            <a:r>
              <a:rPr sz="1500" i="1" spc="160" dirty="0">
                <a:latin typeface="Times New Roman"/>
                <a:cs typeface="Times New Roman"/>
              </a:rPr>
              <a:t>S</a:t>
            </a:r>
            <a:endParaRPr sz="1500">
              <a:latin typeface="Times New Roman"/>
              <a:cs typeface="Times New Roman"/>
            </a:endParaRPr>
          </a:p>
          <a:p>
            <a:pPr marL="30480">
              <a:lnSpc>
                <a:spcPct val="100000"/>
              </a:lnSpc>
              <a:spcBef>
                <a:spcPts val="225"/>
              </a:spcBef>
              <a:tabLst>
                <a:tab pos="648970" algn="l"/>
              </a:tabLst>
            </a:pPr>
            <a:r>
              <a:rPr sz="1500" i="1" spc="265" dirty="0">
                <a:latin typeface="Times New Roman"/>
                <a:cs typeface="Times New Roman"/>
              </a:rPr>
              <a:t>Q</a:t>
            </a:r>
            <a:r>
              <a:rPr sz="1500" i="1" spc="90" dirty="0">
                <a:latin typeface="Times New Roman"/>
                <a:cs typeface="Times New Roman"/>
              </a:rPr>
              <a:t>j</a:t>
            </a:r>
            <a:r>
              <a:rPr sz="1500" i="1" dirty="0">
                <a:latin typeface="Times New Roman"/>
                <a:cs typeface="Times New Roman"/>
              </a:rPr>
              <a:t>	</a:t>
            </a:r>
            <a:r>
              <a:rPr sz="1500" i="1" spc="265" dirty="0">
                <a:latin typeface="Times New Roman"/>
                <a:cs typeface="Times New Roman"/>
              </a:rPr>
              <a:t>Q</a:t>
            </a:r>
            <a:r>
              <a:rPr sz="1500" i="1" spc="145" dirty="0">
                <a:latin typeface="Times New Roman"/>
                <a:cs typeface="Times New Roman"/>
              </a:rPr>
              <a:t>k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95379" y="3986800"/>
            <a:ext cx="123507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350" spc="135" dirty="0">
                <a:solidFill>
                  <a:srgbClr val="FF00FF"/>
                </a:solidFill>
                <a:latin typeface="Times New Roman"/>
                <a:cs typeface="Times New Roman"/>
              </a:rPr>
              <a:t>SUBD</a:t>
            </a:r>
            <a:r>
              <a:rPr sz="1350" spc="590" dirty="0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sz="1350" spc="140" dirty="0">
                <a:latin typeface="Times New Roman"/>
                <a:cs typeface="Times New Roman"/>
              </a:rPr>
              <a:t>M(A1)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502901" y="3986800"/>
            <a:ext cx="54610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350" spc="190" dirty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sz="1350" spc="125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1350" spc="15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1350" spc="125" dirty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1350" spc="135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93967" y="3970478"/>
            <a:ext cx="1028065" cy="113665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9"/>
              </a:spcBef>
              <a:tabLst>
                <a:tab pos="693420" algn="l"/>
              </a:tabLst>
            </a:pPr>
            <a:r>
              <a:rPr sz="1350" spc="170" dirty="0">
                <a:latin typeface="Times New Roman"/>
                <a:cs typeface="Times New Roman"/>
              </a:rPr>
              <a:t>A</a:t>
            </a:r>
            <a:r>
              <a:rPr sz="1350" spc="135" dirty="0">
                <a:latin typeface="Times New Roman"/>
                <a:cs typeface="Times New Roman"/>
              </a:rPr>
              <a:t>dd1</a:t>
            </a:r>
            <a:r>
              <a:rPr sz="1350" dirty="0">
                <a:latin typeface="Times New Roman"/>
                <a:cs typeface="Times New Roman"/>
              </a:rPr>
              <a:t>	</a:t>
            </a:r>
            <a:r>
              <a:rPr sz="1350" spc="170" dirty="0">
                <a:latin typeface="Times New Roman"/>
                <a:cs typeface="Times New Roman"/>
              </a:rPr>
              <a:t>Y</a:t>
            </a:r>
            <a:r>
              <a:rPr sz="1350" spc="140" dirty="0">
                <a:latin typeface="Times New Roman"/>
                <a:cs typeface="Times New Roman"/>
              </a:rPr>
              <a:t>e</a:t>
            </a:r>
            <a:r>
              <a:rPr sz="1350" spc="105" dirty="0">
                <a:latin typeface="Times New Roman"/>
                <a:cs typeface="Times New Roman"/>
              </a:rPr>
              <a:t>s</a:t>
            </a:r>
            <a:endParaRPr sz="1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727075" algn="l"/>
              </a:tabLst>
            </a:pPr>
            <a:r>
              <a:rPr sz="1350" spc="145" dirty="0">
                <a:latin typeface="Times New Roman"/>
                <a:cs typeface="Times New Roman"/>
              </a:rPr>
              <a:t>Add2	</a:t>
            </a:r>
            <a:r>
              <a:rPr sz="1350" spc="155" dirty="0">
                <a:latin typeface="Times New Roman"/>
                <a:cs typeface="Times New Roman"/>
              </a:rPr>
              <a:t>No</a:t>
            </a:r>
            <a:endParaRPr sz="1350">
              <a:latin typeface="Times New Roman"/>
              <a:cs typeface="Times New Roman"/>
            </a:endParaRPr>
          </a:p>
          <a:p>
            <a:pPr marL="12700" marR="42545">
              <a:lnSpc>
                <a:spcPct val="107800"/>
              </a:lnSpc>
              <a:spcBef>
                <a:spcPts val="5"/>
              </a:spcBef>
              <a:tabLst>
                <a:tab pos="727075" algn="l"/>
              </a:tabLst>
            </a:pPr>
            <a:r>
              <a:rPr sz="1350" spc="170" dirty="0">
                <a:latin typeface="Times New Roman"/>
                <a:cs typeface="Times New Roman"/>
              </a:rPr>
              <a:t>A</a:t>
            </a:r>
            <a:r>
              <a:rPr sz="1350" spc="135" dirty="0">
                <a:latin typeface="Times New Roman"/>
                <a:cs typeface="Times New Roman"/>
              </a:rPr>
              <a:t>dd3</a:t>
            </a:r>
            <a:r>
              <a:rPr sz="1350" dirty="0">
                <a:latin typeface="Times New Roman"/>
                <a:cs typeface="Times New Roman"/>
              </a:rPr>
              <a:t>	</a:t>
            </a:r>
            <a:r>
              <a:rPr sz="1350" spc="170" dirty="0">
                <a:latin typeface="Times New Roman"/>
                <a:cs typeface="Times New Roman"/>
              </a:rPr>
              <a:t>N</a:t>
            </a:r>
            <a:r>
              <a:rPr sz="1350" spc="90" dirty="0">
                <a:latin typeface="Times New Roman"/>
                <a:cs typeface="Times New Roman"/>
              </a:rPr>
              <a:t>o  </a:t>
            </a:r>
            <a:r>
              <a:rPr sz="1350" spc="125" dirty="0">
                <a:latin typeface="Times New Roman"/>
                <a:cs typeface="Times New Roman"/>
              </a:rPr>
              <a:t>Mult1  Mult2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87844" y="4636397"/>
            <a:ext cx="3016250" cy="470534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29"/>
              </a:spcBef>
              <a:tabLst>
                <a:tab pos="1849755" algn="l"/>
                <a:tab pos="2468245" algn="l"/>
              </a:tabLst>
            </a:pPr>
            <a:r>
              <a:rPr sz="1350" spc="170" dirty="0">
                <a:latin typeface="Times New Roman"/>
                <a:cs typeface="Times New Roman"/>
              </a:rPr>
              <a:t>Y</a:t>
            </a:r>
            <a:r>
              <a:rPr sz="1350" spc="140" dirty="0">
                <a:latin typeface="Times New Roman"/>
                <a:cs typeface="Times New Roman"/>
              </a:rPr>
              <a:t>e</a:t>
            </a:r>
            <a:r>
              <a:rPr sz="1350" spc="105" dirty="0">
                <a:latin typeface="Times New Roman"/>
                <a:cs typeface="Times New Roman"/>
              </a:rPr>
              <a:t>s</a:t>
            </a:r>
            <a:r>
              <a:rPr sz="1350" dirty="0">
                <a:latin typeface="Times New Roman"/>
                <a:cs typeface="Times New Roman"/>
              </a:rPr>
              <a:t> </a:t>
            </a:r>
            <a:r>
              <a:rPr sz="1350" spc="45" dirty="0">
                <a:latin typeface="Times New Roman"/>
                <a:cs typeface="Times New Roman"/>
              </a:rPr>
              <a:t> </a:t>
            </a:r>
            <a:r>
              <a:rPr sz="1350" spc="215" dirty="0">
                <a:solidFill>
                  <a:srgbClr val="3333CC"/>
                </a:solidFill>
                <a:latin typeface="Times New Roman"/>
                <a:cs typeface="Times New Roman"/>
              </a:rPr>
              <a:t>M</a:t>
            </a:r>
            <a:r>
              <a:rPr sz="1350" spc="110" dirty="0">
                <a:solidFill>
                  <a:srgbClr val="3333CC"/>
                </a:solidFill>
                <a:latin typeface="Times New Roman"/>
                <a:cs typeface="Times New Roman"/>
              </a:rPr>
              <a:t>U</a:t>
            </a:r>
            <a:r>
              <a:rPr sz="1350" spc="175" dirty="0">
                <a:solidFill>
                  <a:srgbClr val="3333CC"/>
                </a:solidFill>
                <a:latin typeface="Times New Roman"/>
                <a:cs typeface="Times New Roman"/>
              </a:rPr>
              <a:t>L</a:t>
            </a:r>
            <a:r>
              <a:rPr sz="1350" spc="114" dirty="0">
                <a:solidFill>
                  <a:srgbClr val="3333CC"/>
                </a:solidFill>
                <a:latin typeface="Times New Roman"/>
                <a:cs typeface="Times New Roman"/>
              </a:rPr>
              <a:t>T</a:t>
            </a:r>
            <a:r>
              <a:rPr sz="1350" spc="195" dirty="0">
                <a:solidFill>
                  <a:srgbClr val="3333CC"/>
                </a:solidFill>
                <a:latin typeface="Times New Roman"/>
                <a:cs typeface="Times New Roman"/>
              </a:rPr>
              <a:t>D</a:t>
            </a:r>
            <a:r>
              <a:rPr sz="1350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1350" spc="180" dirty="0">
                <a:solidFill>
                  <a:srgbClr val="3333CC"/>
                </a:solidFill>
                <a:latin typeface="Times New Roman"/>
                <a:cs typeface="Times New Roman"/>
              </a:rPr>
              <a:t>R</a:t>
            </a:r>
            <a:r>
              <a:rPr sz="1350" spc="80" dirty="0">
                <a:solidFill>
                  <a:srgbClr val="3333CC"/>
                </a:solidFill>
                <a:latin typeface="Times New Roman"/>
                <a:cs typeface="Times New Roman"/>
              </a:rPr>
              <a:t>(</a:t>
            </a:r>
            <a:r>
              <a:rPr sz="1350" spc="130" dirty="0">
                <a:solidFill>
                  <a:srgbClr val="3333CC"/>
                </a:solidFill>
                <a:latin typeface="Times New Roman"/>
                <a:cs typeface="Times New Roman"/>
              </a:rPr>
              <a:t>F</a:t>
            </a:r>
            <a:r>
              <a:rPr sz="1350" spc="125" dirty="0">
                <a:solidFill>
                  <a:srgbClr val="3333CC"/>
                </a:solidFill>
                <a:latin typeface="Times New Roman"/>
                <a:cs typeface="Times New Roman"/>
              </a:rPr>
              <a:t>4</a:t>
            </a:r>
            <a:r>
              <a:rPr sz="1350" spc="90" dirty="0">
                <a:solidFill>
                  <a:srgbClr val="3333CC"/>
                </a:solidFill>
                <a:latin typeface="Times New Roman"/>
                <a:cs typeface="Times New Roman"/>
              </a:rPr>
              <a:t>)</a:t>
            </a:r>
            <a:r>
              <a:rPr sz="1350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1350" spc="190" dirty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sz="1350" spc="135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1350" spc="14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1350" spc="135" dirty="0">
                <a:solidFill>
                  <a:srgbClr val="FF0000"/>
                </a:solidFill>
                <a:latin typeface="Times New Roman"/>
                <a:cs typeface="Times New Roman"/>
              </a:rPr>
              <a:t>d2</a:t>
            </a:r>
            <a:endParaRPr sz="1350">
              <a:latin typeface="Times New Roman"/>
              <a:cs typeface="Times New Roman"/>
            </a:endParaRPr>
          </a:p>
          <a:p>
            <a:pPr marL="33020">
              <a:lnSpc>
                <a:spcPct val="100000"/>
              </a:lnSpc>
              <a:spcBef>
                <a:spcPts val="130"/>
              </a:spcBef>
            </a:pPr>
            <a:r>
              <a:rPr sz="1350" spc="155" dirty="0">
                <a:latin typeface="Times New Roman"/>
                <a:cs typeface="Times New Roman"/>
              </a:rPr>
              <a:t>No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15964" y="5189810"/>
            <a:ext cx="24250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150" dirty="0">
                <a:solidFill>
                  <a:srgbClr val="FF0000"/>
                </a:solidFill>
                <a:latin typeface="Times New Roman"/>
                <a:cs typeface="Times New Roman"/>
              </a:rPr>
              <a:t>Register </a:t>
            </a:r>
            <a:r>
              <a:rPr sz="1800" i="1" spc="125" dirty="0">
                <a:solidFill>
                  <a:srgbClr val="FF0000"/>
                </a:solidFill>
                <a:latin typeface="Times New Roman"/>
                <a:cs typeface="Times New Roman"/>
              </a:rPr>
              <a:t>result</a:t>
            </a:r>
            <a:r>
              <a:rPr sz="1800" i="1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i="1" spc="130" dirty="0">
                <a:solidFill>
                  <a:srgbClr val="FF0000"/>
                </a:solidFill>
                <a:latin typeface="Times New Roman"/>
                <a:cs typeface="Times New Roman"/>
              </a:rPr>
              <a:t>status: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088029" y="3996209"/>
            <a:ext cx="0" cy="1109980"/>
          </a:xfrm>
          <a:custGeom>
            <a:avLst/>
            <a:gdLst/>
            <a:ahLst/>
            <a:cxnLst/>
            <a:rect l="l" t="t" r="r" b="b"/>
            <a:pathLst>
              <a:path h="1109979">
                <a:moveTo>
                  <a:pt x="0" y="0"/>
                </a:moveTo>
                <a:lnTo>
                  <a:pt x="0" y="1109566"/>
                </a:lnTo>
              </a:path>
            </a:pathLst>
          </a:custGeom>
          <a:ln w="78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092695" y="3995922"/>
            <a:ext cx="0" cy="1109980"/>
          </a:xfrm>
          <a:custGeom>
            <a:avLst/>
            <a:gdLst/>
            <a:ahLst/>
            <a:cxnLst/>
            <a:rect l="l" t="t" r="r" b="b"/>
            <a:pathLst>
              <a:path h="1109979">
                <a:moveTo>
                  <a:pt x="0" y="0"/>
                </a:moveTo>
                <a:lnTo>
                  <a:pt x="0" y="1109472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283934" y="3989064"/>
            <a:ext cx="0" cy="1116965"/>
          </a:xfrm>
          <a:custGeom>
            <a:avLst/>
            <a:gdLst/>
            <a:ahLst/>
            <a:cxnLst/>
            <a:rect l="l" t="t" r="r" b="b"/>
            <a:pathLst>
              <a:path h="1116964">
                <a:moveTo>
                  <a:pt x="0" y="0"/>
                </a:moveTo>
                <a:lnTo>
                  <a:pt x="0" y="1116710"/>
                </a:lnTo>
              </a:path>
            </a:pathLst>
          </a:custGeom>
          <a:ln w="78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288029" y="3988302"/>
            <a:ext cx="0" cy="1117600"/>
          </a:xfrm>
          <a:custGeom>
            <a:avLst/>
            <a:gdLst/>
            <a:ahLst/>
            <a:cxnLst/>
            <a:rect l="l" t="t" r="r" b="b"/>
            <a:pathLst>
              <a:path h="1117600">
                <a:moveTo>
                  <a:pt x="0" y="0"/>
                </a:moveTo>
                <a:lnTo>
                  <a:pt x="0" y="1117091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292602" y="3989064"/>
            <a:ext cx="3804285" cy="0"/>
          </a:xfrm>
          <a:custGeom>
            <a:avLst/>
            <a:gdLst/>
            <a:ahLst/>
            <a:cxnLst/>
            <a:rect l="l" t="t" r="r" b="b"/>
            <a:pathLst>
              <a:path w="3804284">
                <a:moveTo>
                  <a:pt x="0" y="0"/>
                </a:moveTo>
                <a:lnTo>
                  <a:pt x="3803999" y="0"/>
                </a:lnTo>
              </a:path>
            </a:pathLst>
          </a:custGeom>
          <a:ln w="78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291840" y="3992112"/>
            <a:ext cx="3805554" cy="0"/>
          </a:xfrm>
          <a:custGeom>
            <a:avLst/>
            <a:gdLst/>
            <a:ahLst/>
            <a:cxnLst/>
            <a:rect l="l" t="t" r="r" b="b"/>
            <a:pathLst>
              <a:path w="3805554">
                <a:moveTo>
                  <a:pt x="0" y="0"/>
                </a:moveTo>
                <a:lnTo>
                  <a:pt x="3805427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292602" y="5098632"/>
            <a:ext cx="3804285" cy="0"/>
          </a:xfrm>
          <a:custGeom>
            <a:avLst/>
            <a:gdLst/>
            <a:ahLst/>
            <a:cxnLst/>
            <a:rect l="l" t="t" r="r" b="b"/>
            <a:pathLst>
              <a:path w="3804284">
                <a:moveTo>
                  <a:pt x="0" y="0"/>
                </a:moveTo>
                <a:lnTo>
                  <a:pt x="3803999" y="0"/>
                </a:lnTo>
              </a:path>
            </a:pathLst>
          </a:custGeom>
          <a:ln w="78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291840" y="5102346"/>
            <a:ext cx="3805554" cy="0"/>
          </a:xfrm>
          <a:custGeom>
            <a:avLst/>
            <a:gdLst/>
            <a:ahLst/>
            <a:cxnLst/>
            <a:rect l="l" t="t" r="r" b="b"/>
            <a:pathLst>
              <a:path w="3805554">
                <a:moveTo>
                  <a:pt x="0" y="0"/>
                </a:moveTo>
                <a:lnTo>
                  <a:pt x="3805427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1333743" y="5521596"/>
          <a:ext cx="8405491" cy="4879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2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00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31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087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45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9247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006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5595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65722">
                <a:tc>
                  <a:txBody>
                    <a:bodyPr/>
                    <a:lstStyle/>
                    <a:p>
                      <a:pPr marL="31750">
                        <a:lnSpc>
                          <a:spcPts val="1989"/>
                        </a:lnSpc>
                      </a:pPr>
                      <a:r>
                        <a:rPr sz="1800" spc="165" dirty="0">
                          <a:latin typeface="Times New Roman"/>
                          <a:cs typeface="Times New Roman"/>
                        </a:rPr>
                        <a:t>Clock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ts val="1964"/>
                        </a:lnSpc>
                      </a:pPr>
                      <a:r>
                        <a:rPr sz="1800" i="1" spc="180" dirty="0">
                          <a:latin typeface="Times New Roman"/>
                          <a:cs typeface="Times New Roman"/>
                        </a:rPr>
                        <a:t>F0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0960" algn="ctr">
                        <a:lnSpc>
                          <a:spcPts val="1964"/>
                        </a:lnSpc>
                      </a:pPr>
                      <a:r>
                        <a:rPr sz="1800" i="1" spc="185" dirty="0">
                          <a:latin typeface="Times New Roman"/>
                          <a:cs typeface="Times New Roman"/>
                        </a:rPr>
                        <a:t>F2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ts val="1964"/>
                        </a:lnSpc>
                      </a:pPr>
                      <a:r>
                        <a:rPr sz="1800" i="1" spc="180" dirty="0">
                          <a:latin typeface="Times New Roman"/>
                          <a:cs typeface="Times New Roman"/>
                        </a:rPr>
                        <a:t>F4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1964"/>
                        </a:lnSpc>
                      </a:pPr>
                      <a:r>
                        <a:rPr sz="1800" i="1" spc="180" dirty="0">
                          <a:latin typeface="Times New Roman"/>
                          <a:cs typeface="Times New Roman"/>
                        </a:rPr>
                        <a:t>F6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0960" algn="ctr">
                        <a:lnSpc>
                          <a:spcPts val="1964"/>
                        </a:lnSpc>
                      </a:pPr>
                      <a:r>
                        <a:rPr sz="1800" i="1" spc="180" dirty="0">
                          <a:latin typeface="Times New Roman"/>
                          <a:cs typeface="Times New Roman"/>
                        </a:rPr>
                        <a:t>F8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964"/>
                        </a:lnSpc>
                      </a:pPr>
                      <a:r>
                        <a:rPr sz="1800" i="1" spc="185" dirty="0">
                          <a:latin typeface="Times New Roman"/>
                          <a:cs typeface="Times New Roman"/>
                        </a:rPr>
                        <a:t>F10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115">
                        <a:lnSpc>
                          <a:spcPts val="1964"/>
                        </a:lnSpc>
                      </a:pPr>
                      <a:r>
                        <a:rPr sz="1800" i="1" spc="185" dirty="0">
                          <a:latin typeface="Times New Roman"/>
                          <a:cs typeface="Times New Roman"/>
                        </a:rPr>
                        <a:t>F12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675">
                        <a:lnSpc>
                          <a:spcPts val="1964"/>
                        </a:lnSpc>
                      </a:pPr>
                      <a:r>
                        <a:rPr sz="1800" i="1" spc="90" dirty="0">
                          <a:latin typeface="Times New Roman"/>
                          <a:cs typeface="Times New Roman"/>
                        </a:rPr>
                        <a:t>...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9380">
                        <a:lnSpc>
                          <a:spcPts val="1964"/>
                        </a:lnSpc>
                      </a:pPr>
                      <a:r>
                        <a:rPr sz="1800" i="1" spc="185" dirty="0">
                          <a:latin typeface="Times New Roman"/>
                          <a:cs typeface="Times New Roman"/>
                        </a:rPr>
                        <a:t>F30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218">
                <a:tc>
                  <a:txBody>
                    <a:bodyPr/>
                    <a:lstStyle/>
                    <a:p>
                      <a:pPr marL="348615">
                        <a:lnSpc>
                          <a:spcPts val="1550"/>
                        </a:lnSpc>
                        <a:spcBef>
                          <a:spcPts val="95"/>
                        </a:spcBef>
                      </a:pPr>
                      <a:r>
                        <a:rPr sz="1350" b="1" dirty="0">
                          <a:latin typeface="Times New Roman"/>
                          <a:cs typeface="Times New Roman"/>
                        </a:rPr>
                        <a:t>4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/>
                </a:tc>
                <a:tc>
                  <a:txBody>
                    <a:bodyPr/>
                    <a:lstStyle/>
                    <a:p>
                      <a:pPr marL="688340">
                        <a:lnSpc>
                          <a:spcPts val="1575"/>
                        </a:lnSpc>
                        <a:spcBef>
                          <a:spcPts val="70"/>
                        </a:spcBef>
                      </a:pPr>
                      <a:r>
                        <a:rPr sz="1350" i="1" spc="195" dirty="0">
                          <a:latin typeface="Times New Roman"/>
                          <a:cs typeface="Times New Roman"/>
                        </a:rPr>
                        <a:t>FU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889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2384" algn="ctr">
                        <a:lnSpc>
                          <a:spcPts val="1575"/>
                        </a:lnSpc>
                        <a:spcBef>
                          <a:spcPts val="70"/>
                        </a:spcBef>
                      </a:pPr>
                      <a:r>
                        <a:rPr sz="1350" spc="125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Mult1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415" algn="ctr">
                        <a:lnSpc>
                          <a:spcPts val="1575"/>
                        </a:lnSpc>
                        <a:spcBef>
                          <a:spcPts val="70"/>
                        </a:spcBef>
                      </a:pPr>
                      <a:r>
                        <a:rPr sz="1350" spc="1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Load2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889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990" algn="ctr">
                        <a:lnSpc>
                          <a:spcPts val="1575"/>
                        </a:lnSpc>
                        <a:spcBef>
                          <a:spcPts val="70"/>
                        </a:spcBef>
                      </a:pPr>
                      <a:r>
                        <a:rPr sz="1350" spc="140" dirty="0">
                          <a:latin typeface="Times New Roman"/>
                          <a:cs typeface="Times New Roman"/>
                        </a:rPr>
                        <a:t>M(A1)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889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525" algn="ctr">
                        <a:lnSpc>
                          <a:spcPts val="1575"/>
                        </a:lnSpc>
                        <a:spcBef>
                          <a:spcPts val="70"/>
                        </a:spcBef>
                      </a:pPr>
                      <a:r>
                        <a:rPr sz="1350" spc="145" dirty="0">
                          <a:solidFill>
                            <a:srgbClr val="FF00FF"/>
                          </a:solidFill>
                          <a:latin typeface="Times New Roman"/>
                          <a:cs typeface="Times New Roman"/>
                        </a:rPr>
                        <a:t>Add1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889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object 23"/>
          <p:cNvSpPr txBox="1"/>
          <p:nvPr/>
        </p:nvSpPr>
        <p:spPr>
          <a:xfrm>
            <a:off x="1154683" y="6439961"/>
            <a:ext cx="669670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solidFill>
                  <a:srgbClr val="FC0128"/>
                </a:solidFill>
                <a:latin typeface="Comic Sans MS"/>
                <a:cs typeface="Comic Sans MS"/>
              </a:rPr>
              <a:t>Load2 completing; </a:t>
            </a:r>
            <a:r>
              <a:rPr sz="2400" dirty="0">
                <a:solidFill>
                  <a:srgbClr val="FC0128"/>
                </a:solidFill>
                <a:latin typeface="Comic Sans MS"/>
                <a:cs typeface="Comic Sans MS"/>
              </a:rPr>
              <a:t>what </a:t>
            </a:r>
            <a:r>
              <a:rPr sz="2400" spc="-5" dirty="0">
                <a:solidFill>
                  <a:srgbClr val="FC0128"/>
                </a:solidFill>
                <a:latin typeface="Comic Sans MS"/>
                <a:cs typeface="Comic Sans MS"/>
              </a:rPr>
              <a:t>is waiting for</a:t>
            </a:r>
            <a:r>
              <a:rPr sz="2400" spc="-85" dirty="0">
                <a:solidFill>
                  <a:srgbClr val="FC0128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FC0128"/>
                </a:solidFill>
                <a:latin typeface="Comic Sans MS"/>
                <a:cs typeface="Comic Sans MS"/>
              </a:rPr>
              <a:t>Load2?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27" name="页脚占位符 26">
            <a:extLst>
              <a:ext uri="{FF2B5EF4-FFF2-40B4-BE49-F238E27FC236}">
                <a16:creationId xmlns:a16="http://schemas.microsoft.com/office/drawing/2014/main" id="{5E5B422A-06F1-A04D-BEC1-DC90F1183BFA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67611" y="1402074"/>
            <a:ext cx="7778750" cy="0"/>
          </a:xfrm>
          <a:custGeom>
            <a:avLst/>
            <a:gdLst/>
            <a:ahLst/>
            <a:cxnLst/>
            <a:rect l="l" t="t" r="r" b="b"/>
            <a:pathLst>
              <a:path w="7778750">
                <a:moveTo>
                  <a:pt x="0" y="0"/>
                </a:moveTo>
                <a:lnTo>
                  <a:pt x="7778496" y="0"/>
                </a:lnTo>
              </a:path>
            </a:pathLst>
          </a:custGeom>
          <a:ln w="27432">
            <a:solidFill>
              <a:srgbClr val="FBBA0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020">
              <a:lnSpc>
                <a:spcPct val="100000"/>
              </a:lnSpc>
              <a:spcBef>
                <a:spcPts val="100"/>
              </a:spcBef>
              <a:tabLst>
                <a:tab pos="494665" algn="l"/>
                <a:tab pos="7811134" algn="l"/>
              </a:tabLst>
            </a:pPr>
            <a:r>
              <a:rPr b="0" dirty="0">
                <a:latin typeface="Times New Roman"/>
                <a:cs typeface="Times New Roman"/>
              </a:rPr>
              <a:t> 	</a:t>
            </a:r>
            <a:r>
              <a:rPr spc="-5" dirty="0"/>
              <a:t>Tomasulo Example Cycle</a:t>
            </a:r>
            <a:r>
              <a:rPr spc="-110" dirty="0"/>
              <a:t> </a:t>
            </a:r>
            <a:r>
              <a:rPr dirty="0"/>
              <a:t>5	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96914" y="1402074"/>
          <a:ext cx="7618093" cy="19256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62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48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70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51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2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75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258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5099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i="1" spc="14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Instruction</a:t>
                      </a:r>
                      <a:r>
                        <a:rPr sz="1800" i="1" spc="7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i="1" spc="13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status: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334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500" i="1" spc="170" dirty="0">
                          <a:latin typeface="Times New Roman"/>
                          <a:cs typeface="Times New Roman"/>
                        </a:rPr>
                        <a:t>Exec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94615" marB="0"/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500" i="1" spc="155" dirty="0">
                          <a:latin typeface="Times New Roman"/>
                          <a:cs typeface="Times New Roman"/>
                        </a:rPr>
                        <a:t>Write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94615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680">
                <a:tc>
                  <a:txBody>
                    <a:bodyPr/>
                    <a:lstStyle/>
                    <a:p>
                      <a:pPr marL="359410">
                        <a:lnSpc>
                          <a:spcPct val="100000"/>
                        </a:lnSpc>
                        <a:spcBef>
                          <a:spcPts val="195"/>
                        </a:spcBef>
                        <a:tabLst>
                          <a:tab pos="1942464" algn="l"/>
                        </a:tabLst>
                      </a:pPr>
                      <a:r>
                        <a:rPr sz="1350" spc="105" dirty="0">
                          <a:latin typeface="Times New Roman"/>
                          <a:cs typeface="Times New Roman"/>
                        </a:rPr>
                        <a:t>Instruction	</a:t>
                      </a:r>
                      <a:r>
                        <a:rPr sz="1350" i="1" spc="75" dirty="0">
                          <a:latin typeface="Times New Roman"/>
                          <a:cs typeface="Times New Roman"/>
                        </a:rPr>
                        <a:t>j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marR="2413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350" i="1" dirty="0">
                          <a:latin typeface="Times New Roman"/>
                          <a:cs typeface="Times New Roman"/>
                        </a:rPr>
                        <a:t>k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500" i="1" spc="150" dirty="0">
                          <a:latin typeface="Times New Roman"/>
                          <a:cs typeface="Times New Roman"/>
                        </a:rPr>
                        <a:t>Issue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500" i="1" spc="210" dirty="0">
                          <a:latin typeface="Times New Roman"/>
                          <a:cs typeface="Times New Roman"/>
                        </a:rPr>
                        <a:t>Comp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500" i="1" spc="3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500" i="1" spc="-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500" i="1" spc="30" dirty="0">
                          <a:latin typeface="Times New Roman"/>
                          <a:cs typeface="Times New Roman"/>
                        </a:rPr>
                        <a:t>su</a:t>
                      </a:r>
                      <a:r>
                        <a:rPr sz="1500" i="1" spc="40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500" i="1" dirty="0">
                          <a:latin typeface="Times New Roman"/>
                          <a:cs typeface="Times New Roman"/>
                        </a:rPr>
                        <a:t>t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750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500" spc="165" dirty="0">
                          <a:latin typeface="Times New Roman"/>
                          <a:cs typeface="Times New Roman"/>
                        </a:rPr>
                        <a:t>Busy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500" spc="150" dirty="0">
                          <a:latin typeface="Times New Roman"/>
                          <a:cs typeface="Times New Roman"/>
                        </a:rPr>
                        <a:t>Address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771"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75"/>
                        </a:spcBef>
                        <a:tabLst>
                          <a:tab pos="945515" algn="l"/>
                          <a:tab pos="1462405" algn="l"/>
                        </a:tabLst>
                      </a:pPr>
                      <a:r>
                        <a:rPr sz="1350" spc="25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350" dirty="0">
                          <a:latin typeface="Times New Roman"/>
                          <a:cs typeface="Times New Roman"/>
                        </a:rPr>
                        <a:t>D	</a:t>
                      </a:r>
                      <a:r>
                        <a:rPr sz="1350" spc="-20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350" dirty="0">
                          <a:latin typeface="Times New Roman"/>
                          <a:cs typeface="Times New Roman"/>
                        </a:rPr>
                        <a:t>6	3</a:t>
                      </a:r>
                      <a:r>
                        <a:rPr sz="1350" spc="-10" dirty="0">
                          <a:latin typeface="Times New Roman"/>
                          <a:cs typeface="Times New Roman"/>
                        </a:rPr>
                        <a:t>4</a:t>
                      </a:r>
                      <a:r>
                        <a:rPr sz="1350" dirty="0">
                          <a:latin typeface="Times New Roman"/>
                          <a:cs typeface="Times New Roman"/>
                        </a:rPr>
                        <a:t>+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/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350" spc="160" dirty="0">
                          <a:latin typeface="Times New Roman"/>
                          <a:cs typeface="Times New Roman"/>
                        </a:rPr>
                        <a:t>R2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3340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3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2545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3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3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73025" algn="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350" spc="25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35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350" spc="2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350" spc="-1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3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2545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350" spc="155" dirty="0">
                          <a:latin typeface="Times New Roman"/>
                          <a:cs typeface="Times New Roman"/>
                        </a:rPr>
                        <a:t>No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1714">
                <a:tc>
                  <a:txBody>
                    <a:bodyPr/>
                    <a:lstStyle/>
                    <a:p>
                      <a:pPr marR="136525" algn="r">
                        <a:lnSpc>
                          <a:spcPts val="1595"/>
                        </a:lnSpc>
                        <a:tabLst>
                          <a:tab pos="946150" algn="l"/>
                          <a:tab pos="1462405" algn="l"/>
                        </a:tabLst>
                      </a:pPr>
                      <a:r>
                        <a:rPr sz="1350" spc="2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3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D	</a:t>
                      </a:r>
                      <a:r>
                        <a:rPr sz="1350" spc="-2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3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2	4</a:t>
                      </a:r>
                      <a:r>
                        <a:rPr sz="1350" spc="-1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r>
                        <a:rPr sz="13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+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ts val="1595"/>
                        </a:lnSpc>
                      </a:pPr>
                      <a:r>
                        <a:rPr sz="1350" spc="16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R3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3340" algn="ctr">
                        <a:lnSpc>
                          <a:spcPts val="1595"/>
                        </a:lnSpc>
                      </a:pPr>
                      <a:r>
                        <a:rPr sz="13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42545" algn="ctr">
                        <a:lnSpc>
                          <a:spcPts val="1595"/>
                        </a:lnSpc>
                      </a:pPr>
                      <a:r>
                        <a:rPr sz="13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595"/>
                        </a:lnSpc>
                      </a:pPr>
                      <a:r>
                        <a:rPr sz="1350" dirty="0">
                          <a:latin typeface="Times New Roman"/>
                          <a:cs typeface="Times New Roman"/>
                        </a:rPr>
                        <a:t>5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73025" algn="r">
                        <a:lnSpc>
                          <a:spcPts val="1595"/>
                        </a:lnSpc>
                      </a:pPr>
                      <a:r>
                        <a:rPr sz="1350" spc="25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35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350" spc="2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350" spc="-1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3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3180" algn="ctr">
                        <a:lnSpc>
                          <a:spcPts val="1595"/>
                        </a:lnSpc>
                      </a:pPr>
                      <a:r>
                        <a:rPr sz="1350" spc="155" dirty="0">
                          <a:latin typeface="Times New Roman"/>
                          <a:cs typeface="Times New Roman"/>
                        </a:rPr>
                        <a:t>No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0406">
                <a:tc>
                  <a:txBody>
                    <a:bodyPr/>
                    <a:lstStyle/>
                    <a:p>
                      <a:pPr marL="359410">
                        <a:lnSpc>
                          <a:spcPts val="1555"/>
                        </a:lnSpc>
                        <a:tabLst>
                          <a:tab pos="1305560" algn="l"/>
                          <a:tab pos="1881505" algn="l"/>
                        </a:tabLst>
                      </a:pPr>
                      <a:r>
                        <a:rPr sz="1350" spc="165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MULTD	</a:t>
                      </a:r>
                      <a:r>
                        <a:rPr sz="1350" spc="135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F0	F2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555"/>
                        </a:lnSpc>
                      </a:pPr>
                      <a:r>
                        <a:rPr sz="1350" spc="13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F4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3340" algn="ctr">
                        <a:lnSpc>
                          <a:spcPts val="1555"/>
                        </a:lnSpc>
                      </a:pPr>
                      <a:r>
                        <a:rPr sz="13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73025" algn="r">
                        <a:lnSpc>
                          <a:spcPts val="1555"/>
                        </a:lnSpc>
                      </a:pPr>
                      <a:r>
                        <a:rPr sz="1350" spc="25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35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350" spc="2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350" spc="-1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3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3180" algn="ctr">
                        <a:lnSpc>
                          <a:spcPts val="1555"/>
                        </a:lnSpc>
                      </a:pPr>
                      <a:r>
                        <a:rPr sz="1350" spc="155" dirty="0">
                          <a:latin typeface="Times New Roman"/>
                          <a:cs typeface="Times New Roman"/>
                        </a:rPr>
                        <a:t>No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3796">
                <a:tc>
                  <a:txBody>
                    <a:bodyPr/>
                    <a:lstStyle/>
                    <a:p>
                      <a:pPr marL="359410">
                        <a:lnSpc>
                          <a:spcPct val="100000"/>
                        </a:lnSpc>
                        <a:spcBef>
                          <a:spcPts val="75"/>
                        </a:spcBef>
                        <a:tabLst>
                          <a:tab pos="1305560" algn="l"/>
                          <a:tab pos="1881505" algn="l"/>
                        </a:tabLst>
                      </a:pPr>
                      <a:r>
                        <a:rPr sz="1350" spc="135" dirty="0">
                          <a:solidFill>
                            <a:srgbClr val="FF00FF"/>
                          </a:solidFill>
                          <a:latin typeface="Times New Roman"/>
                          <a:cs typeface="Times New Roman"/>
                        </a:rPr>
                        <a:t>SUBD	F8	F6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/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350" spc="130" dirty="0">
                          <a:solidFill>
                            <a:srgbClr val="FF00FF"/>
                          </a:solidFill>
                          <a:latin typeface="Times New Roman"/>
                          <a:cs typeface="Times New Roman"/>
                        </a:rPr>
                        <a:t>F2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3340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3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1286">
                <a:tc>
                  <a:txBody>
                    <a:bodyPr/>
                    <a:lstStyle/>
                    <a:p>
                      <a:pPr marL="359410">
                        <a:lnSpc>
                          <a:spcPts val="1595"/>
                        </a:lnSpc>
                        <a:tabLst>
                          <a:tab pos="1253490" algn="l"/>
                          <a:tab pos="1881505" algn="l"/>
                        </a:tabLst>
                      </a:pPr>
                      <a:r>
                        <a:rPr sz="1350" spc="140" dirty="0">
                          <a:solidFill>
                            <a:srgbClr val="00FF00"/>
                          </a:solidFill>
                          <a:latin typeface="Times New Roman"/>
                          <a:cs typeface="Times New Roman"/>
                        </a:rPr>
                        <a:t>DIVD	</a:t>
                      </a:r>
                      <a:r>
                        <a:rPr sz="1350" spc="130" dirty="0">
                          <a:solidFill>
                            <a:srgbClr val="00FF00"/>
                          </a:solidFill>
                          <a:latin typeface="Times New Roman"/>
                          <a:cs typeface="Times New Roman"/>
                        </a:rPr>
                        <a:t>F10	</a:t>
                      </a:r>
                      <a:r>
                        <a:rPr sz="1350" spc="135" dirty="0">
                          <a:solidFill>
                            <a:srgbClr val="00FF00"/>
                          </a:solidFill>
                          <a:latin typeface="Times New Roman"/>
                          <a:cs typeface="Times New Roman"/>
                        </a:rPr>
                        <a:t>F0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359410">
                        <a:lnSpc>
                          <a:spcPts val="1570"/>
                        </a:lnSpc>
                        <a:spcBef>
                          <a:spcPts val="130"/>
                        </a:spcBef>
                        <a:tabLst>
                          <a:tab pos="1305560" algn="l"/>
                          <a:tab pos="1881505" algn="l"/>
                        </a:tabLst>
                      </a:pPr>
                      <a:r>
                        <a:rPr sz="1350" spc="180" dirty="0">
                          <a:latin typeface="Times New Roman"/>
                          <a:cs typeface="Times New Roman"/>
                        </a:rPr>
                        <a:t>ADDD	</a:t>
                      </a:r>
                      <a:r>
                        <a:rPr sz="1350" spc="135" dirty="0">
                          <a:latin typeface="Times New Roman"/>
                          <a:cs typeface="Times New Roman"/>
                        </a:rPr>
                        <a:t>F6	F8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ts val="1595"/>
                        </a:lnSpc>
                      </a:pPr>
                      <a:r>
                        <a:rPr sz="1350" spc="130" dirty="0">
                          <a:solidFill>
                            <a:srgbClr val="00FF00"/>
                          </a:solidFill>
                          <a:latin typeface="Times New Roman"/>
                          <a:cs typeface="Times New Roman"/>
                        </a:rPr>
                        <a:t>F6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153670">
                        <a:lnSpc>
                          <a:spcPts val="1570"/>
                        </a:lnSpc>
                        <a:spcBef>
                          <a:spcPts val="130"/>
                        </a:spcBef>
                      </a:pPr>
                      <a:r>
                        <a:rPr sz="1350" spc="130" dirty="0">
                          <a:latin typeface="Times New Roman"/>
                          <a:cs typeface="Times New Roman"/>
                        </a:rPr>
                        <a:t>F2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3340" algn="ctr">
                        <a:lnSpc>
                          <a:spcPts val="1595"/>
                        </a:lnSpc>
                      </a:pPr>
                      <a:r>
                        <a:rPr sz="1350" dirty="0">
                          <a:latin typeface="Times New Roman"/>
                          <a:cs typeface="Times New Roman"/>
                        </a:rPr>
                        <a:t>5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015964" y="3417398"/>
            <a:ext cx="23818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150" dirty="0">
                <a:solidFill>
                  <a:srgbClr val="FF0000"/>
                </a:solidFill>
                <a:latin typeface="Times New Roman"/>
                <a:cs typeface="Times New Roman"/>
              </a:rPr>
              <a:t>Reservation</a:t>
            </a:r>
            <a:r>
              <a:rPr sz="1800" i="1" spc="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i="1" spc="140" dirty="0">
                <a:solidFill>
                  <a:srgbClr val="FF0000"/>
                </a:solidFill>
                <a:latin typeface="Times New Roman"/>
                <a:cs typeface="Times New Roman"/>
              </a:rPr>
              <a:t>Stations: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88143" y="3715304"/>
            <a:ext cx="1012190" cy="2578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710565" algn="l"/>
              </a:tabLst>
            </a:pPr>
            <a:r>
              <a:rPr sz="1500" i="1" spc="235" dirty="0">
                <a:latin typeface="Times New Roman"/>
                <a:cs typeface="Times New Roman"/>
              </a:rPr>
              <a:t>B</a:t>
            </a:r>
            <a:r>
              <a:rPr sz="1500" i="1" spc="175" dirty="0">
                <a:latin typeface="Times New Roman"/>
                <a:cs typeface="Times New Roman"/>
              </a:rPr>
              <a:t>us</a:t>
            </a:r>
            <a:r>
              <a:rPr sz="1500" i="1" spc="145" dirty="0">
                <a:latin typeface="Times New Roman"/>
                <a:cs typeface="Times New Roman"/>
              </a:rPr>
              <a:t>y</a:t>
            </a:r>
            <a:r>
              <a:rPr sz="1500" i="1" dirty="0">
                <a:latin typeface="Times New Roman"/>
                <a:cs typeface="Times New Roman"/>
              </a:rPr>
              <a:t>	</a:t>
            </a:r>
            <a:r>
              <a:rPr sz="1500" i="1" spc="265" dirty="0">
                <a:latin typeface="Times New Roman"/>
                <a:cs typeface="Times New Roman"/>
              </a:rPr>
              <a:t>O</a:t>
            </a:r>
            <a:r>
              <a:rPr sz="1500" i="1" spc="160" dirty="0">
                <a:latin typeface="Times New Roman"/>
                <a:cs typeface="Times New Roman"/>
              </a:rPr>
              <a:t>p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82606" y="3432340"/>
            <a:ext cx="262255" cy="540385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1500" i="1" spc="190" dirty="0">
                <a:latin typeface="Times New Roman"/>
                <a:cs typeface="Times New Roman"/>
              </a:rPr>
              <a:t>S</a:t>
            </a:r>
            <a:r>
              <a:rPr sz="1500" i="1" spc="160" dirty="0"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229"/>
              </a:spcBef>
            </a:pPr>
            <a:r>
              <a:rPr sz="1500" i="1" spc="125" dirty="0">
                <a:latin typeface="Times New Roman"/>
                <a:cs typeface="Times New Roman"/>
              </a:rPr>
              <a:t>Vj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28809" y="3432340"/>
            <a:ext cx="266065" cy="540385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1500" i="1" spc="190" dirty="0">
                <a:latin typeface="Times New Roman"/>
                <a:cs typeface="Times New Roman"/>
              </a:rPr>
              <a:t>S</a:t>
            </a:r>
            <a:r>
              <a:rPr sz="1500" i="1" spc="160" dirty="0">
                <a:latin typeface="Times New Roman"/>
                <a:cs typeface="Times New Roman"/>
              </a:rPr>
              <a:t>2</a:t>
            </a: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1500" i="1" spc="160" dirty="0">
                <a:latin typeface="Times New Roman"/>
                <a:cs typeface="Times New Roman"/>
              </a:rPr>
              <a:t>V</a:t>
            </a:r>
            <a:r>
              <a:rPr sz="1500" i="1" spc="145" dirty="0">
                <a:latin typeface="Times New Roman"/>
                <a:cs typeface="Times New Roman"/>
              </a:rPr>
              <a:t>k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64346" y="3432340"/>
            <a:ext cx="937894" cy="540385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0"/>
              </a:spcBef>
              <a:tabLst>
                <a:tab pos="658495" algn="l"/>
              </a:tabLst>
            </a:pPr>
            <a:r>
              <a:rPr sz="1500" i="1" spc="229" dirty="0">
                <a:latin typeface="Times New Roman"/>
                <a:cs typeface="Times New Roman"/>
              </a:rPr>
              <a:t>R</a:t>
            </a:r>
            <a:r>
              <a:rPr sz="1500" i="1" spc="160" dirty="0">
                <a:latin typeface="Times New Roman"/>
                <a:cs typeface="Times New Roman"/>
              </a:rPr>
              <a:t>S</a:t>
            </a:r>
            <a:r>
              <a:rPr sz="1500" i="1" dirty="0">
                <a:latin typeface="Times New Roman"/>
                <a:cs typeface="Times New Roman"/>
              </a:rPr>
              <a:t>	</a:t>
            </a:r>
            <a:r>
              <a:rPr sz="1500" i="1" spc="229" dirty="0">
                <a:latin typeface="Times New Roman"/>
                <a:cs typeface="Times New Roman"/>
              </a:rPr>
              <a:t>R</a:t>
            </a:r>
            <a:r>
              <a:rPr sz="1500" i="1" spc="160" dirty="0">
                <a:latin typeface="Times New Roman"/>
                <a:cs typeface="Times New Roman"/>
              </a:rPr>
              <a:t>S</a:t>
            </a:r>
            <a:endParaRPr sz="1500">
              <a:latin typeface="Times New Roman"/>
              <a:cs typeface="Times New Roman"/>
            </a:endParaRPr>
          </a:p>
          <a:p>
            <a:pPr marL="30480">
              <a:lnSpc>
                <a:spcPct val="100000"/>
              </a:lnSpc>
              <a:spcBef>
                <a:spcPts val="229"/>
              </a:spcBef>
              <a:tabLst>
                <a:tab pos="648970" algn="l"/>
              </a:tabLst>
            </a:pPr>
            <a:r>
              <a:rPr sz="1500" i="1" spc="265" dirty="0">
                <a:latin typeface="Times New Roman"/>
                <a:cs typeface="Times New Roman"/>
              </a:rPr>
              <a:t>Q</a:t>
            </a:r>
            <a:r>
              <a:rPr sz="1500" i="1" spc="90" dirty="0">
                <a:latin typeface="Times New Roman"/>
                <a:cs typeface="Times New Roman"/>
              </a:rPr>
              <a:t>j</a:t>
            </a:r>
            <a:r>
              <a:rPr sz="1500" i="1" dirty="0">
                <a:latin typeface="Times New Roman"/>
                <a:cs typeface="Times New Roman"/>
              </a:rPr>
              <a:t>	</a:t>
            </a:r>
            <a:r>
              <a:rPr sz="1500" i="1" spc="265" dirty="0">
                <a:latin typeface="Times New Roman"/>
                <a:cs typeface="Times New Roman"/>
              </a:rPr>
              <a:t>Q</a:t>
            </a:r>
            <a:r>
              <a:rPr sz="1500" i="1" spc="145" dirty="0">
                <a:latin typeface="Times New Roman"/>
                <a:cs typeface="Times New Roman"/>
              </a:rPr>
              <a:t>k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52799" y="3717581"/>
            <a:ext cx="1066165" cy="137160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275"/>
              </a:spcBef>
            </a:pPr>
            <a:r>
              <a:rPr sz="1350" i="1" spc="130" dirty="0">
                <a:latin typeface="Times New Roman"/>
                <a:cs typeface="Times New Roman"/>
              </a:rPr>
              <a:t>Time </a:t>
            </a:r>
            <a:r>
              <a:rPr sz="1350" i="1" spc="135" dirty="0">
                <a:latin typeface="Times New Roman"/>
                <a:cs typeface="Times New Roman"/>
              </a:rPr>
              <a:t> </a:t>
            </a:r>
            <a:r>
              <a:rPr sz="1350" i="1" spc="155" dirty="0">
                <a:latin typeface="Times New Roman"/>
                <a:cs typeface="Times New Roman"/>
              </a:rPr>
              <a:t>Name</a:t>
            </a:r>
            <a:endParaRPr sz="1350">
              <a:latin typeface="Times New Roman"/>
              <a:cs typeface="Times New Roman"/>
            </a:endParaRPr>
          </a:p>
          <a:p>
            <a:pPr marL="553720" marR="48260" indent="-163195" algn="just">
              <a:lnSpc>
                <a:spcPct val="108200"/>
              </a:lnSpc>
              <a:spcBef>
                <a:spcPts val="50"/>
              </a:spcBef>
            </a:pPr>
            <a:r>
              <a:rPr sz="1350" spc="135" dirty="0">
                <a:latin typeface="Times New Roman"/>
                <a:cs typeface="Times New Roman"/>
              </a:rPr>
              <a:t>2</a:t>
            </a:r>
            <a:r>
              <a:rPr sz="1350" spc="45" dirty="0">
                <a:latin typeface="Times New Roman"/>
                <a:cs typeface="Times New Roman"/>
              </a:rPr>
              <a:t> </a:t>
            </a:r>
            <a:r>
              <a:rPr sz="1350" spc="145" dirty="0">
                <a:latin typeface="Times New Roman"/>
                <a:cs typeface="Times New Roman"/>
              </a:rPr>
              <a:t>Add1  </a:t>
            </a:r>
            <a:r>
              <a:rPr sz="1350" spc="170" dirty="0">
                <a:latin typeface="Times New Roman"/>
                <a:cs typeface="Times New Roman"/>
              </a:rPr>
              <a:t>A</a:t>
            </a:r>
            <a:r>
              <a:rPr sz="1350" spc="110" dirty="0">
                <a:latin typeface="Times New Roman"/>
                <a:cs typeface="Times New Roman"/>
              </a:rPr>
              <a:t>dd2  </a:t>
            </a:r>
            <a:r>
              <a:rPr sz="1350" spc="170" dirty="0">
                <a:latin typeface="Times New Roman"/>
                <a:cs typeface="Times New Roman"/>
              </a:rPr>
              <a:t>A</a:t>
            </a:r>
            <a:r>
              <a:rPr sz="1350" spc="135" dirty="0">
                <a:latin typeface="Times New Roman"/>
                <a:cs typeface="Times New Roman"/>
              </a:rPr>
              <a:t>dd3</a:t>
            </a:r>
            <a:endParaRPr sz="135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120"/>
              </a:spcBef>
            </a:pPr>
            <a:r>
              <a:rPr sz="1350" spc="135" dirty="0">
                <a:latin typeface="Times New Roman"/>
                <a:cs typeface="Times New Roman"/>
              </a:rPr>
              <a:t>10</a:t>
            </a:r>
            <a:r>
              <a:rPr sz="1350" spc="40" dirty="0">
                <a:latin typeface="Times New Roman"/>
                <a:cs typeface="Times New Roman"/>
              </a:rPr>
              <a:t> </a:t>
            </a:r>
            <a:r>
              <a:rPr sz="1350" spc="125" dirty="0">
                <a:latin typeface="Times New Roman"/>
                <a:cs typeface="Times New Roman"/>
              </a:rPr>
              <a:t>Mult1</a:t>
            </a:r>
            <a:endParaRPr sz="135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130"/>
              </a:spcBef>
            </a:pPr>
            <a:r>
              <a:rPr sz="1350" spc="225" dirty="0">
                <a:latin typeface="Times New Roman"/>
                <a:cs typeface="Times New Roman"/>
              </a:rPr>
              <a:t>M</a:t>
            </a:r>
            <a:r>
              <a:rPr sz="1350" spc="135" dirty="0">
                <a:latin typeface="Times New Roman"/>
                <a:cs typeface="Times New Roman"/>
              </a:rPr>
              <a:t>u</a:t>
            </a:r>
            <a:r>
              <a:rPr sz="1350" spc="30" dirty="0">
                <a:latin typeface="Times New Roman"/>
                <a:cs typeface="Times New Roman"/>
              </a:rPr>
              <a:t>l</a:t>
            </a:r>
            <a:r>
              <a:rPr sz="1350" spc="90" dirty="0">
                <a:latin typeface="Times New Roman"/>
                <a:cs typeface="Times New Roman"/>
              </a:rPr>
              <a:t>t</a:t>
            </a:r>
            <a:r>
              <a:rPr sz="1350" spc="135" dirty="0">
                <a:latin typeface="Times New Roman"/>
                <a:cs typeface="Times New Roman"/>
              </a:rPr>
              <a:t>2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85916" y="3972235"/>
            <a:ext cx="3804920" cy="1109980"/>
          </a:xfrm>
          <a:prstGeom prst="rect">
            <a:avLst/>
          </a:prstGeom>
          <a:ln w="13179">
            <a:solidFill>
              <a:srgbClr val="000000"/>
            </a:solidFill>
          </a:ln>
        </p:spPr>
        <p:txBody>
          <a:bodyPr vert="horz" wrap="square" lIns="0" tIns="8890" rIns="0" bIns="0" rtlCol="0">
            <a:spAutoFit/>
          </a:bodyPr>
          <a:lstStyle/>
          <a:p>
            <a:pPr marL="101600">
              <a:lnSpc>
                <a:spcPct val="100000"/>
              </a:lnSpc>
              <a:spcBef>
                <a:spcPts val="70"/>
              </a:spcBef>
              <a:tabLst>
                <a:tab pos="608965" algn="l"/>
              </a:tabLst>
            </a:pPr>
            <a:r>
              <a:rPr sz="1350" spc="140" dirty="0">
                <a:latin typeface="Times New Roman"/>
                <a:cs typeface="Times New Roman"/>
              </a:rPr>
              <a:t>Yes	</a:t>
            </a:r>
            <a:r>
              <a:rPr sz="1350" spc="135" dirty="0">
                <a:solidFill>
                  <a:srgbClr val="FF00FF"/>
                </a:solidFill>
                <a:latin typeface="Times New Roman"/>
                <a:cs typeface="Times New Roman"/>
              </a:rPr>
              <a:t>SUBD </a:t>
            </a:r>
            <a:r>
              <a:rPr sz="1350" spc="140" dirty="0">
                <a:latin typeface="Times New Roman"/>
                <a:cs typeface="Times New Roman"/>
              </a:rPr>
              <a:t>M(A1)</a:t>
            </a:r>
            <a:r>
              <a:rPr sz="1350" spc="305" dirty="0">
                <a:latin typeface="Times New Roman"/>
                <a:cs typeface="Times New Roman"/>
              </a:rPr>
              <a:t> </a:t>
            </a:r>
            <a:r>
              <a:rPr sz="1350" spc="140" dirty="0">
                <a:solidFill>
                  <a:srgbClr val="FF0000"/>
                </a:solidFill>
                <a:latin typeface="Times New Roman"/>
                <a:cs typeface="Times New Roman"/>
              </a:rPr>
              <a:t>M(A2)</a:t>
            </a:r>
            <a:endParaRPr sz="1350">
              <a:latin typeface="Times New Roman"/>
              <a:cs typeface="Times New Roman"/>
            </a:endParaRPr>
          </a:p>
          <a:p>
            <a:pPr marL="135255" marR="3411854">
              <a:lnSpc>
                <a:spcPct val="108200"/>
              </a:lnSpc>
            </a:pPr>
            <a:r>
              <a:rPr sz="1350" spc="170" dirty="0">
                <a:latin typeface="Times New Roman"/>
                <a:cs typeface="Times New Roman"/>
              </a:rPr>
              <a:t>N</a:t>
            </a:r>
            <a:r>
              <a:rPr sz="1350" spc="90" dirty="0">
                <a:latin typeface="Times New Roman"/>
                <a:cs typeface="Times New Roman"/>
              </a:rPr>
              <a:t>o  </a:t>
            </a:r>
            <a:r>
              <a:rPr sz="1350" spc="170" dirty="0">
                <a:latin typeface="Times New Roman"/>
                <a:cs typeface="Times New Roman"/>
              </a:rPr>
              <a:t>N</a:t>
            </a:r>
            <a:r>
              <a:rPr sz="1350" spc="135" dirty="0">
                <a:latin typeface="Times New Roman"/>
                <a:cs typeface="Times New Roman"/>
              </a:rPr>
              <a:t>o</a:t>
            </a:r>
            <a:endParaRPr sz="1350">
              <a:latin typeface="Times New Roman"/>
              <a:cs typeface="Times New Roman"/>
            </a:endParaRPr>
          </a:p>
          <a:p>
            <a:pPr marL="101600">
              <a:lnSpc>
                <a:spcPct val="100000"/>
              </a:lnSpc>
              <a:spcBef>
                <a:spcPts val="120"/>
              </a:spcBef>
            </a:pPr>
            <a:r>
              <a:rPr sz="1350" spc="140" dirty="0">
                <a:latin typeface="Times New Roman"/>
                <a:cs typeface="Times New Roman"/>
              </a:rPr>
              <a:t>Yes </a:t>
            </a:r>
            <a:r>
              <a:rPr sz="1350" spc="165" dirty="0">
                <a:solidFill>
                  <a:srgbClr val="3333CC"/>
                </a:solidFill>
                <a:latin typeface="Times New Roman"/>
                <a:cs typeface="Times New Roman"/>
              </a:rPr>
              <a:t>MULTD </a:t>
            </a:r>
            <a:r>
              <a:rPr sz="1350" spc="140" dirty="0">
                <a:solidFill>
                  <a:srgbClr val="FF0000"/>
                </a:solidFill>
                <a:latin typeface="Times New Roman"/>
                <a:cs typeface="Times New Roman"/>
              </a:rPr>
              <a:t>M(A2)</a:t>
            </a:r>
            <a:r>
              <a:rPr sz="1350" spc="11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350" spc="120" dirty="0">
                <a:solidFill>
                  <a:srgbClr val="3333CC"/>
                </a:solidFill>
                <a:latin typeface="Times New Roman"/>
                <a:cs typeface="Times New Roman"/>
              </a:rPr>
              <a:t>R(F4)</a:t>
            </a:r>
            <a:endParaRPr sz="1350">
              <a:latin typeface="Times New Roman"/>
              <a:cs typeface="Times New Roman"/>
            </a:endParaRPr>
          </a:p>
          <a:p>
            <a:pPr marL="101600">
              <a:lnSpc>
                <a:spcPct val="100000"/>
              </a:lnSpc>
              <a:spcBef>
                <a:spcPts val="130"/>
              </a:spcBef>
              <a:tabLst>
                <a:tab pos="626110" algn="l"/>
                <a:tab pos="1908810" algn="l"/>
              </a:tabLst>
            </a:pPr>
            <a:r>
              <a:rPr sz="1350" spc="140" dirty="0">
                <a:latin typeface="Times New Roman"/>
                <a:cs typeface="Times New Roman"/>
              </a:rPr>
              <a:t>Yes	</a:t>
            </a:r>
            <a:r>
              <a:rPr sz="1350" spc="145" dirty="0">
                <a:solidFill>
                  <a:srgbClr val="00FF00"/>
                </a:solidFill>
                <a:latin typeface="Times New Roman"/>
                <a:cs typeface="Times New Roman"/>
              </a:rPr>
              <a:t>DIVD	</a:t>
            </a:r>
            <a:r>
              <a:rPr sz="1350" spc="140" dirty="0">
                <a:latin typeface="Times New Roman"/>
                <a:cs typeface="Times New Roman"/>
              </a:rPr>
              <a:t>M(A1)</a:t>
            </a:r>
            <a:r>
              <a:rPr sz="1350" spc="535" dirty="0">
                <a:latin typeface="Times New Roman"/>
                <a:cs typeface="Times New Roman"/>
              </a:rPr>
              <a:t> </a:t>
            </a:r>
            <a:r>
              <a:rPr sz="1350" spc="120" dirty="0">
                <a:solidFill>
                  <a:srgbClr val="3333CC"/>
                </a:solidFill>
                <a:latin typeface="Times New Roman"/>
                <a:cs typeface="Times New Roman"/>
              </a:rPr>
              <a:t>Mult1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15964" y="5171483"/>
            <a:ext cx="24250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150" dirty="0">
                <a:solidFill>
                  <a:srgbClr val="FF0000"/>
                </a:solidFill>
                <a:latin typeface="Times New Roman"/>
                <a:cs typeface="Times New Roman"/>
              </a:rPr>
              <a:t>Register </a:t>
            </a:r>
            <a:r>
              <a:rPr sz="1800" i="1" spc="125" dirty="0">
                <a:solidFill>
                  <a:srgbClr val="FF0000"/>
                </a:solidFill>
                <a:latin typeface="Times New Roman"/>
                <a:cs typeface="Times New Roman"/>
              </a:rPr>
              <a:t>result</a:t>
            </a:r>
            <a:r>
              <a:rPr sz="1800" i="1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i="1" spc="130" dirty="0">
                <a:solidFill>
                  <a:srgbClr val="FF0000"/>
                </a:solidFill>
                <a:latin typeface="Times New Roman"/>
                <a:cs typeface="Times New Roman"/>
              </a:rPr>
              <a:t>status:</a:t>
            </a:r>
            <a:endParaRPr sz="1800">
              <a:latin typeface="Times New Roman"/>
              <a:cs typeface="Times New Roman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1333743" y="5503270"/>
          <a:ext cx="8404222" cy="4879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2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5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1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24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64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6644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006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5595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65760">
                <a:tc>
                  <a:txBody>
                    <a:bodyPr/>
                    <a:lstStyle/>
                    <a:p>
                      <a:pPr marL="31750">
                        <a:lnSpc>
                          <a:spcPts val="1995"/>
                        </a:lnSpc>
                      </a:pPr>
                      <a:r>
                        <a:rPr sz="1800" spc="165" dirty="0">
                          <a:latin typeface="Times New Roman"/>
                          <a:cs typeface="Times New Roman"/>
                        </a:rPr>
                        <a:t>Clock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4"/>
                        </a:lnSpc>
                      </a:pPr>
                      <a:r>
                        <a:rPr sz="1800" i="1" spc="180" dirty="0">
                          <a:latin typeface="Times New Roman"/>
                          <a:cs typeface="Times New Roman"/>
                        </a:rPr>
                        <a:t>F0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0960" algn="ctr">
                        <a:lnSpc>
                          <a:spcPts val="1964"/>
                        </a:lnSpc>
                      </a:pPr>
                      <a:r>
                        <a:rPr sz="1800" i="1" spc="185" dirty="0">
                          <a:latin typeface="Times New Roman"/>
                          <a:cs typeface="Times New Roman"/>
                        </a:rPr>
                        <a:t>F2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ts val="1964"/>
                        </a:lnSpc>
                      </a:pPr>
                      <a:r>
                        <a:rPr sz="1800" i="1" spc="180" dirty="0">
                          <a:latin typeface="Times New Roman"/>
                          <a:cs typeface="Times New Roman"/>
                        </a:rPr>
                        <a:t>F4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1964"/>
                        </a:lnSpc>
                      </a:pPr>
                      <a:r>
                        <a:rPr sz="1800" i="1" spc="180" dirty="0">
                          <a:latin typeface="Times New Roman"/>
                          <a:cs typeface="Times New Roman"/>
                        </a:rPr>
                        <a:t>F6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6515" algn="ctr">
                        <a:lnSpc>
                          <a:spcPts val="1964"/>
                        </a:lnSpc>
                      </a:pPr>
                      <a:r>
                        <a:rPr sz="1800" i="1" spc="180" dirty="0">
                          <a:latin typeface="Times New Roman"/>
                          <a:cs typeface="Times New Roman"/>
                        </a:rPr>
                        <a:t>F8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964"/>
                        </a:lnSpc>
                      </a:pPr>
                      <a:r>
                        <a:rPr sz="1800" i="1" spc="185" dirty="0">
                          <a:latin typeface="Times New Roman"/>
                          <a:cs typeface="Times New Roman"/>
                        </a:rPr>
                        <a:t>F10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715">
                        <a:lnSpc>
                          <a:spcPts val="1964"/>
                        </a:lnSpc>
                      </a:pPr>
                      <a:r>
                        <a:rPr sz="1800" i="1" spc="185" dirty="0">
                          <a:latin typeface="Times New Roman"/>
                          <a:cs typeface="Times New Roman"/>
                        </a:rPr>
                        <a:t>F12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675">
                        <a:lnSpc>
                          <a:spcPts val="1964"/>
                        </a:lnSpc>
                      </a:pPr>
                      <a:r>
                        <a:rPr sz="1800" i="1" spc="90" dirty="0">
                          <a:latin typeface="Times New Roman"/>
                          <a:cs typeface="Times New Roman"/>
                        </a:rPr>
                        <a:t>...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9380">
                        <a:lnSpc>
                          <a:spcPts val="1964"/>
                        </a:lnSpc>
                      </a:pPr>
                      <a:r>
                        <a:rPr sz="1800" i="1" spc="185" dirty="0">
                          <a:latin typeface="Times New Roman"/>
                          <a:cs typeface="Times New Roman"/>
                        </a:rPr>
                        <a:t>F30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218">
                <a:tc>
                  <a:txBody>
                    <a:bodyPr/>
                    <a:lstStyle/>
                    <a:p>
                      <a:pPr marL="348615">
                        <a:lnSpc>
                          <a:spcPts val="1555"/>
                        </a:lnSpc>
                        <a:spcBef>
                          <a:spcPts val="95"/>
                        </a:spcBef>
                      </a:pPr>
                      <a:r>
                        <a:rPr sz="1350" b="1" dirty="0">
                          <a:latin typeface="Times New Roman"/>
                          <a:cs typeface="Times New Roman"/>
                        </a:rPr>
                        <a:t>5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/>
                </a:tc>
                <a:tc>
                  <a:txBody>
                    <a:bodyPr/>
                    <a:lstStyle/>
                    <a:p>
                      <a:pPr marL="688340">
                        <a:lnSpc>
                          <a:spcPts val="1575"/>
                        </a:lnSpc>
                        <a:spcBef>
                          <a:spcPts val="70"/>
                        </a:spcBef>
                      </a:pPr>
                      <a:r>
                        <a:rPr sz="1350" i="1" spc="195" dirty="0">
                          <a:latin typeface="Times New Roman"/>
                          <a:cs typeface="Times New Roman"/>
                        </a:rPr>
                        <a:t>FU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889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0640" algn="ctr">
                        <a:lnSpc>
                          <a:spcPts val="1575"/>
                        </a:lnSpc>
                        <a:spcBef>
                          <a:spcPts val="70"/>
                        </a:spcBef>
                      </a:pPr>
                      <a:r>
                        <a:rPr sz="1350" spc="125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Mult1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780" algn="ctr">
                        <a:lnSpc>
                          <a:spcPts val="1575"/>
                        </a:lnSpc>
                        <a:spcBef>
                          <a:spcPts val="70"/>
                        </a:spcBef>
                      </a:pPr>
                      <a:r>
                        <a:rPr sz="1350" spc="14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M(A2)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889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990" algn="ctr">
                        <a:lnSpc>
                          <a:spcPts val="1575"/>
                        </a:lnSpc>
                        <a:spcBef>
                          <a:spcPts val="70"/>
                        </a:spcBef>
                      </a:pPr>
                      <a:r>
                        <a:rPr sz="1350" spc="140" dirty="0">
                          <a:latin typeface="Times New Roman"/>
                          <a:cs typeface="Times New Roman"/>
                        </a:rPr>
                        <a:t>M(A1)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889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ts val="1575"/>
                        </a:lnSpc>
                        <a:spcBef>
                          <a:spcPts val="70"/>
                        </a:spcBef>
                      </a:pPr>
                      <a:r>
                        <a:rPr sz="1350" spc="145" dirty="0">
                          <a:solidFill>
                            <a:srgbClr val="FF00FF"/>
                          </a:solidFill>
                          <a:latin typeface="Times New Roman"/>
                          <a:cs typeface="Times New Roman"/>
                        </a:rPr>
                        <a:t>Add1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889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ts val="1575"/>
                        </a:lnSpc>
                        <a:spcBef>
                          <a:spcPts val="70"/>
                        </a:spcBef>
                      </a:pPr>
                      <a:r>
                        <a:rPr sz="1350" spc="120" dirty="0">
                          <a:solidFill>
                            <a:srgbClr val="00FF00"/>
                          </a:solidFill>
                          <a:latin typeface="Times New Roman"/>
                          <a:cs typeface="Times New Roman"/>
                        </a:rPr>
                        <a:t>Mult2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889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页脚占位符 16">
            <a:extLst>
              <a:ext uri="{FF2B5EF4-FFF2-40B4-BE49-F238E27FC236}">
                <a16:creationId xmlns:a16="http://schemas.microsoft.com/office/drawing/2014/main" id="{17AA6219-C65E-064B-96C4-F612A3515E6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9835" y="766918"/>
            <a:ext cx="7824723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020">
              <a:lnSpc>
                <a:spcPct val="100000"/>
              </a:lnSpc>
              <a:spcBef>
                <a:spcPts val="100"/>
              </a:spcBef>
              <a:tabLst>
                <a:tab pos="7811134" algn="l"/>
              </a:tabLst>
            </a:pPr>
            <a:r>
              <a:rPr b="0" u="dbl" dirty="0">
                <a:uFill>
                  <a:solidFill>
                    <a:srgbClr val="FBBA03"/>
                  </a:solidFill>
                </a:uFill>
                <a:latin typeface="Times New Roman"/>
                <a:cs typeface="Times New Roman"/>
              </a:rPr>
              <a:t> </a:t>
            </a:r>
            <a:r>
              <a:rPr b="0" u="dbl" spc="-185" dirty="0">
                <a:uFill>
                  <a:solidFill>
                    <a:srgbClr val="FBBA03"/>
                  </a:solidFill>
                </a:uFill>
                <a:latin typeface="Times New Roman"/>
                <a:cs typeface="Times New Roman"/>
              </a:rPr>
              <a:t> </a:t>
            </a:r>
            <a:r>
              <a:rPr u="dbl" spc="-5" dirty="0">
                <a:uFill>
                  <a:solidFill>
                    <a:srgbClr val="FBBA03"/>
                  </a:solidFill>
                </a:uFill>
              </a:rPr>
              <a:t>Amdahl’s</a:t>
            </a:r>
            <a:r>
              <a:rPr u="dbl" spc="-100" dirty="0">
                <a:uFill>
                  <a:solidFill>
                    <a:srgbClr val="FBBA03"/>
                  </a:solidFill>
                </a:uFill>
              </a:rPr>
              <a:t> </a:t>
            </a:r>
            <a:r>
              <a:rPr u="dbl" spc="-5" dirty="0">
                <a:uFill>
                  <a:solidFill>
                    <a:srgbClr val="FBBA03"/>
                  </a:solidFill>
                </a:uFill>
              </a:rPr>
              <a:t>Law	</a:t>
            </a:r>
          </a:p>
        </p:txBody>
      </p:sp>
      <p:sp>
        <p:nvSpPr>
          <p:cNvPr id="3" name="object 3"/>
          <p:cNvSpPr/>
          <p:nvPr/>
        </p:nvSpPr>
        <p:spPr>
          <a:xfrm>
            <a:off x="3240404" y="3424232"/>
            <a:ext cx="1253490" cy="0"/>
          </a:xfrm>
          <a:custGeom>
            <a:avLst/>
            <a:gdLst/>
            <a:ahLst/>
            <a:cxnLst/>
            <a:rect l="l" t="t" r="r" b="b"/>
            <a:pathLst>
              <a:path w="1253489">
                <a:moveTo>
                  <a:pt x="0" y="0"/>
                </a:moveTo>
                <a:lnTo>
                  <a:pt x="1253014" y="0"/>
                </a:lnTo>
              </a:path>
            </a:pathLst>
          </a:custGeom>
          <a:ln w="63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46701" y="3424232"/>
            <a:ext cx="4582160" cy="0"/>
          </a:xfrm>
          <a:custGeom>
            <a:avLst/>
            <a:gdLst/>
            <a:ahLst/>
            <a:cxnLst/>
            <a:rect l="l" t="t" r="r" b="b"/>
            <a:pathLst>
              <a:path w="4582159">
                <a:moveTo>
                  <a:pt x="0" y="0"/>
                </a:moveTo>
                <a:lnTo>
                  <a:pt x="4581715" y="0"/>
                </a:lnTo>
              </a:path>
            </a:pathLst>
          </a:custGeom>
          <a:ln w="63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576251" y="3529381"/>
            <a:ext cx="80835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Comic Sans MS"/>
                <a:cs typeface="Comic Sans MS"/>
              </a:rPr>
              <a:t>enhanced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64453" y="3389183"/>
            <a:ext cx="18643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51025" algn="l"/>
              </a:tabLst>
            </a:pPr>
            <a:r>
              <a:rPr sz="2000" b="1" u="sng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Fraction	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53936" y="3062991"/>
            <a:ext cx="1809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Comic Sans MS"/>
                <a:cs typeface="Comic Sans MS"/>
              </a:rPr>
              <a:t>1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03475" y="3416641"/>
            <a:ext cx="12865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Comic Sans MS"/>
                <a:cs typeface="Comic Sans MS"/>
              </a:rPr>
              <a:t>ExTime</a:t>
            </a:r>
            <a:r>
              <a:rPr sz="2100" b="1" spc="-7" baseline="-19841" dirty="0">
                <a:latin typeface="Comic Sans MS"/>
                <a:cs typeface="Comic Sans MS"/>
              </a:rPr>
              <a:t>new</a:t>
            </a:r>
            <a:endParaRPr sz="2100" baseline="-19841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84717" y="3221383"/>
            <a:ext cx="3494404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1990089" algn="l"/>
                <a:tab pos="3315970" algn="l"/>
              </a:tabLst>
            </a:pPr>
            <a:r>
              <a:rPr sz="2000" b="1" spc="-5" dirty="0">
                <a:latin typeface="Comic Sans MS"/>
                <a:cs typeface="Comic Sans MS"/>
              </a:rPr>
              <a:t>Speedup</a:t>
            </a:r>
            <a:r>
              <a:rPr sz="2100" b="1" spc="-7" baseline="-19841" dirty="0">
                <a:latin typeface="Comic Sans MS"/>
                <a:cs typeface="Comic Sans MS"/>
              </a:rPr>
              <a:t>overall</a:t>
            </a:r>
            <a:r>
              <a:rPr sz="2100" b="1" spc="209" baseline="-19841" dirty="0">
                <a:latin typeface="Comic Sans MS"/>
                <a:cs typeface="Comic Sans MS"/>
              </a:rPr>
              <a:t> </a:t>
            </a:r>
            <a:r>
              <a:rPr sz="2000" dirty="0">
                <a:latin typeface="Symbol"/>
                <a:cs typeface="Symbol"/>
              </a:rPr>
              <a:t>	</a:t>
            </a:r>
            <a:r>
              <a:rPr sz="3000" b="1" spc="7" baseline="36111" dirty="0">
                <a:latin typeface="Comic Sans MS"/>
                <a:cs typeface="Comic Sans MS"/>
              </a:rPr>
              <a:t>ExTime</a:t>
            </a:r>
            <a:r>
              <a:rPr sz="2100" b="1" spc="7" baseline="31746" dirty="0">
                <a:latin typeface="Comic Sans MS"/>
                <a:cs typeface="Comic Sans MS"/>
              </a:rPr>
              <a:t>old	</a:t>
            </a:r>
            <a:r>
              <a:rPr sz="2000" dirty="0">
                <a:latin typeface="Symbol"/>
                <a:cs typeface="Symbol"/>
              </a:rPr>
              <a:t>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087267" y="2014722"/>
            <a:ext cx="1844039" cy="0"/>
          </a:xfrm>
          <a:custGeom>
            <a:avLst/>
            <a:gdLst/>
            <a:ahLst/>
            <a:cxnLst/>
            <a:rect l="l" t="t" r="r" b="b"/>
            <a:pathLst>
              <a:path w="1844040">
                <a:moveTo>
                  <a:pt x="0" y="0"/>
                </a:moveTo>
                <a:lnTo>
                  <a:pt x="1843753" y="0"/>
                </a:lnTo>
              </a:path>
            </a:pathLst>
          </a:custGeom>
          <a:ln w="63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934767" y="1889414"/>
            <a:ext cx="123189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Symbol"/>
                <a:cs typeface="Symbol"/>
              </a:rPr>
              <a:t>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934767" y="1640908"/>
            <a:ext cx="123189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Symbol"/>
                <a:cs typeface="Symbol"/>
              </a:rPr>
              <a:t>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58147" y="1889413"/>
            <a:ext cx="123189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Symbol"/>
                <a:cs typeface="Symbol"/>
              </a:rPr>
              <a:t>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58147" y="2069243"/>
            <a:ext cx="123189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Symbol"/>
                <a:cs typeface="Symbol"/>
              </a:rPr>
              <a:t>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767548" y="1740054"/>
            <a:ext cx="276860" cy="41655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550" spc="20" dirty="0">
                <a:latin typeface="Symbol"/>
                <a:cs typeface="Symbol"/>
              </a:rPr>
              <a:t></a:t>
            </a:r>
            <a:r>
              <a:rPr sz="2000" dirty="0">
                <a:latin typeface="Symbol"/>
                <a:cs typeface="Symbol"/>
              </a:rPr>
              <a:t>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096769" y="2070814"/>
            <a:ext cx="9613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Comic Sans MS"/>
                <a:cs typeface="Comic Sans MS"/>
              </a:rPr>
              <a:t>enhanced</a:t>
            </a:r>
            <a:r>
              <a:rPr sz="1400" b="1" spc="-245" dirty="0">
                <a:latin typeface="Comic Sans MS"/>
                <a:cs typeface="Comic Sans MS"/>
              </a:rPr>
              <a:t> </a:t>
            </a:r>
            <a:r>
              <a:rPr sz="2000" dirty="0">
                <a:latin typeface="Symbol"/>
                <a:cs typeface="Symbol"/>
              </a:rPr>
              <a:t>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092140" y="1784459"/>
            <a:ext cx="80899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Comic Sans MS"/>
                <a:cs typeface="Comic Sans MS"/>
              </a:rPr>
              <a:t>enhanced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937152" y="1950571"/>
            <a:ext cx="80899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Comic Sans MS"/>
                <a:cs typeface="Comic Sans MS"/>
              </a:rPr>
              <a:t>enhanced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866028" y="1950571"/>
            <a:ext cx="27368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5" dirty="0">
                <a:latin typeface="Comic Sans MS"/>
                <a:cs typeface="Comic Sans MS"/>
              </a:rPr>
              <a:t>o</a:t>
            </a:r>
            <a:r>
              <a:rPr sz="1400" b="1" dirty="0">
                <a:latin typeface="Comic Sans MS"/>
                <a:cs typeface="Comic Sans MS"/>
              </a:rPr>
              <a:t>ld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080005" y="2006671"/>
            <a:ext cx="10388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Comic Sans MS"/>
                <a:cs typeface="Comic Sans MS"/>
              </a:rPr>
              <a:t>Speedup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358147" y="1645486"/>
            <a:ext cx="37553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34310" algn="l"/>
              </a:tabLst>
            </a:pPr>
            <a:r>
              <a:rPr sz="3000" baseline="1388" dirty="0">
                <a:latin typeface="Symbol"/>
                <a:cs typeface="Symbol"/>
              </a:rPr>
              <a:t>	</a:t>
            </a:r>
            <a:r>
              <a:rPr sz="2000" b="1" dirty="0">
                <a:latin typeface="Comic Sans MS"/>
                <a:cs typeface="Comic Sans MS"/>
              </a:rPr>
              <a:t>Fract</a:t>
            </a:r>
            <a:r>
              <a:rPr sz="2000" b="1" spc="5" dirty="0">
                <a:latin typeface="Comic Sans MS"/>
                <a:cs typeface="Comic Sans MS"/>
              </a:rPr>
              <a:t>i</a:t>
            </a:r>
            <a:r>
              <a:rPr sz="2000" b="1" dirty="0">
                <a:latin typeface="Comic Sans MS"/>
                <a:cs typeface="Comic Sans MS"/>
              </a:rPr>
              <a:t>on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345103" y="1740054"/>
            <a:ext cx="3237230" cy="41655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14"/>
              </a:spcBef>
              <a:tabLst>
                <a:tab pos="1397635" algn="l"/>
                <a:tab pos="2840990" algn="l"/>
                <a:tab pos="3127375" algn="l"/>
              </a:tabLst>
            </a:pPr>
            <a:r>
              <a:rPr sz="2000" b="1" spc="-5" dirty="0">
                <a:latin typeface="Comic Sans MS"/>
                <a:cs typeface="Comic Sans MS"/>
              </a:rPr>
              <a:t>ExTime</a:t>
            </a:r>
            <a:r>
              <a:rPr sz="2100" b="1" spc="-7" baseline="-19841" dirty="0">
                <a:latin typeface="Comic Sans MS"/>
                <a:cs typeface="Comic Sans MS"/>
              </a:rPr>
              <a:t>new	</a:t>
            </a:r>
            <a:r>
              <a:rPr sz="2000" dirty="0">
                <a:latin typeface="Symbol"/>
                <a:cs typeface="Symbol"/>
              </a:rPr>
              <a:t></a:t>
            </a:r>
            <a:r>
              <a:rPr sz="2000" spc="235" dirty="0">
                <a:latin typeface="Symbol"/>
                <a:cs typeface="Symbol"/>
              </a:rPr>
              <a:t> </a:t>
            </a:r>
            <a:r>
              <a:rPr sz="2000" b="1" dirty="0">
                <a:latin typeface="Comic Sans MS"/>
                <a:cs typeface="Comic Sans MS"/>
              </a:rPr>
              <a:t>ExTime	</a:t>
            </a:r>
            <a:r>
              <a:rPr sz="2000" dirty="0">
                <a:latin typeface="Symbol"/>
                <a:cs typeface="Symbol"/>
              </a:rPr>
              <a:t>	</a:t>
            </a:r>
            <a:r>
              <a:rPr sz="2550" spc="-315" dirty="0">
                <a:latin typeface="Symbol"/>
                <a:cs typeface="Symbol"/>
              </a:rPr>
              <a:t></a:t>
            </a:r>
            <a:endParaRPr sz="2550">
              <a:latin typeface="Symbol"/>
              <a:cs typeface="Symbo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28819" y="1811581"/>
            <a:ext cx="142811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Times New Roman"/>
                <a:cs typeface="Times New Roman"/>
              </a:rPr>
              <a:t>1 </a:t>
            </a:r>
            <a:r>
              <a:rPr sz="2000" dirty="0">
                <a:latin typeface="Symbol"/>
                <a:cs typeface="Symbol"/>
              </a:rPr>
              <a:t></a:t>
            </a:r>
            <a:r>
              <a:rPr sz="2000" spc="-75" dirty="0">
                <a:latin typeface="Symbol"/>
                <a:cs typeface="Symbol"/>
              </a:rPr>
              <a:t> </a:t>
            </a:r>
            <a:r>
              <a:rPr sz="2000" b="1" dirty="0">
                <a:latin typeface="Comic Sans MS"/>
                <a:cs typeface="Comic Sans MS"/>
              </a:rPr>
              <a:t>Fraction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72668" y="3779514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0" y="0"/>
                </a:moveTo>
                <a:lnTo>
                  <a:pt x="9144000" y="0"/>
                </a:lnTo>
                <a:lnTo>
                  <a:pt x="9144000" y="3429000"/>
                </a:lnTo>
                <a:lnTo>
                  <a:pt x="0" y="3429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4812886" y="3483702"/>
            <a:ext cx="2686050" cy="416559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5"/>
              </a:spcBef>
            </a:pPr>
            <a:r>
              <a:rPr sz="2550" spc="-165" dirty="0">
                <a:latin typeface="Symbol"/>
                <a:cs typeface="Symbol"/>
              </a:rPr>
              <a:t></a:t>
            </a:r>
            <a:r>
              <a:rPr sz="2000" b="1" spc="-165" dirty="0">
                <a:latin typeface="Times New Roman"/>
                <a:cs typeface="Times New Roman"/>
              </a:rPr>
              <a:t>1 </a:t>
            </a:r>
            <a:r>
              <a:rPr sz="2000" dirty="0">
                <a:latin typeface="Symbol"/>
                <a:cs typeface="Symbol"/>
              </a:rPr>
              <a:t> </a:t>
            </a:r>
            <a:r>
              <a:rPr sz="2000" b="1" dirty="0">
                <a:latin typeface="Comic Sans MS"/>
                <a:cs typeface="Comic Sans MS"/>
              </a:rPr>
              <a:t>Fraction</a:t>
            </a:r>
            <a:r>
              <a:rPr sz="2100" b="1" baseline="-19841" dirty="0">
                <a:latin typeface="Comic Sans MS"/>
                <a:cs typeface="Comic Sans MS"/>
              </a:rPr>
              <a:t>enhanced </a:t>
            </a:r>
            <a:r>
              <a:rPr sz="2550" spc="-195" dirty="0">
                <a:latin typeface="Symbol"/>
                <a:cs typeface="Symbol"/>
              </a:rPr>
              <a:t></a:t>
            </a:r>
            <a:r>
              <a:rPr sz="2550" spc="-125" dirty="0">
                <a:latin typeface="Symbol"/>
                <a:cs typeface="Symbol"/>
              </a:rPr>
              <a:t> </a:t>
            </a:r>
            <a:r>
              <a:rPr sz="2000" dirty="0">
                <a:latin typeface="Symbol"/>
                <a:cs typeface="Symbol"/>
              </a:rPr>
              <a:t>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539053" y="3870789"/>
            <a:ext cx="1875789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000" b="1" spc="-7" baseline="19444" dirty="0">
                <a:latin typeface="Comic Sans MS"/>
                <a:cs typeface="Comic Sans MS"/>
              </a:rPr>
              <a:t>Speedup</a:t>
            </a:r>
            <a:r>
              <a:rPr sz="1400" b="1" spc="-5" dirty="0">
                <a:latin typeface="Comic Sans MS"/>
                <a:cs typeface="Comic Sans MS"/>
              </a:rPr>
              <a:t>enhanced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308608" y="4483145"/>
            <a:ext cx="47732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C0128"/>
                </a:solidFill>
                <a:latin typeface="Comic Sans MS"/>
                <a:cs typeface="Comic Sans MS"/>
              </a:rPr>
              <a:t>Best </a:t>
            </a:r>
            <a:r>
              <a:rPr sz="2400" b="1" dirty="0">
                <a:solidFill>
                  <a:srgbClr val="FC0128"/>
                </a:solidFill>
                <a:latin typeface="Comic Sans MS"/>
                <a:cs typeface="Comic Sans MS"/>
              </a:rPr>
              <a:t>you could </a:t>
            </a:r>
            <a:r>
              <a:rPr sz="2400" b="1" spc="-5" dirty="0">
                <a:solidFill>
                  <a:srgbClr val="FC0128"/>
                </a:solidFill>
                <a:latin typeface="Comic Sans MS"/>
                <a:cs typeface="Comic Sans MS"/>
              </a:rPr>
              <a:t>ever </a:t>
            </a:r>
            <a:r>
              <a:rPr sz="2400" b="1" dirty="0">
                <a:solidFill>
                  <a:srgbClr val="FC0128"/>
                </a:solidFill>
                <a:latin typeface="Comic Sans MS"/>
                <a:cs typeface="Comic Sans MS"/>
              </a:rPr>
              <a:t>hope </a:t>
            </a:r>
            <a:r>
              <a:rPr sz="2400" b="1" spc="-5" dirty="0">
                <a:solidFill>
                  <a:srgbClr val="FC0128"/>
                </a:solidFill>
                <a:latin typeface="Comic Sans MS"/>
                <a:cs typeface="Comic Sans MS"/>
              </a:rPr>
              <a:t>to</a:t>
            </a:r>
            <a:r>
              <a:rPr sz="2400" b="1" spc="-135" dirty="0">
                <a:solidFill>
                  <a:srgbClr val="FC0128"/>
                </a:solidFill>
                <a:latin typeface="Comic Sans MS"/>
                <a:cs typeface="Comic Sans MS"/>
              </a:rPr>
              <a:t> </a:t>
            </a:r>
            <a:r>
              <a:rPr sz="2400" b="1" spc="-5" dirty="0">
                <a:solidFill>
                  <a:srgbClr val="FC0128"/>
                </a:solidFill>
                <a:latin typeface="Comic Sans MS"/>
                <a:cs typeface="Comic Sans MS"/>
              </a:rPr>
              <a:t>do: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153786" y="5315706"/>
            <a:ext cx="2409825" cy="0"/>
          </a:xfrm>
          <a:custGeom>
            <a:avLst/>
            <a:gdLst/>
            <a:ahLst/>
            <a:cxnLst/>
            <a:rect l="l" t="t" r="r" b="b"/>
            <a:pathLst>
              <a:path w="2409825">
                <a:moveTo>
                  <a:pt x="0" y="0"/>
                </a:moveTo>
                <a:lnTo>
                  <a:pt x="2409824" y="0"/>
                </a:lnTo>
              </a:path>
            </a:pathLst>
          </a:custGeom>
          <a:ln w="63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3998486" y="5251971"/>
            <a:ext cx="78867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latin typeface="Comic Sans MS"/>
                <a:cs typeface="Comic Sans MS"/>
              </a:rPr>
              <a:t>m</a:t>
            </a:r>
            <a:r>
              <a:rPr sz="1400" b="1" dirty="0">
                <a:latin typeface="Comic Sans MS"/>
                <a:cs typeface="Comic Sans MS"/>
              </a:rPr>
              <a:t>a</a:t>
            </a:r>
            <a:r>
              <a:rPr sz="1400" b="1" spc="-10" dirty="0">
                <a:latin typeface="Comic Sans MS"/>
                <a:cs typeface="Comic Sans MS"/>
              </a:rPr>
              <a:t>x</a:t>
            </a:r>
            <a:r>
              <a:rPr sz="1400" b="1" dirty="0">
                <a:latin typeface="Comic Sans MS"/>
                <a:cs typeface="Comic Sans MS"/>
              </a:rPr>
              <a:t>i</a:t>
            </a:r>
            <a:r>
              <a:rPr sz="1400" b="1" spc="-5" dirty="0">
                <a:latin typeface="Comic Sans MS"/>
                <a:cs typeface="Comic Sans MS"/>
              </a:rPr>
              <a:t>m</a:t>
            </a:r>
            <a:r>
              <a:rPr sz="1400" b="1" spc="5" dirty="0">
                <a:latin typeface="Comic Sans MS"/>
                <a:cs typeface="Comic Sans MS"/>
              </a:rPr>
              <a:t>u</a:t>
            </a:r>
            <a:r>
              <a:rPr sz="1400" b="1" spc="-5" dirty="0">
                <a:latin typeface="Comic Sans MS"/>
                <a:cs typeface="Comic Sans MS"/>
              </a:rPr>
              <a:t>m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118966" y="5237028"/>
            <a:ext cx="2507615" cy="4159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550" spc="-175" dirty="0">
                <a:latin typeface="Symbol"/>
                <a:cs typeface="Symbol"/>
              </a:rPr>
              <a:t></a:t>
            </a:r>
            <a:r>
              <a:rPr sz="2000" b="1" spc="-175" dirty="0">
                <a:latin typeface="Comic Sans MS"/>
                <a:cs typeface="Comic Sans MS"/>
              </a:rPr>
              <a:t>1</a:t>
            </a:r>
            <a:r>
              <a:rPr sz="2000" b="1" spc="-515" dirty="0">
                <a:latin typeface="Comic Sans MS"/>
                <a:cs typeface="Comic Sans MS"/>
              </a:rPr>
              <a:t> </a:t>
            </a:r>
            <a:r>
              <a:rPr sz="2000" b="1" spc="-5" dirty="0">
                <a:latin typeface="Comic Sans MS"/>
                <a:cs typeface="Comic Sans MS"/>
              </a:rPr>
              <a:t>-</a:t>
            </a:r>
            <a:r>
              <a:rPr sz="2000" b="1" spc="-320" dirty="0">
                <a:latin typeface="Comic Sans MS"/>
                <a:cs typeface="Comic Sans MS"/>
              </a:rPr>
              <a:t> </a:t>
            </a:r>
            <a:r>
              <a:rPr sz="2000" b="1" dirty="0">
                <a:latin typeface="Comic Sans MS"/>
                <a:cs typeface="Comic Sans MS"/>
              </a:rPr>
              <a:t>Fraction</a:t>
            </a:r>
            <a:r>
              <a:rPr sz="2100" b="1" baseline="-19841" dirty="0">
                <a:latin typeface="Comic Sans MS"/>
                <a:cs typeface="Comic Sans MS"/>
              </a:rPr>
              <a:t>enhanced</a:t>
            </a:r>
            <a:r>
              <a:rPr sz="2100" b="1" spc="-382" baseline="-19841" dirty="0">
                <a:latin typeface="Comic Sans MS"/>
                <a:cs typeface="Comic Sans MS"/>
              </a:rPr>
              <a:t> </a:t>
            </a:r>
            <a:r>
              <a:rPr sz="2550" spc="-195" dirty="0">
                <a:latin typeface="Symbol"/>
                <a:cs typeface="Symbol"/>
              </a:rPr>
              <a:t></a:t>
            </a:r>
            <a:endParaRPr sz="2550">
              <a:latin typeface="Symbol"/>
              <a:cs typeface="Symbo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275275" y="4956328"/>
            <a:ext cx="18034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Comic Sans MS"/>
                <a:cs typeface="Comic Sans MS"/>
              </a:rPr>
              <a:t>1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986598" y="5113318"/>
            <a:ext cx="2072639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920239" algn="l"/>
              </a:tabLst>
            </a:pPr>
            <a:r>
              <a:rPr sz="2000" b="1" spc="-10" dirty="0">
                <a:latin typeface="Comic Sans MS"/>
                <a:cs typeface="Comic Sans MS"/>
              </a:rPr>
              <a:t>Speed</a:t>
            </a:r>
            <a:r>
              <a:rPr sz="2000" b="1" spc="-15" dirty="0">
                <a:latin typeface="Comic Sans MS"/>
                <a:cs typeface="Comic Sans MS"/>
              </a:rPr>
              <a:t>u</a:t>
            </a:r>
            <a:r>
              <a:rPr sz="2000" b="1" spc="-5" dirty="0">
                <a:latin typeface="Comic Sans MS"/>
                <a:cs typeface="Comic Sans MS"/>
              </a:rPr>
              <a:t>p</a:t>
            </a:r>
            <a:r>
              <a:rPr sz="2000" b="1" dirty="0">
                <a:latin typeface="Comic Sans MS"/>
                <a:cs typeface="Comic Sans MS"/>
              </a:rPr>
              <a:t>	</a:t>
            </a:r>
            <a:r>
              <a:rPr sz="2000" spc="-5" dirty="0">
                <a:latin typeface="Symbol"/>
                <a:cs typeface="Symbol"/>
              </a:rPr>
              <a:t>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991867" y="6217914"/>
            <a:ext cx="1054735" cy="368935"/>
          </a:xfrm>
          <a:custGeom>
            <a:avLst/>
            <a:gdLst/>
            <a:ahLst/>
            <a:cxnLst/>
            <a:rect l="l" t="t" r="r" b="b"/>
            <a:pathLst>
              <a:path w="1054735" h="368934">
                <a:moveTo>
                  <a:pt x="0" y="0"/>
                </a:moveTo>
                <a:lnTo>
                  <a:pt x="1054608" y="0"/>
                </a:lnTo>
                <a:lnTo>
                  <a:pt x="1054608" y="368807"/>
                </a:lnTo>
                <a:lnTo>
                  <a:pt x="0" y="368807"/>
                </a:lnTo>
                <a:lnTo>
                  <a:pt x="0" y="0"/>
                </a:lnTo>
                <a:close/>
              </a:path>
            </a:pathLst>
          </a:custGeom>
          <a:solidFill>
            <a:srgbClr val="FC01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985772" y="6211818"/>
            <a:ext cx="1066800" cy="381000"/>
          </a:xfrm>
          <a:custGeom>
            <a:avLst/>
            <a:gdLst/>
            <a:ahLst/>
            <a:cxnLst/>
            <a:rect l="l" t="t" r="r" b="b"/>
            <a:pathLst>
              <a:path w="1066800" h="381000">
                <a:moveTo>
                  <a:pt x="1066800" y="0"/>
                </a:moveTo>
                <a:lnTo>
                  <a:pt x="0" y="0"/>
                </a:lnTo>
                <a:lnTo>
                  <a:pt x="0" y="381000"/>
                </a:lnTo>
                <a:lnTo>
                  <a:pt x="1066800" y="381000"/>
                </a:lnTo>
                <a:lnTo>
                  <a:pt x="1066800" y="374904"/>
                </a:lnTo>
                <a:lnTo>
                  <a:pt x="13716" y="374904"/>
                </a:lnTo>
                <a:lnTo>
                  <a:pt x="6096" y="368808"/>
                </a:lnTo>
                <a:lnTo>
                  <a:pt x="13716" y="368808"/>
                </a:lnTo>
                <a:lnTo>
                  <a:pt x="13716" y="13716"/>
                </a:lnTo>
                <a:lnTo>
                  <a:pt x="6095" y="13716"/>
                </a:lnTo>
                <a:lnTo>
                  <a:pt x="13716" y="6096"/>
                </a:lnTo>
                <a:lnTo>
                  <a:pt x="1066800" y="6096"/>
                </a:lnTo>
                <a:lnTo>
                  <a:pt x="1066800" y="0"/>
                </a:lnTo>
                <a:close/>
              </a:path>
              <a:path w="1066800" h="381000">
                <a:moveTo>
                  <a:pt x="13716" y="368808"/>
                </a:moveTo>
                <a:lnTo>
                  <a:pt x="6096" y="368808"/>
                </a:lnTo>
                <a:lnTo>
                  <a:pt x="13716" y="374904"/>
                </a:lnTo>
                <a:lnTo>
                  <a:pt x="13716" y="368808"/>
                </a:lnTo>
                <a:close/>
              </a:path>
              <a:path w="1066800" h="381000">
                <a:moveTo>
                  <a:pt x="1054608" y="368808"/>
                </a:moveTo>
                <a:lnTo>
                  <a:pt x="13716" y="368808"/>
                </a:lnTo>
                <a:lnTo>
                  <a:pt x="13716" y="374904"/>
                </a:lnTo>
                <a:lnTo>
                  <a:pt x="1054608" y="374904"/>
                </a:lnTo>
                <a:lnTo>
                  <a:pt x="1054608" y="368808"/>
                </a:lnTo>
                <a:close/>
              </a:path>
              <a:path w="1066800" h="381000">
                <a:moveTo>
                  <a:pt x="1054608" y="6096"/>
                </a:moveTo>
                <a:lnTo>
                  <a:pt x="1054608" y="374904"/>
                </a:lnTo>
                <a:lnTo>
                  <a:pt x="1060704" y="368808"/>
                </a:lnTo>
                <a:lnTo>
                  <a:pt x="1066800" y="368808"/>
                </a:lnTo>
                <a:lnTo>
                  <a:pt x="1066800" y="13716"/>
                </a:lnTo>
                <a:lnTo>
                  <a:pt x="1060704" y="13716"/>
                </a:lnTo>
                <a:lnTo>
                  <a:pt x="1054608" y="6096"/>
                </a:lnTo>
                <a:close/>
              </a:path>
              <a:path w="1066800" h="381000">
                <a:moveTo>
                  <a:pt x="1066800" y="368808"/>
                </a:moveTo>
                <a:lnTo>
                  <a:pt x="1060704" y="368808"/>
                </a:lnTo>
                <a:lnTo>
                  <a:pt x="1054608" y="374904"/>
                </a:lnTo>
                <a:lnTo>
                  <a:pt x="1066800" y="374904"/>
                </a:lnTo>
                <a:lnTo>
                  <a:pt x="1066800" y="368808"/>
                </a:lnTo>
                <a:close/>
              </a:path>
              <a:path w="1066800" h="381000">
                <a:moveTo>
                  <a:pt x="13716" y="6096"/>
                </a:moveTo>
                <a:lnTo>
                  <a:pt x="6095" y="13716"/>
                </a:lnTo>
                <a:lnTo>
                  <a:pt x="13716" y="13716"/>
                </a:lnTo>
                <a:lnTo>
                  <a:pt x="13716" y="6096"/>
                </a:lnTo>
                <a:close/>
              </a:path>
              <a:path w="1066800" h="381000">
                <a:moveTo>
                  <a:pt x="1054608" y="6096"/>
                </a:moveTo>
                <a:lnTo>
                  <a:pt x="13716" y="6096"/>
                </a:lnTo>
                <a:lnTo>
                  <a:pt x="13716" y="13716"/>
                </a:lnTo>
                <a:lnTo>
                  <a:pt x="1054608" y="13716"/>
                </a:lnTo>
                <a:lnTo>
                  <a:pt x="1054608" y="6096"/>
                </a:lnTo>
                <a:close/>
              </a:path>
              <a:path w="1066800" h="381000">
                <a:moveTo>
                  <a:pt x="1066800" y="6096"/>
                </a:moveTo>
                <a:lnTo>
                  <a:pt x="1054608" y="6096"/>
                </a:lnTo>
                <a:lnTo>
                  <a:pt x="1060704" y="13716"/>
                </a:lnTo>
                <a:lnTo>
                  <a:pt x="1066800" y="13716"/>
                </a:lnTo>
                <a:lnTo>
                  <a:pt x="1066800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058667" y="6217914"/>
            <a:ext cx="1054735" cy="368935"/>
          </a:xfrm>
          <a:custGeom>
            <a:avLst/>
            <a:gdLst/>
            <a:ahLst/>
            <a:cxnLst/>
            <a:rect l="l" t="t" r="r" b="b"/>
            <a:pathLst>
              <a:path w="1054735" h="368934">
                <a:moveTo>
                  <a:pt x="0" y="0"/>
                </a:moveTo>
                <a:lnTo>
                  <a:pt x="1054608" y="0"/>
                </a:lnTo>
                <a:lnTo>
                  <a:pt x="1054608" y="368807"/>
                </a:lnTo>
                <a:lnTo>
                  <a:pt x="0" y="368807"/>
                </a:lnTo>
                <a:lnTo>
                  <a:pt x="0" y="0"/>
                </a:lnTo>
                <a:close/>
              </a:path>
            </a:pathLst>
          </a:custGeom>
          <a:solidFill>
            <a:srgbClr val="00A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052572" y="6211818"/>
            <a:ext cx="1066800" cy="381000"/>
          </a:xfrm>
          <a:custGeom>
            <a:avLst/>
            <a:gdLst/>
            <a:ahLst/>
            <a:cxnLst/>
            <a:rect l="l" t="t" r="r" b="b"/>
            <a:pathLst>
              <a:path w="1066800" h="381000">
                <a:moveTo>
                  <a:pt x="1066800" y="0"/>
                </a:moveTo>
                <a:lnTo>
                  <a:pt x="0" y="0"/>
                </a:lnTo>
                <a:lnTo>
                  <a:pt x="0" y="381000"/>
                </a:lnTo>
                <a:lnTo>
                  <a:pt x="1066800" y="381000"/>
                </a:lnTo>
                <a:lnTo>
                  <a:pt x="1066800" y="374904"/>
                </a:lnTo>
                <a:lnTo>
                  <a:pt x="13716" y="374904"/>
                </a:lnTo>
                <a:lnTo>
                  <a:pt x="6096" y="368808"/>
                </a:lnTo>
                <a:lnTo>
                  <a:pt x="13716" y="368808"/>
                </a:lnTo>
                <a:lnTo>
                  <a:pt x="13716" y="13716"/>
                </a:lnTo>
                <a:lnTo>
                  <a:pt x="6095" y="13716"/>
                </a:lnTo>
                <a:lnTo>
                  <a:pt x="13716" y="6096"/>
                </a:lnTo>
                <a:lnTo>
                  <a:pt x="1066800" y="6096"/>
                </a:lnTo>
                <a:lnTo>
                  <a:pt x="1066800" y="0"/>
                </a:lnTo>
                <a:close/>
              </a:path>
              <a:path w="1066800" h="381000">
                <a:moveTo>
                  <a:pt x="13716" y="368808"/>
                </a:moveTo>
                <a:lnTo>
                  <a:pt x="6096" y="368808"/>
                </a:lnTo>
                <a:lnTo>
                  <a:pt x="13716" y="374904"/>
                </a:lnTo>
                <a:lnTo>
                  <a:pt x="13716" y="368808"/>
                </a:lnTo>
                <a:close/>
              </a:path>
              <a:path w="1066800" h="381000">
                <a:moveTo>
                  <a:pt x="1054608" y="368808"/>
                </a:moveTo>
                <a:lnTo>
                  <a:pt x="13716" y="368808"/>
                </a:lnTo>
                <a:lnTo>
                  <a:pt x="13716" y="374904"/>
                </a:lnTo>
                <a:lnTo>
                  <a:pt x="1054608" y="374904"/>
                </a:lnTo>
                <a:lnTo>
                  <a:pt x="1054608" y="368808"/>
                </a:lnTo>
                <a:close/>
              </a:path>
              <a:path w="1066800" h="381000">
                <a:moveTo>
                  <a:pt x="1054608" y="6096"/>
                </a:moveTo>
                <a:lnTo>
                  <a:pt x="1054608" y="374904"/>
                </a:lnTo>
                <a:lnTo>
                  <a:pt x="1060704" y="368808"/>
                </a:lnTo>
                <a:lnTo>
                  <a:pt x="1066800" y="368808"/>
                </a:lnTo>
                <a:lnTo>
                  <a:pt x="1066800" y="13716"/>
                </a:lnTo>
                <a:lnTo>
                  <a:pt x="1060704" y="13716"/>
                </a:lnTo>
                <a:lnTo>
                  <a:pt x="1054608" y="6096"/>
                </a:lnTo>
                <a:close/>
              </a:path>
              <a:path w="1066800" h="381000">
                <a:moveTo>
                  <a:pt x="1066800" y="368808"/>
                </a:moveTo>
                <a:lnTo>
                  <a:pt x="1060704" y="368808"/>
                </a:lnTo>
                <a:lnTo>
                  <a:pt x="1054608" y="374904"/>
                </a:lnTo>
                <a:lnTo>
                  <a:pt x="1066800" y="374904"/>
                </a:lnTo>
                <a:lnTo>
                  <a:pt x="1066800" y="368808"/>
                </a:lnTo>
                <a:close/>
              </a:path>
              <a:path w="1066800" h="381000">
                <a:moveTo>
                  <a:pt x="13716" y="6096"/>
                </a:moveTo>
                <a:lnTo>
                  <a:pt x="6095" y="13716"/>
                </a:lnTo>
                <a:lnTo>
                  <a:pt x="13716" y="13716"/>
                </a:lnTo>
                <a:lnTo>
                  <a:pt x="13716" y="6096"/>
                </a:lnTo>
                <a:close/>
              </a:path>
              <a:path w="1066800" h="381000">
                <a:moveTo>
                  <a:pt x="1054608" y="6096"/>
                </a:moveTo>
                <a:lnTo>
                  <a:pt x="13716" y="6096"/>
                </a:lnTo>
                <a:lnTo>
                  <a:pt x="13716" y="13716"/>
                </a:lnTo>
                <a:lnTo>
                  <a:pt x="1054608" y="13716"/>
                </a:lnTo>
                <a:lnTo>
                  <a:pt x="1054608" y="6096"/>
                </a:lnTo>
                <a:close/>
              </a:path>
              <a:path w="1066800" h="381000">
                <a:moveTo>
                  <a:pt x="1066800" y="6096"/>
                </a:moveTo>
                <a:lnTo>
                  <a:pt x="1054608" y="6096"/>
                </a:lnTo>
                <a:lnTo>
                  <a:pt x="1060704" y="13716"/>
                </a:lnTo>
                <a:lnTo>
                  <a:pt x="1066800" y="13716"/>
                </a:lnTo>
                <a:lnTo>
                  <a:pt x="1066800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125467" y="6217914"/>
            <a:ext cx="1054735" cy="368935"/>
          </a:xfrm>
          <a:custGeom>
            <a:avLst/>
            <a:gdLst/>
            <a:ahLst/>
            <a:cxnLst/>
            <a:rect l="l" t="t" r="r" b="b"/>
            <a:pathLst>
              <a:path w="1054735" h="368934">
                <a:moveTo>
                  <a:pt x="0" y="0"/>
                </a:moveTo>
                <a:lnTo>
                  <a:pt x="1054608" y="0"/>
                </a:lnTo>
                <a:lnTo>
                  <a:pt x="1054608" y="368807"/>
                </a:lnTo>
                <a:lnTo>
                  <a:pt x="0" y="368807"/>
                </a:lnTo>
                <a:lnTo>
                  <a:pt x="0" y="0"/>
                </a:lnTo>
                <a:close/>
              </a:path>
            </a:pathLst>
          </a:custGeom>
          <a:solidFill>
            <a:srgbClr val="FC01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119371" y="6211818"/>
            <a:ext cx="1066800" cy="381000"/>
          </a:xfrm>
          <a:custGeom>
            <a:avLst/>
            <a:gdLst/>
            <a:ahLst/>
            <a:cxnLst/>
            <a:rect l="l" t="t" r="r" b="b"/>
            <a:pathLst>
              <a:path w="1066800" h="381000">
                <a:moveTo>
                  <a:pt x="1066800" y="0"/>
                </a:moveTo>
                <a:lnTo>
                  <a:pt x="0" y="0"/>
                </a:lnTo>
                <a:lnTo>
                  <a:pt x="0" y="381000"/>
                </a:lnTo>
                <a:lnTo>
                  <a:pt x="1066800" y="381000"/>
                </a:lnTo>
                <a:lnTo>
                  <a:pt x="1066800" y="374904"/>
                </a:lnTo>
                <a:lnTo>
                  <a:pt x="13716" y="374904"/>
                </a:lnTo>
                <a:lnTo>
                  <a:pt x="6096" y="368808"/>
                </a:lnTo>
                <a:lnTo>
                  <a:pt x="13716" y="368808"/>
                </a:lnTo>
                <a:lnTo>
                  <a:pt x="13716" y="13716"/>
                </a:lnTo>
                <a:lnTo>
                  <a:pt x="6095" y="13716"/>
                </a:lnTo>
                <a:lnTo>
                  <a:pt x="13716" y="6096"/>
                </a:lnTo>
                <a:lnTo>
                  <a:pt x="1066800" y="6096"/>
                </a:lnTo>
                <a:lnTo>
                  <a:pt x="1066800" y="0"/>
                </a:lnTo>
                <a:close/>
              </a:path>
              <a:path w="1066800" h="381000">
                <a:moveTo>
                  <a:pt x="13716" y="368808"/>
                </a:moveTo>
                <a:lnTo>
                  <a:pt x="6096" y="368808"/>
                </a:lnTo>
                <a:lnTo>
                  <a:pt x="13716" y="374904"/>
                </a:lnTo>
                <a:lnTo>
                  <a:pt x="13716" y="368808"/>
                </a:lnTo>
                <a:close/>
              </a:path>
              <a:path w="1066800" h="381000">
                <a:moveTo>
                  <a:pt x="1054608" y="368808"/>
                </a:moveTo>
                <a:lnTo>
                  <a:pt x="13716" y="368808"/>
                </a:lnTo>
                <a:lnTo>
                  <a:pt x="13716" y="374904"/>
                </a:lnTo>
                <a:lnTo>
                  <a:pt x="1054608" y="374904"/>
                </a:lnTo>
                <a:lnTo>
                  <a:pt x="1054608" y="368808"/>
                </a:lnTo>
                <a:close/>
              </a:path>
              <a:path w="1066800" h="381000">
                <a:moveTo>
                  <a:pt x="1054608" y="6096"/>
                </a:moveTo>
                <a:lnTo>
                  <a:pt x="1054608" y="374904"/>
                </a:lnTo>
                <a:lnTo>
                  <a:pt x="1060704" y="368808"/>
                </a:lnTo>
                <a:lnTo>
                  <a:pt x="1066800" y="368808"/>
                </a:lnTo>
                <a:lnTo>
                  <a:pt x="1066800" y="13716"/>
                </a:lnTo>
                <a:lnTo>
                  <a:pt x="1060704" y="13716"/>
                </a:lnTo>
                <a:lnTo>
                  <a:pt x="1054608" y="6096"/>
                </a:lnTo>
                <a:close/>
              </a:path>
              <a:path w="1066800" h="381000">
                <a:moveTo>
                  <a:pt x="1066800" y="368808"/>
                </a:moveTo>
                <a:lnTo>
                  <a:pt x="1060704" y="368808"/>
                </a:lnTo>
                <a:lnTo>
                  <a:pt x="1054608" y="374904"/>
                </a:lnTo>
                <a:lnTo>
                  <a:pt x="1066800" y="374904"/>
                </a:lnTo>
                <a:lnTo>
                  <a:pt x="1066800" y="368808"/>
                </a:lnTo>
                <a:close/>
              </a:path>
              <a:path w="1066800" h="381000">
                <a:moveTo>
                  <a:pt x="13716" y="6096"/>
                </a:moveTo>
                <a:lnTo>
                  <a:pt x="6095" y="13716"/>
                </a:lnTo>
                <a:lnTo>
                  <a:pt x="13716" y="13716"/>
                </a:lnTo>
                <a:lnTo>
                  <a:pt x="13716" y="6096"/>
                </a:lnTo>
                <a:close/>
              </a:path>
              <a:path w="1066800" h="381000">
                <a:moveTo>
                  <a:pt x="1054608" y="6096"/>
                </a:moveTo>
                <a:lnTo>
                  <a:pt x="13716" y="6096"/>
                </a:lnTo>
                <a:lnTo>
                  <a:pt x="13716" y="13716"/>
                </a:lnTo>
                <a:lnTo>
                  <a:pt x="1054608" y="13716"/>
                </a:lnTo>
                <a:lnTo>
                  <a:pt x="1054608" y="6096"/>
                </a:lnTo>
                <a:close/>
              </a:path>
              <a:path w="1066800" h="381000">
                <a:moveTo>
                  <a:pt x="1066800" y="6096"/>
                </a:moveTo>
                <a:lnTo>
                  <a:pt x="1054608" y="6096"/>
                </a:lnTo>
                <a:lnTo>
                  <a:pt x="1060704" y="13716"/>
                </a:lnTo>
                <a:lnTo>
                  <a:pt x="1066800" y="13716"/>
                </a:lnTo>
                <a:lnTo>
                  <a:pt x="1066800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259067" y="6217914"/>
            <a:ext cx="1054735" cy="368935"/>
          </a:xfrm>
          <a:custGeom>
            <a:avLst/>
            <a:gdLst/>
            <a:ahLst/>
            <a:cxnLst/>
            <a:rect l="l" t="t" r="r" b="b"/>
            <a:pathLst>
              <a:path w="1054734" h="368934">
                <a:moveTo>
                  <a:pt x="0" y="0"/>
                </a:moveTo>
                <a:lnTo>
                  <a:pt x="1054608" y="0"/>
                </a:lnTo>
                <a:lnTo>
                  <a:pt x="1054608" y="368807"/>
                </a:lnTo>
                <a:lnTo>
                  <a:pt x="0" y="368807"/>
                </a:lnTo>
                <a:lnTo>
                  <a:pt x="0" y="0"/>
                </a:lnTo>
                <a:close/>
              </a:path>
            </a:pathLst>
          </a:custGeom>
          <a:solidFill>
            <a:srgbClr val="FC01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252971" y="6211818"/>
            <a:ext cx="1066800" cy="381000"/>
          </a:xfrm>
          <a:custGeom>
            <a:avLst/>
            <a:gdLst/>
            <a:ahLst/>
            <a:cxnLst/>
            <a:rect l="l" t="t" r="r" b="b"/>
            <a:pathLst>
              <a:path w="1066800" h="381000">
                <a:moveTo>
                  <a:pt x="1066800" y="0"/>
                </a:moveTo>
                <a:lnTo>
                  <a:pt x="0" y="0"/>
                </a:lnTo>
                <a:lnTo>
                  <a:pt x="0" y="381000"/>
                </a:lnTo>
                <a:lnTo>
                  <a:pt x="1066800" y="381000"/>
                </a:lnTo>
                <a:lnTo>
                  <a:pt x="1066800" y="374904"/>
                </a:lnTo>
                <a:lnTo>
                  <a:pt x="13716" y="374904"/>
                </a:lnTo>
                <a:lnTo>
                  <a:pt x="6096" y="368808"/>
                </a:lnTo>
                <a:lnTo>
                  <a:pt x="13716" y="368808"/>
                </a:lnTo>
                <a:lnTo>
                  <a:pt x="13716" y="13716"/>
                </a:lnTo>
                <a:lnTo>
                  <a:pt x="6095" y="13716"/>
                </a:lnTo>
                <a:lnTo>
                  <a:pt x="13716" y="6096"/>
                </a:lnTo>
                <a:lnTo>
                  <a:pt x="1066800" y="6096"/>
                </a:lnTo>
                <a:lnTo>
                  <a:pt x="1066800" y="0"/>
                </a:lnTo>
                <a:close/>
              </a:path>
              <a:path w="1066800" h="381000">
                <a:moveTo>
                  <a:pt x="13716" y="368808"/>
                </a:moveTo>
                <a:lnTo>
                  <a:pt x="6096" y="368808"/>
                </a:lnTo>
                <a:lnTo>
                  <a:pt x="13716" y="374904"/>
                </a:lnTo>
                <a:lnTo>
                  <a:pt x="13716" y="368808"/>
                </a:lnTo>
                <a:close/>
              </a:path>
              <a:path w="1066800" h="381000">
                <a:moveTo>
                  <a:pt x="1054608" y="368808"/>
                </a:moveTo>
                <a:lnTo>
                  <a:pt x="13716" y="368808"/>
                </a:lnTo>
                <a:lnTo>
                  <a:pt x="13716" y="374904"/>
                </a:lnTo>
                <a:lnTo>
                  <a:pt x="1054608" y="374904"/>
                </a:lnTo>
                <a:lnTo>
                  <a:pt x="1054608" y="368808"/>
                </a:lnTo>
                <a:close/>
              </a:path>
              <a:path w="1066800" h="381000">
                <a:moveTo>
                  <a:pt x="1054608" y="6096"/>
                </a:moveTo>
                <a:lnTo>
                  <a:pt x="1054608" y="374904"/>
                </a:lnTo>
                <a:lnTo>
                  <a:pt x="1060704" y="368808"/>
                </a:lnTo>
                <a:lnTo>
                  <a:pt x="1066800" y="368808"/>
                </a:lnTo>
                <a:lnTo>
                  <a:pt x="1066800" y="13716"/>
                </a:lnTo>
                <a:lnTo>
                  <a:pt x="1060704" y="13716"/>
                </a:lnTo>
                <a:lnTo>
                  <a:pt x="1054608" y="6096"/>
                </a:lnTo>
                <a:close/>
              </a:path>
              <a:path w="1066800" h="381000">
                <a:moveTo>
                  <a:pt x="1066800" y="368808"/>
                </a:moveTo>
                <a:lnTo>
                  <a:pt x="1060704" y="368808"/>
                </a:lnTo>
                <a:lnTo>
                  <a:pt x="1054608" y="374904"/>
                </a:lnTo>
                <a:lnTo>
                  <a:pt x="1066800" y="374904"/>
                </a:lnTo>
                <a:lnTo>
                  <a:pt x="1066800" y="368808"/>
                </a:lnTo>
                <a:close/>
              </a:path>
              <a:path w="1066800" h="381000">
                <a:moveTo>
                  <a:pt x="13716" y="6096"/>
                </a:moveTo>
                <a:lnTo>
                  <a:pt x="6095" y="13716"/>
                </a:lnTo>
                <a:lnTo>
                  <a:pt x="13716" y="13716"/>
                </a:lnTo>
                <a:lnTo>
                  <a:pt x="13716" y="6096"/>
                </a:lnTo>
                <a:close/>
              </a:path>
              <a:path w="1066800" h="381000">
                <a:moveTo>
                  <a:pt x="1054608" y="6096"/>
                </a:moveTo>
                <a:lnTo>
                  <a:pt x="13716" y="6096"/>
                </a:lnTo>
                <a:lnTo>
                  <a:pt x="13716" y="13716"/>
                </a:lnTo>
                <a:lnTo>
                  <a:pt x="1054608" y="13716"/>
                </a:lnTo>
                <a:lnTo>
                  <a:pt x="1054608" y="6096"/>
                </a:lnTo>
                <a:close/>
              </a:path>
              <a:path w="1066800" h="381000">
                <a:moveTo>
                  <a:pt x="1066800" y="6096"/>
                </a:moveTo>
                <a:lnTo>
                  <a:pt x="1054608" y="6096"/>
                </a:lnTo>
                <a:lnTo>
                  <a:pt x="1060704" y="13716"/>
                </a:lnTo>
                <a:lnTo>
                  <a:pt x="1066800" y="13716"/>
                </a:lnTo>
                <a:lnTo>
                  <a:pt x="1066800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325868" y="6217914"/>
            <a:ext cx="597535" cy="368935"/>
          </a:xfrm>
          <a:custGeom>
            <a:avLst/>
            <a:gdLst/>
            <a:ahLst/>
            <a:cxnLst/>
            <a:rect l="l" t="t" r="r" b="b"/>
            <a:pathLst>
              <a:path w="597534" h="368934">
                <a:moveTo>
                  <a:pt x="0" y="0"/>
                </a:moveTo>
                <a:lnTo>
                  <a:pt x="597408" y="0"/>
                </a:lnTo>
                <a:lnTo>
                  <a:pt x="597408" y="368807"/>
                </a:lnTo>
                <a:lnTo>
                  <a:pt x="0" y="368807"/>
                </a:lnTo>
                <a:lnTo>
                  <a:pt x="0" y="0"/>
                </a:lnTo>
                <a:close/>
              </a:path>
            </a:pathLst>
          </a:custGeom>
          <a:solidFill>
            <a:srgbClr val="00A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319771" y="6211818"/>
            <a:ext cx="609600" cy="381000"/>
          </a:xfrm>
          <a:custGeom>
            <a:avLst/>
            <a:gdLst/>
            <a:ahLst/>
            <a:cxnLst/>
            <a:rect l="l" t="t" r="r" b="b"/>
            <a:pathLst>
              <a:path w="609600" h="381000">
                <a:moveTo>
                  <a:pt x="609600" y="0"/>
                </a:moveTo>
                <a:lnTo>
                  <a:pt x="0" y="0"/>
                </a:lnTo>
                <a:lnTo>
                  <a:pt x="0" y="381000"/>
                </a:lnTo>
                <a:lnTo>
                  <a:pt x="609600" y="381000"/>
                </a:lnTo>
                <a:lnTo>
                  <a:pt x="609600" y="374904"/>
                </a:lnTo>
                <a:lnTo>
                  <a:pt x="13716" y="374904"/>
                </a:lnTo>
                <a:lnTo>
                  <a:pt x="6096" y="368808"/>
                </a:lnTo>
                <a:lnTo>
                  <a:pt x="13716" y="368808"/>
                </a:lnTo>
                <a:lnTo>
                  <a:pt x="13716" y="13716"/>
                </a:lnTo>
                <a:lnTo>
                  <a:pt x="6095" y="13716"/>
                </a:lnTo>
                <a:lnTo>
                  <a:pt x="13716" y="6096"/>
                </a:lnTo>
                <a:lnTo>
                  <a:pt x="609600" y="6096"/>
                </a:lnTo>
                <a:lnTo>
                  <a:pt x="609600" y="0"/>
                </a:lnTo>
                <a:close/>
              </a:path>
              <a:path w="609600" h="381000">
                <a:moveTo>
                  <a:pt x="13716" y="368808"/>
                </a:moveTo>
                <a:lnTo>
                  <a:pt x="6096" y="368808"/>
                </a:lnTo>
                <a:lnTo>
                  <a:pt x="13716" y="374904"/>
                </a:lnTo>
                <a:lnTo>
                  <a:pt x="13716" y="368808"/>
                </a:lnTo>
                <a:close/>
              </a:path>
              <a:path w="609600" h="381000">
                <a:moveTo>
                  <a:pt x="597408" y="368808"/>
                </a:moveTo>
                <a:lnTo>
                  <a:pt x="13716" y="368808"/>
                </a:lnTo>
                <a:lnTo>
                  <a:pt x="13716" y="374904"/>
                </a:lnTo>
                <a:lnTo>
                  <a:pt x="597408" y="374904"/>
                </a:lnTo>
                <a:lnTo>
                  <a:pt x="597408" y="368808"/>
                </a:lnTo>
                <a:close/>
              </a:path>
              <a:path w="609600" h="381000">
                <a:moveTo>
                  <a:pt x="597408" y="6096"/>
                </a:moveTo>
                <a:lnTo>
                  <a:pt x="597408" y="374904"/>
                </a:lnTo>
                <a:lnTo>
                  <a:pt x="603504" y="368808"/>
                </a:lnTo>
                <a:lnTo>
                  <a:pt x="609600" y="368807"/>
                </a:lnTo>
                <a:lnTo>
                  <a:pt x="609600" y="13716"/>
                </a:lnTo>
                <a:lnTo>
                  <a:pt x="603504" y="13716"/>
                </a:lnTo>
                <a:lnTo>
                  <a:pt x="597408" y="6096"/>
                </a:lnTo>
                <a:close/>
              </a:path>
              <a:path w="609600" h="381000">
                <a:moveTo>
                  <a:pt x="609600" y="368807"/>
                </a:moveTo>
                <a:lnTo>
                  <a:pt x="603504" y="368808"/>
                </a:lnTo>
                <a:lnTo>
                  <a:pt x="597408" y="374904"/>
                </a:lnTo>
                <a:lnTo>
                  <a:pt x="609600" y="374904"/>
                </a:lnTo>
                <a:lnTo>
                  <a:pt x="609600" y="368807"/>
                </a:lnTo>
                <a:close/>
              </a:path>
              <a:path w="609600" h="381000">
                <a:moveTo>
                  <a:pt x="13716" y="6096"/>
                </a:moveTo>
                <a:lnTo>
                  <a:pt x="6095" y="13716"/>
                </a:lnTo>
                <a:lnTo>
                  <a:pt x="13716" y="13716"/>
                </a:lnTo>
                <a:lnTo>
                  <a:pt x="13716" y="6096"/>
                </a:lnTo>
                <a:close/>
              </a:path>
              <a:path w="609600" h="381000">
                <a:moveTo>
                  <a:pt x="597408" y="6096"/>
                </a:moveTo>
                <a:lnTo>
                  <a:pt x="13716" y="6096"/>
                </a:lnTo>
                <a:lnTo>
                  <a:pt x="13716" y="13716"/>
                </a:lnTo>
                <a:lnTo>
                  <a:pt x="597408" y="13716"/>
                </a:lnTo>
                <a:lnTo>
                  <a:pt x="597408" y="6096"/>
                </a:lnTo>
                <a:close/>
              </a:path>
              <a:path w="609600" h="381000">
                <a:moveTo>
                  <a:pt x="609600" y="6096"/>
                </a:moveTo>
                <a:lnTo>
                  <a:pt x="597408" y="6096"/>
                </a:lnTo>
                <a:lnTo>
                  <a:pt x="603504" y="13716"/>
                </a:lnTo>
                <a:lnTo>
                  <a:pt x="609600" y="13716"/>
                </a:lnTo>
                <a:lnTo>
                  <a:pt x="609600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935468" y="6217914"/>
            <a:ext cx="1054735" cy="368935"/>
          </a:xfrm>
          <a:custGeom>
            <a:avLst/>
            <a:gdLst/>
            <a:ahLst/>
            <a:cxnLst/>
            <a:rect l="l" t="t" r="r" b="b"/>
            <a:pathLst>
              <a:path w="1054734" h="368934">
                <a:moveTo>
                  <a:pt x="0" y="0"/>
                </a:moveTo>
                <a:lnTo>
                  <a:pt x="1054608" y="0"/>
                </a:lnTo>
                <a:lnTo>
                  <a:pt x="1054608" y="368807"/>
                </a:lnTo>
                <a:lnTo>
                  <a:pt x="0" y="368807"/>
                </a:lnTo>
                <a:lnTo>
                  <a:pt x="0" y="0"/>
                </a:lnTo>
                <a:close/>
              </a:path>
            </a:pathLst>
          </a:custGeom>
          <a:solidFill>
            <a:srgbClr val="FC01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929371" y="6211818"/>
            <a:ext cx="1066800" cy="381000"/>
          </a:xfrm>
          <a:custGeom>
            <a:avLst/>
            <a:gdLst/>
            <a:ahLst/>
            <a:cxnLst/>
            <a:rect l="l" t="t" r="r" b="b"/>
            <a:pathLst>
              <a:path w="1066800" h="381000">
                <a:moveTo>
                  <a:pt x="1066800" y="0"/>
                </a:moveTo>
                <a:lnTo>
                  <a:pt x="0" y="0"/>
                </a:lnTo>
                <a:lnTo>
                  <a:pt x="0" y="381000"/>
                </a:lnTo>
                <a:lnTo>
                  <a:pt x="1066800" y="381000"/>
                </a:lnTo>
                <a:lnTo>
                  <a:pt x="1066800" y="374904"/>
                </a:lnTo>
                <a:lnTo>
                  <a:pt x="13716" y="374904"/>
                </a:lnTo>
                <a:lnTo>
                  <a:pt x="6096" y="368808"/>
                </a:lnTo>
                <a:lnTo>
                  <a:pt x="13716" y="368808"/>
                </a:lnTo>
                <a:lnTo>
                  <a:pt x="13716" y="13716"/>
                </a:lnTo>
                <a:lnTo>
                  <a:pt x="6095" y="13716"/>
                </a:lnTo>
                <a:lnTo>
                  <a:pt x="13716" y="6096"/>
                </a:lnTo>
                <a:lnTo>
                  <a:pt x="1066800" y="6096"/>
                </a:lnTo>
                <a:lnTo>
                  <a:pt x="1066800" y="0"/>
                </a:lnTo>
                <a:close/>
              </a:path>
              <a:path w="1066800" h="381000">
                <a:moveTo>
                  <a:pt x="13716" y="368808"/>
                </a:moveTo>
                <a:lnTo>
                  <a:pt x="6096" y="368808"/>
                </a:lnTo>
                <a:lnTo>
                  <a:pt x="13716" y="374904"/>
                </a:lnTo>
                <a:lnTo>
                  <a:pt x="13716" y="368808"/>
                </a:lnTo>
                <a:close/>
              </a:path>
              <a:path w="1066800" h="381000">
                <a:moveTo>
                  <a:pt x="1054608" y="368808"/>
                </a:moveTo>
                <a:lnTo>
                  <a:pt x="13716" y="368808"/>
                </a:lnTo>
                <a:lnTo>
                  <a:pt x="13716" y="374904"/>
                </a:lnTo>
                <a:lnTo>
                  <a:pt x="1054608" y="374904"/>
                </a:lnTo>
                <a:lnTo>
                  <a:pt x="1054608" y="368808"/>
                </a:lnTo>
                <a:close/>
              </a:path>
              <a:path w="1066800" h="381000">
                <a:moveTo>
                  <a:pt x="1054608" y="6096"/>
                </a:moveTo>
                <a:lnTo>
                  <a:pt x="1054608" y="374904"/>
                </a:lnTo>
                <a:lnTo>
                  <a:pt x="1060704" y="368808"/>
                </a:lnTo>
                <a:lnTo>
                  <a:pt x="1066800" y="368808"/>
                </a:lnTo>
                <a:lnTo>
                  <a:pt x="1066800" y="13716"/>
                </a:lnTo>
                <a:lnTo>
                  <a:pt x="1060704" y="13716"/>
                </a:lnTo>
                <a:lnTo>
                  <a:pt x="1054608" y="6096"/>
                </a:lnTo>
                <a:close/>
              </a:path>
              <a:path w="1066800" h="381000">
                <a:moveTo>
                  <a:pt x="1066800" y="368808"/>
                </a:moveTo>
                <a:lnTo>
                  <a:pt x="1060704" y="368808"/>
                </a:lnTo>
                <a:lnTo>
                  <a:pt x="1054608" y="374904"/>
                </a:lnTo>
                <a:lnTo>
                  <a:pt x="1066800" y="374904"/>
                </a:lnTo>
                <a:lnTo>
                  <a:pt x="1066800" y="368808"/>
                </a:lnTo>
                <a:close/>
              </a:path>
              <a:path w="1066800" h="381000">
                <a:moveTo>
                  <a:pt x="13716" y="6096"/>
                </a:moveTo>
                <a:lnTo>
                  <a:pt x="6095" y="13716"/>
                </a:lnTo>
                <a:lnTo>
                  <a:pt x="13716" y="13716"/>
                </a:lnTo>
                <a:lnTo>
                  <a:pt x="13716" y="6096"/>
                </a:lnTo>
                <a:close/>
              </a:path>
              <a:path w="1066800" h="381000">
                <a:moveTo>
                  <a:pt x="1054608" y="6096"/>
                </a:moveTo>
                <a:lnTo>
                  <a:pt x="13716" y="6096"/>
                </a:lnTo>
                <a:lnTo>
                  <a:pt x="13716" y="13716"/>
                </a:lnTo>
                <a:lnTo>
                  <a:pt x="1054608" y="13716"/>
                </a:lnTo>
                <a:lnTo>
                  <a:pt x="1054608" y="6096"/>
                </a:lnTo>
                <a:close/>
              </a:path>
              <a:path w="1066800" h="381000">
                <a:moveTo>
                  <a:pt x="1066800" y="6096"/>
                </a:moveTo>
                <a:lnTo>
                  <a:pt x="1054608" y="6096"/>
                </a:lnTo>
                <a:lnTo>
                  <a:pt x="1060704" y="13716"/>
                </a:lnTo>
                <a:lnTo>
                  <a:pt x="1066800" y="13716"/>
                </a:lnTo>
                <a:lnTo>
                  <a:pt x="1066800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434584" y="6384030"/>
            <a:ext cx="495300" cy="114300"/>
          </a:xfrm>
          <a:custGeom>
            <a:avLst/>
            <a:gdLst/>
            <a:ahLst/>
            <a:cxnLst/>
            <a:rect l="l" t="t" r="r" b="b"/>
            <a:pathLst>
              <a:path w="495300" h="114300">
                <a:moveTo>
                  <a:pt x="381000" y="0"/>
                </a:moveTo>
                <a:lnTo>
                  <a:pt x="381000" y="114300"/>
                </a:lnTo>
                <a:lnTo>
                  <a:pt x="456197" y="76200"/>
                </a:lnTo>
                <a:lnTo>
                  <a:pt x="399288" y="76200"/>
                </a:lnTo>
                <a:lnTo>
                  <a:pt x="399288" y="62484"/>
                </a:lnTo>
                <a:lnTo>
                  <a:pt x="483268" y="62484"/>
                </a:lnTo>
                <a:lnTo>
                  <a:pt x="495300" y="56387"/>
                </a:lnTo>
                <a:lnTo>
                  <a:pt x="482943" y="50292"/>
                </a:lnTo>
                <a:lnTo>
                  <a:pt x="399288" y="50292"/>
                </a:lnTo>
                <a:lnTo>
                  <a:pt x="399288" y="38100"/>
                </a:lnTo>
                <a:lnTo>
                  <a:pt x="458229" y="38100"/>
                </a:lnTo>
                <a:lnTo>
                  <a:pt x="381000" y="0"/>
                </a:lnTo>
                <a:close/>
              </a:path>
              <a:path w="495300" h="114300">
                <a:moveTo>
                  <a:pt x="381000" y="62484"/>
                </a:moveTo>
                <a:lnTo>
                  <a:pt x="0" y="62484"/>
                </a:lnTo>
                <a:lnTo>
                  <a:pt x="0" y="76200"/>
                </a:lnTo>
                <a:lnTo>
                  <a:pt x="381000" y="76200"/>
                </a:lnTo>
                <a:lnTo>
                  <a:pt x="381000" y="62484"/>
                </a:lnTo>
                <a:close/>
              </a:path>
              <a:path w="495300" h="114300">
                <a:moveTo>
                  <a:pt x="483268" y="62484"/>
                </a:moveTo>
                <a:lnTo>
                  <a:pt x="399288" y="62484"/>
                </a:lnTo>
                <a:lnTo>
                  <a:pt x="399288" y="76200"/>
                </a:lnTo>
                <a:lnTo>
                  <a:pt x="456197" y="76200"/>
                </a:lnTo>
                <a:lnTo>
                  <a:pt x="483268" y="62484"/>
                </a:lnTo>
                <a:close/>
              </a:path>
              <a:path w="495300" h="114300">
                <a:moveTo>
                  <a:pt x="381000" y="38100"/>
                </a:moveTo>
                <a:lnTo>
                  <a:pt x="0" y="38100"/>
                </a:lnTo>
                <a:lnTo>
                  <a:pt x="0" y="50292"/>
                </a:lnTo>
                <a:lnTo>
                  <a:pt x="381000" y="50292"/>
                </a:lnTo>
                <a:lnTo>
                  <a:pt x="381000" y="38100"/>
                </a:lnTo>
                <a:close/>
              </a:path>
              <a:path w="495300" h="114300">
                <a:moveTo>
                  <a:pt x="458229" y="38100"/>
                </a:moveTo>
                <a:lnTo>
                  <a:pt x="399288" y="38100"/>
                </a:lnTo>
                <a:lnTo>
                  <a:pt x="399288" y="50292"/>
                </a:lnTo>
                <a:lnTo>
                  <a:pt x="482943" y="50292"/>
                </a:lnTo>
                <a:lnTo>
                  <a:pt x="458229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页脚占位符 48">
            <a:extLst>
              <a:ext uri="{FF2B5EF4-FFF2-40B4-BE49-F238E27FC236}">
                <a16:creationId xmlns:a16="http://schemas.microsoft.com/office/drawing/2014/main" id="{A4CBD888-4848-1E4C-B857-79F57859E786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8" cy="276999"/>
          </a:xfr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020">
              <a:lnSpc>
                <a:spcPct val="100000"/>
              </a:lnSpc>
              <a:spcBef>
                <a:spcPts val="100"/>
              </a:spcBef>
              <a:tabLst>
                <a:tab pos="494665" algn="l"/>
                <a:tab pos="7811134" algn="l"/>
              </a:tabLst>
            </a:pPr>
            <a:r>
              <a:rPr b="0" u="dbl" dirty="0">
                <a:uFill>
                  <a:solidFill>
                    <a:srgbClr val="FBBA03"/>
                  </a:solidFill>
                </a:uFill>
                <a:latin typeface="Times New Roman"/>
                <a:cs typeface="Times New Roman"/>
              </a:rPr>
              <a:t> 	</a:t>
            </a:r>
            <a:r>
              <a:rPr u="dbl" spc="-5" dirty="0">
                <a:uFill>
                  <a:solidFill>
                    <a:srgbClr val="FBBA03"/>
                  </a:solidFill>
                </a:uFill>
              </a:rPr>
              <a:t>Tomas</a:t>
            </a:r>
            <a:r>
              <a:rPr u="heavy" spc="-5" dirty="0">
                <a:uFill>
                  <a:solidFill>
                    <a:srgbClr val="FBBA03"/>
                  </a:solidFill>
                </a:uFill>
              </a:rPr>
              <a:t>ul</a:t>
            </a:r>
            <a:r>
              <a:rPr u="none" spc="-5" dirty="0"/>
              <a:t>o Exam</a:t>
            </a:r>
            <a:r>
              <a:rPr u="heavy" spc="-5" dirty="0">
                <a:uFill>
                  <a:solidFill>
                    <a:srgbClr val="FBBA03"/>
                  </a:solidFill>
                </a:uFill>
              </a:rPr>
              <a:t>pl</a:t>
            </a:r>
            <a:r>
              <a:rPr u="none" spc="-5" dirty="0"/>
              <a:t>e Cyc</a:t>
            </a:r>
            <a:r>
              <a:rPr u="heavy" spc="-5" dirty="0">
                <a:uFill>
                  <a:solidFill>
                    <a:srgbClr val="FBBA03"/>
                  </a:solidFill>
                </a:uFill>
              </a:rPr>
              <a:t>l</a:t>
            </a:r>
            <a:r>
              <a:rPr u="none" spc="-5" dirty="0"/>
              <a:t>e</a:t>
            </a:r>
            <a:r>
              <a:rPr u="none" spc="-110" dirty="0"/>
              <a:t> </a:t>
            </a:r>
            <a:r>
              <a:rPr u="none" dirty="0"/>
              <a:t>6	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96914" y="1498218"/>
          <a:ext cx="7618093" cy="18477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62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48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70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51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2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75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258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73195">
                <a:tc>
                  <a:txBody>
                    <a:bodyPr/>
                    <a:lstStyle/>
                    <a:p>
                      <a:pPr marL="31750">
                        <a:lnSpc>
                          <a:spcPts val="1964"/>
                        </a:lnSpc>
                      </a:pPr>
                      <a:r>
                        <a:rPr sz="1800" i="1" spc="14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Instruction</a:t>
                      </a:r>
                      <a:r>
                        <a:rPr sz="1800" i="1" spc="7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i="1" spc="13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status: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500" i="1" spc="170" dirty="0">
                          <a:latin typeface="Times New Roman"/>
                          <a:cs typeface="Times New Roman"/>
                        </a:rPr>
                        <a:t>Exec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16510" marB="0"/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500" i="1" spc="155" dirty="0">
                          <a:latin typeface="Times New Roman"/>
                          <a:cs typeface="Times New Roman"/>
                        </a:rPr>
                        <a:t>Write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1651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624">
                <a:tc>
                  <a:txBody>
                    <a:bodyPr/>
                    <a:lstStyle/>
                    <a:p>
                      <a:pPr marL="359410">
                        <a:lnSpc>
                          <a:spcPct val="100000"/>
                        </a:lnSpc>
                        <a:spcBef>
                          <a:spcPts val="195"/>
                        </a:spcBef>
                        <a:tabLst>
                          <a:tab pos="1942464" algn="l"/>
                        </a:tabLst>
                      </a:pPr>
                      <a:r>
                        <a:rPr sz="1350" spc="105" dirty="0">
                          <a:latin typeface="Times New Roman"/>
                          <a:cs typeface="Times New Roman"/>
                        </a:rPr>
                        <a:t>Instruction	</a:t>
                      </a:r>
                      <a:r>
                        <a:rPr sz="1350" i="1" spc="75" dirty="0">
                          <a:latin typeface="Times New Roman"/>
                          <a:cs typeface="Times New Roman"/>
                        </a:rPr>
                        <a:t>j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marR="2413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350" i="1" dirty="0">
                          <a:latin typeface="Times New Roman"/>
                          <a:cs typeface="Times New Roman"/>
                        </a:rPr>
                        <a:t>k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500" i="1" spc="150" dirty="0">
                          <a:latin typeface="Times New Roman"/>
                          <a:cs typeface="Times New Roman"/>
                        </a:rPr>
                        <a:t>Issue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500" i="1" spc="210" dirty="0">
                          <a:latin typeface="Times New Roman"/>
                          <a:cs typeface="Times New Roman"/>
                        </a:rPr>
                        <a:t>Comp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500" i="1" spc="3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500" i="1" spc="-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500" i="1" spc="30" dirty="0">
                          <a:latin typeface="Times New Roman"/>
                          <a:cs typeface="Times New Roman"/>
                        </a:rPr>
                        <a:t>su</a:t>
                      </a:r>
                      <a:r>
                        <a:rPr sz="1500" i="1" spc="40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500" i="1" dirty="0">
                          <a:latin typeface="Times New Roman"/>
                          <a:cs typeface="Times New Roman"/>
                        </a:rPr>
                        <a:t>t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750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500" spc="165" dirty="0">
                          <a:latin typeface="Times New Roman"/>
                          <a:cs typeface="Times New Roman"/>
                        </a:rPr>
                        <a:t>Busy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500" spc="150" dirty="0">
                          <a:latin typeface="Times New Roman"/>
                          <a:cs typeface="Times New Roman"/>
                        </a:rPr>
                        <a:t>Address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694"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75"/>
                        </a:spcBef>
                        <a:tabLst>
                          <a:tab pos="945515" algn="l"/>
                          <a:tab pos="1462405" algn="l"/>
                        </a:tabLst>
                      </a:pPr>
                      <a:r>
                        <a:rPr sz="1350" spc="25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350" dirty="0">
                          <a:latin typeface="Times New Roman"/>
                          <a:cs typeface="Times New Roman"/>
                        </a:rPr>
                        <a:t>D	</a:t>
                      </a:r>
                      <a:r>
                        <a:rPr sz="1350" spc="-20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350" dirty="0">
                          <a:latin typeface="Times New Roman"/>
                          <a:cs typeface="Times New Roman"/>
                        </a:rPr>
                        <a:t>6	3</a:t>
                      </a:r>
                      <a:r>
                        <a:rPr sz="1350" spc="-10" dirty="0">
                          <a:latin typeface="Times New Roman"/>
                          <a:cs typeface="Times New Roman"/>
                        </a:rPr>
                        <a:t>4</a:t>
                      </a:r>
                      <a:r>
                        <a:rPr sz="1350" dirty="0">
                          <a:latin typeface="Times New Roman"/>
                          <a:cs typeface="Times New Roman"/>
                        </a:rPr>
                        <a:t>+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/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350" spc="160" dirty="0">
                          <a:latin typeface="Times New Roman"/>
                          <a:cs typeface="Times New Roman"/>
                        </a:rPr>
                        <a:t>R2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3340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3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2545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3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3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73025" algn="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350" spc="25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35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350" spc="2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350" spc="-1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3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2545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350" spc="155" dirty="0">
                          <a:latin typeface="Times New Roman"/>
                          <a:cs typeface="Times New Roman"/>
                        </a:rPr>
                        <a:t>No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1715">
                <a:tc>
                  <a:txBody>
                    <a:bodyPr/>
                    <a:lstStyle/>
                    <a:p>
                      <a:pPr marR="136525" algn="r">
                        <a:lnSpc>
                          <a:spcPts val="1595"/>
                        </a:lnSpc>
                        <a:tabLst>
                          <a:tab pos="946150" algn="l"/>
                          <a:tab pos="1462405" algn="l"/>
                        </a:tabLst>
                      </a:pPr>
                      <a:r>
                        <a:rPr sz="1350" spc="2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3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D	</a:t>
                      </a:r>
                      <a:r>
                        <a:rPr sz="1350" spc="-2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3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2	4</a:t>
                      </a:r>
                      <a:r>
                        <a:rPr sz="1350" spc="-1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r>
                        <a:rPr sz="13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+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ts val="1595"/>
                        </a:lnSpc>
                      </a:pPr>
                      <a:r>
                        <a:rPr sz="1350" spc="16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R3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3340" algn="ctr">
                        <a:lnSpc>
                          <a:spcPts val="1595"/>
                        </a:lnSpc>
                      </a:pPr>
                      <a:r>
                        <a:rPr sz="13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42545" algn="ctr">
                        <a:lnSpc>
                          <a:spcPts val="1595"/>
                        </a:lnSpc>
                      </a:pPr>
                      <a:r>
                        <a:rPr sz="13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595"/>
                        </a:lnSpc>
                      </a:pPr>
                      <a:r>
                        <a:rPr sz="1350" dirty="0">
                          <a:latin typeface="Times New Roman"/>
                          <a:cs typeface="Times New Roman"/>
                        </a:rPr>
                        <a:t>5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73025" algn="r">
                        <a:lnSpc>
                          <a:spcPts val="1595"/>
                        </a:lnSpc>
                      </a:pPr>
                      <a:r>
                        <a:rPr sz="1350" spc="25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35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350" spc="2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350" spc="-1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3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3180" algn="ctr">
                        <a:lnSpc>
                          <a:spcPts val="1595"/>
                        </a:lnSpc>
                      </a:pPr>
                      <a:r>
                        <a:rPr sz="1350" spc="155" dirty="0">
                          <a:latin typeface="Times New Roman"/>
                          <a:cs typeface="Times New Roman"/>
                        </a:rPr>
                        <a:t>No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0483">
                <a:tc>
                  <a:txBody>
                    <a:bodyPr/>
                    <a:lstStyle/>
                    <a:p>
                      <a:pPr marL="359410">
                        <a:lnSpc>
                          <a:spcPts val="1555"/>
                        </a:lnSpc>
                        <a:tabLst>
                          <a:tab pos="1305560" algn="l"/>
                          <a:tab pos="1881505" algn="l"/>
                        </a:tabLst>
                      </a:pPr>
                      <a:r>
                        <a:rPr sz="1350" spc="165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MULTD	</a:t>
                      </a:r>
                      <a:r>
                        <a:rPr sz="1350" spc="135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F0	F2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555"/>
                        </a:lnSpc>
                      </a:pPr>
                      <a:r>
                        <a:rPr sz="1350" spc="13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F4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3340" algn="ctr">
                        <a:lnSpc>
                          <a:spcPts val="1555"/>
                        </a:lnSpc>
                      </a:pPr>
                      <a:r>
                        <a:rPr sz="13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73025" algn="r">
                        <a:lnSpc>
                          <a:spcPts val="1555"/>
                        </a:lnSpc>
                      </a:pPr>
                      <a:r>
                        <a:rPr sz="1350" spc="25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35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350" spc="2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350" spc="-1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3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3180" algn="ctr">
                        <a:lnSpc>
                          <a:spcPts val="1555"/>
                        </a:lnSpc>
                      </a:pPr>
                      <a:r>
                        <a:rPr sz="1350" spc="155" dirty="0">
                          <a:latin typeface="Times New Roman"/>
                          <a:cs typeface="Times New Roman"/>
                        </a:rPr>
                        <a:t>No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3805">
                <a:tc>
                  <a:txBody>
                    <a:bodyPr/>
                    <a:lstStyle/>
                    <a:p>
                      <a:pPr marL="359410">
                        <a:lnSpc>
                          <a:spcPct val="100000"/>
                        </a:lnSpc>
                        <a:spcBef>
                          <a:spcPts val="75"/>
                        </a:spcBef>
                        <a:tabLst>
                          <a:tab pos="1305560" algn="l"/>
                          <a:tab pos="1881505" algn="l"/>
                        </a:tabLst>
                      </a:pPr>
                      <a:r>
                        <a:rPr sz="1350" spc="135" dirty="0">
                          <a:solidFill>
                            <a:srgbClr val="FF00FF"/>
                          </a:solidFill>
                          <a:latin typeface="Times New Roman"/>
                          <a:cs typeface="Times New Roman"/>
                        </a:rPr>
                        <a:t>SUBD	F8	F6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/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350" spc="130" dirty="0">
                          <a:solidFill>
                            <a:srgbClr val="FF00FF"/>
                          </a:solidFill>
                          <a:latin typeface="Times New Roman"/>
                          <a:cs typeface="Times New Roman"/>
                        </a:rPr>
                        <a:t>F2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3340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3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1801">
                <a:tc>
                  <a:txBody>
                    <a:bodyPr/>
                    <a:lstStyle/>
                    <a:p>
                      <a:pPr marL="359410">
                        <a:lnSpc>
                          <a:spcPts val="1595"/>
                        </a:lnSpc>
                        <a:tabLst>
                          <a:tab pos="1253490" algn="l"/>
                          <a:tab pos="1881505" algn="l"/>
                        </a:tabLst>
                      </a:pPr>
                      <a:r>
                        <a:rPr sz="1350" spc="140" dirty="0">
                          <a:solidFill>
                            <a:srgbClr val="00FF00"/>
                          </a:solidFill>
                          <a:latin typeface="Times New Roman"/>
                          <a:cs typeface="Times New Roman"/>
                        </a:rPr>
                        <a:t>DIVD	</a:t>
                      </a:r>
                      <a:r>
                        <a:rPr sz="1350" spc="130" dirty="0">
                          <a:solidFill>
                            <a:srgbClr val="00FF00"/>
                          </a:solidFill>
                          <a:latin typeface="Times New Roman"/>
                          <a:cs typeface="Times New Roman"/>
                        </a:rPr>
                        <a:t>F10	</a:t>
                      </a:r>
                      <a:r>
                        <a:rPr sz="1350" spc="135" dirty="0">
                          <a:solidFill>
                            <a:srgbClr val="00FF00"/>
                          </a:solidFill>
                          <a:latin typeface="Times New Roman"/>
                          <a:cs typeface="Times New Roman"/>
                        </a:rPr>
                        <a:t>F0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595"/>
                        </a:lnSpc>
                      </a:pPr>
                      <a:r>
                        <a:rPr sz="1350" spc="130" dirty="0">
                          <a:solidFill>
                            <a:srgbClr val="00FF00"/>
                          </a:solidFill>
                          <a:latin typeface="Times New Roman"/>
                          <a:cs typeface="Times New Roman"/>
                        </a:rPr>
                        <a:t>F6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3340" algn="ctr">
                        <a:lnSpc>
                          <a:spcPts val="1595"/>
                        </a:lnSpc>
                      </a:pPr>
                      <a:r>
                        <a:rPr sz="1350" dirty="0">
                          <a:latin typeface="Times New Roman"/>
                          <a:cs typeface="Times New Roman"/>
                        </a:rPr>
                        <a:t>5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9476">
                <a:tc>
                  <a:txBody>
                    <a:bodyPr/>
                    <a:lstStyle/>
                    <a:p>
                      <a:pPr marL="359410">
                        <a:lnSpc>
                          <a:spcPts val="1550"/>
                        </a:lnSpc>
                        <a:tabLst>
                          <a:tab pos="1305560" algn="l"/>
                          <a:tab pos="1881505" algn="l"/>
                        </a:tabLst>
                      </a:pPr>
                      <a:r>
                        <a:rPr sz="1350" spc="180" dirty="0">
                          <a:latin typeface="Times New Roman"/>
                          <a:cs typeface="Times New Roman"/>
                        </a:rPr>
                        <a:t>ADDD	</a:t>
                      </a:r>
                      <a:r>
                        <a:rPr sz="1350" spc="135" dirty="0">
                          <a:latin typeface="Times New Roman"/>
                          <a:cs typeface="Times New Roman"/>
                        </a:rPr>
                        <a:t>F6	F8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550"/>
                        </a:lnSpc>
                      </a:pPr>
                      <a:r>
                        <a:rPr sz="1350" spc="130" dirty="0">
                          <a:latin typeface="Times New Roman"/>
                          <a:cs typeface="Times New Roman"/>
                        </a:rPr>
                        <a:t>F2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3340" algn="ctr">
                        <a:lnSpc>
                          <a:spcPts val="1550"/>
                        </a:lnSpc>
                      </a:pPr>
                      <a:r>
                        <a:rPr sz="1350" dirty="0">
                          <a:latin typeface="Times New Roman"/>
                          <a:cs typeface="Times New Roman"/>
                        </a:rPr>
                        <a:t>6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015964" y="3404374"/>
            <a:ext cx="3284220" cy="58991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sz="1800" i="1" spc="150" dirty="0">
                <a:solidFill>
                  <a:srgbClr val="FF0000"/>
                </a:solidFill>
                <a:latin typeface="Times New Roman"/>
                <a:cs typeface="Times New Roman"/>
              </a:rPr>
              <a:t>Reservation</a:t>
            </a:r>
            <a:r>
              <a:rPr sz="1800" i="1" spc="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i="1" spc="140" dirty="0">
                <a:solidFill>
                  <a:srgbClr val="FF0000"/>
                </a:solidFill>
                <a:latin typeface="Times New Roman"/>
                <a:cs typeface="Times New Roman"/>
              </a:rPr>
              <a:t>Stations:</a:t>
            </a:r>
            <a:endParaRPr sz="1800">
              <a:latin typeface="Times New Roman"/>
              <a:cs typeface="Times New Roman"/>
            </a:endParaRPr>
          </a:p>
          <a:p>
            <a:pPr marL="1149350">
              <a:lnSpc>
                <a:spcPct val="100000"/>
              </a:lnSpc>
              <a:spcBef>
                <a:spcPts val="229"/>
              </a:spcBef>
              <a:tabLst>
                <a:tab pos="1690370" algn="l"/>
                <a:tab pos="2982595" algn="l"/>
              </a:tabLst>
            </a:pPr>
            <a:r>
              <a:rPr sz="1350" i="1" spc="120" dirty="0">
                <a:latin typeface="Times New Roman"/>
                <a:cs typeface="Times New Roman"/>
              </a:rPr>
              <a:t>T</a:t>
            </a:r>
            <a:r>
              <a:rPr sz="1350" i="1" spc="100" dirty="0">
                <a:latin typeface="Times New Roman"/>
                <a:cs typeface="Times New Roman"/>
              </a:rPr>
              <a:t>i</a:t>
            </a:r>
            <a:r>
              <a:rPr sz="1350" i="1" spc="170" dirty="0">
                <a:latin typeface="Times New Roman"/>
                <a:cs typeface="Times New Roman"/>
              </a:rPr>
              <a:t>m</a:t>
            </a:r>
            <a:r>
              <a:rPr sz="1350" i="1" spc="120" dirty="0">
                <a:latin typeface="Times New Roman"/>
                <a:cs typeface="Times New Roman"/>
              </a:rPr>
              <a:t>e</a:t>
            </a:r>
            <a:r>
              <a:rPr sz="1350" i="1" dirty="0">
                <a:latin typeface="Times New Roman"/>
                <a:cs typeface="Times New Roman"/>
              </a:rPr>
              <a:t>	</a:t>
            </a:r>
            <a:r>
              <a:rPr sz="1350" i="1" spc="185" dirty="0">
                <a:latin typeface="Times New Roman"/>
                <a:cs typeface="Times New Roman"/>
              </a:rPr>
              <a:t>N</a:t>
            </a:r>
            <a:r>
              <a:rPr sz="1350" i="1" spc="135" dirty="0">
                <a:latin typeface="Times New Roman"/>
                <a:cs typeface="Times New Roman"/>
              </a:rPr>
              <a:t>a</a:t>
            </a:r>
            <a:r>
              <a:rPr sz="1350" i="1" spc="175" dirty="0">
                <a:latin typeface="Times New Roman"/>
                <a:cs typeface="Times New Roman"/>
              </a:rPr>
              <a:t>m</a:t>
            </a:r>
            <a:r>
              <a:rPr sz="1350" i="1" spc="120" dirty="0">
                <a:latin typeface="Times New Roman"/>
                <a:cs typeface="Times New Roman"/>
              </a:rPr>
              <a:t>e</a:t>
            </a:r>
            <a:r>
              <a:rPr sz="1350" i="1" dirty="0">
                <a:latin typeface="Times New Roman"/>
                <a:cs typeface="Times New Roman"/>
              </a:rPr>
              <a:t>  </a:t>
            </a:r>
            <a:r>
              <a:rPr sz="1350" i="1" spc="-120" dirty="0">
                <a:latin typeface="Times New Roman"/>
                <a:cs typeface="Times New Roman"/>
              </a:rPr>
              <a:t> </a:t>
            </a:r>
            <a:r>
              <a:rPr sz="1500" i="1" spc="235" dirty="0">
                <a:latin typeface="Times New Roman"/>
                <a:cs typeface="Times New Roman"/>
              </a:rPr>
              <a:t>B</a:t>
            </a:r>
            <a:r>
              <a:rPr sz="1500" i="1" spc="175" dirty="0">
                <a:latin typeface="Times New Roman"/>
                <a:cs typeface="Times New Roman"/>
              </a:rPr>
              <a:t>us</a:t>
            </a:r>
            <a:r>
              <a:rPr sz="1500" i="1" spc="145" dirty="0">
                <a:latin typeface="Times New Roman"/>
                <a:cs typeface="Times New Roman"/>
              </a:rPr>
              <a:t>y</a:t>
            </a:r>
            <a:r>
              <a:rPr sz="1500" i="1" dirty="0">
                <a:latin typeface="Times New Roman"/>
                <a:cs typeface="Times New Roman"/>
              </a:rPr>
              <a:t>	</a:t>
            </a:r>
            <a:r>
              <a:rPr sz="1500" i="1" spc="265" dirty="0">
                <a:latin typeface="Times New Roman"/>
                <a:cs typeface="Times New Roman"/>
              </a:rPr>
              <a:t>O</a:t>
            </a:r>
            <a:r>
              <a:rPr sz="1500" i="1" spc="160" dirty="0">
                <a:latin typeface="Times New Roman"/>
                <a:cs typeface="Times New Roman"/>
              </a:rPr>
              <a:t>p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82606" y="3450316"/>
            <a:ext cx="262255" cy="54102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1500" i="1" spc="190" dirty="0">
                <a:latin typeface="Times New Roman"/>
                <a:cs typeface="Times New Roman"/>
              </a:rPr>
              <a:t>S</a:t>
            </a:r>
            <a:r>
              <a:rPr sz="1500" i="1" spc="160" dirty="0"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225"/>
              </a:spcBef>
            </a:pPr>
            <a:r>
              <a:rPr sz="1500" i="1" spc="125" dirty="0">
                <a:latin typeface="Times New Roman"/>
                <a:cs typeface="Times New Roman"/>
              </a:rPr>
              <a:t>Vj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28809" y="3450316"/>
            <a:ext cx="266065" cy="54102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1500" i="1" spc="190" dirty="0">
                <a:latin typeface="Times New Roman"/>
                <a:cs typeface="Times New Roman"/>
              </a:rPr>
              <a:t>S</a:t>
            </a:r>
            <a:r>
              <a:rPr sz="1500" i="1" spc="160" dirty="0">
                <a:latin typeface="Times New Roman"/>
                <a:cs typeface="Times New Roman"/>
              </a:rPr>
              <a:t>2</a:t>
            </a: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500" i="1" spc="160" dirty="0">
                <a:latin typeface="Times New Roman"/>
                <a:cs typeface="Times New Roman"/>
              </a:rPr>
              <a:t>V</a:t>
            </a:r>
            <a:r>
              <a:rPr sz="1500" i="1" spc="145" dirty="0">
                <a:latin typeface="Times New Roman"/>
                <a:cs typeface="Times New Roman"/>
              </a:rPr>
              <a:t>k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64346" y="3450316"/>
            <a:ext cx="937894" cy="54102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  <a:tabLst>
                <a:tab pos="658495" algn="l"/>
              </a:tabLst>
            </a:pPr>
            <a:r>
              <a:rPr sz="1500" i="1" spc="229" dirty="0">
                <a:latin typeface="Times New Roman"/>
                <a:cs typeface="Times New Roman"/>
              </a:rPr>
              <a:t>R</a:t>
            </a:r>
            <a:r>
              <a:rPr sz="1500" i="1" spc="160" dirty="0">
                <a:latin typeface="Times New Roman"/>
                <a:cs typeface="Times New Roman"/>
              </a:rPr>
              <a:t>S</a:t>
            </a:r>
            <a:r>
              <a:rPr sz="1500" i="1" dirty="0">
                <a:latin typeface="Times New Roman"/>
                <a:cs typeface="Times New Roman"/>
              </a:rPr>
              <a:t>	</a:t>
            </a:r>
            <a:r>
              <a:rPr sz="1500" i="1" spc="229" dirty="0">
                <a:latin typeface="Times New Roman"/>
                <a:cs typeface="Times New Roman"/>
              </a:rPr>
              <a:t>R</a:t>
            </a:r>
            <a:r>
              <a:rPr sz="1500" i="1" spc="160" dirty="0">
                <a:latin typeface="Times New Roman"/>
                <a:cs typeface="Times New Roman"/>
              </a:rPr>
              <a:t>S</a:t>
            </a:r>
            <a:endParaRPr sz="1500">
              <a:latin typeface="Times New Roman"/>
              <a:cs typeface="Times New Roman"/>
            </a:endParaRPr>
          </a:p>
          <a:p>
            <a:pPr marL="30480">
              <a:lnSpc>
                <a:spcPct val="100000"/>
              </a:lnSpc>
              <a:spcBef>
                <a:spcPts val="225"/>
              </a:spcBef>
              <a:tabLst>
                <a:tab pos="648970" algn="l"/>
              </a:tabLst>
            </a:pPr>
            <a:r>
              <a:rPr sz="1500" i="1" spc="265" dirty="0">
                <a:latin typeface="Times New Roman"/>
                <a:cs typeface="Times New Roman"/>
              </a:rPr>
              <a:t>Q</a:t>
            </a:r>
            <a:r>
              <a:rPr sz="1500" i="1" spc="90" dirty="0">
                <a:latin typeface="Times New Roman"/>
                <a:cs typeface="Times New Roman"/>
              </a:rPr>
              <a:t>j</a:t>
            </a:r>
            <a:r>
              <a:rPr sz="1500" i="1" dirty="0">
                <a:latin typeface="Times New Roman"/>
                <a:cs typeface="Times New Roman"/>
              </a:rPr>
              <a:t>	</a:t>
            </a:r>
            <a:r>
              <a:rPr sz="1500" i="1" spc="265" dirty="0">
                <a:latin typeface="Times New Roman"/>
                <a:cs typeface="Times New Roman"/>
              </a:rPr>
              <a:t>Q</a:t>
            </a:r>
            <a:r>
              <a:rPr sz="1500" i="1" spc="145" dirty="0">
                <a:latin typeface="Times New Roman"/>
                <a:cs typeface="Times New Roman"/>
              </a:rPr>
              <a:t>k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87817" y="3970479"/>
            <a:ext cx="2980690" cy="91440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29"/>
              </a:spcBef>
              <a:tabLst>
                <a:tab pos="507365" algn="l"/>
              </a:tabLst>
            </a:pPr>
            <a:r>
              <a:rPr sz="1350" spc="140" dirty="0">
                <a:latin typeface="Times New Roman"/>
                <a:cs typeface="Times New Roman"/>
              </a:rPr>
              <a:t>Yes	</a:t>
            </a:r>
            <a:r>
              <a:rPr sz="1350" spc="135" dirty="0">
                <a:solidFill>
                  <a:srgbClr val="FF00FF"/>
                </a:solidFill>
                <a:latin typeface="Times New Roman"/>
                <a:cs typeface="Times New Roman"/>
              </a:rPr>
              <a:t>SUBD </a:t>
            </a:r>
            <a:r>
              <a:rPr sz="1350" spc="140" dirty="0">
                <a:latin typeface="Times New Roman"/>
                <a:cs typeface="Times New Roman"/>
              </a:rPr>
              <a:t>M(A1)</a:t>
            </a:r>
            <a:r>
              <a:rPr sz="1350" spc="300" dirty="0">
                <a:latin typeface="Times New Roman"/>
                <a:cs typeface="Times New Roman"/>
              </a:rPr>
              <a:t> </a:t>
            </a:r>
            <a:r>
              <a:rPr sz="1350" spc="140" dirty="0">
                <a:solidFill>
                  <a:srgbClr val="FF0000"/>
                </a:solidFill>
                <a:latin typeface="Times New Roman"/>
                <a:cs typeface="Times New Roman"/>
              </a:rPr>
              <a:t>M(A2)</a:t>
            </a:r>
            <a:endParaRPr sz="13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0"/>
              </a:spcBef>
              <a:tabLst>
                <a:tab pos="455295" algn="l"/>
                <a:tab pos="1807210" algn="l"/>
                <a:tab pos="2512695" algn="l"/>
              </a:tabLst>
            </a:pPr>
            <a:r>
              <a:rPr sz="1350" spc="170" dirty="0">
                <a:latin typeface="Times New Roman"/>
                <a:cs typeface="Times New Roman"/>
              </a:rPr>
              <a:t>Y</a:t>
            </a:r>
            <a:r>
              <a:rPr sz="1350" spc="140" dirty="0">
                <a:latin typeface="Times New Roman"/>
                <a:cs typeface="Times New Roman"/>
              </a:rPr>
              <a:t>e</a:t>
            </a:r>
            <a:r>
              <a:rPr sz="1350" spc="105" dirty="0">
                <a:latin typeface="Times New Roman"/>
                <a:cs typeface="Times New Roman"/>
              </a:rPr>
              <a:t>s</a:t>
            </a:r>
            <a:r>
              <a:rPr sz="1350" dirty="0">
                <a:latin typeface="Times New Roman"/>
                <a:cs typeface="Times New Roman"/>
              </a:rPr>
              <a:t>	</a:t>
            </a:r>
            <a:r>
              <a:rPr sz="1350" spc="170" dirty="0">
                <a:latin typeface="Times New Roman"/>
                <a:cs typeface="Times New Roman"/>
              </a:rPr>
              <a:t>ADD</a:t>
            </a:r>
            <a:r>
              <a:rPr sz="1350" spc="195" dirty="0">
                <a:latin typeface="Times New Roman"/>
                <a:cs typeface="Times New Roman"/>
              </a:rPr>
              <a:t>D</a:t>
            </a:r>
            <a:r>
              <a:rPr sz="1350" dirty="0">
                <a:latin typeface="Times New Roman"/>
                <a:cs typeface="Times New Roman"/>
              </a:rPr>
              <a:t>	</a:t>
            </a:r>
            <a:r>
              <a:rPr sz="1350" spc="210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1350" spc="90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1350" spc="17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1350" spc="114" dirty="0">
                <a:solidFill>
                  <a:srgbClr val="FF0000"/>
                </a:solidFill>
                <a:latin typeface="Times New Roman"/>
                <a:cs typeface="Times New Roman"/>
              </a:rPr>
              <a:t>2)</a:t>
            </a:r>
            <a:r>
              <a:rPr sz="135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1350" spc="170" dirty="0">
                <a:solidFill>
                  <a:srgbClr val="FF00FF"/>
                </a:solidFill>
                <a:latin typeface="Times New Roman"/>
                <a:cs typeface="Times New Roman"/>
              </a:rPr>
              <a:t>A</a:t>
            </a:r>
            <a:r>
              <a:rPr sz="1350" spc="125" dirty="0">
                <a:solidFill>
                  <a:srgbClr val="FF00FF"/>
                </a:solidFill>
                <a:latin typeface="Times New Roman"/>
                <a:cs typeface="Times New Roman"/>
              </a:rPr>
              <a:t>d</a:t>
            </a:r>
            <a:r>
              <a:rPr sz="1350" spc="135" dirty="0">
                <a:solidFill>
                  <a:srgbClr val="FF00FF"/>
                </a:solidFill>
                <a:latin typeface="Times New Roman"/>
                <a:cs typeface="Times New Roman"/>
              </a:rPr>
              <a:t>d1</a:t>
            </a:r>
            <a:endParaRPr sz="1350">
              <a:latin typeface="Times New Roman"/>
              <a:cs typeface="Times New Roman"/>
            </a:endParaRPr>
          </a:p>
          <a:p>
            <a:pPr marL="33020">
              <a:lnSpc>
                <a:spcPct val="100000"/>
              </a:lnSpc>
              <a:spcBef>
                <a:spcPts val="135"/>
              </a:spcBef>
            </a:pPr>
            <a:r>
              <a:rPr sz="1350" spc="155" dirty="0">
                <a:latin typeface="Times New Roman"/>
                <a:cs typeface="Times New Roman"/>
              </a:rPr>
              <a:t>No</a:t>
            </a:r>
            <a:endParaRPr sz="13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1350" spc="140" dirty="0">
                <a:latin typeface="Times New Roman"/>
                <a:cs typeface="Times New Roman"/>
              </a:rPr>
              <a:t>Yes </a:t>
            </a:r>
            <a:r>
              <a:rPr sz="1350" spc="165" dirty="0">
                <a:solidFill>
                  <a:srgbClr val="3333CC"/>
                </a:solidFill>
                <a:latin typeface="Times New Roman"/>
                <a:cs typeface="Times New Roman"/>
              </a:rPr>
              <a:t>MULTD</a:t>
            </a:r>
            <a:r>
              <a:rPr sz="1350" spc="15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350" spc="140" dirty="0">
                <a:solidFill>
                  <a:srgbClr val="FF0000"/>
                </a:solidFill>
                <a:latin typeface="Times New Roman"/>
                <a:cs typeface="Times New Roman"/>
              </a:rPr>
              <a:t>M(A2)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30791" y="3970478"/>
            <a:ext cx="688340" cy="1136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5260" marR="48260" indent="-163195" algn="just">
              <a:lnSpc>
                <a:spcPct val="108100"/>
              </a:lnSpc>
              <a:spcBef>
                <a:spcPts val="100"/>
              </a:spcBef>
            </a:pPr>
            <a:r>
              <a:rPr sz="1350" spc="135" dirty="0">
                <a:latin typeface="Times New Roman"/>
                <a:cs typeface="Times New Roman"/>
              </a:rPr>
              <a:t>1</a:t>
            </a:r>
            <a:r>
              <a:rPr sz="1350" spc="45" dirty="0">
                <a:latin typeface="Times New Roman"/>
                <a:cs typeface="Times New Roman"/>
              </a:rPr>
              <a:t> </a:t>
            </a:r>
            <a:r>
              <a:rPr sz="1350" spc="145" dirty="0">
                <a:latin typeface="Times New Roman"/>
                <a:cs typeface="Times New Roman"/>
              </a:rPr>
              <a:t>Add1  </a:t>
            </a:r>
            <a:r>
              <a:rPr sz="1350" spc="170" dirty="0">
                <a:latin typeface="Times New Roman"/>
                <a:cs typeface="Times New Roman"/>
              </a:rPr>
              <a:t>A</a:t>
            </a:r>
            <a:r>
              <a:rPr sz="1350" spc="110" dirty="0">
                <a:latin typeface="Times New Roman"/>
                <a:cs typeface="Times New Roman"/>
              </a:rPr>
              <a:t>dd2  </a:t>
            </a:r>
            <a:r>
              <a:rPr sz="1350" spc="170" dirty="0">
                <a:latin typeface="Times New Roman"/>
                <a:cs typeface="Times New Roman"/>
              </a:rPr>
              <a:t>A</a:t>
            </a:r>
            <a:r>
              <a:rPr sz="1350" spc="135" dirty="0">
                <a:latin typeface="Times New Roman"/>
                <a:cs typeface="Times New Roman"/>
              </a:rPr>
              <a:t>dd3</a:t>
            </a:r>
            <a:endParaRPr sz="1350">
              <a:latin typeface="Times New Roman"/>
              <a:cs typeface="Times New Roman"/>
            </a:endParaRPr>
          </a:p>
          <a:p>
            <a:pPr marL="175260" marR="5080" indent="-163195" algn="just">
              <a:lnSpc>
                <a:spcPts val="1750"/>
              </a:lnSpc>
              <a:spcBef>
                <a:spcPts val="70"/>
              </a:spcBef>
            </a:pPr>
            <a:r>
              <a:rPr sz="1350" spc="135" dirty="0">
                <a:latin typeface="Times New Roman"/>
                <a:cs typeface="Times New Roman"/>
              </a:rPr>
              <a:t>9</a:t>
            </a:r>
            <a:r>
              <a:rPr sz="1350" spc="35" dirty="0">
                <a:latin typeface="Times New Roman"/>
                <a:cs typeface="Times New Roman"/>
              </a:rPr>
              <a:t> </a:t>
            </a:r>
            <a:r>
              <a:rPr sz="1350" spc="125" dirty="0">
                <a:latin typeface="Times New Roman"/>
                <a:cs typeface="Times New Roman"/>
              </a:rPr>
              <a:t>Mult1  </a:t>
            </a:r>
            <a:r>
              <a:rPr sz="1350" spc="225" dirty="0">
                <a:latin typeface="Times New Roman"/>
                <a:cs typeface="Times New Roman"/>
              </a:rPr>
              <a:t>M</a:t>
            </a:r>
            <a:r>
              <a:rPr sz="1350" spc="135" dirty="0">
                <a:latin typeface="Times New Roman"/>
                <a:cs typeface="Times New Roman"/>
              </a:rPr>
              <a:t>u</a:t>
            </a:r>
            <a:r>
              <a:rPr sz="1350" spc="30" dirty="0">
                <a:latin typeface="Times New Roman"/>
                <a:cs typeface="Times New Roman"/>
              </a:rPr>
              <a:t>l</a:t>
            </a:r>
            <a:r>
              <a:rPr sz="1350" spc="90" dirty="0">
                <a:latin typeface="Times New Roman"/>
                <a:cs typeface="Times New Roman"/>
              </a:rPr>
              <a:t>t</a:t>
            </a:r>
            <a:r>
              <a:rPr sz="1350" spc="135" dirty="0">
                <a:latin typeface="Times New Roman"/>
                <a:cs typeface="Times New Roman"/>
              </a:rPr>
              <a:t>2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87844" y="4875207"/>
            <a:ext cx="104013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523875" algn="l"/>
              </a:tabLst>
            </a:pPr>
            <a:r>
              <a:rPr sz="1350" spc="170" dirty="0">
                <a:latin typeface="Times New Roman"/>
                <a:cs typeface="Times New Roman"/>
              </a:rPr>
              <a:t>Y</a:t>
            </a:r>
            <a:r>
              <a:rPr sz="1350" spc="140" dirty="0">
                <a:latin typeface="Times New Roman"/>
                <a:cs typeface="Times New Roman"/>
              </a:rPr>
              <a:t>e</a:t>
            </a:r>
            <a:r>
              <a:rPr sz="1350" spc="105" dirty="0">
                <a:latin typeface="Times New Roman"/>
                <a:cs typeface="Times New Roman"/>
              </a:rPr>
              <a:t>s</a:t>
            </a:r>
            <a:r>
              <a:rPr sz="1350" dirty="0">
                <a:latin typeface="Times New Roman"/>
                <a:cs typeface="Times New Roman"/>
              </a:rPr>
              <a:t>	</a:t>
            </a:r>
            <a:r>
              <a:rPr sz="1350" spc="170" dirty="0">
                <a:solidFill>
                  <a:srgbClr val="00FF00"/>
                </a:solidFill>
                <a:latin typeface="Times New Roman"/>
                <a:cs typeface="Times New Roman"/>
              </a:rPr>
              <a:t>D</a:t>
            </a:r>
            <a:r>
              <a:rPr sz="1350" spc="90" dirty="0">
                <a:solidFill>
                  <a:srgbClr val="00FF00"/>
                </a:solidFill>
                <a:latin typeface="Times New Roman"/>
                <a:cs typeface="Times New Roman"/>
              </a:rPr>
              <a:t>I</a:t>
            </a:r>
            <a:r>
              <a:rPr sz="1350" spc="110" dirty="0">
                <a:solidFill>
                  <a:srgbClr val="00FF00"/>
                </a:solidFill>
                <a:latin typeface="Times New Roman"/>
                <a:cs typeface="Times New Roman"/>
              </a:rPr>
              <a:t>V</a:t>
            </a:r>
            <a:r>
              <a:rPr sz="1350" spc="195" dirty="0">
                <a:solidFill>
                  <a:srgbClr val="00FF00"/>
                </a:solidFill>
                <a:latin typeface="Times New Roman"/>
                <a:cs typeface="Times New Roman"/>
              </a:rPr>
              <a:t>D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95215" y="4636397"/>
            <a:ext cx="1190625" cy="470534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229"/>
              </a:spcBef>
            </a:pPr>
            <a:r>
              <a:rPr sz="1350" spc="120" dirty="0">
                <a:solidFill>
                  <a:srgbClr val="3333CC"/>
                </a:solidFill>
                <a:latin typeface="Times New Roman"/>
                <a:cs typeface="Times New Roman"/>
              </a:rPr>
              <a:t>R(F4)</a:t>
            </a:r>
            <a:endParaRPr sz="13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350" spc="140" dirty="0">
                <a:latin typeface="Times New Roman"/>
                <a:cs typeface="Times New Roman"/>
              </a:rPr>
              <a:t>M(A1)</a:t>
            </a:r>
            <a:r>
              <a:rPr sz="1350" spc="475" dirty="0">
                <a:latin typeface="Times New Roman"/>
                <a:cs typeface="Times New Roman"/>
              </a:rPr>
              <a:t> </a:t>
            </a:r>
            <a:r>
              <a:rPr sz="1350" spc="120" dirty="0">
                <a:solidFill>
                  <a:srgbClr val="3333CC"/>
                </a:solidFill>
                <a:latin typeface="Times New Roman"/>
                <a:cs typeface="Times New Roman"/>
              </a:rPr>
              <a:t>Mult1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15964" y="5189810"/>
            <a:ext cx="24250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150" dirty="0">
                <a:solidFill>
                  <a:srgbClr val="FF0000"/>
                </a:solidFill>
                <a:latin typeface="Times New Roman"/>
                <a:cs typeface="Times New Roman"/>
              </a:rPr>
              <a:t>Register </a:t>
            </a:r>
            <a:r>
              <a:rPr sz="1800" i="1" spc="125" dirty="0">
                <a:solidFill>
                  <a:srgbClr val="FF0000"/>
                </a:solidFill>
                <a:latin typeface="Times New Roman"/>
                <a:cs typeface="Times New Roman"/>
              </a:rPr>
              <a:t>result</a:t>
            </a:r>
            <a:r>
              <a:rPr sz="1800" i="1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i="1" spc="130" dirty="0">
                <a:solidFill>
                  <a:srgbClr val="FF0000"/>
                </a:solidFill>
                <a:latin typeface="Times New Roman"/>
                <a:cs typeface="Times New Roman"/>
              </a:rPr>
              <a:t>status: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088029" y="3996209"/>
            <a:ext cx="0" cy="1109980"/>
          </a:xfrm>
          <a:custGeom>
            <a:avLst/>
            <a:gdLst/>
            <a:ahLst/>
            <a:cxnLst/>
            <a:rect l="l" t="t" r="r" b="b"/>
            <a:pathLst>
              <a:path h="1109979">
                <a:moveTo>
                  <a:pt x="0" y="0"/>
                </a:moveTo>
                <a:lnTo>
                  <a:pt x="0" y="1109566"/>
                </a:lnTo>
              </a:path>
            </a:pathLst>
          </a:custGeom>
          <a:ln w="78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092695" y="3995922"/>
            <a:ext cx="0" cy="1109980"/>
          </a:xfrm>
          <a:custGeom>
            <a:avLst/>
            <a:gdLst/>
            <a:ahLst/>
            <a:cxnLst/>
            <a:rect l="l" t="t" r="r" b="b"/>
            <a:pathLst>
              <a:path h="1109979">
                <a:moveTo>
                  <a:pt x="0" y="0"/>
                </a:moveTo>
                <a:lnTo>
                  <a:pt x="0" y="1109472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283934" y="3989064"/>
            <a:ext cx="0" cy="1116965"/>
          </a:xfrm>
          <a:custGeom>
            <a:avLst/>
            <a:gdLst/>
            <a:ahLst/>
            <a:cxnLst/>
            <a:rect l="l" t="t" r="r" b="b"/>
            <a:pathLst>
              <a:path h="1116964">
                <a:moveTo>
                  <a:pt x="0" y="0"/>
                </a:moveTo>
                <a:lnTo>
                  <a:pt x="0" y="1116710"/>
                </a:lnTo>
              </a:path>
            </a:pathLst>
          </a:custGeom>
          <a:ln w="78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288029" y="3988302"/>
            <a:ext cx="0" cy="1117600"/>
          </a:xfrm>
          <a:custGeom>
            <a:avLst/>
            <a:gdLst/>
            <a:ahLst/>
            <a:cxnLst/>
            <a:rect l="l" t="t" r="r" b="b"/>
            <a:pathLst>
              <a:path h="1117600">
                <a:moveTo>
                  <a:pt x="0" y="0"/>
                </a:moveTo>
                <a:lnTo>
                  <a:pt x="0" y="1117091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292602" y="3989064"/>
            <a:ext cx="3804285" cy="0"/>
          </a:xfrm>
          <a:custGeom>
            <a:avLst/>
            <a:gdLst/>
            <a:ahLst/>
            <a:cxnLst/>
            <a:rect l="l" t="t" r="r" b="b"/>
            <a:pathLst>
              <a:path w="3804284">
                <a:moveTo>
                  <a:pt x="0" y="0"/>
                </a:moveTo>
                <a:lnTo>
                  <a:pt x="3803999" y="0"/>
                </a:lnTo>
              </a:path>
            </a:pathLst>
          </a:custGeom>
          <a:ln w="78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291840" y="3992112"/>
            <a:ext cx="3805554" cy="0"/>
          </a:xfrm>
          <a:custGeom>
            <a:avLst/>
            <a:gdLst/>
            <a:ahLst/>
            <a:cxnLst/>
            <a:rect l="l" t="t" r="r" b="b"/>
            <a:pathLst>
              <a:path w="3805554">
                <a:moveTo>
                  <a:pt x="0" y="0"/>
                </a:moveTo>
                <a:lnTo>
                  <a:pt x="3805427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292602" y="5098632"/>
            <a:ext cx="3804285" cy="0"/>
          </a:xfrm>
          <a:custGeom>
            <a:avLst/>
            <a:gdLst/>
            <a:ahLst/>
            <a:cxnLst/>
            <a:rect l="l" t="t" r="r" b="b"/>
            <a:pathLst>
              <a:path w="3804284">
                <a:moveTo>
                  <a:pt x="0" y="0"/>
                </a:moveTo>
                <a:lnTo>
                  <a:pt x="3803999" y="0"/>
                </a:lnTo>
              </a:path>
            </a:pathLst>
          </a:custGeom>
          <a:ln w="78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291840" y="5102346"/>
            <a:ext cx="3805554" cy="0"/>
          </a:xfrm>
          <a:custGeom>
            <a:avLst/>
            <a:gdLst/>
            <a:ahLst/>
            <a:cxnLst/>
            <a:rect l="l" t="t" r="r" b="b"/>
            <a:pathLst>
              <a:path w="3805554">
                <a:moveTo>
                  <a:pt x="0" y="0"/>
                </a:moveTo>
                <a:lnTo>
                  <a:pt x="3805427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1333743" y="5521596"/>
          <a:ext cx="8401680" cy="4879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2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5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16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59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24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373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6580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942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5532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65722">
                <a:tc>
                  <a:txBody>
                    <a:bodyPr/>
                    <a:lstStyle/>
                    <a:p>
                      <a:pPr marL="31750">
                        <a:lnSpc>
                          <a:spcPts val="1989"/>
                        </a:lnSpc>
                      </a:pPr>
                      <a:r>
                        <a:rPr sz="1800" spc="165" dirty="0">
                          <a:latin typeface="Times New Roman"/>
                          <a:cs typeface="Times New Roman"/>
                        </a:rPr>
                        <a:t>Clock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4"/>
                        </a:lnSpc>
                      </a:pPr>
                      <a:r>
                        <a:rPr sz="1800" i="1" spc="180" dirty="0">
                          <a:latin typeface="Times New Roman"/>
                          <a:cs typeface="Times New Roman"/>
                        </a:rPr>
                        <a:t>F0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0960" algn="ctr">
                        <a:lnSpc>
                          <a:spcPts val="1964"/>
                        </a:lnSpc>
                      </a:pPr>
                      <a:r>
                        <a:rPr sz="1800" i="1" spc="185" dirty="0">
                          <a:latin typeface="Times New Roman"/>
                          <a:cs typeface="Times New Roman"/>
                        </a:rPr>
                        <a:t>F2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ts val="1964"/>
                        </a:lnSpc>
                      </a:pPr>
                      <a:r>
                        <a:rPr sz="1800" i="1" spc="180" dirty="0">
                          <a:latin typeface="Times New Roman"/>
                          <a:cs typeface="Times New Roman"/>
                        </a:rPr>
                        <a:t>F4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964"/>
                        </a:lnSpc>
                      </a:pPr>
                      <a:r>
                        <a:rPr sz="1800" i="1" spc="180" dirty="0">
                          <a:latin typeface="Times New Roman"/>
                          <a:cs typeface="Times New Roman"/>
                        </a:rPr>
                        <a:t>F6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0480" algn="ctr">
                        <a:lnSpc>
                          <a:spcPts val="1964"/>
                        </a:lnSpc>
                      </a:pPr>
                      <a:r>
                        <a:rPr sz="1800" i="1" spc="180" dirty="0">
                          <a:latin typeface="Times New Roman"/>
                          <a:cs typeface="Times New Roman"/>
                        </a:rPr>
                        <a:t>F8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964"/>
                        </a:lnSpc>
                      </a:pPr>
                      <a:r>
                        <a:rPr sz="1800" i="1" spc="185" dirty="0">
                          <a:latin typeface="Times New Roman"/>
                          <a:cs typeface="Times New Roman"/>
                        </a:rPr>
                        <a:t>F10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715">
                        <a:lnSpc>
                          <a:spcPts val="1964"/>
                        </a:lnSpc>
                      </a:pPr>
                      <a:r>
                        <a:rPr sz="1800" i="1" spc="185" dirty="0">
                          <a:latin typeface="Times New Roman"/>
                          <a:cs typeface="Times New Roman"/>
                        </a:rPr>
                        <a:t>F12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675">
                        <a:lnSpc>
                          <a:spcPts val="1964"/>
                        </a:lnSpc>
                      </a:pPr>
                      <a:r>
                        <a:rPr sz="1800" i="1" spc="90" dirty="0">
                          <a:latin typeface="Times New Roman"/>
                          <a:cs typeface="Times New Roman"/>
                        </a:rPr>
                        <a:t>...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9380">
                        <a:lnSpc>
                          <a:spcPts val="1964"/>
                        </a:lnSpc>
                      </a:pPr>
                      <a:r>
                        <a:rPr sz="1800" i="1" spc="185" dirty="0">
                          <a:latin typeface="Times New Roman"/>
                          <a:cs typeface="Times New Roman"/>
                        </a:rPr>
                        <a:t>F30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218">
                <a:tc>
                  <a:txBody>
                    <a:bodyPr/>
                    <a:lstStyle/>
                    <a:p>
                      <a:pPr marL="348615">
                        <a:lnSpc>
                          <a:spcPts val="1550"/>
                        </a:lnSpc>
                        <a:spcBef>
                          <a:spcPts val="95"/>
                        </a:spcBef>
                      </a:pPr>
                      <a:r>
                        <a:rPr sz="1350" b="1" dirty="0">
                          <a:latin typeface="Times New Roman"/>
                          <a:cs typeface="Times New Roman"/>
                        </a:rPr>
                        <a:t>6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/>
                </a:tc>
                <a:tc>
                  <a:txBody>
                    <a:bodyPr/>
                    <a:lstStyle/>
                    <a:p>
                      <a:pPr marL="688340">
                        <a:lnSpc>
                          <a:spcPts val="1575"/>
                        </a:lnSpc>
                        <a:spcBef>
                          <a:spcPts val="70"/>
                        </a:spcBef>
                      </a:pPr>
                      <a:r>
                        <a:rPr sz="1350" i="1" spc="195" dirty="0">
                          <a:latin typeface="Times New Roman"/>
                          <a:cs typeface="Times New Roman"/>
                        </a:rPr>
                        <a:t>FU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889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0640" algn="ctr">
                        <a:lnSpc>
                          <a:spcPts val="1575"/>
                        </a:lnSpc>
                        <a:spcBef>
                          <a:spcPts val="70"/>
                        </a:spcBef>
                      </a:pPr>
                      <a:r>
                        <a:rPr sz="1350" spc="125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Mult1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780" algn="ctr">
                        <a:lnSpc>
                          <a:spcPts val="1575"/>
                        </a:lnSpc>
                        <a:spcBef>
                          <a:spcPts val="70"/>
                        </a:spcBef>
                      </a:pPr>
                      <a:r>
                        <a:rPr sz="1350" spc="14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M(A2)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889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1435" algn="ctr">
                        <a:lnSpc>
                          <a:spcPts val="1575"/>
                        </a:lnSpc>
                        <a:spcBef>
                          <a:spcPts val="70"/>
                        </a:spcBef>
                      </a:pPr>
                      <a:r>
                        <a:rPr sz="1350" spc="140" dirty="0">
                          <a:latin typeface="Times New Roman"/>
                          <a:cs typeface="Times New Roman"/>
                        </a:rPr>
                        <a:t>Add2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889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ts val="1575"/>
                        </a:lnSpc>
                        <a:spcBef>
                          <a:spcPts val="70"/>
                        </a:spcBef>
                      </a:pPr>
                      <a:r>
                        <a:rPr sz="1350" spc="145" dirty="0">
                          <a:solidFill>
                            <a:srgbClr val="FF00FF"/>
                          </a:solidFill>
                          <a:latin typeface="Times New Roman"/>
                          <a:cs typeface="Times New Roman"/>
                        </a:rPr>
                        <a:t>Add1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889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ts val="1575"/>
                        </a:lnSpc>
                        <a:spcBef>
                          <a:spcPts val="70"/>
                        </a:spcBef>
                      </a:pPr>
                      <a:r>
                        <a:rPr sz="1350" spc="120" dirty="0">
                          <a:solidFill>
                            <a:srgbClr val="00FF00"/>
                          </a:solidFill>
                          <a:latin typeface="Times New Roman"/>
                          <a:cs typeface="Times New Roman"/>
                        </a:rPr>
                        <a:t>Mult2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889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" name="object 22"/>
          <p:cNvSpPr txBox="1"/>
          <p:nvPr/>
        </p:nvSpPr>
        <p:spPr>
          <a:xfrm>
            <a:off x="1154683" y="6439961"/>
            <a:ext cx="5130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solidFill>
                  <a:srgbClr val="FC0128"/>
                </a:solidFill>
                <a:latin typeface="Comic Sans MS"/>
                <a:cs typeface="Comic Sans MS"/>
              </a:rPr>
              <a:t>Issue ADDD </a:t>
            </a:r>
            <a:r>
              <a:rPr sz="2400" dirty="0">
                <a:solidFill>
                  <a:srgbClr val="FC0128"/>
                </a:solidFill>
                <a:latin typeface="Comic Sans MS"/>
                <a:cs typeface="Comic Sans MS"/>
              </a:rPr>
              <a:t>here </a:t>
            </a:r>
            <a:r>
              <a:rPr sz="2400" spc="-5" dirty="0">
                <a:solidFill>
                  <a:srgbClr val="FC0128"/>
                </a:solidFill>
                <a:latin typeface="Comic Sans MS"/>
                <a:cs typeface="Comic Sans MS"/>
              </a:rPr>
              <a:t>vs.</a:t>
            </a:r>
            <a:r>
              <a:rPr sz="2400" spc="-80" dirty="0">
                <a:solidFill>
                  <a:srgbClr val="FC0128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FC0128"/>
                </a:solidFill>
                <a:latin typeface="Comic Sans MS"/>
                <a:cs typeface="Comic Sans MS"/>
              </a:rPr>
              <a:t>scoreboard?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26" name="页脚占位符 25">
            <a:extLst>
              <a:ext uri="{FF2B5EF4-FFF2-40B4-BE49-F238E27FC236}">
                <a16:creationId xmlns:a16="http://schemas.microsoft.com/office/drawing/2014/main" id="{57AF63F7-119A-7848-8207-C0226D56279F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020">
              <a:lnSpc>
                <a:spcPct val="100000"/>
              </a:lnSpc>
              <a:spcBef>
                <a:spcPts val="100"/>
              </a:spcBef>
              <a:tabLst>
                <a:tab pos="494665" algn="l"/>
                <a:tab pos="7811134" algn="l"/>
              </a:tabLst>
            </a:pPr>
            <a:r>
              <a:rPr b="0" u="dbl" dirty="0">
                <a:uFill>
                  <a:solidFill>
                    <a:srgbClr val="FBBA03"/>
                  </a:solidFill>
                </a:uFill>
                <a:latin typeface="Times New Roman"/>
                <a:cs typeface="Times New Roman"/>
              </a:rPr>
              <a:t> 	</a:t>
            </a:r>
            <a:r>
              <a:rPr u="dbl" spc="-5" dirty="0">
                <a:uFill>
                  <a:solidFill>
                    <a:srgbClr val="FBBA03"/>
                  </a:solidFill>
                </a:uFill>
              </a:rPr>
              <a:t>Tomas</a:t>
            </a:r>
            <a:r>
              <a:rPr u="heavy" spc="-5" dirty="0">
                <a:uFill>
                  <a:solidFill>
                    <a:srgbClr val="FBBA03"/>
                  </a:solidFill>
                </a:uFill>
              </a:rPr>
              <a:t>ul</a:t>
            </a:r>
            <a:r>
              <a:rPr u="none" spc="-5" dirty="0"/>
              <a:t>o Exam</a:t>
            </a:r>
            <a:r>
              <a:rPr u="heavy" spc="-5" dirty="0">
                <a:uFill>
                  <a:solidFill>
                    <a:srgbClr val="FBBA03"/>
                  </a:solidFill>
                </a:uFill>
              </a:rPr>
              <a:t>pl</a:t>
            </a:r>
            <a:r>
              <a:rPr u="none" spc="-5" dirty="0"/>
              <a:t>e Cyc</a:t>
            </a:r>
            <a:r>
              <a:rPr u="heavy" spc="-5" dirty="0">
                <a:uFill>
                  <a:solidFill>
                    <a:srgbClr val="FBBA03"/>
                  </a:solidFill>
                </a:uFill>
              </a:rPr>
              <a:t>l</a:t>
            </a:r>
            <a:r>
              <a:rPr u="none" spc="-5" dirty="0"/>
              <a:t>e</a:t>
            </a:r>
            <a:r>
              <a:rPr u="none" spc="-110" dirty="0"/>
              <a:t> </a:t>
            </a:r>
            <a:r>
              <a:rPr u="none" dirty="0"/>
              <a:t>7	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96914" y="1498218"/>
          <a:ext cx="7618093" cy="18477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62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48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70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51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2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75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258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73195">
                <a:tc>
                  <a:txBody>
                    <a:bodyPr/>
                    <a:lstStyle/>
                    <a:p>
                      <a:pPr marL="31750">
                        <a:lnSpc>
                          <a:spcPts val="1964"/>
                        </a:lnSpc>
                      </a:pPr>
                      <a:r>
                        <a:rPr sz="1800" i="1" spc="14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Instruction</a:t>
                      </a:r>
                      <a:r>
                        <a:rPr sz="1800" i="1" spc="7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i="1" spc="13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status: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500" i="1" spc="170" dirty="0">
                          <a:latin typeface="Times New Roman"/>
                          <a:cs typeface="Times New Roman"/>
                        </a:rPr>
                        <a:t>Exec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16510" marB="0"/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500" i="1" spc="155" dirty="0">
                          <a:latin typeface="Times New Roman"/>
                          <a:cs typeface="Times New Roman"/>
                        </a:rPr>
                        <a:t>Write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1651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624">
                <a:tc>
                  <a:txBody>
                    <a:bodyPr/>
                    <a:lstStyle/>
                    <a:p>
                      <a:pPr marL="359410">
                        <a:lnSpc>
                          <a:spcPct val="100000"/>
                        </a:lnSpc>
                        <a:spcBef>
                          <a:spcPts val="195"/>
                        </a:spcBef>
                        <a:tabLst>
                          <a:tab pos="1942464" algn="l"/>
                        </a:tabLst>
                      </a:pPr>
                      <a:r>
                        <a:rPr sz="1350" spc="105" dirty="0">
                          <a:latin typeface="Times New Roman"/>
                          <a:cs typeface="Times New Roman"/>
                        </a:rPr>
                        <a:t>Instruction	</a:t>
                      </a:r>
                      <a:r>
                        <a:rPr sz="1350" i="1" spc="75" dirty="0">
                          <a:latin typeface="Times New Roman"/>
                          <a:cs typeface="Times New Roman"/>
                        </a:rPr>
                        <a:t>j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marR="2413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350" i="1" dirty="0">
                          <a:latin typeface="Times New Roman"/>
                          <a:cs typeface="Times New Roman"/>
                        </a:rPr>
                        <a:t>k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500" i="1" spc="150" dirty="0">
                          <a:latin typeface="Times New Roman"/>
                          <a:cs typeface="Times New Roman"/>
                        </a:rPr>
                        <a:t>Issue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500" i="1" spc="210" dirty="0">
                          <a:latin typeface="Times New Roman"/>
                          <a:cs typeface="Times New Roman"/>
                        </a:rPr>
                        <a:t>Comp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500" i="1" spc="3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500" i="1" spc="-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500" i="1" spc="30" dirty="0">
                          <a:latin typeface="Times New Roman"/>
                          <a:cs typeface="Times New Roman"/>
                        </a:rPr>
                        <a:t>su</a:t>
                      </a:r>
                      <a:r>
                        <a:rPr sz="1500" i="1" spc="40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500" i="1" dirty="0">
                          <a:latin typeface="Times New Roman"/>
                          <a:cs typeface="Times New Roman"/>
                        </a:rPr>
                        <a:t>t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750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500" spc="165" dirty="0">
                          <a:latin typeface="Times New Roman"/>
                          <a:cs typeface="Times New Roman"/>
                        </a:rPr>
                        <a:t>Busy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500" spc="150" dirty="0">
                          <a:latin typeface="Times New Roman"/>
                          <a:cs typeface="Times New Roman"/>
                        </a:rPr>
                        <a:t>Address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694"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75"/>
                        </a:spcBef>
                        <a:tabLst>
                          <a:tab pos="945515" algn="l"/>
                          <a:tab pos="1462405" algn="l"/>
                        </a:tabLst>
                      </a:pPr>
                      <a:r>
                        <a:rPr sz="1350" spc="25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350" dirty="0">
                          <a:latin typeface="Times New Roman"/>
                          <a:cs typeface="Times New Roman"/>
                        </a:rPr>
                        <a:t>D	</a:t>
                      </a:r>
                      <a:r>
                        <a:rPr sz="1350" spc="-20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350" dirty="0">
                          <a:latin typeface="Times New Roman"/>
                          <a:cs typeface="Times New Roman"/>
                        </a:rPr>
                        <a:t>6	3</a:t>
                      </a:r>
                      <a:r>
                        <a:rPr sz="1350" spc="-10" dirty="0">
                          <a:latin typeface="Times New Roman"/>
                          <a:cs typeface="Times New Roman"/>
                        </a:rPr>
                        <a:t>4</a:t>
                      </a:r>
                      <a:r>
                        <a:rPr sz="1350" dirty="0">
                          <a:latin typeface="Times New Roman"/>
                          <a:cs typeface="Times New Roman"/>
                        </a:rPr>
                        <a:t>+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/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350" spc="160" dirty="0">
                          <a:latin typeface="Times New Roman"/>
                          <a:cs typeface="Times New Roman"/>
                        </a:rPr>
                        <a:t>R2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3340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3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2545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3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3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73025" algn="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350" spc="25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35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350" spc="2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350" spc="-1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3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2545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350" spc="155" dirty="0">
                          <a:latin typeface="Times New Roman"/>
                          <a:cs typeface="Times New Roman"/>
                        </a:rPr>
                        <a:t>No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1715">
                <a:tc>
                  <a:txBody>
                    <a:bodyPr/>
                    <a:lstStyle/>
                    <a:p>
                      <a:pPr marR="136525" algn="r">
                        <a:lnSpc>
                          <a:spcPts val="1595"/>
                        </a:lnSpc>
                        <a:tabLst>
                          <a:tab pos="946150" algn="l"/>
                          <a:tab pos="1462405" algn="l"/>
                        </a:tabLst>
                      </a:pPr>
                      <a:r>
                        <a:rPr sz="1350" spc="2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3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D	</a:t>
                      </a:r>
                      <a:r>
                        <a:rPr sz="1350" spc="-2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3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2	4</a:t>
                      </a:r>
                      <a:r>
                        <a:rPr sz="1350" spc="-1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r>
                        <a:rPr sz="13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+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ts val="1595"/>
                        </a:lnSpc>
                      </a:pPr>
                      <a:r>
                        <a:rPr sz="1350" spc="16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R3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3340" algn="ctr">
                        <a:lnSpc>
                          <a:spcPts val="1595"/>
                        </a:lnSpc>
                      </a:pPr>
                      <a:r>
                        <a:rPr sz="13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42545" algn="ctr">
                        <a:lnSpc>
                          <a:spcPts val="1595"/>
                        </a:lnSpc>
                      </a:pPr>
                      <a:r>
                        <a:rPr sz="13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595"/>
                        </a:lnSpc>
                      </a:pPr>
                      <a:r>
                        <a:rPr sz="1350" dirty="0">
                          <a:latin typeface="Times New Roman"/>
                          <a:cs typeface="Times New Roman"/>
                        </a:rPr>
                        <a:t>5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73025" algn="r">
                        <a:lnSpc>
                          <a:spcPts val="1595"/>
                        </a:lnSpc>
                      </a:pPr>
                      <a:r>
                        <a:rPr sz="1350" spc="25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35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350" spc="2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350" spc="-1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3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3180" algn="ctr">
                        <a:lnSpc>
                          <a:spcPts val="1595"/>
                        </a:lnSpc>
                      </a:pPr>
                      <a:r>
                        <a:rPr sz="1350" spc="155" dirty="0">
                          <a:latin typeface="Times New Roman"/>
                          <a:cs typeface="Times New Roman"/>
                        </a:rPr>
                        <a:t>No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0483">
                <a:tc>
                  <a:txBody>
                    <a:bodyPr/>
                    <a:lstStyle/>
                    <a:p>
                      <a:pPr marL="359410">
                        <a:lnSpc>
                          <a:spcPts val="1555"/>
                        </a:lnSpc>
                        <a:tabLst>
                          <a:tab pos="1305560" algn="l"/>
                          <a:tab pos="1881505" algn="l"/>
                        </a:tabLst>
                      </a:pPr>
                      <a:r>
                        <a:rPr sz="1350" spc="165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MULTD	</a:t>
                      </a:r>
                      <a:r>
                        <a:rPr sz="1350" spc="135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F0	F2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555"/>
                        </a:lnSpc>
                      </a:pPr>
                      <a:r>
                        <a:rPr sz="1350" spc="13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F4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3340" algn="ctr">
                        <a:lnSpc>
                          <a:spcPts val="1555"/>
                        </a:lnSpc>
                      </a:pPr>
                      <a:r>
                        <a:rPr sz="13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73025" algn="r">
                        <a:lnSpc>
                          <a:spcPts val="1555"/>
                        </a:lnSpc>
                      </a:pPr>
                      <a:r>
                        <a:rPr sz="1350" spc="25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35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350" spc="2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350" spc="-1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3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3180" algn="ctr">
                        <a:lnSpc>
                          <a:spcPts val="1555"/>
                        </a:lnSpc>
                      </a:pPr>
                      <a:r>
                        <a:rPr sz="1350" spc="155" dirty="0">
                          <a:latin typeface="Times New Roman"/>
                          <a:cs typeface="Times New Roman"/>
                        </a:rPr>
                        <a:t>No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3805">
                <a:tc>
                  <a:txBody>
                    <a:bodyPr/>
                    <a:lstStyle/>
                    <a:p>
                      <a:pPr marL="359410">
                        <a:lnSpc>
                          <a:spcPct val="100000"/>
                        </a:lnSpc>
                        <a:spcBef>
                          <a:spcPts val="75"/>
                        </a:spcBef>
                        <a:tabLst>
                          <a:tab pos="1305560" algn="l"/>
                          <a:tab pos="1881505" algn="l"/>
                        </a:tabLst>
                      </a:pPr>
                      <a:r>
                        <a:rPr sz="1350" spc="135" dirty="0">
                          <a:solidFill>
                            <a:srgbClr val="FF00FF"/>
                          </a:solidFill>
                          <a:latin typeface="Times New Roman"/>
                          <a:cs typeface="Times New Roman"/>
                        </a:rPr>
                        <a:t>SUBD	F8	F6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/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350" spc="130" dirty="0">
                          <a:solidFill>
                            <a:srgbClr val="FF00FF"/>
                          </a:solidFill>
                          <a:latin typeface="Times New Roman"/>
                          <a:cs typeface="Times New Roman"/>
                        </a:rPr>
                        <a:t>F2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3340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3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42545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350" dirty="0">
                          <a:latin typeface="Times New Roman"/>
                          <a:cs typeface="Times New Roman"/>
                        </a:rPr>
                        <a:t>7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1801">
                <a:tc>
                  <a:txBody>
                    <a:bodyPr/>
                    <a:lstStyle/>
                    <a:p>
                      <a:pPr marL="359410">
                        <a:lnSpc>
                          <a:spcPts val="1595"/>
                        </a:lnSpc>
                        <a:tabLst>
                          <a:tab pos="1253490" algn="l"/>
                          <a:tab pos="1881505" algn="l"/>
                        </a:tabLst>
                      </a:pPr>
                      <a:r>
                        <a:rPr sz="1350" spc="140" dirty="0">
                          <a:solidFill>
                            <a:srgbClr val="00FF00"/>
                          </a:solidFill>
                          <a:latin typeface="Times New Roman"/>
                          <a:cs typeface="Times New Roman"/>
                        </a:rPr>
                        <a:t>DIVD	</a:t>
                      </a:r>
                      <a:r>
                        <a:rPr sz="1350" spc="130" dirty="0">
                          <a:solidFill>
                            <a:srgbClr val="00FF00"/>
                          </a:solidFill>
                          <a:latin typeface="Times New Roman"/>
                          <a:cs typeface="Times New Roman"/>
                        </a:rPr>
                        <a:t>F10	</a:t>
                      </a:r>
                      <a:r>
                        <a:rPr sz="1350" spc="135" dirty="0">
                          <a:solidFill>
                            <a:srgbClr val="00FF00"/>
                          </a:solidFill>
                          <a:latin typeface="Times New Roman"/>
                          <a:cs typeface="Times New Roman"/>
                        </a:rPr>
                        <a:t>F0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595"/>
                        </a:lnSpc>
                      </a:pPr>
                      <a:r>
                        <a:rPr sz="1350" spc="130" dirty="0">
                          <a:solidFill>
                            <a:srgbClr val="00FF00"/>
                          </a:solidFill>
                          <a:latin typeface="Times New Roman"/>
                          <a:cs typeface="Times New Roman"/>
                        </a:rPr>
                        <a:t>F6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3340" algn="ctr">
                        <a:lnSpc>
                          <a:spcPts val="1595"/>
                        </a:lnSpc>
                      </a:pPr>
                      <a:r>
                        <a:rPr sz="1350" dirty="0">
                          <a:latin typeface="Times New Roman"/>
                          <a:cs typeface="Times New Roman"/>
                        </a:rPr>
                        <a:t>5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9476">
                <a:tc>
                  <a:txBody>
                    <a:bodyPr/>
                    <a:lstStyle/>
                    <a:p>
                      <a:pPr marL="359410">
                        <a:lnSpc>
                          <a:spcPts val="1550"/>
                        </a:lnSpc>
                        <a:tabLst>
                          <a:tab pos="1305560" algn="l"/>
                          <a:tab pos="1881505" algn="l"/>
                        </a:tabLst>
                      </a:pPr>
                      <a:r>
                        <a:rPr sz="1350" spc="180" dirty="0">
                          <a:latin typeface="Times New Roman"/>
                          <a:cs typeface="Times New Roman"/>
                        </a:rPr>
                        <a:t>ADDD	</a:t>
                      </a:r>
                      <a:r>
                        <a:rPr sz="1350" spc="135" dirty="0">
                          <a:latin typeface="Times New Roman"/>
                          <a:cs typeface="Times New Roman"/>
                        </a:rPr>
                        <a:t>F6	F8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550"/>
                        </a:lnSpc>
                      </a:pPr>
                      <a:r>
                        <a:rPr sz="1350" spc="130" dirty="0">
                          <a:latin typeface="Times New Roman"/>
                          <a:cs typeface="Times New Roman"/>
                        </a:rPr>
                        <a:t>F2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3340" algn="ctr">
                        <a:lnSpc>
                          <a:spcPts val="1550"/>
                        </a:lnSpc>
                      </a:pPr>
                      <a:r>
                        <a:rPr sz="1350" dirty="0">
                          <a:latin typeface="Times New Roman"/>
                          <a:cs typeface="Times New Roman"/>
                        </a:rPr>
                        <a:t>6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015964" y="3404374"/>
            <a:ext cx="3284220" cy="58991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sz="1800" i="1" spc="150" dirty="0">
                <a:solidFill>
                  <a:srgbClr val="FF0000"/>
                </a:solidFill>
                <a:latin typeface="Times New Roman"/>
                <a:cs typeface="Times New Roman"/>
              </a:rPr>
              <a:t>Reservation</a:t>
            </a:r>
            <a:r>
              <a:rPr sz="1800" i="1" spc="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i="1" spc="140" dirty="0">
                <a:solidFill>
                  <a:srgbClr val="FF0000"/>
                </a:solidFill>
                <a:latin typeface="Times New Roman"/>
                <a:cs typeface="Times New Roman"/>
              </a:rPr>
              <a:t>Stations:</a:t>
            </a:r>
            <a:endParaRPr sz="1800">
              <a:latin typeface="Times New Roman"/>
              <a:cs typeface="Times New Roman"/>
            </a:endParaRPr>
          </a:p>
          <a:p>
            <a:pPr marL="1149350">
              <a:lnSpc>
                <a:spcPct val="100000"/>
              </a:lnSpc>
              <a:spcBef>
                <a:spcPts val="229"/>
              </a:spcBef>
              <a:tabLst>
                <a:tab pos="1690370" algn="l"/>
                <a:tab pos="2982595" algn="l"/>
              </a:tabLst>
            </a:pPr>
            <a:r>
              <a:rPr sz="1350" i="1" spc="120" dirty="0">
                <a:latin typeface="Times New Roman"/>
                <a:cs typeface="Times New Roman"/>
              </a:rPr>
              <a:t>T</a:t>
            </a:r>
            <a:r>
              <a:rPr sz="1350" i="1" spc="100" dirty="0">
                <a:latin typeface="Times New Roman"/>
                <a:cs typeface="Times New Roman"/>
              </a:rPr>
              <a:t>i</a:t>
            </a:r>
            <a:r>
              <a:rPr sz="1350" i="1" spc="170" dirty="0">
                <a:latin typeface="Times New Roman"/>
                <a:cs typeface="Times New Roman"/>
              </a:rPr>
              <a:t>m</a:t>
            </a:r>
            <a:r>
              <a:rPr sz="1350" i="1" spc="120" dirty="0">
                <a:latin typeface="Times New Roman"/>
                <a:cs typeface="Times New Roman"/>
              </a:rPr>
              <a:t>e</a:t>
            </a:r>
            <a:r>
              <a:rPr sz="1350" i="1" dirty="0">
                <a:latin typeface="Times New Roman"/>
                <a:cs typeface="Times New Roman"/>
              </a:rPr>
              <a:t>	</a:t>
            </a:r>
            <a:r>
              <a:rPr sz="1350" i="1" spc="185" dirty="0">
                <a:latin typeface="Times New Roman"/>
                <a:cs typeface="Times New Roman"/>
              </a:rPr>
              <a:t>N</a:t>
            </a:r>
            <a:r>
              <a:rPr sz="1350" i="1" spc="135" dirty="0">
                <a:latin typeface="Times New Roman"/>
                <a:cs typeface="Times New Roman"/>
              </a:rPr>
              <a:t>a</a:t>
            </a:r>
            <a:r>
              <a:rPr sz="1350" i="1" spc="175" dirty="0">
                <a:latin typeface="Times New Roman"/>
                <a:cs typeface="Times New Roman"/>
              </a:rPr>
              <a:t>m</a:t>
            </a:r>
            <a:r>
              <a:rPr sz="1350" i="1" spc="120" dirty="0">
                <a:latin typeface="Times New Roman"/>
                <a:cs typeface="Times New Roman"/>
              </a:rPr>
              <a:t>e</a:t>
            </a:r>
            <a:r>
              <a:rPr sz="1350" i="1" dirty="0">
                <a:latin typeface="Times New Roman"/>
                <a:cs typeface="Times New Roman"/>
              </a:rPr>
              <a:t>  </a:t>
            </a:r>
            <a:r>
              <a:rPr sz="1350" i="1" spc="-120" dirty="0">
                <a:latin typeface="Times New Roman"/>
                <a:cs typeface="Times New Roman"/>
              </a:rPr>
              <a:t> </a:t>
            </a:r>
            <a:r>
              <a:rPr sz="1500" i="1" spc="235" dirty="0">
                <a:latin typeface="Times New Roman"/>
                <a:cs typeface="Times New Roman"/>
              </a:rPr>
              <a:t>B</a:t>
            </a:r>
            <a:r>
              <a:rPr sz="1500" i="1" spc="175" dirty="0">
                <a:latin typeface="Times New Roman"/>
                <a:cs typeface="Times New Roman"/>
              </a:rPr>
              <a:t>us</a:t>
            </a:r>
            <a:r>
              <a:rPr sz="1500" i="1" spc="145" dirty="0">
                <a:latin typeface="Times New Roman"/>
                <a:cs typeface="Times New Roman"/>
              </a:rPr>
              <a:t>y</a:t>
            </a:r>
            <a:r>
              <a:rPr sz="1500" i="1" dirty="0">
                <a:latin typeface="Times New Roman"/>
                <a:cs typeface="Times New Roman"/>
              </a:rPr>
              <a:t>	</a:t>
            </a:r>
            <a:r>
              <a:rPr sz="1500" i="1" spc="265" dirty="0">
                <a:latin typeface="Times New Roman"/>
                <a:cs typeface="Times New Roman"/>
              </a:rPr>
              <a:t>O</a:t>
            </a:r>
            <a:r>
              <a:rPr sz="1500" i="1" spc="160" dirty="0">
                <a:latin typeface="Times New Roman"/>
                <a:cs typeface="Times New Roman"/>
              </a:rPr>
              <a:t>p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82606" y="3450316"/>
            <a:ext cx="262255" cy="54102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1500" i="1" spc="190" dirty="0">
                <a:latin typeface="Times New Roman"/>
                <a:cs typeface="Times New Roman"/>
              </a:rPr>
              <a:t>S</a:t>
            </a:r>
            <a:r>
              <a:rPr sz="1500" i="1" spc="160" dirty="0"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225"/>
              </a:spcBef>
            </a:pPr>
            <a:r>
              <a:rPr sz="1500" i="1" spc="125" dirty="0">
                <a:latin typeface="Times New Roman"/>
                <a:cs typeface="Times New Roman"/>
              </a:rPr>
              <a:t>Vj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28809" y="3450316"/>
            <a:ext cx="266065" cy="54102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1500" i="1" spc="190" dirty="0">
                <a:latin typeface="Times New Roman"/>
                <a:cs typeface="Times New Roman"/>
              </a:rPr>
              <a:t>S</a:t>
            </a:r>
            <a:r>
              <a:rPr sz="1500" i="1" spc="160" dirty="0">
                <a:latin typeface="Times New Roman"/>
                <a:cs typeface="Times New Roman"/>
              </a:rPr>
              <a:t>2</a:t>
            </a: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500" i="1" spc="160" dirty="0">
                <a:latin typeface="Times New Roman"/>
                <a:cs typeface="Times New Roman"/>
              </a:rPr>
              <a:t>V</a:t>
            </a:r>
            <a:r>
              <a:rPr sz="1500" i="1" spc="145" dirty="0">
                <a:latin typeface="Times New Roman"/>
                <a:cs typeface="Times New Roman"/>
              </a:rPr>
              <a:t>k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64346" y="3450316"/>
            <a:ext cx="937894" cy="54102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  <a:tabLst>
                <a:tab pos="658495" algn="l"/>
              </a:tabLst>
            </a:pPr>
            <a:r>
              <a:rPr sz="1500" i="1" spc="229" dirty="0">
                <a:latin typeface="Times New Roman"/>
                <a:cs typeface="Times New Roman"/>
              </a:rPr>
              <a:t>R</a:t>
            </a:r>
            <a:r>
              <a:rPr sz="1500" i="1" spc="160" dirty="0">
                <a:latin typeface="Times New Roman"/>
                <a:cs typeface="Times New Roman"/>
              </a:rPr>
              <a:t>S</a:t>
            </a:r>
            <a:r>
              <a:rPr sz="1500" i="1" dirty="0">
                <a:latin typeface="Times New Roman"/>
                <a:cs typeface="Times New Roman"/>
              </a:rPr>
              <a:t>	</a:t>
            </a:r>
            <a:r>
              <a:rPr sz="1500" i="1" spc="229" dirty="0">
                <a:latin typeface="Times New Roman"/>
                <a:cs typeface="Times New Roman"/>
              </a:rPr>
              <a:t>R</a:t>
            </a:r>
            <a:r>
              <a:rPr sz="1500" i="1" spc="160" dirty="0">
                <a:latin typeface="Times New Roman"/>
                <a:cs typeface="Times New Roman"/>
              </a:rPr>
              <a:t>S</a:t>
            </a:r>
            <a:endParaRPr sz="1500">
              <a:latin typeface="Times New Roman"/>
              <a:cs typeface="Times New Roman"/>
            </a:endParaRPr>
          </a:p>
          <a:p>
            <a:pPr marL="30480">
              <a:lnSpc>
                <a:spcPct val="100000"/>
              </a:lnSpc>
              <a:spcBef>
                <a:spcPts val="225"/>
              </a:spcBef>
              <a:tabLst>
                <a:tab pos="648970" algn="l"/>
              </a:tabLst>
            </a:pPr>
            <a:r>
              <a:rPr sz="1500" i="1" spc="265" dirty="0">
                <a:latin typeface="Times New Roman"/>
                <a:cs typeface="Times New Roman"/>
              </a:rPr>
              <a:t>Q</a:t>
            </a:r>
            <a:r>
              <a:rPr sz="1500" i="1" spc="90" dirty="0">
                <a:latin typeface="Times New Roman"/>
                <a:cs typeface="Times New Roman"/>
              </a:rPr>
              <a:t>j</a:t>
            </a:r>
            <a:r>
              <a:rPr sz="1500" i="1" dirty="0">
                <a:latin typeface="Times New Roman"/>
                <a:cs typeface="Times New Roman"/>
              </a:rPr>
              <a:t>	</a:t>
            </a:r>
            <a:r>
              <a:rPr sz="1500" i="1" spc="265" dirty="0">
                <a:latin typeface="Times New Roman"/>
                <a:cs typeface="Times New Roman"/>
              </a:rPr>
              <a:t>Q</a:t>
            </a:r>
            <a:r>
              <a:rPr sz="1500" i="1" spc="145" dirty="0">
                <a:latin typeface="Times New Roman"/>
                <a:cs typeface="Times New Roman"/>
              </a:rPr>
              <a:t>k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87817" y="3970479"/>
            <a:ext cx="2980690" cy="91440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29"/>
              </a:spcBef>
              <a:tabLst>
                <a:tab pos="507365" algn="l"/>
              </a:tabLst>
            </a:pPr>
            <a:r>
              <a:rPr sz="1350" spc="140" dirty="0">
                <a:latin typeface="Times New Roman"/>
                <a:cs typeface="Times New Roman"/>
              </a:rPr>
              <a:t>Yes	</a:t>
            </a:r>
            <a:r>
              <a:rPr sz="1350" spc="135" dirty="0">
                <a:solidFill>
                  <a:srgbClr val="FF00FF"/>
                </a:solidFill>
                <a:latin typeface="Times New Roman"/>
                <a:cs typeface="Times New Roman"/>
              </a:rPr>
              <a:t>SUBD </a:t>
            </a:r>
            <a:r>
              <a:rPr sz="1350" spc="140" dirty="0">
                <a:latin typeface="Times New Roman"/>
                <a:cs typeface="Times New Roman"/>
              </a:rPr>
              <a:t>M(A1)</a:t>
            </a:r>
            <a:r>
              <a:rPr sz="1350" spc="300" dirty="0">
                <a:latin typeface="Times New Roman"/>
                <a:cs typeface="Times New Roman"/>
              </a:rPr>
              <a:t> </a:t>
            </a:r>
            <a:r>
              <a:rPr sz="1350" spc="140" dirty="0">
                <a:solidFill>
                  <a:srgbClr val="FF0000"/>
                </a:solidFill>
                <a:latin typeface="Times New Roman"/>
                <a:cs typeface="Times New Roman"/>
              </a:rPr>
              <a:t>M(A2)</a:t>
            </a:r>
            <a:endParaRPr sz="13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0"/>
              </a:spcBef>
              <a:tabLst>
                <a:tab pos="455295" algn="l"/>
                <a:tab pos="1807210" algn="l"/>
                <a:tab pos="2512695" algn="l"/>
              </a:tabLst>
            </a:pPr>
            <a:r>
              <a:rPr sz="1350" spc="170" dirty="0">
                <a:latin typeface="Times New Roman"/>
                <a:cs typeface="Times New Roman"/>
              </a:rPr>
              <a:t>Y</a:t>
            </a:r>
            <a:r>
              <a:rPr sz="1350" spc="140" dirty="0">
                <a:latin typeface="Times New Roman"/>
                <a:cs typeface="Times New Roman"/>
              </a:rPr>
              <a:t>e</a:t>
            </a:r>
            <a:r>
              <a:rPr sz="1350" spc="105" dirty="0">
                <a:latin typeface="Times New Roman"/>
                <a:cs typeface="Times New Roman"/>
              </a:rPr>
              <a:t>s</a:t>
            </a:r>
            <a:r>
              <a:rPr sz="1350" dirty="0">
                <a:latin typeface="Times New Roman"/>
                <a:cs typeface="Times New Roman"/>
              </a:rPr>
              <a:t>	</a:t>
            </a:r>
            <a:r>
              <a:rPr sz="1350" spc="170" dirty="0">
                <a:latin typeface="Times New Roman"/>
                <a:cs typeface="Times New Roman"/>
              </a:rPr>
              <a:t>ADD</a:t>
            </a:r>
            <a:r>
              <a:rPr sz="1350" spc="195" dirty="0">
                <a:latin typeface="Times New Roman"/>
                <a:cs typeface="Times New Roman"/>
              </a:rPr>
              <a:t>D</a:t>
            </a:r>
            <a:r>
              <a:rPr sz="1350" dirty="0">
                <a:latin typeface="Times New Roman"/>
                <a:cs typeface="Times New Roman"/>
              </a:rPr>
              <a:t>	</a:t>
            </a:r>
            <a:r>
              <a:rPr sz="1350" spc="210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1350" spc="90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1350" spc="17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1350" spc="114" dirty="0">
                <a:solidFill>
                  <a:srgbClr val="FF0000"/>
                </a:solidFill>
                <a:latin typeface="Times New Roman"/>
                <a:cs typeface="Times New Roman"/>
              </a:rPr>
              <a:t>2)</a:t>
            </a:r>
            <a:r>
              <a:rPr sz="135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1350" spc="170" dirty="0">
                <a:solidFill>
                  <a:srgbClr val="FF00FF"/>
                </a:solidFill>
                <a:latin typeface="Times New Roman"/>
                <a:cs typeface="Times New Roman"/>
              </a:rPr>
              <a:t>A</a:t>
            </a:r>
            <a:r>
              <a:rPr sz="1350" spc="125" dirty="0">
                <a:solidFill>
                  <a:srgbClr val="FF00FF"/>
                </a:solidFill>
                <a:latin typeface="Times New Roman"/>
                <a:cs typeface="Times New Roman"/>
              </a:rPr>
              <a:t>d</a:t>
            </a:r>
            <a:r>
              <a:rPr sz="1350" spc="135" dirty="0">
                <a:solidFill>
                  <a:srgbClr val="FF00FF"/>
                </a:solidFill>
                <a:latin typeface="Times New Roman"/>
                <a:cs typeface="Times New Roman"/>
              </a:rPr>
              <a:t>d1</a:t>
            </a:r>
            <a:endParaRPr sz="1350">
              <a:latin typeface="Times New Roman"/>
              <a:cs typeface="Times New Roman"/>
            </a:endParaRPr>
          </a:p>
          <a:p>
            <a:pPr marL="33020">
              <a:lnSpc>
                <a:spcPct val="100000"/>
              </a:lnSpc>
              <a:spcBef>
                <a:spcPts val="135"/>
              </a:spcBef>
            </a:pPr>
            <a:r>
              <a:rPr sz="1350" spc="155" dirty="0">
                <a:latin typeface="Times New Roman"/>
                <a:cs typeface="Times New Roman"/>
              </a:rPr>
              <a:t>No</a:t>
            </a:r>
            <a:endParaRPr sz="13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1350" spc="140" dirty="0">
                <a:latin typeface="Times New Roman"/>
                <a:cs typeface="Times New Roman"/>
              </a:rPr>
              <a:t>Yes </a:t>
            </a:r>
            <a:r>
              <a:rPr sz="1350" spc="165" dirty="0">
                <a:solidFill>
                  <a:srgbClr val="3333CC"/>
                </a:solidFill>
                <a:latin typeface="Times New Roman"/>
                <a:cs typeface="Times New Roman"/>
              </a:rPr>
              <a:t>MULTD</a:t>
            </a:r>
            <a:r>
              <a:rPr sz="1350" spc="15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350" spc="140" dirty="0">
                <a:solidFill>
                  <a:srgbClr val="FF0000"/>
                </a:solidFill>
                <a:latin typeface="Times New Roman"/>
                <a:cs typeface="Times New Roman"/>
              </a:rPr>
              <a:t>M(A2)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30791" y="3970478"/>
            <a:ext cx="688340" cy="1136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5260" marR="48260" indent="-163195" algn="just">
              <a:lnSpc>
                <a:spcPct val="108100"/>
              </a:lnSpc>
              <a:spcBef>
                <a:spcPts val="100"/>
              </a:spcBef>
            </a:pPr>
            <a:r>
              <a:rPr sz="1350" spc="135" dirty="0">
                <a:latin typeface="Times New Roman"/>
                <a:cs typeface="Times New Roman"/>
              </a:rPr>
              <a:t>0</a:t>
            </a:r>
            <a:r>
              <a:rPr sz="1350" spc="45" dirty="0">
                <a:latin typeface="Times New Roman"/>
                <a:cs typeface="Times New Roman"/>
              </a:rPr>
              <a:t> </a:t>
            </a:r>
            <a:r>
              <a:rPr sz="1350" spc="145" dirty="0">
                <a:latin typeface="Times New Roman"/>
                <a:cs typeface="Times New Roman"/>
              </a:rPr>
              <a:t>Add1  </a:t>
            </a:r>
            <a:r>
              <a:rPr sz="1350" spc="170" dirty="0">
                <a:latin typeface="Times New Roman"/>
                <a:cs typeface="Times New Roman"/>
              </a:rPr>
              <a:t>A</a:t>
            </a:r>
            <a:r>
              <a:rPr sz="1350" spc="110" dirty="0">
                <a:latin typeface="Times New Roman"/>
                <a:cs typeface="Times New Roman"/>
              </a:rPr>
              <a:t>dd2  </a:t>
            </a:r>
            <a:r>
              <a:rPr sz="1350" spc="170" dirty="0">
                <a:latin typeface="Times New Roman"/>
                <a:cs typeface="Times New Roman"/>
              </a:rPr>
              <a:t>A</a:t>
            </a:r>
            <a:r>
              <a:rPr sz="1350" spc="135" dirty="0">
                <a:latin typeface="Times New Roman"/>
                <a:cs typeface="Times New Roman"/>
              </a:rPr>
              <a:t>dd3</a:t>
            </a:r>
            <a:endParaRPr sz="1350">
              <a:latin typeface="Times New Roman"/>
              <a:cs typeface="Times New Roman"/>
            </a:endParaRPr>
          </a:p>
          <a:p>
            <a:pPr marL="175260" marR="5080" indent="-163195" algn="just">
              <a:lnSpc>
                <a:spcPts val="1750"/>
              </a:lnSpc>
              <a:spcBef>
                <a:spcPts val="70"/>
              </a:spcBef>
            </a:pPr>
            <a:r>
              <a:rPr sz="1350" spc="135" dirty="0">
                <a:latin typeface="Times New Roman"/>
                <a:cs typeface="Times New Roman"/>
              </a:rPr>
              <a:t>8</a:t>
            </a:r>
            <a:r>
              <a:rPr sz="1350" spc="35" dirty="0">
                <a:latin typeface="Times New Roman"/>
                <a:cs typeface="Times New Roman"/>
              </a:rPr>
              <a:t> </a:t>
            </a:r>
            <a:r>
              <a:rPr sz="1350" spc="125" dirty="0">
                <a:latin typeface="Times New Roman"/>
                <a:cs typeface="Times New Roman"/>
              </a:rPr>
              <a:t>Mult1  </a:t>
            </a:r>
            <a:r>
              <a:rPr sz="1350" spc="225" dirty="0">
                <a:latin typeface="Times New Roman"/>
                <a:cs typeface="Times New Roman"/>
              </a:rPr>
              <a:t>M</a:t>
            </a:r>
            <a:r>
              <a:rPr sz="1350" spc="135" dirty="0">
                <a:latin typeface="Times New Roman"/>
                <a:cs typeface="Times New Roman"/>
              </a:rPr>
              <a:t>u</a:t>
            </a:r>
            <a:r>
              <a:rPr sz="1350" spc="30" dirty="0">
                <a:latin typeface="Times New Roman"/>
                <a:cs typeface="Times New Roman"/>
              </a:rPr>
              <a:t>l</a:t>
            </a:r>
            <a:r>
              <a:rPr sz="1350" spc="90" dirty="0">
                <a:latin typeface="Times New Roman"/>
                <a:cs typeface="Times New Roman"/>
              </a:rPr>
              <a:t>t</a:t>
            </a:r>
            <a:r>
              <a:rPr sz="1350" spc="135" dirty="0">
                <a:latin typeface="Times New Roman"/>
                <a:cs typeface="Times New Roman"/>
              </a:rPr>
              <a:t>2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87844" y="4875207"/>
            <a:ext cx="104013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523875" algn="l"/>
              </a:tabLst>
            </a:pPr>
            <a:r>
              <a:rPr sz="1350" spc="170" dirty="0">
                <a:latin typeface="Times New Roman"/>
                <a:cs typeface="Times New Roman"/>
              </a:rPr>
              <a:t>Y</a:t>
            </a:r>
            <a:r>
              <a:rPr sz="1350" spc="140" dirty="0">
                <a:latin typeface="Times New Roman"/>
                <a:cs typeface="Times New Roman"/>
              </a:rPr>
              <a:t>e</a:t>
            </a:r>
            <a:r>
              <a:rPr sz="1350" spc="105" dirty="0">
                <a:latin typeface="Times New Roman"/>
                <a:cs typeface="Times New Roman"/>
              </a:rPr>
              <a:t>s</a:t>
            </a:r>
            <a:r>
              <a:rPr sz="1350" dirty="0">
                <a:latin typeface="Times New Roman"/>
                <a:cs typeface="Times New Roman"/>
              </a:rPr>
              <a:t>	</a:t>
            </a:r>
            <a:r>
              <a:rPr sz="1350" spc="170" dirty="0">
                <a:solidFill>
                  <a:srgbClr val="00FF00"/>
                </a:solidFill>
                <a:latin typeface="Times New Roman"/>
                <a:cs typeface="Times New Roman"/>
              </a:rPr>
              <a:t>D</a:t>
            </a:r>
            <a:r>
              <a:rPr sz="1350" spc="90" dirty="0">
                <a:solidFill>
                  <a:srgbClr val="00FF00"/>
                </a:solidFill>
                <a:latin typeface="Times New Roman"/>
                <a:cs typeface="Times New Roman"/>
              </a:rPr>
              <a:t>I</a:t>
            </a:r>
            <a:r>
              <a:rPr sz="1350" spc="110" dirty="0">
                <a:solidFill>
                  <a:srgbClr val="00FF00"/>
                </a:solidFill>
                <a:latin typeface="Times New Roman"/>
                <a:cs typeface="Times New Roman"/>
              </a:rPr>
              <a:t>V</a:t>
            </a:r>
            <a:r>
              <a:rPr sz="1350" spc="195" dirty="0">
                <a:solidFill>
                  <a:srgbClr val="00FF00"/>
                </a:solidFill>
                <a:latin typeface="Times New Roman"/>
                <a:cs typeface="Times New Roman"/>
              </a:rPr>
              <a:t>D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95215" y="4636397"/>
            <a:ext cx="1190625" cy="470534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229"/>
              </a:spcBef>
            </a:pPr>
            <a:r>
              <a:rPr sz="1350" spc="120" dirty="0">
                <a:solidFill>
                  <a:srgbClr val="3333CC"/>
                </a:solidFill>
                <a:latin typeface="Times New Roman"/>
                <a:cs typeface="Times New Roman"/>
              </a:rPr>
              <a:t>R(F4)</a:t>
            </a:r>
            <a:endParaRPr sz="13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350" spc="140" dirty="0">
                <a:latin typeface="Times New Roman"/>
                <a:cs typeface="Times New Roman"/>
              </a:rPr>
              <a:t>M(A1)</a:t>
            </a:r>
            <a:r>
              <a:rPr sz="1350" spc="475" dirty="0">
                <a:latin typeface="Times New Roman"/>
                <a:cs typeface="Times New Roman"/>
              </a:rPr>
              <a:t> </a:t>
            </a:r>
            <a:r>
              <a:rPr sz="1350" spc="120" dirty="0">
                <a:solidFill>
                  <a:srgbClr val="3333CC"/>
                </a:solidFill>
                <a:latin typeface="Times New Roman"/>
                <a:cs typeface="Times New Roman"/>
              </a:rPr>
              <a:t>Mult1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15964" y="5189810"/>
            <a:ext cx="24250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150" dirty="0">
                <a:solidFill>
                  <a:srgbClr val="FF0000"/>
                </a:solidFill>
                <a:latin typeface="Times New Roman"/>
                <a:cs typeface="Times New Roman"/>
              </a:rPr>
              <a:t>Register </a:t>
            </a:r>
            <a:r>
              <a:rPr sz="1800" i="1" spc="125" dirty="0">
                <a:solidFill>
                  <a:srgbClr val="FF0000"/>
                </a:solidFill>
                <a:latin typeface="Times New Roman"/>
                <a:cs typeface="Times New Roman"/>
              </a:rPr>
              <a:t>result</a:t>
            </a:r>
            <a:r>
              <a:rPr sz="1800" i="1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i="1" spc="130" dirty="0">
                <a:solidFill>
                  <a:srgbClr val="FF0000"/>
                </a:solidFill>
                <a:latin typeface="Times New Roman"/>
                <a:cs typeface="Times New Roman"/>
              </a:rPr>
              <a:t>status: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088029" y="3996209"/>
            <a:ext cx="0" cy="1109980"/>
          </a:xfrm>
          <a:custGeom>
            <a:avLst/>
            <a:gdLst/>
            <a:ahLst/>
            <a:cxnLst/>
            <a:rect l="l" t="t" r="r" b="b"/>
            <a:pathLst>
              <a:path h="1109979">
                <a:moveTo>
                  <a:pt x="0" y="0"/>
                </a:moveTo>
                <a:lnTo>
                  <a:pt x="0" y="1109566"/>
                </a:lnTo>
              </a:path>
            </a:pathLst>
          </a:custGeom>
          <a:ln w="78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092695" y="3995922"/>
            <a:ext cx="0" cy="1109980"/>
          </a:xfrm>
          <a:custGeom>
            <a:avLst/>
            <a:gdLst/>
            <a:ahLst/>
            <a:cxnLst/>
            <a:rect l="l" t="t" r="r" b="b"/>
            <a:pathLst>
              <a:path h="1109979">
                <a:moveTo>
                  <a:pt x="0" y="0"/>
                </a:moveTo>
                <a:lnTo>
                  <a:pt x="0" y="1109472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283934" y="3989064"/>
            <a:ext cx="0" cy="1116965"/>
          </a:xfrm>
          <a:custGeom>
            <a:avLst/>
            <a:gdLst/>
            <a:ahLst/>
            <a:cxnLst/>
            <a:rect l="l" t="t" r="r" b="b"/>
            <a:pathLst>
              <a:path h="1116964">
                <a:moveTo>
                  <a:pt x="0" y="0"/>
                </a:moveTo>
                <a:lnTo>
                  <a:pt x="0" y="1116710"/>
                </a:lnTo>
              </a:path>
            </a:pathLst>
          </a:custGeom>
          <a:ln w="78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288029" y="3988302"/>
            <a:ext cx="0" cy="1117600"/>
          </a:xfrm>
          <a:custGeom>
            <a:avLst/>
            <a:gdLst/>
            <a:ahLst/>
            <a:cxnLst/>
            <a:rect l="l" t="t" r="r" b="b"/>
            <a:pathLst>
              <a:path h="1117600">
                <a:moveTo>
                  <a:pt x="0" y="0"/>
                </a:moveTo>
                <a:lnTo>
                  <a:pt x="0" y="1117091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292602" y="3989064"/>
            <a:ext cx="3804285" cy="0"/>
          </a:xfrm>
          <a:custGeom>
            <a:avLst/>
            <a:gdLst/>
            <a:ahLst/>
            <a:cxnLst/>
            <a:rect l="l" t="t" r="r" b="b"/>
            <a:pathLst>
              <a:path w="3804284">
                <a:moveTo>
                  <a:pt x="0" y="0"/>
                </a:moveTo>
                <a:lnTo>
                  <a:pt x="3803999" y="0"/>
                </a:lnTo>
              </a:path>
            </a:pathLst>
          </a:custGeom>
          <a:ln w="78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291840" y="3992112"/>
            <a:ext cx="3805554" cy="0"/>
          </a:xfrm>
          <a:custGeom>
            <a:avLst/>
            <a:gdLst/>
            <a:ahLst/>
            <a:cxnLst/>
            <a:rect l="l" t="t" r="r" b="b"/>
            <a:pathLst>
              <a:path w="3805554">
                <a:moveTo>
                  <a:pt x="0" y="0"/>
                </a:moveTo>
                <a:lnTo>
                  <a:pt x="3805427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292602" y="5098632"/>
            <a:ext cx="3804285" cy="0"/>
          </a:xfrm>
          <a:custGeom>
            <a:avLst/>
            <a:gdLst/>
            <a:ahLst/>
            <a:cxnLst/>
            <a:rect l="l" t="t" r="r" b="b"/>
            <a:pathLst>
              <a:path w="3804284">
                <a:moveTo>
                  <a:pt x="0" y="0"/>
                </a:moveTo>
                <a:lnTo>
                  <a:pt x="3803999" y="0"/>
                </a:lnTo>
              </a:path>
            </a:pathLst>
          </a:custGeom>
          <a:ln w="78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291840" y="5102346"/>
            <a:ext cx="3805554" cy="0"/>
          </a:xfrm>
          <a:custGeom>
            <a:avLst/>
            <a:gdLst/>
            <a:ahLst/>
            <a:cxnLst/>
            <a:rect l="l" t="t" r="r" b="b"/>
            <a:pathLst>
              <a:path w="3805554">
                <a:moveTo>
                  <a:pt x="0" y="0"/>
                </a:moveTo>
                <a:lnTo>
                  <a:pt x="3805427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1333743" y="5521596"/>
          <a:ext cx="8401680" cy="4879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2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5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16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59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24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373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6580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942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5532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65722">
                <a:tc>
                  <a:txBody>
                    <a:bodyPr/>
                    <a:lstStyle/>
                    <a:p>
                      <a:pPr marL="31750">
                        <a:lnSpc>
                          <a:spcPts val="1989"/>
                        </a:lnSpc>
                      </a:pPr>
                      <a:r>
                        <a:rPr sz="1800" spc="165" dirty="0">
                          <a:latin typeface="Times New Roman"/>
                          <a:cs typeface="Times New Roman"/>
                        </a:rPr>
                        <a:t>Clock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4"/>
                        </a:lnSpc>
                      </a:pPr>
                      <a:r>
                        <a:rPr sz="1800" i="1" spc="180" dirty="0">
                          <a:latin typeface="Times New Roman"/>
                          <a:cs typeface="Times New Roman"/>
                        </a:rPr>
                        <a:t>F0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0960" algn="ctr">
                        <a:lnSpc>
                          <a:spcPts val="1964"/>
                        </a:lnSpc>
                      </a:pPr>
                      <a:r>
                        <a:rPr sz="1800" i="1" spc="185" dirty="0">
                          <a:latin typeface="Times New Roman"/>
                          <a:cs typeface="Times New Roman"/>
                        </a:rPr>
                        <a:t>F2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ts val="1964"/>
                        </a:lnSpc>
                      </a:pPr>
                      <a:r>
                        <a:rPr sz="1800" i="1" spc="180" dirty="0">
                          <a:latin typeface="Times New Roman"/>
                          <a:cs typeface="Times New Roman"/>
                        </a:rPr>
                        <a:t>F4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964"/>
                        </a:lnSpc>
                      </a:pPr>
                      <a:r>
                        <a:rPr sz="1800" i="1" spc="180" dirty="0">
                          <a:latin typeface="Times New Roman"/>
                          <a:cs typeface="Times New Roman"/>
                        </a:rPr>
                        <a:t>F6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0480" algn="ctr">
                        <a:lnSpc>
                          <a:spcPts val="1964"/>
                        </a:lnSpc>
                      </a:pPr>
                      <a:r>
                        <a:rPr sz="1800" i="1" spc="180" dirty="0">
                          <a:latin typeface="Times New Roman"/>
                          <a:cs typeface="Times New Roman"/>
                        </a:rPr>
                        <a:t>F8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964"/>
                        </a:lnSpc>
                      </a:pPr>
                      <a:r>
                        <a:rPr sz="1800" i="1" spc="185" dirty="0">
                          <a:latin typeface="Times New Roman"/>
                          <a:cs typeface="Times New Roman"/>
                        </a:rPr>
                        <a:t>F10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715">
                        <a:lnSpc>
                          <a:spcPts val="1964"/>
                        </a:lnSpc>
                      </a:pPr>
                      <a:r>
                        <a:rPr sz="1800" i="1" spc="185" dirty="0">
                          <a:latin typeface="Times New Roman"/>
                          <a:cs typeface="Times New Roman"/>
                        </a:rPr>
                        <a:t>F12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675">
                        <a:lnSpc>
                          <a:spcPts val="1964"/>
                        </a:lnSpc>
                      </a:pPr>
                      <a:r>
                        <a:rPr sz="1800" i="1" spc="90" dirty="0">
                          <a:latin typeface="Times New Roman"/>
                          <a:cs typeface="Times New Roman"/>
                        </a:rPr>
                        <a:t>...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9380">
                        <a:lnSpc>
                          <a:spcPts val="1964"/>
                        </a:lnSpc>
                      </a:pPr>
                      <a:r>
                        <a:rPr sz="1800" i="1" spc="185" dirty="0">
                          <a:latin typeface="Times New Roman"/>
                          <a:cs typeface="Times New Roman"/>
                        </a:rPr>
                        <a:t>F30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218">
                <a:tc>
                  <a:txBody>
                    <a:bodyPr/>
                    <a:lstStyle/>
                    <a:p>
                      <a:pPr marL="348615">
                        <a:lnSpc>
                          <a:spcPts val="1550"/>
                        </a:lnSpc>
                        <a:spcBef>
                          <a:spcPts val="95"/>
                        </a:spcBef>
                      </a:pPr>
                      <a:r>
                        <a:rPr sz="1350" b="1" dirty="0">
                          <a:latin typeface="Times New Roman"/>
                          <a:cs typeface="Times New Roman"/>
                        </a:rPr>
                        <a:t>7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/>
                </a:tc>
                <a:tc>
                  <a:txBody>
                    <a:bodyPr/>
                    <a:lstStyle/>
                    <a:p>
                      <a:pPr marL="688340">
                        <a:lnSpc>
                          <a:spcPts val="1575"/>
                        </a:lnSpc>
                        <a:spcBef>
                          <a:spcPts val="70"/>
                        </a:spcBef>
                      </a:pPr>
                      <a:r>
                        <a:rPr sz="1350" i="1" spc="195" dirty="0">
                          <a:latin typeface="Times New Roman"/>
                          <a:cs typeface="Times New Roman"/>
                        </a:rPr>
                        <a:t>FU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889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0640" algn="ctr">
                        <a:lnSpc>
                          <a:spcPts val="1575"/>
                        </a:lnSpc>
                        <a:spcBef>
                          <a:spcPts val="70"/>
                        </a:spcBef>
                      </a:pPr>
                      <a:r>
                        <a:rPr sz="1350" spc="125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Mult1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780" algn="ctr">
                        <a:lnSpc>
                          <a:spcPts val="1575"/>
                        </a:lnSpc>
                        <a:spcBef>
                          <a:spcPts val="70"/>
                        </a:spcBef>
                      </a:pPr>
                      <a:r>
                        <a:rPr sz="1350" spc="14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M(A2)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889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1435" algn="ctr">
                        <a:lnSpc>
                          <a:spcPts val="1575"/>
                        </a:lnSpc>
                        <a:spcBef>
                          <a:spcPts val="70"/>
                        </a:spcBef>
                      </a:pPr>
                      <a:r>
                        <a:rPr sz="1350" spc="140" dirty="0">
                          <a:latin typeface="Times New Roman"/>
                          <a:cs typeface="Times New Roman"/>
                        </a:rPr>
                        <a:t>Add2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889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ts val="1575"/>
                        </a:lnSpc>
                        <a:spcBef>
                          <a:spcPts val="70"/>
                        </a:spcBef>
                      </a:pPr>
                      <a:r>
                        <a:rPr sz="1350" spc="145" dirty="0">
                          <a:solidFill>
                            <a:srgbClr val="FF00FF"/>
                          </a:solidFill>
                          <a:latin typeface="Times New Roman"/>
                          <a:cs typeface="Times New Roman"/>
                        </a:rPr>
                        <a:t>Add1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889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ts val="1575"/>
                        </a:lnSpc>
                        <a:spcBef>
                          <a:spcPts val="70"/>
                        </a:spcBef>
                      </a:pPr>
                      <a:r>
                        <a:rPr sz="1350" spc="120" dirty="0">
                          <a:solidFill>
                            <a:srgbClr val="00FF00"/>
                          </a:solidFill>
                          <a:latin typeface="Times New Roman"/>
                          <a:cs typeface="Times New Roman"/>
                        </a:rPr>
                        <a:t>Mult2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889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" name="object 22"/>
          <p:cNvSpPr txBox="1"/>
          <p:nvPr/>
        </p:nvSpPr>
        <p:spPr>
          <a:xfrm>
            <a:off x="1154683" y="6439961"/>
            <a:ext cx="59480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solidFill>
                  <a:srgbClr val="FC0128"/>
                </a:solidFill>
                <a:latin typeface="Comic Sans MS"/>
                <a:cs typeface="Comic Sans MS"/>
              </a:rPr>
              <a:t>Add1 </a:t>
            </a:r>
            <a:r>
              <a:rPr sz="2400" dirty="0">
                <a:solidFill>
                  <a:srgbClr val="FC0128"/>
                </a:solidFill>
                <a:latin typeface="Comic Sans MS"/>
                <a:cs typeface="Comic Sans MS"/>
              </a:rPr>
              <a:t>completing; what </a:t>
            </a:r>
            <a:r>
              <a:rPr sz="2400" spc="-5" dirty="0">
                <a:solidFill>
                  <a:srgbClr val="FC0128"/>
                </a:solidFill>
                <a:latin typeface="Comic Sans MS"/>
                <a:cs typeface="Comic Sans MS"/>
              </a:rPr>
              <a:t>is waiting for</a:t>
            </a:r>
            <a:r>
              <a:rPr sz="2400" spc="-140" dirty="0">
                <a:solidFill>
                  <a:srgbClr val="FC0128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FC0128"/>
                </a:solidFill>
                <a:latin typeface="Comic Sans MS"/>
                <a:cs typeface="Comic Sans MS"/>
              </a:rPr>
              <a:t>it?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26" name="页脚占位符 25">
            <a:extLst>
              <a:ext uri="{FF2B5EF4-FFF2-40B4-BE49-F238E27FC236}">
                <a16:creationId xmlns:a16="http://schemas.microsoft.com/office/drawing/2014/main" id="{F66A0A24-840E-0C44-BD27-BF93473942E3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67611" y="1402074"/>
            <a:ext cx="7778750" cy="0"/>
          </a:xfrm>
          <a:custGeom>
            <a:avLst/>
            <a:gdLst/>
            <a:ahLst/>
            <a:cxnLst/>
            <a:rect l="l" t="t" r="r" b="b"/>
            <a:pathLst>
              <a:path w="7778750">
                <a:moveTo>
                  <a:pt x="0" y="0"/>
                </a:moveTo>
                <a:lnTo>
                  <a:pt x="7778496" y="0"/>
                </a:lnTo>
              </a:path>
            </a:pathLst>
          </a:custGeom>
          <a:ln w="27432">
            <a:solidFill>
              <a:srgbClr val="FBBA0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020">
              <a:lnSpc>
                <a:spcPct val="100000"/>
              </a:lnSpc>
              <a:spcBef>
                <a:spcPts val="100"/>
              </a:spcBef>
              <a:tabLst>
                <a:tab pos="494665" algn="l"/>
                <a:tab pos="7811134" algn="l"/>
              </a:tabLst>
            </a:pPr>
            <a:r>
              <a:rPr b="0" dirty="0">
                <a:latin typeface="Times New Roman"/>
                <a:cs typeface="Times New Roman"/>
              </a:rPr>
              <a:t> 	</a:t>
            </a:r>
            <a:r>
              <a:rPr spc="-5" dirty="0"/>
              <a:t>Tomasulo Example Cycle</a:t>
            </a:r>
            <a:r>
              <a:rPr spc="-110" dirty="0"/>
              <a:t> </a:t>
            </a:r>
            <a:r>
              <a:rPr dirty="0"/>
              <a:t>8	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96914" y="1402074"/>
          <a:ext cx="7618093" cy="19256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62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48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70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51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2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75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258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5099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i="1" spc="14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Instruction</a:t>
                      </a:r>
                      <a:r>
                        <a:rPr sz="1800" i="1" spc="7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i="1" spc="13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status: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334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500" i="1" spc="170" dirty="0">
                          <a:latin typeface="Times New Roman"/>
                          <a:cs typeface="Times New Roman"/>
                        </a:rPr>
                        <a:t>Exec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94615" marB="0"/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500" i="1" spc="155" dirty="0">
                          <a:latin typeface="Times New Roman"/>
                          <a:cs typeface="Times New Roman"/>
                        </a:rPr>
                        <a:t>Write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94615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680">
                <a:tc>
                  <a:txBody>
                    <a:bodyPr/>
                    <a:lstStyle/>
                    <a:p>
                      <a:pPr marL="359410">
                        <a:lnSpc>
                          <a:spcPct val="100000"/>
                        </a:lnSpc>
                        <a:spcBef>
                          <a:spcPts val="195"/>
                        </a:spcBef>
                        <a:tabLst>
                          <a:tab pos="1942464" algn="l"/>
                        </a:tabLst>
                      </a:pPr>
                      <a:r>
                        <a:rPr sz="1350" spc="105" dirty="0">
                          <a:latin typeface="Times New Roman"/>
                          <a:cs typeface="Times New Roman"/>
                        </a:rPr>
                        <a:t>Instruction	</a:t>
                      </a:r>
                      <a:r>
                        <a:rPr sz="1350" i="1" spc="75" dirty="0">
                          <a:latin typeface="Times New Roman"/>
                          <a:cs typeface="Times New Roman"/>
                        </a:rPr>
                        <a:t>j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marR="2413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350" i="1" dirty="0">
                          <a:latin typeface="Times New Roman"/>
                          <a:cs typeface="Times New Roman"/>
                        </a:rPr>
                        <a:t>k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500" i="1" spc="150" dirty="0">
                          <a:latin typeface="Times New Roman"/>
                          <a:cs typeface="Times New Roman"/>
                        </a:rPr>
                        <a:t>Issue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500" i="1" spc="210" dirty="0">
                          <a:latin typeface="Times New Roman"/>
                          <a:cs typeface="Times New Roman"/>
                        </a:rPr>
                        <a:t>Comp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500" i="1" spc="3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500" i="1" spc="-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500" i="1" spc="30" dirty="0">
                          <a:latin typeface="Times New Roman"/>
                          <a:cs typeface="Times New Roman"/>
                        </a:rPr>
                        <a:t>su</a:t>
                      </a:r>
                      <a:r>
                        <a:rPr sz="1500" i="1" spc="40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500" i="1" dirty="0">
                          <a:latin typeface="Times New Roman"/>
                          <a:cs typeface="Times New Roman"/>
                        </a:rPr>
                        <a:t>t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750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500" spc="165" dirty="0">
                          <a:latin typeface="Times New Roman"/>
                          <a:cs typeface="Times New Roman"/>
                        </a:rPr>
                        <a:t>Busy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500" spc="150" dirty="0">
                          <a:latin typeface="Times New Roman"/>
                          <a:cs typeface="Times New Roman"/>
                        </a:rPr>
                        <a:t>Address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771"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75"/>
                        </a:spcBef>
                        <a:tabLst>
                          <a:tab pos="945515" algn="l"/>
                          <a:tab pos="1462405" algn="l"/>
                        </a:tabLst>
                      </a:pPr>
                      <a:r>
                        <a:rPr sz="1350" spc="25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350" dirty="0">
                          <a:latin typeface="Times New Roman"/>
                          <a:cs typeface="Times New Roman"/>
                        </a:rPr>
                        <a:t>D	</a:t>
                      </a:r>
                      <a:r>
                        <a:rPr sz="1350" spc="-20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350" dirty="0">
                          <a:latin typeface="Times New Roman"/>
                          <a:cs typeface="Times New Roman"/>
                        </a:rPr>
                        <a:t>6	3</a:t>
                      </a:r>
                      <a:r>
                        <a:rPr sz="1350" spc="-10" dirty="0">
                          <a:latin typeface="Times New Roman"/>
                          <a:cs typeface="Times New Roman"/>
                        </a:rPr>
                        <a:t>4</a:t>
                      </a:r>
                      <a:r>
                        <a:rPr sz="1350" dirty="0">
                          <a:latin typeface="Times New Roman"/>
                          <a:cs typeface="Times New Roman"/>
                        </a:rPr>
                        <a:t>+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/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350" spc="160" dirty="0">
                          <a:latin typeface="Times New Roman"/>
                          <a:cs typeface="Times New Roman"/>
                        </a:rPr>
                        <a:t>R2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3340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3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2545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3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3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73025" algn="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350" spc="25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35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350" spc="2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350" spc="-1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3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2545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350" spc="155" dirty="0">
                          <a:latin typeface="Times New Roman"/>
                          <a:cs typeface="Times New Roman"/>
                        </a:rPr>
                        <a:t>No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1714">
                <a:tc>
                  <a:txBody>
                    <a:bodyPr/>
                    <a:lstStyle/>
                    <a:p>
                      <a:pPr marR="136525" algn="r">
                        <a:lnSpc>
                          <a:spcPts val="1595"/>
                        </a:lnSpc>
                        <a:tabLst>
                          <a:tab pos="946150" algn="l"/>
                          <a:tab pos="1462405" algn="l"/>
                        </a:tabLst>
                      </a:pPr>
                      <a:r>
                        <a:rPr sz="1350" spc="2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3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D	</a:t>
                      </a:r>
                      <a:r>
                        <a:rPr sz="1350" spc="-2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3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2	4</a:t>
                      </a:r>
                      <a:r>
                        <a:rPr sz="1350" spc="-1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r>
                        <a:rPr sz="13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+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ts val="1595"/>
                        </a:lnSpc>
                      </a:pPr>
                      <a:r>
                        <a:rPr sz="1350" spc="16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R3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3340" algn="ctr">
                        <a:lnSpc>
                          <a:spcPts val="1595"/>
                        </a:lnSpc>
                      </a:pPr>
                      <a:r>
                        <a:rPr sz="13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42545" algn="ctr">
                        <a:lnSpc>
                          <a:spcPts val="1595"/>
                        </a:lnSpc>
                      </a:pPr>
                      <a:r>
                        <a:rPr sz="13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595"/>
                        </a:lnSpc>
                      </a:pPr>
                      <a:r>
                        <a:rPr sz="1350" dirty="0">
                          <a:latin typeface="Times New Roman"/>
                          <a:cs typeface="Times New Roman"/>
                        </a:rPr>
                        <a:t>5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73025" algn="r">
                        <a:lnSpc>
                          <a:spcPts val="1595"/>
                        </a:lnSpc>
                      </a:pPr>
                      <a:r>
                        <a:rPr sz="1350" spc="25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35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350" spc="2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350" spc="-1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3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3180" algn="ctr">
                        <a:lnSpc>
                          <a:spcPts val="1595"/>
                        </a:lnSpc>
                      </a:pPr>
                      <a:r>
                        <a:rPr sz="1350" spc="155" dirty="0">
                          <a:latin typeface="Times New Roman"/>
                          <a:cs typeface="Times New Roman"/>
                        </a:rPr>
                        <a:t>No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0406">
                <a:tc>
                  <a:txBody>
                    <a:bodyPr/>
                    <a:lstStyle/>
                    <a:p>
                      <a:pPr marL="359410">
                        <a:lnSpc>
                          <a:spcPts val="1555"/>
                        </a:lnSpc>
                        <a:tabLst>
                          <a:tab pos="1305560" algn="l"/>
                          <a:tab pos="1881505" algn="l"/>
                        </a:tabLst>
                      </a:pPr>
                      <a:r>
                        <a:rPr sz="1350" spc="165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MULTD	</a:t>
                      </a:r>
                      <a:r>
                        <a:rPr sz="1350" spc="135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F0	F2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555"/>
                        </a:lnSpc>
                      </a:pPr>
                      <a:r>
                        <a:rPr sz="1350" spc="13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F4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3340" algn="ctr">
                        <a:lnSpc>
                          <a:spcPts val="1555"/>
                        </a:lnSpc>
                      </a:pPr>
                      <a:r>
                        <a:rPr sz="13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73025" algn="r">
                        <a:lnSpc>
                          <a:spcPts val="1555"/>
                        </a:lnSpc>
                      </a:pPr>
                      <a:r>
                        <a:rPr sz="1350" spc="25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35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350" spc="2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350" spc="-1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3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3180" algn="ctr">
                        <a:lnSpc>
                          <a:spcPts val="1555"/>
                        </a:lnSpc>
                      </a:pPr>
                      <a:r>
                        <a:rPr sz="1350" spc="155" dirty="0">
                          <a:latin typeface="Times New Roman"/>
                          <a:cs typeface="Times New Roman"/>
                        </a:rPr>
                        <a:t>No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3796">
                <a:tc>
                  <a:txBody>
                    <a:bodyPr/>
                    <a:lstStyle/>
                    <a:p>
                      <a:pPr marL="359410">
                        <a:lnSpc>
                          <a:spcPct val="100000"/>
                        </a:lnSpc>
                        <a:spcBef>
                          <a:spcPts val="75"/>
                        </a:spcBef>
                        <a:tabLst>
                          <a:tab pos="1305560" algn="l"/>
                          <a:tab pos="1881505" algn="l"/>
                        </a:tabLst>
                      </a:pPr>
                      <a:r>
                        <a:rPr sz="1350" spc="135" dirty="0">
                          <a:solidFill>
                            <a:srgbClr val="FF00FF"/>
                          </a:solidFill>
                          <a:latin typeface="Times New Roman"/>
                          <a:cs typeface="Times New Roman"/>
                        </a:rPr>
                        <a:t>SUBD	F8	F6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/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350" spc="130" dirty="0">
                          <a:solidFill>
                            <a:srgbClr val="FF00FF"/>
                          </a:solidFill>
                          <a:latin typeface="Times New Roman"/>
                          <a:cs typeface="Times New Roman"/>
                        </a:rPr>
                        <a:t>F2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3340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3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42545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350" dirty="0">
                          <a:latin typeface="Times New Roman"/>
                          <a:cs typeface="Times New Roman"/>
                        </a:rPr>
                        <a:t>7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/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350" dirty="0">
                          <a:latin typeface="Times New Roman"/>
                          <a:cs typeface="Times New Roman"/>
                        </a:rPr>
                        <a:t>8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1715">
                <a:tc>
                  <a:txBody>
                    <a:bodyPr/>
                    <a:lstStyle/>
                    <a:p>
                      <a:pPr marL="359410">
                        <a:lnSpc>
                          <a:spcPts val="1595"/>
                        </a:lnSpc>
                        <a:tabLst>
                          <a:tab pos="1253490" algn="l"/>
                          <a:tab pos="1881505" algn="l"/>
                        </a:tabLst>
                      </a:pPr>
                      <a:r>
                        <a:rPr sz="1350" spc="140" dirty="0">
                          <a:solidFill>
                            <a:srgbClr val="00FF00"/>
                          </a:solidFill>
                          <a:latin typeface="Times New Roman"/>
                          <a:cs typeface="Times New Roman"/>
                        </a:rPr>
                        <a:t>DIVD	</a:t>
                      </a:r>
                      <a:r>
                        <a:rPr sz="1350" spc="130" dirty="0">
                          <a:solidFill>
                            <a:srgbClr val="00FF00"/>
                          </a:solidFill>
                          <a:latin typeface="Times New Roman"/>
                          <a:cs typeface="Times New Roman"/>
                        </a:rPr>
                        <a:t>F10	</a:t>
                      </a:r>
                      <a:r>
                        <a:rPr sz="1350" spc="135" dirty="0">
                          <a:solidFill>
                            <a:srgbClr val="00FF00"/>
                          </a:solidFill>
                          <a:latin typeface="Times New Roman"/>
                          <a:cs typeface="Times New Roman"/>
                        </a:rPr>
                        <a:t>F0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595"/>
                        </a:lnSpc>
                      </a:pPr>
                      <a:r>
                        <a:rPr sz="1350" spc="130" dirty="0">
                          <a:solidFill>
                            <a:srgbClr val="00FF00"/>
                          </a:solidFill>
                          <a:latin typeface="Times New Roman"/>
                          <a:cs typeface="Times New Roman"/>
                        </a:rPr>
                        <a:t>F6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3340" algn="ctr">
                        <a:lnSpc>
                          <a:spcPts val="1595"/>
                        </a:lnSpc>
                      </a:pPr>
                      <a:r>
                        <a:rPr sz="1350" dirty="0">
                          <a:latin typeface="Times New Roman"/>
                          <a:cs typeface="Times New Roman"/>
                        </a:rPr>
                        <a:t>5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9571">
                <a:tc>
                  <a:txBody>
                    <a:bodyPr/>
                    <a:lstStyle/>
                    <a:p>
                      <a:pPr marL="359410">
                        <a:lnSpc>
                          <a:spcPts val="1550"/>
                        </a:lnSpc>
                        <a:tabLst>
                          <a:tab pos="1305560" algn="l"/>
                          <a:tab pos="1881505" algn="l"/>
                        </a:tabLst>
                      </a:pPr>
                      <a:r>
                        <a:rPr sz="1350" spc="180" dirty="0">
                          <a:latin typeface="Times New Roman"/>
                          <a:cs typeface="Times New Roman"/>
                        </a:rPr>
                        <a:t>ADDD	</a:t>
                      </a:r>
                      <a:r>
                        <a:rPr sz="1350" spc="135" dirty="0">
                          <a:latin typeface="Times New Roman"/>
                          <a:cs typeface="Times New Roman"/>
                        </a:rPr>
                        <a:t>F6	F8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550"/>
                        </a:lnSpc>
                      </a:pPr>
                      <a:r>
                        <a:rPr sz="1350" spc="130" dirty="0">
                          <a:latin typeface="Times New Roman"/>
                          <a:cs typeface="Times New Roman"/>
                        </a:rPr>
                        <a:t>F2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3340" algn="ctr">
                        <a:lnSpc>
                          <a:spcPts val="1550"/>
                        </a:lnSpc>
                      </a:pPr>
                      <a:r>
                        <a:rPr sz="1350" dirty="0">
                          <a:latin typeface="Times New Roman"/>
                          <a:cs typeface="Times New Roman"/>
                        </a:rPr>
                        <a:t>6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015964" y="3417398"/>
            <a:ext cx="23818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150" dirty="0">
                <a:solidFill>
                  <a:srgbClr val="FF0000"/>
                </a:solidFill>
                <a:latin typeface="Times New Roman"/>
                <a:cs typeface="Times New Roman"/>
              </a:rPr>
              <a:t>Reservation</a:t>
            </a:r>
            <a:r>
              <a:rPr sz="1800" i="1" spc="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i="1" spc="140" dirty="0">
                <a:solidFill>
                  <a:srgbClr val="FF0000"/>
                </a:solidFill>
                <a:latin typeface="Times New Roman"/>
                <a:cs typeface="Times New Roman"/>
              </a:rPr>
              <a:t>Stations: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88143" y="3715304"/>
            <a:ext cx="1012190" cy="2578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710565" algn="l"/>
              </a:tabLst>
            </a:pPr>
            <a:r>
              <a:rPr sz="1500" i="1" spc="235" dirty="0">
                <a:latin typeface="Times New Roman"/>
                <a:cs typeface="Times New Roman"/>
              </a:rPr>
              <a:t>B</a:t>
            </a:r>
            <a:r>
              <a:rPr sz="1500" i="1" spc="175" dirty="0">
                <a:latin typeface="Times New Roman"/>
                <a:cs typeface="Times New Roman"/>
              </a:rPr>
              <a:t>us</a:t>
            </a:r>
            <a:r>
              <a:rPr sz="1500" i="1" spc="145" dirty="0">
                <a:latin typeface="Times New Roman"/>
                <a:cs typeface="Times New Roman"/>
              </a:rPr>
              <a:t>y</a:t>
            </a:r>
            <a:r>
              <a:rPr sz="1500" i="1" dirty="0">
                <a:latin typeface="Times New Roman"/>
                <a:cs typeface="Times New Roman"/>
              </a:rPr>
              <a:t>	</a:t>
            </a:r>
            <a:r>
              <a:rPr sz="1500" i="1" spc="265" dirty="0">
                <a:latin typeface="Times New Roman"/>
                <a:cs typeface="Times New Roman"/>
              </a:rPr>
              <a:t>O</a:t>
            </a:r>
            <a:r>
              <a:rPr sz="1500" i="1" spc="160" dirty="0">
                <a:latin typeface="Times New Roman"/>
                <a:cs typeface="Times New Roman"/>
              </a:rPr>
              <a:t>p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82606" y="3432340"/>
            <a:ext cx="262255" cy="540385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1500" i="1" spc="190" dirty="0">
                <a:latin typeface="Times New Roman"/>
                <a:cs typeface="Times New Roman"/>
              </a:rPr>
              <a:t>S</a:t>
            </a:r>
            <a:r>
              <a:rPr sz="1500" i="1" spc="160" dirty="0"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229"/>
              </a:spcBef>
            </a:pPr>
            <a:r>
              <a:rPr sz="1500" i="1" spc="125" dirty="0">
                <a:latin typeface="Times New Roman"/>
                <a:cs typeface="Times New Roman"/>
              </a:rPr>
              <a:t>Vj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28809" y="3432340"/>
            <a:ext cx="266065" cy="540385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1500" i="1" spc="190" dirty="0">
                <a:latin typeface="Times New Roman"/>
                <a:cs typeface="Times New Roman"/>
              </a:rPr>
              <a:t>S</a:t>
            </a:r>
            <a:r>
              <a:rPr sz="1500" i="1" spc="160" dirty="0">
                <a:latin typeface="Times New Roman"/>
                <a:cs typeface="Times New Roman"/>
              </a:rPr>
              <a:t>2</a:t>
            </a: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1500" i="1" spc="160" dirty="0">
                <a:latin typeface="Times New Roman"/>
                <a:cs typeface="Times New Roman"/>
              </a:rPr>
              <a:t>V</a:t>
            </a:r>
            <a:r>
              <a:rPr sz="1500" i="1" spc="145" dirty="0">
                <a:latin typeface="Times New Roman"/>
                <a:cs typeface="Times New Roman"/>
              </a:rPr>
              <a:t>k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64346" y="3432340"/>
            <a:ext cx="937894" cy="540385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0"/>
              </a:spcBef>
              <a:tabLst>
                <a:tab pos="658495" algn="l"/>
              </a:tabLst>
            </a:pPr>
            <a:r>
              <a:rPr sz="1500" i="1" spc="229" dirty="0">
                <a:latin typeface="Times New Roman"/>
                <a:cs typeface="Times New Roman"/>
              </a:rPr>
              <a:t>R</a:t>
            </a:r>
            <a:r>
              <a:rPr sz="1500" i="1" spc="160" dirty="0">
                <a:latin typeface="Times New Roman"/>
                <a:cs typeface="Times New Roman"/>
              </a:rPr>
              <a:t>S</a:t>
            </a:r>
            <a:r>
              <a:rPr sz="1500" i="1" dirty="0">
                <a:latin typeface="Times New Roman"/>
                <a:cs typeface="Times New Roman"/>
              </a:rPr>
              <a:t>	</a:t>
            </a:r>
            <a:r>
              <a:rPr sz="1500" i="1" spc="229" dirty="0">
                <a:latin typeface="Times New Roman"/>
                <a:cs typeface="Times New Roman"/>
              </a:rPr>
              <a:t>R</a:t>
            </a:r>
            <a:r>
              <a:rPr sz="1500" i="1" spc="160" dirty="0">
                <a:latin typeface="Times New Roman"/>
                <a:cs typeface="Times New Roman"/>
              </a:rPr>
              <a:t>S</a:t>
            </a:r>
            <a:endParaRPr sz="1500">
              <a:latin typeface="Times New Roman"/>
              <a:cs typeface="Times New Roman"/>
            </a:endParaRPr>
          </a:p>
          <a:p>
            <a:pPr marL="30480">
              <a:lnSpc>
                <a:spcPct val="100000"/>
              </a:lnSpc>
              <a:spcBef>
                <a:spcPts val="229"/>
              </a:spcBef>
              <a:tabLst>
                <a:tab pos="648970" algn="l"/>
              </a:tabLst>
            </a:pPr>
            <a:r>
              <a:rPr sz="1500" i="1" spc="265" dirty="0">
                <a:latin typeface="Times New Roman"/>
                <a:cs typeface="Times New Roman"/>
              </a:rPr>
              <a:t>Q</a:t>
            </a:r>
            <a:r>
              <a:rPr sz="1500" i="1" spc="90" dirty="0">
                <a:latin typeface="Times New Roman"/>
                <a:cs typeface="Times New Roman"/>
              </a:rPr>
              <a:t>j</a:t>
            </a:r>
            <a:r>
              <a:rPr sz="1500" i="1" dirty="0">
                <a:latin typeface="Times New Roman"/>
                <a:cs typeface="Times New Roman"/>
              </a:rPr>
              <a:t>	</a:t>
            </a:r>
            <a:r>
              <a:rPr sz="1500" i="1" spc="265" dirty="0">
                <a:latin typeface="Times New Roman"/>
                <a:cs typeface="Times New Roman"/>
              </a:rPr>
              <a:t>Q</a:t>
            </a:r>
            <a:r>
              <a:rPr sz="1500" i="1" spc="145" dirty="0">
                <a:latin typeface="Times New Roman"/>
                <a:cs typeface="Times New Roman"/>
              </a:rPr>
              <a:t>k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52799" y="3717581"/>
            <a:ext cx="1066165" cy="137160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R="24130" algn="r">
              <a:lnSpc>
                <a:spcPct val="100000"/>
              </a:lnSpc>
              <a:spcBef>
                <a:spcPts val="275"/>
              </a:spcBef>
              <a:tabLst>
                <a:tab pos="541020" algn="l"/>
              </a:tabLst>
            </a:pPr>
            <a:r>
              <a:rPr sz="1350" i="1" spc="120" dirty="0">
                <a:latin typeface="Times New Roman"/>
                <a:cs typeface="Times New Roman"/>
              </a:rPr>
              <a:t>T</a:t>
            </a:r>
            <a:r>
              <a:rPr sz="1350" i="1" spc="100" dirty="0">
                <a:latin typeface="Times New Roman"/>
                <a:cs typeface="Times New Roman"/>
              </a:rPr>
              <a:t>i</a:t>
            </a:r>
            <a:r>
              <a:rPr sz="1350" i="1" spc="170" dirty="0">
                <a:latin typeface="Times New Roman"/>
                <a:cs typeface="Times New Roman"/>
              </a:rPr>
              <a:t>m</a:t>
            </a:r>
            <a:r>
              <a:rPr sz="1350" i="1" spc="120" dirty="0">
                <a:latin typeface="Times New Roman"/>
                <a:cs typeface="Times New Roman"/>
              </a:rPr>
              <a:t>e</a:t>
            </a:r>
            <a:r>
              <a:rPr sz="1350" i="1" dirty="0">
                <a:latin typeface="Times New Roman"/>
                <a:cs typeface="Times New Roman"/>
              </a:rPr>
              <a:t>	</a:t>
            </a:r>
            <a:r>
              <a:rPr sz="1350" i="1" spc="185" dirty="0">
                <a:latin typeface="Times New Roman"/>
                <a:cs typeface="Times New Roman"/>
              </a:rPr>
              <a:t>N</a:t>
            </a:r>
            <a:r>
              <a:rPr sz="1350" i="1" spc="135" dirty="0">
                <a:latin typeface="Times New Roman"/>
                <a:cs typeface="Times New Roman"/>
              </a:rPr>
              <a:t>a</a:t>
            </a:r>
            <a:r>
              <a:rPr sz="1350" i="1" spc="175" dirty="0">
                <a:latin typeface="Times New Roman"/>
                <a:cs typeface="Times New Roman"/>
              </a:rPr>
              <a:t>m</a:t>
            </a:r>
            <a:r>
              <a:rPr sz="1350" i="1" spc="120" dirty="0">
                <a:latin typeface="Times New Roman"/>
                <a:cs typeface="Times New Roman"/>
              </a:rPr>
              <a:t>e</a:t>
            </a:r>
            <a:endParaRPr sz="1350">
              <a:latin typeface="Times New Roman"/>
              <a:cs typeface="Times New Roman"/>
            </a:endParaRPr>
          </a:p>
          <a:p>
            <a:pPr marL="390525" marR="48260" indent="162560" algn="r">
              <a:lnSpc>
                <a:spcPct val="108200"/>
              </a:lnSpc>
              <a:spcBef>
                <a:spcPts val="50"/>
              </a:spcBef>
            </a:pPr>
            <a:r>
              <a:rPr sz="1350" spc="170" dirty="0">
                <a:latin typeface="Times New Roman"/>
                <a:cs typeface="Times New Roman"/>
              </a:rPr>
              <a:t>A</a:t>
            </a:r>
            <a:r>
              <a:rPr sz="1350" spc="110" dirty="0">
                <a:latin typeface="Times New Roman"/>
                <a:cs typeface="Times New Roman"/>
              </a:rPr>
              <a:t>dd1  </a:t>
            </a:r>
            <a:r>
              <a:rPr sz="1350" spc="135" dirty="0">
                <a:latin typeface="Times New Roman"/>
                <a:cs typeface="Times New Roman"/>
              </a:rPr>
              <a:t>2</a:t>
            </a:r>
            <a:r>
              <a:rPr sz="1350" spc="40" dirty="0">
                <a:latin typeface="Times New Roman"/>
                <a:cs typeface="Times New Roman"/>
              </a:rPr>
              <a:t> </a:t>
            </a:r>
            <a:r>
              <a:rPr sz="1350" spc="145" dirty="0">
                <a:latin typeface="Times New Roman"/>
                <a:cs typeface="Times New Roman"/>
              </a:rPr>
              <a:t>Add2 </a:t>
            </a:r>
            <a:r>
              <a:rPr sz="1350" spc="65" dirty="0">
                <a:latin typeface="Times New Roman"/>
                <a:cs typeface="Times New Roman"/>
              </a:rPr>
              <a:t> </a:t>
            </a:r>
            <a:r>
              <a:rPr sz="1350" spc="170" dirty="0">
                <a:latin typeface="Times New Roman"/>
                <a:cs typeface="Times New Roman"/>
              </a:rPr>
              <a:t>A</a:t>
            </a:r>
            <a:r>
              <a:rPr sz="1350" spc="135" dirty="0">
                <a:latin typeface="Times New Roman"/>
                <a:cs typeface="Times New Roman"/>
              </a:rPr>
              <a:t>dd3</a:t>
            </a:r>
            <a:endParaRPr sz="1350">
              <a:latin typeface="Times New Roman"/>
              <a:cs typeface="Times New Roman"/>
            </a:endParaRPr>
          </a:p>
          <a:p>
            <a:pPr marL="553720" marR="5080" indent="-163195" algn="r">
              <a:lnSpc>
                <a:spcPts val="1750"/>
              </a:lnSpc>
              <a:spcBef>
                <a:spcPts val="70"/>
              </a:spcBef>
            </a:pPr>
            <a:r>
              <a:rPr sz="1350" spc="135" dirty="0">
                <a:latin typeface="Times New Roman"/>
                <a:cs typeface="Times New Roman"/>
              </a:rPr>
              <a:t>7</a:t>
            </a:r>
            <a:r>
              <a:rPr sz="1350" spc="30" dirty="0">
                <a:latin typeface="Times New Roman"/>
                <a:cs typeface="Times New Roman"/>
              </a:rPr>
              <a:t> </a:t>
            </a:r>
            <a:r>
              <a:rPr sz="1350" spc="125" dirty="0">
                <a:latin typeface="Times New Roman"/>
                <a:cs typeface="Times New Roman"/>
              </a:rPr>
              <a:t>Mult1 </a:t>
            </a:r>
            <a:r>
              <a:rPr sz="1350" spc="65" dirty="0">
                <a:latin typeface="Times New Roman"/>
                <a:cs typeface="Times New Roman"/>
              </a:rPr>
              <a:t> </a:t>
            </a:r>
            <a:r>
              <a:rPr sz="1350" spc="225" dirty="0">
                <a:latin typeface="Times New Roman"/>
                <a:cs typeface="Times New Roman"/>
              </a:rPr>
              <a:t>M</a:t>
            </a:r>
            <a:r>
              <a:rPr sz="1350" spc="135" dirty="0">
                <a:latin typeface="Times New Roman"/>
                <a:cs typeface="Times New Roman"/>
              </a:rPr>
              <a:t>u</a:t>
            </a:r>
            <a:r>
              <a:rPr sz="1350" spc="30" dirty="0">
                <a:latin typeface="Times New Roman"/>
                <a:cs typeface="Times New Roman"/>
              </a:rPr>
              <a:t>l</a:t>
            </a:r>
            <a:r>
              <a:rPr sz="1350" spc="90" dirty="0">
                <a:latin typeface="Times New Roman"/>
                <a:cs typeface="Times New Roman"/>
              </a:rPr>
              <a:t>t</a:t>
            </a:r>
            <a:r>
              <a:rPr sz="1350" spc="135" dirty="0">
                <a:latin typeface="Times New Roman"/>
                <a:cs typeface="Times New Roman"/>
              </a:rPr>
              <a:t>2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85916" y="3972235"/>
            <a:ext cx="3804920" cy="1109980"/>
          </a:xfrm>
          <a:prstGeom prst="rect">
            <a:avLst/>
          </a:prstGeom>
          <a:ln w="13179">
            <a:solidFill>
              <a:srgbClr val="000000"/>
            </a:solidFill>
          </a:ln>
        </p:spPr>
        <p:txBody>
          <a:bodyPr vert="horz" wrap="square" lIns="0" tIns="8890" rIns="0" bIns="0" rtlCol="0">
            <a:spAutoFit/>
          </a:bodyPr>
          <a:lstStyle/>
          <a:p>
            <a:pPr marL="135255">
              <a:lnSpc>
                <a:spcPct val="100000"/>
              </a:lnSpc>
              <a:spcBef>
                <a:spcPts val="70"/>
              </a:spcBef>
            </a:pPr>
            <a:r>
              <a:rPr sz="1350" spc="155" dirty="0">
                <a:latin typeface="Times New Roman"/>
                <a:cs typeface="Times New Roman"/>
              </a:rPr>
              <a:t>No</a:t>
            </a:r>
            <a:endParaRPr sz="1350">
              <a:latin typeface="Times New Roman"/>
              <a:cs typeface="Times New Roman"/>
            </a:endParaRPr>
          </a:p>
          <a:p>
            <a:pPr marL="101600">
              <a:lnSpc>
                <a:spcPct val="100000"/>
              </a:lnSpc>
              <a:spcBef>
                <a:spcPts val="135"/>
              </a:spcBef>
              <a:tabLst>
                <a:tab pos="557530" algn="l"/>
              </a:tabLst>
            </a:pPr>
            <a:r>
              <a:rPr sz="1350" spc="140" dirty="0">
                <a:latin typeface="Times New Roman"/>
                <a:cs typeface="Times New Roman"/>
              </a:rPr>
              <a:t>Yes	</a:t>
            </a:r>
            <a:r>
              <a:rPr sz="1350" spc="180" dirty="0">
                <a:latin typeface="Times New Roman"/>
                <a:cs typeface="Times New Roman"/>
              </a:rPr>
              <a:t>ADDD </a:t>
            </a:r>
            <a:r>
              <a:rPr sz="1350" spc="145" dirty="0">
                <a:solidFill>
                  <a:srgbClr val="FF00FF"/>
                </a:solidFill>
                <a:latin typeface="Times New Roman"/>
                <a:cs typeface="Times New Roman"/>
              </a:rPr>
              <a:t>(M-M)</a:t>
            </a:r>
            <a:r>
              <a:rPr sz="1350" spc="140" dirty="0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sz="1350" spc="140" dirty="0">
                <a:solidFill>
                  <a:srgbClr val="FF0000"/>
                </a:solidFill>
                <a:latin typeface="Times New Roman"/>
                <a:cs typeface="Times New Roman"/>
              </a:rPr>
              <a:t>M(A2)</a:t>
            </a:r>
            <a:endParaRPr sz="1350">
              <a:latin typeface="Times New Roman"/>
              <a:cs typeface="Times New Roman"/>
            </a:endParaRPr>
          </a:p>
          <a:p>
            <a:pPr marL="135255">
              <a:lnSpc>
                <a:spcPct val="100000"/>
              </a:lnSpc>
              <a:spcBef>
                <a:spcPts val="130"/>
              </a:spcBef>
            </a:pPr>
            <a:r>
              <a:rPr sz="1350" spc="155" dirty="0">
                <a:latin typeface="Times New Roman"/>
                <a:cs typeface="Times New Roman"/>
              </a:rPr>
              <a:t>No</a:t>
            </a:r>
            <a:endParaRPr sz="1350">
              <a:latin typeface="Times New Roman"/>
              <a:cs typeface="Times New Roman"/>
            </a:endParaRPr>
          </a:p>
          <a:p>
            <a:pPr marL="101600">
              <a:lnSpc>
                <a:spcPct val="100000"/>
              </a:lnSpc>
              <a:spcBef>
                <a:spcPts val="120"/>
              </a:spcBef>
            </a:pPr>
            <a:r>
              <a:rPr sz="1350" spc="140" dirty="0">
                <a:latin typeface="Times New Roman"/>
                <a:cs typeface="Times New Roman"/>
              </a:rPr>
              <a:t>Yes </a:t>
            </a:r>
            <a:r>
              <a:rPr sz="1350" spc="165" dirty="0">
                <a:solidFill>
                  <a:srgbClr val="3333CC"/>
                </a:solidFill>
                <a:latin typeface="Times New Roman"/>
                <a:cs typeface="Times New Roman"/>
              </a:rPr>
              <a:t>MULTD </a:t>
            </a:r>
            <a:r>
              <a:rPr sz="1350" spc="140" dirty="0">
                <a:solidFill>
                  <a:srgbClr val="FF0000"/>
                </a:solidFill>
                <a:latin typeface="Times New Roman"/>
                <a:cs typeface="Times New Roman"/>
              </a:rPr>
              <a:t>M(A2)</a:t>
            </a:r>
            <a:r>
              <a:rPr sz="1350" spc="11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350" spc="120" dirty="0">
                <a:solidFill>
                  <a:srgbClr val="3333CC"/>
                </a:solidFill>
                <a:latin typeface="Times New Roman"/>
                <a:cs typeface="Times New Roman"/>
              </a:rPr>
              <a:t>R(F4)</a:t>
            </a:r>
            <a:endParaRPr sz="1350">
              <a:latin typeface="Times New Roman"/>
              <a:cs typeface="Times New Roman"/>
            </a:endParaRPr>
          </a:p>
          <a:p>
            <a:pPr marL="101600">
              <a:lnSpc>
                <a:spcPct val="100000"/>
              </a:lnSpc>
              <a:spcBef>
                <a:spcPts val="135"/>
              </a:spcBef>
              <a:tabLst>
                <a:tab pos="626110" algn="l"/>
                <a:tab pos="1908810" algn="l"/>
              </a:tabLst>
            </a:pPr>
            <a:r>
              <a:rPr sz="1350" spc="140" dirty="0">
                <a:latin typeface="Times New Roman"/>
                <a:cs typeface="Times New Roman"/>
              </a:rPr>
              <a:t>Yes	</a:t>
            </a:r>
            <a:r>
              <a:rPr sz="1350" spc="145" dirty="0">
                <a:solidFill>
                  <a:srgbClr val="00FF00"/>
                </a:solidFill>
                <a:latin typeface="Times New Roman"/>
                <a:cs typeface="Times New Roman"/>
              </a:rPr>
              <a:t>DIVD	</a:t>
            </a:r>
            <a:r>
              <a:rPr sz="1350" spc="140" dirty="0">
                <a:latin typeface="Times New Roman"/>
                <a:cs typeface="Times New Roman"/>
              </a:rPr>
              <a:t>M(A1)</a:t>
            </a:r>
            <a:r>
              <a:rPr sz="1350" spc="535" dirty="0">
                <a:latin typeface="Times New Roman"/>
                <a:cs typeface="Times New Roman"/>
              </a:rPr>
              <a:t> </a:t>
            </a:r>
            <a:r>
              <a:rPr sz="1350" spc="120" dirty="0">
                <a:solidFill>
                  <a:srgbClr val="3333CC"/>
                </a:solidFill>
                <a:latin typeface="Times New Roman"/>
                <a:cs typeface="Times New Roman"/>
              </a:rPr>
              <a:t>Mult1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15964" y="5171483"/>
            <a:ext cx="24250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150" dirty="0">
                <a:solidFill>
                  <a:srgbClr val="FF0000"/>
                </a:solidFill>
                <a:latin typeface="Times New Roman"/>
                <a:cs typeface="Times New Roman"/>
              </a:rPr>
              <a:t>Register </a:t>
            </a:r>
            <a:r>
              <a:rPr sz="1800" i="1" spc="125" dirty="0">
                <a:solidFill>
                  <a:srgbClr val="FF0000"/>
                </a:solidFill>
                <a:latin typeface="Times New Roman"/>
                <a:cs typeface="Times New Roman"/>
              </a:rPr>
              <a:t>result</a:t>
            </a:r>
            <a:r>
              <a:rPr sz="1800" i="1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i="1" spc="130" dirty="0">
                <a:solidFill>
                  <a:srgbClr val="FF0000"/>
                </a:solidFill>
                <a:latin typeface="Times New Roman"/>
                <a:cs typeface="Times New Roman"/>
              </a:rPr>
              <a:t>status:</a:t>
            </a:r>
            <a:endParaRPr sz="1800">
              <a:latin typeface="Times New Roman"/>
              <a:cs typeface="Times New Roman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1333743" y="5503270"/>
          <a:ext cx="8404220" cy="4879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2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5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16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61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766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64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006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5595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65760">
                <a:tc>
                  <a:txBody>
                    <a:bodyPr/>
                    <a:lstStyle/>
                    <a:p>
                      <a:pPr marL="31750">
                        <a:lnSpc>
                          <a:spcPts val="1995"/>
                        </a:lnSpc>
                      </a:pPr>
                      <a:r>
                        <a:rPr sz="1800" spc="165" dirty="0">
                          <a:latin typeface="Times New Roman"/>
                          <a:cs typeface="Times New Roman"/>
                        </a:rPr>
                        <a:t>Clock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4"/>
                        </a:lnSpc>
                      </a:pPr>
                      <a:r>
                        <a:rPr sz="1800" i="1" spc="180" dirty="0">
                          <a:latin typeface="Times New Roman"/>
                          <a:cs typeface="Times New Roman"/>
                        </a:rPr>
                        <a:t>F0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0960" algn="ctr">
                        <a:lnSpc>
                          <a:spcPts val="1964"/>
                        </a:lnSpc>
                      </a:pPr>
                      <a:r>
                        <a:rPr sz="1800" i="1" spc="185" dirty="0">
                          <a:latin typeface="Times New Roman"/>
                          <a:cs typeface="Times New Roman"/>
                        </a:rPr>
                        <a:t>F2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ts val="1964"/>
                        </a:lnSpc>
                      </a:pPr>
                      <a:r>
                        <a:rPr sz="1800" i="1" spc="180" dirty="0">
                          <a:latin typeface="Times New Roman"/>
                          <a:cs typeface="Times New Roman"/>
                        </a:rPr>
                        <a:t>F4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115" algn="ctr">
                        <a:lnSpc>
                          <a:spcPts val="1964"/>
                        </a:lnSpc>
                      </a:pPr>
                      <a:r>
                        <a:rPr sz="1800" i="1" spc="180" dirty="0">
                          <a:latin typeface="Times New Roman"/>
                          <a:cs typeface="Times New Roman"/>
                        </a:rPr>
                        <a:t>F6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4"/>
                        </a:lnSpc>
                        <a:tabLst>
                          <a:tab pos="575945" algn="l"/>
                        </a:tabLst>
                      </a:pPr>
                      <a:r>
                        <a:rPr sz="1800" i="1" spc="180" dirty="0">
                          <a:latin typeface="Times New Roman"/>
                          <a:cs typeface="Times New Roman"/>
                        </a:rPr>
                        <a:t>F8	</a:t>
                      </a:r>
                      <a:r>
                        <a:rPr sz="1800" i="1" spc="185" dirty="0">
                          <a:latin typeface="Times New Roman"/>
                          <a:cs typeface="Times New Roman"/>
                        </a:rPr>
                        <a:t>F10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715">
                        <a:lnSpc>
                          <a:spcPts val="1964"/>
                        </a:lnSpc>
                      </a:pPr>
                      <a:r>
                        <a:rPr sz="1800" i="1" spc="185" dirty="0">
                          <a:latin typeface="Times New Roman"/>
                          <a:cs typeface="Times New Roman"/>
                        </a:rPr>
                        <a:t>F12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675">
                        <a:lnSpc>
                          <a:spcPts val="1964"/>
                        </a:lnSpc>
                      </a:pPr>
                      <a:r>
                        <a:rPr sz="1800" i="1" spc="90" dirty="0">
                          <a:latin typeface="Times New Roman"/>
                          <a:cs typeface="Times New Roman"/>
                        </a:rPr>
                        <a:t>...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9380">
                        <a:lnSpc>
                          <a:spcPts val="1964"/>
                        </a:lnSpc>
                      </a:pPr>
                      <a:r>
                        <a:rPr sz="1800" i="1" spc="185" dirty="0">
                          <a:latin typeface="Times New Roman"/>
                          <a:cs typeface="Times New Roman"/>
                        </a:rPr>
                        <a:t>F30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218">
                <a:tc>
                  <a:txBody>
                    <a:bodyPr/>
                    <a:lstStyle/>
                    <a:p>
                      <a:pPr marL="348615">
                        <a:lnSpc>
                          <a:spcPts val="1555"/>
                        </a:lnSpc>
                        <a:spcBef>
                          <a:spcPts val="95"/>
                        </a:spcBef>
                      </a:pPr>
                      <a:r>
                        <a:rPr sz="1350" b="1" dirty="0">
                          <a:latin typeface="Times New Roman"/>
                          <a:cs typeface="Times New Roman"/>
                        </a:rPr>
                        <a:t>8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/>
                </a:tc>
                <a:tc>
                  <a:txBody>
                    <a:bodyPr/>
                    <a:lstStyle/>
                    <a:p>
                      <a:pPr marL="688340">
                        <a:lnSpc>
                          <a:spcPts val="1575"/>
                        </a:lnSpc>
                        <a:spcBef>
                          <a:spcPts val="70"/>
                        </a:spcBef>
                      </a:pPr>
                      <a:r>
                        <a:rPr sz="1350" i="1" spc="195" dirty="0">
                          <a:latin typeface="Times New Roman"/>
                          <a:cs typeface="Times New Roman"/>
                        </a:rPr>
                        <a:t>FU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889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0640" algn="ctr">
                        <a:lnSpc>
                          <a:spcPts val="1575"/>
                        </a:lnSpc>
                        <a:spcBef>
                          <a:spcPts val="70"/>
                        </a:spcBef>
                      </a:pPr>
                      <a:r>
                        <a:rPr sz="1350" spc="125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Mult1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780" algn="ctr">
                        <a:lnSpc>
                          <a:spcPts val="1575"/>
                        </a:lnSpc>
                        <a:spcBef>
                          <a:spcPts val="70"/>
                        </a:spcBef>
                      </a:pPr>
                      <a:r>
                        <a:rPr sz="1350" spc="14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M(A2)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889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280" algn="ctr">
                        <a:lnSpc>
                          <a:spcPts val="1575"/>
                        </a:lnSpc>
                        <a:spcBef>
                          <a:spcPts val="70"/>
                        </a:spcBef>
                      </a:pPr>
                      <a:r>
                        <a:rPr sz="1350" spc="140" dirty="0">
                          <a:latin typeface="Times New Roman"/>
                          <a:cs typeface="Times New Roman"/>
                        </a:rPr>
                        <a:t>Add2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889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9690" algn="ctr">
                        <a:lnSpc>
                          <a:spcPts val="1575"/>
                        </a:lnSpc>
                        <a:spcBef>
                          <a:spcPts val="70"/>
                        </a:spcBef>
                      </a:pPr>
                      <a:r>
                        <a:rPr sz="1350" spc="140" dirty="0">
                          <a:solidFill>
                            <a:srgbClr val="FF00FF"/>
                          </a:solidFill>
                          <a:latin typeface="Times New Roman"/>
                          <a:cs typeface="Times New Roman"/>
                        </a:rPr>
                        <a:t>(M-M)</a:t>
                      </a:r>
                      <a:r>
                        <a:rPr sz="1350" spc="500" dirty="0">
                          <a:solidFill>
                            <a:srgbClr val="FF00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50" spc="120" dirty="0">
                          <a:solidFill>
                            <a:srgbClr val="00FF00"/>
                          </a:solidFill>
                          <a:latin typeface="Times New Roman"/>
                          <a:cs typeface="Times New Roman"/>
                        </a:rPr>
                        <a:t>Mult2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889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页脚占位符 16">
            <a:extLst>
              <a:ext uri="{FF2B5EF4-FFF2-40B4-BE49-F238E27FC236}">
                <a16:creationId xmlns:a16="http://schemas.microsoft.com/office/drawing/2014/main" id="{C64F67E5-486B-4845-B36B-59C2B76D124D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67611" y="1402074"/>
            <a:ext cx="7778750" cy="0"/>
          </a:xfrm>
          <a:custGeom>
            <a:avLst/>
            <a:gdLst/>
            <a:ahLst/>
            <a:cxnLst/>
            <a:rect l="l" t="t" r="r" b="b"/>
            <a:pathLst>
              <a:path w="7778750">
                <a:moveTo>
                  <a:pt x="0" y="0"/>
                </a:moveTo>
                <a:lnTo>
                  <a:pt x="7778496" y="0"/>
                </a:lnTo>
              </a:path>
            </a:pathLst>
          </a:custGeom>
          <a:ln w="27432">
            <a:solidFill>
              <a:srgbClr val="FBBA0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020">
              <a:lnSpc>
                <a:spcPct val="100000"/>
              </a:lnSpc>
              <a:spcBef>
                <a:spcPts val="100"/>
              </a:spcBef>
              <a:tabLst>
                <a:tab pos="494665" algn="l"/>
                <a:tab pos="7811134" algn="l"/>
              </a:tabLst>
            </a:pPr>
            <a:r>
              <a:rPr b="0" dirty="0">
                <a:latin typeface="Times New Roman"/>
                <a:cs typeface="Times New Roman"/>
              </a:rPr>
              <a:t> 	</a:t>
            </a:r>
            <a:r>
              <a:rPr spc="-5" dirty="0"/>
              <a:t>Tomasulo Example Cycle</a:t>
            </a:r>
            <a:r>
              <a:rPr spc="-110" dirty="0"/>
              <a:t> </a:t>
            </a:r>
            <a:r>
              <a:rPr dirty="0"/>
              <a:t>9	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96914" y="1402074"/>
          <a:ext cx="7618093" cy="19256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62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48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70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51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2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75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258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5099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i="1" spc="14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Instruction</a:t>
                      </a:r>
                      <a:r>
                        <a:rPr sz="1800" i="1" spc="7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i="1" spc="13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status: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334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500" i="1" spc="170" dirty="0">
                          <a:latin typeface="Times New Roman"/>
                          <a:cs typeface="Times New Roman"/>
                        </a:rPr>
                        <a:t>Exec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94615" marB="0"/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500" i="1" spc="155" dirty="0">
                          <a:latin typeface="Times New Roman"/>
                          <a:cs typeface="Times New Roman"/>
                        </a:rPr>
                        <a:t>Write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94615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680">
                <a:tc>
                  <a:txBody>
                    <a:bodyPr/>
                    <a:lstStyle/>
                    <a:p>
                      <a:pPr marL="359410">
                        <a:lnSpc>
                          <a:spcPct val="100000"/>
                        </a:lnSpc>
                        <a:spcBef>
                          <a:spcPts val="195"/>
                        </a:spcBef>
                        <a:tabLst>
                          <a:tab pos="1942464" algn="l"/>
                        </a:tabLst>
                      </a:pPr>
                      <a:r>
                        <a:rPr sz="1350" spc="105" dirty="0">
                          <a:latin typeface="Times New Roman"/>
                          <a:cs typeface="Times New Roman"/>
                        </a:rPr>
                        <a:t>Instruction	</a:t>
                      </a:r>
                      <a:r>
                        <a:rPr sz="1350" i="1" spc="75" dirty="0">
                          <a:latin typeface="Times New Roman"/>
                          <a:cs typeface="Times New Roman"/>
                        </a:rPr>
                        <a:t>j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marR="2413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350" i="1" dirty="0">
                          <a:latin typeface="Times New Roman"/>
                          <a:cs typeface="Times New Roman"/>
                        </a:rPr>
                        <a:t>k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500" i="1" spc="150" dirty="0">
                          <a:latin typeface="Times New Roman"/>
                          <a:cs typeface="Times New Roman"/>
                        </a:rPr>
                        <a:t>Issue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500" i="1" spc="210" dirty="0">
                          <a:latin typeface="Times New Roman"/>
                          <a:cs typeface="Times New Roman"/>
                        </a:rPr>
                        <a:t>Comp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500" i="1" spc="3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500" i="1" spc="-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500" i="1" spc="30" dirty="0">
                          <a:latin typeface="Times New Roman"/>
                          <a:cs typeface="Times New Roman"/>
                        </a:rPr>
                        <a:t>su</a:t>
                      </a:r>
                      <a:r>
                        <a:rPr sz="1500" i="1" spc="40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500" i="1" dirty="0">
                          <a:latin typeface="Times New Roman"/>
                          <a:cs typeface="Times New Roman"/>
                        </a:rPr>
                        <a:t>t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750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500" spc="165" dirty="0">
                          <a:latin typeface="Times New Roman"/>
                          <a:cs typeface="Times New Roman"/>
                        </a:rPr>
                        <a:t>Busy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500" spc="150" dirty="0">
                          <a:latin typeface="Times New Roman"/>
                          <a:cs typeface="Times New Roman"/>
                        </a:rPr>
                        <a:t>Address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771"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75"/>
                        </a:spcBef>
                        <a:tabLst>
                          <a:tab pos="945515" algn="l"/>
                          <a:tab pos="1462405" algn="l"/>
                        </a:tabLst>
                      </a:pPr>
                      <a:r>
                        <a:rPr sz="1350" spc="25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350" dirty="0">
                          <a:latin typeface="Times New Roman"/>
                          <a:cs typeface="Times New Roman"/>
                        </a:rPr>
                        <a:t>D	</a:t>
                      </a:r>
                      <a:r>
                        <a:rPr sz="1350" spc="-20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350" dirty="0">
                          <a:latin typeface="Times New Roman"/>
                          <a:cs typeface="Times New Roman"/>
                        </a:rPr>
                        <a:t>6	3</a:t>
                      </a:r>
                      <a:r>
                        <a:rPr sz="1350" spc="-10" dirty="0">
                          <a:latin typeface="Times New Roman"/>
                          <a:cs typeface="Times New Roman"/>
                        </a:rPr>
                        <a:t>4</a:t>
                      </a:r>
                      <a:r>
                        <a:rPr sz="1350" dirty="0">
                          <a:latin typeface="Times New Roman"/>
                          <a:cs typeface="Times New Roman"/>
                        </a:rPr>
                        <a:t>+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/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350" spc="160" dirty="0">
                          <a:latin typeface="Times New Roman"/>
                          <a:cs typeface="Times New Roman"/>
                        </a:rPr>
                        <a:t>R2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3340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3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2545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3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3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73025" algn="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350" spc="25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35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350" spc="2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350" spc="-1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3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2545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350" spc="155" dirty="0">
                          <a:latin typeface="Times New Roman"/>
                          <a:cs typeface="Times New Roman"/>
                        </a:rPr>
                        <a:t>No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1714">
                <a:tc>
                  <a:txBody>
                    <a:bodyPr/>
                    <a:lstStyle/>
                    <a:p>
                      <a:pPr marR="136525" algn="r">
                        <a:lnSpc>
                          <a:spcPts val="1595"/>
                        </a:lnSpc>
                        <a:tabLst>
                          <a:tab pos="946150" algn="l"/>
                          <a:tab pos="1462405" algn="l"/>
                        </a:tabLst>
                      </a:pPr>
                      <a:r>
                        <a:rPr sz="1350" spc="2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3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D	</a:t>
                      </a:r>
                      <a:r>
                        <a:rPr sz="1350" spc="-2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3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2	4</a:t>
                      </a:r>
                      <a:r>
                        <a:rPr sz="1350" spc="-1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r>
                        <a:rPr sz="13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+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ts val="1595"/>
                        </a:lnSpc>
                      </a:pPr>
                      <a:r>
                        <a:rPr sz="1350" spc="16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R3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3340" algn="ctr">
                        <a:lnSpc>
                          <a:spcPts val="1595"/>
                        </a:lnSpc>
                      </a:pPr>
                      <a:r>
                        <a:rPr sz="13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42545" algn="ctr">
                        <a:lnSpc>
                          <a:spcPts val="1595"/>
                        </a:lnSpc>
                      </a:pPr>
                      <a:r>
                        <a:rPr sz="13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595"/>
                        </a:lnSpc>
                      </a:pPr>
                      <a:r>
                        <a:rPr sz="1350" dirty="0">
                          <a:latin typeface="Times New Roman"/>
                          <a:cs typeface="Times New Roman"/>
                        </a:rPr>
                        <a:t>5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73025" algn="r">
                        <a:lnSpc>
                          <a:spcPts val="1595"/>
                        </a:lnSpc>
                      </a:pPr>
                      <a:r>
                        <a:rPr sz="1350" spc="25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35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350" spc="2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350" spc="-1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3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3180" algn="ctr">
                        <a:lnSpc>
                          <a:spcPts val="1595"/>
                        </a:lnSpc>
                      </a:pPr>
                      <a:r>
                        <a:rPr sz="1350" spc="155" dirty="0">
                          <a:latin typeface="Times New Roman"/>
                          <a:cs typeface="Times New Roman"/>
                        </a:rPr>
                        <a:t>No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0406">
                <a:tc>
                  <a:txBody>
                    <a:bodyPr/>
                    <a:lstStyle/>
                    <a:p>
                      <a:pPr marL="359410">
                        <a:lnSpc>
                          <a:spcPts val="1555"/>
                        </a:lnSpc>
                        <a:tabLst>
                          <a:tab pos="1305560" algn="l"/>
                          <a:tab pos="1881505" algn="l"/>
                        </a:tabLst>
                      </a:pPr>
                      <a:r>
                        <a:rPr sz="1350" spc="165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MULTD	</a:t>
                      </a:r>
                      <a:r>
                        <a:rPr sz="1350" spc="135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F0	F2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555"/>
                        </a:lnSpc>
                      </a:pPr>
                      <a:r>
                        <a:rPr sz="1350" spc="13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F4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3340" algn="ctr">
                        <a:lnSpc>
                          <a:spcPts val="1555"/>
                        </a:lnSpc>
                      </a:pPr>
                      <a:r>
                        <a:rPr sz="13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73025" algn="r">
                        <a:lnSpc>
                          <a:spcPts val="1555"/>
                        </a:lnSpc>
                      </a:pPr>
                      <a:r>
                        <a:rPr sz="1350" spc="25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35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350" spc="2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350" spc="-1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3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3180" algn="ctr">
                        <a:lnSpc>
                          <a:spcPts val="1555"/>
                        </a:lnSpc>
                      </a:pPr>
                      <a:r>
                        <a:rPr sz="1350" spc="155" dirty="0">
                          <a:latin typeface="Times New Roman"/>
                          <a:cs typeface="Times New Roman"/>
                        </a:rPr>
                        <a:t>No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3796">
                <a:tc>
                  <a:txBody>
                    <a:bodyPr/>
                    <a:lstStyle/>
                    <a:p>
                      <a:pPr marL="359410">
                        <a:lnSpc>
                          <a:spcPct val="100000"/>
                        </a:lnSpc>
                        <a:spcBef>
                          <a:spcPts val="75"/>
                        </a:spcBef>
                        <a:tabLst>
                          <a:tab pos="1305560" algn="l"/>
                          <a:tab pos="1881505" algn="l"/>
                        </a:tabLst>
                      </a:pPr>
                      <a:r>
                        <a:rPr sz="1350" spc="135" dirty="0">
                          <a:solidFill>
                            <a:srgbClr val="FF00FF"/>
                          </a:solidFill>
                          <a:latin typeface="Times New Roman"/>
                          <a:cs typeface="Times New Roman"/>
                        </a:rPr>
                        <a:t>SUBD	F8	F6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/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350" spc="130" dirty="0">
                          <a:solidFill>
                            <a:srgbClr val="FF00FF"/>
                          </a:solidFill>
                          <a:latin typeface="Times New Roman"/>
                          <a:cs typeface="Times New Roman"/>
                        </a:rPr>
                        <a:t>F2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3340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3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42545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350" dirty="0">
                          <a:latin typeface="Times New Roman"/>
                          <a:cs typeface="Times New Roman"/>
                        </a:rPr>
                        <a:t>7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/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350" dirty="0">
                          <a:latin typeface="Times New Roman"/>
                          <a:cs typeface="Times New Roman"/>
                        </a:rPr>
                        <a:t>8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1715">
                <a:tc>
                  <a:txBody>
                    <a:bodyPr/>
                    <a:lstStyle/>
                    <a:p>
                      <a:pPr marL="359410">
                        <a:lnSpc>
                          <a:spcPts val="1595"/>
                        </a:lnSpc>
                        <a:tabLst>
                          <a:tab pos="1253490" algn="l"/>
                          <a:tab pos="1881505" algn="l"/>
                        </a:tabLst>
                      </a:pPr>
                      <a:r>
                        <a:rPr sz="1350" spc="140" dirty="0">
                          <a:solidFill>
                            <a:srgbClr val="00FF00"/>
                          </a:solidFill>
                          <a:latin typeface="Times New Roman"/>
                          <a:cs typeface="Times New Roman"/>
                        </a:rPr>
                        <a:t>DIVD	</a:t>
                      </a:r>
                      <a:r>
                        <a:rPr sz="1350" spc="130" dirty="0">
                          <a:solidFill>
                            <a:srgbClr val="00FF00"/>
                          </a:solidFill>
                          <a:latin typeface="Times New Roman"/>
                          <a:cs typeface="Times New Roman"/>
                        </a:rPr>
                        <a:t>F10	</a:t>
                      </a:r>
                      <a:r>
                        <a:rPr sz="1350" spc="135" dirty="0">
                          <a:solidFill>
                            <a:srgbClr val="00FF00"/>
                          </a:solidFill>
                          <a:latin typeface="Times New Roman"/>
                          <a:cs typeface="Times New Roman"/>
                        </a:rPr>
                        <a:t>F0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595"/>
                        </a:lnSpc>
                      </a:pPr>
                      <a:r>
                        <a:rPr sz="1350" spc="130" dirty="0">
                          <a:solidFill>
                            <a:srgbClr val="00FF00"/>
                          </a:solidFill>
                          <a:latin typeface="Times New Roman"/>
                          <a:cs typeface="Times New Roman"/>
                        </a:rPr>
                        <a:t>F6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3340" algn="ctr">
                        <a:lnSpc>
                          <a:spcPts val="1595"/>
                        </a:lnSpc>
                      </a:pPr>
                      <a:r>
                        <a:rPr sz="1350" dirty="0">
                          <a:latin typeface="Times New Roman"/>
                          <a:cs typeface="Times New Roman"/>
                        </a:rPr>
                        <a:t>5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9571">
                <a:tc>
                  <a:txBody>
                    <a:bodyPr/>
                    <a:lstStyle/>
                    <a:p>
                      <a:pPr marL="359410">
                        <a:lnSpc>
                          <a:spcPts val="1550"/>
                        </a:lnSpc>
                        <a:tabLst>
                          <a:tab pos="1305560" algn="l"/>
                          <a:tab pos="1881505" algn="l"/>
                        </a:tabLst>
                      </a:pPr>
                      <a:r>
                        <a:rPr sz="1350" spc="180" dirty="0">
                          <a:latin typeface="Times New Roman"/>
                          <a:cs typeface="Times New Roman"/>
                        </a:rPr>
                        <a:t>ADDD	</a:t>
                      </a:r>
                      <a:r>
                        <a:rPr sz="1350" spc="135" dirty="0">
                          <a:latin typeface="Times New Roman"/>
                          <a:cs typeface="Times New Roman"/>
                        </a:rPr>
                        <a:t>F6	F8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550"/>
                        </a:lnSpc>
                      </a:pPr>
                      <a:r>
                        <a:rPr sz="1350" spc="130" dirty="0">
                          <a:latin typeface="Times New Roman"/>
                          <a:cs typeface="Times New Roman"/>
                        </a:rPr>
                        <a:t>F2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3340" algn="ctr">
                        <a:lnSpc>
                          <a:spcPts val="1550"/>
                        </a:lnSpc>
                      </a:pPr>
                      <a:r>
                        <a:rPr sz="1350" dirty="0">
                          <a:latin typeface="Times New Roman"/>
                          <a:cs typeface="Times New Roman"/>
                        </a:rPr>
                        <a:t>6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015964" y="3417398"/>
            <a:ext cx="23818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150" dirty="0">
                <a:solidFill>
                  <a:srgbClr val="FF0000"/>
                </a:solidFill>
                <a:latin typeface="Times New Roman"/>
                <a:cs typeface="Times New Roman"/>
              </a:rPr>
              <a:t>Reservation</a:t>
            </a:r>
            <a:r>
              <a:rPr sz="1800" i="1" spc="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i="1" spc="140" dirty="0">
                <a:solidFill>
                  <a:srgbClr val="FF0000"/>
                </a:solidFill>
                <a:latin typeface="Times New Roman"/>
                <a:cs typeface="Times New Roman"/>
              </a:rPr>
              <a:t>Stations: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88143" y="3715304"/>
            <a:ext cx="1012190" cy="2578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710565" algn="l"/>
              </a:tabLst>
            </a:pPr>
            <a:r>
              <a:rPr sz="1500" i="1" spc="235" dirty="0">
                <a:latin typeface="Times New Roman"/>
                <a:cs typeface="Times New Roman"/>
              </a:rPr>
              <a:t>B</a:t>
            </a:r>
            <a:r>
              <a:rPr sz="1500" i="1" spc="175" dirty="0">
                <a:latin typeface="Times New Roman"/>
                <a:cs typeface="Times New Roman"/>
              </a:rPr>
              <a:t>us</a:t>
            </a:r>
            <a:r>
              <a:rPr sz="1500" i="1" spc="145" dirty="0">
                <a:latin typeface="Times New Roman"/>
                <a:cs typeface="Times New Roman"/>
              </a:rPr>
              <a:t>y</a:t>
            </a:r>
            <a:r>
              <a:rPr sz="1500" i="1" dirty="0">
                <a:latin typeface="Times New Roman"/>
                <a:cs typeface="Times New Roman"/>
              </a:rPr>
              <a:t>	</a:t>
            </a:r>
            <a:r>
              <a:rPr sz="1500" i="1" spc="265" dirty="0">
                <a:latin typeface="Times New Roman"/>
                <a:cs typeface="Times New Roman"/>
              </a:rPr>
              <a:t>O</a:t>
            </a:r>
            <a:r>
              <a:rPr sz="1500" i="1" spc="160" dirty="0">
                <a:latin typeface="Times New Roman"/>
                <a:cs typeface="Times New Roman"/>
              </a:rPr>
              <a:t>p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82606" y="3432340"/>
            <a:ext cx="262255" cy="540385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1500" i="1" spc="190" dirty="0">
                <a:latin typeface="Times New Roman"/>
                <a:cs typeface="Times New Roman"/>
              </a:rPr>
              <a:t>S</a:t>
            </a:r>
            <a:r>
              <a:rPr sz="1500" i="1" spc="160" dirty="0"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229"/>
              </a:spcBef>
            </a:pPr>
            <a:r>
              <a:rPr sz="1500" i="1" spc="125" dirty="0">
                <a:latin typeface="Times New Roman"/>
                <a:cs typeface="Times New Roman"/>
              </a:rPr>
              <a:t>Vj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28809" y="3432340"/>
            <a:ext cx="266065" cy="540385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1500" i="1" spc="190" dirty="0">
                <a:latin typeface="Times New Roman"/>
                <a:cs typeface="Times New Roman"/>
              </a:rPr>
              <a:t>S</a:t>
            </a:r>
            <a:r>
              <a:rPr sz="1500" i="1" spc="160" dirty="0">
                <a:latin typeface="Times New Roman"/>
                <a:cs typeface="Times New Roman"/>
              </a:rPr>
              <a:t>2</a:t>
            </a: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1500" i="1" spc="160" dirty="0">
                <a:latin typeface="Times New Roman"/>
                <a:cs typeface="Times New Roman"/>
              </a:rPr>
              <a:t>V</a:t>
            </a:r>
            <a:r>
              <a:rPr sz="1500" i="1" spc="145" dirty="0">
                <a:latin typeface="Times New Roman"/>
                <a:cs typeface="Times New Roman"/>
              </a:rPr>
              <a:t>k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64346" y="3432340"/>
            <a:ext cx="937894" cy="540385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0"/>
              </a:spcBef>
              <a:tabLst>
                <a:tab pos="658495" algn="l"/>
              </a:tabLst>
            </a:pPr>
            <a:r>
              <a:rPr sz="1500" i="1" spc="229" dirty="0">
                <a:latin typeface="Times New Roman"/>
                <a:cs typeface="Times New Roman"/>
              </a:rPr>
              <a:t>R</a:t>
            </a:r>
            <a:r>
              <a:rPr sz="1500" i="1" spc="160" dirty="0">
                <a:latin typeface="Times New Roman"/>
                <a:cs typeface="Times New Roman"/>
              </a:rPr>
              <a:t>S</a:t>
            </a:r>
            <a:r>
              <a:rPr sz="1500" i="1" dirty="0">
                <a:latin typeface="Times New Roman"/>
                <a:cs typeface="Times New Roman"/>
              </a:rPr>
              <a:t>	</a:t>
            </a:r>
            <a:r>
              <a:rPr sz="1500" i="1" spc="229" dirty="0">
                <a:latin typeface="Times New Roman"/>
                <a:cs typeface="Times New Roman"/>
              </a:rPr>
              <a:t>R</a:t>
            </a:r>
            <a:r>
              <a:rPr sz="1500" i="1" spc="160" dirty="0">
                <a:latin typeface="Times New Roman"/>
                <a:cs typeface="Times New Roman"/>
              </a:rPr>
              <a:t>S</a:t>
            </a:r>
            <a:endParaRPr sz="1500">
              <a:latin typeface="Times New Roman"/>
              <a:cs typeface="Times New Roman"/>
            </a:endParaRPr>
          </a:p>
          <a:p>
            <a:pPr marL="30480">
              <a:lnSpc>
                <a:spcPct val="100000"/>
              </a:lnSpc>
              <a:spcBef>
                <a:spcPts val="229"/>
              </a:spcBef>
              <a:tabLst>
                <a:tab pos="648970" algn="l"/>
              </a:tabLst>
            </a:pPr>
            <a:r>
              <a:rPr sz="1500" i="1" spc="265" dirty="0">
                <a:latin typeface="Times New Roman"/>
                <a:cs typeface="Times New Roman"/>
              </a:rPr>
              <a:t>Q</a:t>
            </a:r>
            <a:r>
              <a:rPr sz="1500" i="1" spc="90" dirty="0">
                <a:latin typeface="Times New Roman"/>
                <a:cs typeface="Times New Roman"/>
              </a:rPr>
              <a:t>j</a:t>
            </a:r>
            <a:r>
              <a:rPr sz="1500" i="1" dirty="0">
                <a:latin typeface="Times New Roman"/>
                <a:cs typeface="Times New Roman"/>
              </a:rPr>
              <a:t>	</a:t>
            </a:r>
            <a:r>
              <a:rPr sz="1500" i="1" spc="265" dirty="0">
                <a:latin typeface="Times New Roman"/>
                <a:cs typeface="Times New Roman"/>
              </a:rPr>
              <a:t>Q</a:t>
            </a:r>
            <a:r>
              <a:rPr sz="1500" i="1" spc="145" dirty="0">
                <a:latin typeface="Times New Roman"/>
                <a:cs typeface="Times New Roman"/>
              </a:rPr>
              <a:t>k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52799" y="3717581"/>
            <a:ext cx="1066165" cy="137160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R="24130" algn="r">
              <a:lnSpc>
                <a:spcPct val="100000"/>
              </a:lnSpc>
              <a:spcBef>
                <a:spcPts val="275"/>
              </a:spcBef>
              <a:tabLst>
                <a:tab pos="541020" algn="l"/>
              </a:tabLst>
            </a:pPr>
            <a:r>
              <a:rPr sz="1350" i="1" spc="120" dirty="0">
                <a:latin typeface="Times New Roman"/>
                <a:cs typeface="Times New Roman"/>
              </a:rPr>
              <a:t>T</a:t>
            </a:r>
            <a:r>
              <a:rPr sz="1350" i="1" spc="100" dirty="0">
                <a:latin typeface="Times New Roman"/>
                <a:cs typeface="Times New Roman"/>
              </a:rPr>
              <a:t>i</a:t>
            </a:r>
            <a:r>
              <a:rPr sz="1350" i="1" spc="170" dirty="0">
                <a:latin typeface="Times New Roman"/>
                <a:cs typeface="Times New Roman"/>
              </a:rPr>
              <a:t>m</a:t>
            </a:r>
            <a:r>
              <a:rPr sz="1350" i="1" spc="120" dirty="0">
                <a:latin typeface="Times New Roman"/>
                <a:cs typeface="Times New Roman"/>
              </a:rPr>
              <a:t>e</a:t>
            </a:r>
            <a:r>
              <a:rPr sz="1350" i="1" dirty="0">
                <a:latin typeface="Times New Roman"/>
                <a:cs typeface="Times New Roman"/>
              </a:rPr>
              <a:t>	</a:t>
            </a:r>
            <a:r>
              <a:rPr sz="1350" i="1" spc="185" dirty="0">
                <a:latin typeface="Times New Roman"/>
                <a:cs typeface="Times New Roman"/>
              </a:rPr>
              <a:t>N</a:t>
            </a:r>
            <a:r>
              <a:rPr sz="1350" i="1" spc="135" dirty="0">
                <a:latin typeface="Times New Roman"/>
                <a:cs typeface="Times New Roman"/>
              </a:rPr>
              <a:t>a</a:t>
            </a:r>
            <a:r>
              <a:rPr sz="1350" i="1" spc="175" dirty="0">
                <a:latin typeface="Times New Roman"/>
                <a:cs typeface="Times New Roman"/>
              </a:rPr>
              <a:t>m</a:t>
            </a:r>
            <a:r>
              <a:rPr sz="1350" i="1" spc="120" dirty="0">
                <a:latin typeface="Times New Roman"/>
                <a:cs typeface="Times New Roman"/>
              </a:rPr>
              <a:t>e</a:t>
            </a:r>
            <a:endParaRPr sz="1350">
              <a:latin typeface="Times New Roman"/>
              <a:cs typeface="Times New Roman"/>
            </a:endParaRPr>
          </a:p>
          <a:p>
            <a:pPr marL="390525" marR="48260" indent="162560" algn="r">
              <a:lnSpc>
                <a:spcPct val="108200"/>
              </a:lnSpc>
              <a:spcBef>
                <a:spcPts val="50"/>
              </a:spcBef>
            </a:pPr>
            <a:r>
              <a:rPr sz="1350" spc="170" dirty="0">
                <a:latin typeface="Times New Roman"/>
                <a:cs typeface="Times New Roman"/>
              </a:rPr>
              <a:t>A</a:t>
            </a:r>
            <a:r>
              <a:rPr sz="1350" spc="110" dirty="0">
                <a:latin typeface="Times New Roman"/>
                <a:cs typeface="Times New Roman"/>
              </a:rPr>
              <a:t>dd1  </a:t>
            </a:r>
            <a:r>
              <a:rPr sz="1350" spc="135" dirty="0">
                <a:latin typeface="Times New Roman"/>
                <a:cs typeface="Times New Roman"/>
              </a:rPr>
              <a:t>1</a:t>
            </a:r>
            <a:r>
              <a:rPr sz="1350" spc="40" dirty="0">
                <a:latin typeface="Times New Roman"/>
                <a:cs typeface="Times New Roman"/>
              </a:rPr>
              <a:t> </a:t>
            </a:r>
            <a:r>
              <a:rPr sz="1350" spc="145" dirty="0">
                <a:latin typeface="Times New Roman"/>
                <a:cs typeface="Times New Roman"/>
              </a:rPr>
              <a:t>Add2 </a:t>
            </a:r>
            <a:r>
              <a:rPr sz="1350" spc="65" dirty="0">
                <a:latin typeface="Times New Roman"/>
                <a:cs typeface="Times New Roman"/>
              </a:rPr>
              <a:t> </a:t>
            </a:r>
            <a:r>
              <a:rPr sz="1350" spc="170" dirty="0">
                <a:latin typeface="Times New Roman"/>
                <a:cs typeface="Times New Roman"/>
              </a:rPr>
              <a:t>A</a:t>
            </a:r>
            <a:r>
              <a:rPr sz="1350" spc="135" dirty="0">
                <a:latin typeface="Times New Roman"/>
                <a:cs typeface="Times New Roman"/>
              </a:rPr>
              <a:t>dd3</a:t>
            </a:r>
            <a:endParaRPr sz="1350">
              <a:latin typeface="Times New Roman"/>
              <a:cs typeface="Times New Roman"/>
            </a:endParaRPr>
          </a:p>
          <a:p>
            <a:pPr marL="553720" marR="5080" indent="-163195" algn="r">
              <a:lnSpc>
                <a:spcPts val="1750"/>
              </a:lnSpc>
              <a:spcBef>
                <a:spcPts val="70"/>
              </a:spcBef>
            </a:pPr>
            <a:r>
              <a:rPr sz="1350" spc="135" dirty="0">
                <a:latin typeface="Times New Roman"/>
                <a:cs typeface="Times New Roman"/>
              </a:rPr>
              <a:t>6</a:t>
            </a:r>
            <a:r>
              <a:rPr sz="1350" spc="30" dirty="0">
                <a:latin typeface="Times New Roman"/>
                <a:cs typeface="Times New Roman"/>
              </a:rPr>
              <a:t> </a:t>
            </a:r>
            <a:r>
              <a:rPr sz="1350" spc="125" dirty="0">
                <a:latin typeface="Times New Roman"/>
                <a:cs typeface="Times New Roman"/>
              </a:rPr>
              <a:t>Mult1 </a:t>
            </a:r>
            <a:r>
              <a:rPr sz="1350" spc="65" dirty="0">
                <a:latin typeface="Times New Roman"/>
                <a:cs typeface="Times New Roman"/>
              </a:rPr>
              <a:t> </a:t>
            </a:r>
            <a:r>
              <a:rPr sz="1350" spc="225" dirty="0">
                <a:latin typeface="Times New Roman"/>
                <a:cs typeface="Times New Roman"/>
              </a:rPr>
              <a:t>M</a:t>
            </a:r>
            <a:r>
              <a:rPr sz="1350" spc="135" dirty="0">
                <a:latin typeface="Times New Roman"/>
                <a:cs typeface="Times New Roman"/>
              </a:rPr>
              <a:t>u</a:t>
            </a:r>
            <a:r>
              <a:rPr sz="1350" spc="30" dirty="0">
                <a:latin typeface="Times New Roman"/>
                <a:cs typeface="Times New Roman"/>
              </a:rPr>
              <a:t>l</a:t>
            </a:r>
            <a:r>
              <a:rPr sz="1350" spc="90" dirty="0">
                <a:latin typeface="Times New Roman"/>
                <a:cs typeface="Times New Roman"/>
              </a:rPr>
              <a:t>t</a:t>
            </a:r>
            <a:r>
              <a:rPr sz="1350" spc="135" dirty="0">
                <a:latin typeface="Times New Roman"/>
                <a:cs typeface="Times New Roman"/>
              </a:rPr>
              <a:t>2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85916" y="3972235"/>
            <a:ext cx="3804920" cy="1109980"/>
          </a:xfrm>
          <a:prstGeom prst="rect">
            <a:avLst/>
          </a:prstGeom>
          <a:ln w="13179">
            <a:solidFill>
              <a:srgbClr val="000000"/>
            </a:solidFill>
          </a:ln>
        </p:spPr>
        <p:txBody>
          <a:bodyPr vert="horz" wrap="square" lIns="0" tIns="8890" rIns="0" bIns="0" rtlCol="0">
            <a:spAutoFit/>
          </a:bodyPr>
          <a:lstStyle/>
          <a:p>
            <a:pPr marL="135255">
              <a:lnSpc>
                <a:spcPct val="100000"/>
              </a:lnSpc>
              <a:spcBef>
                <a:spcPts val="70"/>
              </a:spcBef>
            </a:pPr>
            <a:r>
              <a:rPr sz="1350" spc="155" dirty="0">
                <a:latin typeface="Times New Roman"/>
                <a:cs typeface="Times New Roman"/>
              </a:rPr>
              <a:t>No</a:t>
            </a:r>
            <a:endParaRPr sz="1350">
              <a:latin typeface="Times New Roman"/>
              <a:cs typeface="Times New Roman"/>
            </a:endParaRPr>
          </a:p>
          <a:p>
            <a:pPr marL="101600">
              <a:lnSpc>
                <a:spcPct val="100000"/>
              </a:lnSpc>
              <a:spcBef>
                <a:spcPts val="135"/>
              </a:spcBef>
              <a:tabLst>
                <a:tab pos="557530" algn="l"/>
              </a:tabLst>
            </a:pPr>
            <a:r>
              <a:rPr sz="1350" spc="140" dirty="0">
                <a:latin typeface="Times New Roman"/>
                <a:cs typeface="Times New Roman"/>
              </a:rPr>
              <a:t>Yes	</a:t>
            </a:r>
            <a:r>
              <a:rPr sz="1350" spc="180" dirty="0">
                <a:latin typeface="Times New Roman"/>
                <a:cs typeface="Times New Roman"/>
              </a:rPr>
              <a:t>ADDD </a:t>
            </a:r>
            <a:r>
              <a:rPr sz="1350" spc="145" dirty="0">
                <a:solidFill>
                  <a:srgbClr val="FF00FF"/>
                </a:solidFill>
                <a:latin typeface="Times New Roman"/>
                <a:cs typeface="Times New Roman"/>
              </a:rPr>
              <a:t>(M-M)</a:t>
            </a:r>
            <a:r>
              <a:rPr sz="1350" spc="140" dirty="0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sz="1350" spc="140" dirty="0">
                <a:solidFill>
                  <a:srgbClr val="FF0000"/>
                </a:solidFill>
                <a:latin typeface="Times New Roman"/>
                <a:cs typeface="Times New Roman"/>
              </a:rPr>
              <a:t>M(A2)</a:t>
            </a:r>
            <a:endParaRPr sz="1350">
              <a:latin typeface="Times New Roman"/>
              <a:cs typeface="Times New Roman"/>
            </a:endParaRPr>
          </a:p>
          <a:p>
            <a:pPr marL="135255">
              <a:lnSpc>
                <a:spcPct val="100000"/>
              </a:lnSpc>
              <a:spcBef>
                <a:spcPts val="130"/>
              </a:spcBef>
            </a:pPr>
            <a:r>
              <a:rPr sz="1350" spc="155" dirty="0">
                <a:latin typeface="Times New Roman"/>
                <a:cs typeface="Times New Roman"/>
              </a:rPr>
              <a:t>No</a:t>
            </a:r>
            <a:endParaRPr sz="1350">
              <a:latin typeface="Times New Roman"/>
              <a:cs typeface="Times New Roman"/>
            </a:endParaRPr>
          </a:p>
          <a:p>
            <a:pPr marL="101600">
              <a:lnSpc>
                <a:spcPct val="100000"/>
              </a:lnSpc>
              <a:spcBef>
                <a:spcPts val="120"/>
              </a:spcBef>
            </a:pPr>
            <a:r>
              <a:rPr sz="1350" spc="140" dirty="0">
                <a:latin typeface="Times New Roman"/>
                <a:cs typeface="Times New Roman"/>
              </a:rPr>
              <a:t>Yes </a:t>
            </a:r>
            <a:r>
              <a:rPr sz="1350" spc="165" dirty="0">
                <a:solidFill>
                  <a:srgbClr val="3333CC"/>
                </a:solidFill>
                <a:latin typeface="Times New Roman"/>
                <a:cs typeface="Times New Roman"/>
              </a:rPr>
              <a:t>MULTD </a:t>
            </a:r>
            <a:r>
              <a:rPr sz="1350" spc="140" dirty="0">
                <a:solidFill>
                  <a:srgbClr val="FF0000"/>
                </a:solidFill>
                <a:latin typeface="Times New Roman"/>
                <a:cs typeface="Times New Roman"/>
              </a:rPr>
              <a:t>M(A2)</a:t>
            </a:r>
            <a:r>
              <a:rPr sz="1350" spc="11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350" spc="120" dirty="0">
                <a:solidFill>
                  <a:srgbClr val="3333CC"/>
                </a:solidFill>
                <a:latin typeface="Times New Roman"/>
                <a:cs typeface="Times New Roman"/>
              </a:rPr>
              <a:t>R(F4)</a:t>
            </a:r>
            <a:endParaRPr sz="1350">
              <a:latin typeface="Times New Roman"/>
              <a:cs typeface="Times New Roman"/>
            </a:endParaRPr>
          </a:p>
          <a:p>
            <a:pPr marL="101600">
              <a:lnSpc>
                <a:spcPct val="100000"/>
              </a:lnSpc>
              <a:spcBef>
                <a:spcPts val="135"/>
              </a:spcBef>
              <a:tabLst>
                <a:tab pos="626110" algn="l"/>
                <a:tab pos="1908810" algn="l"/>
              </a:tabLst>
            </a:pPr>
            <a:r>
              <a:rPr sz="1350" spc="140" dirty="0">
                <a:latin typeface="Times New Roman"/>
                <a:cs typeface="Times New Roman"/>
              </a:rPr>
              <a:t>Yes	</a:t>
            </a:r>
            <a:r>
              <a:rPr sz="1350" spc="145" dirty="0">
                <a:solidFill>
                  <a:srgbClr val="00FF00"/>
                </a:solidFill>
                <a:latin typeface="Times New Roman"/>
                <a:cs typeface="Times New Roman"/>
              </a:rPr>
              <a:t>DIVD	</a:t>
            </a:r>
            <a:r>
              <a:rPr sz="1350" spc="140" dirty="0">
                <a:latin typeface="Times New Roman"/>
                <a:cs typeface="Times New Roman"/>
              </a:rPr>
              <a:t>M(A1)</a:t>
            </a:r>
            <a:r>
              <a:rPr sz="1350" spc="535" dirty="0">
                <a:latin typeface="Times New Roman"/>
                <a:cs typeface="Times New Roman"/>
              </a:rPr>
              <a:t> </a:t>
            </a:r>
            <a:r>
              <a:rPr sz="1350" spc="120" dirty="0">
                <a:solidFill>
                  <a:srgbClr val="3333CC"/>
                </a:solidFill>
                <a:latin typeface="Times New Roman"/>
                <a:cs typeface="Times New Roman"/>
              </a:rPr>
              <a:t>Mult1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15964" y="5171483"/>
            <a:ext cx="24250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150" dirty="0">
                <a:solidFill>
                  <a:srgbClr val="FF0000"/>
                </a:solidFill>
                <a:latin typeface="Times New Roman"/>
                <a:cs typeface="Times New Roman"/>
              </a:rPr>
              <a:t>Register </a:t>
            </a:r>
            <a:r>
              <a:rPr sz="1800" i="1" spc="125" dirty="0">
                <a:solidFill>
                  <a:srgbClr val="FF0000"/>
                </a:solidFill>
                <a:latin typeface="Times New Roman"/>
                <a:cs typeface="Times New Roman"/>
              </a:rPr>
              <a:t>result</a:t>
            </a:r>
            <a:r>
              <a:rPr sz="1800" i="1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i="1" spc="130" dirty="0">
                <a:solidFill>
                  <a:srgbClr val="FF0000"/>
                </a:solidFill>
                <a:latin typeface="Times New Roman"/>
                <a:cs typeface="Times New Roman"/>
              </a:rPr>
              <a:t>status:</a:t>
            </a:r>
            <a:endParaRPr sz="1800">
              <a:latin typeface="Times New Roman"/>
              <a:cs typeface="Times New Roman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1333743" y="5503270"/>
          <a:ext cx="8404220" cy="4879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2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5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16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61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766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64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006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5595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65760">
                <a:tc>
                  <a:txBody>
                    <a:bodyPr/>
                    <a:lstStyle/>
                    <a:p>
                      <a:pPr marL="31750">
                        <a:lnSpc>
                          <a:spcPts val="1995"/>
                        </a:lnSpc>
                      </a:pPr>
                      <a:r>
                        <a:rPr sz="1800" spc="165" dirty="0">
                          <a:latin typeface="Times New Roman"/>
                          <a:cs typeface="Times New Roman"/>
                        </a:rPr>
                        <a:t>Clock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4"/>
                        </a:lnSpc>
                      </a:pPr>
                      <a:r>
                        <a:rPr sz="1800" i="1" spc="180" dirty="0">
                          <a:latin typeface="Times New Roman"/>
                          <a:cs typeface="Times New Roman"/>
                        </a:rPr>
                        <a:t>F0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0960" algn="ctr">
                        <a:lnSpc>
                          <a:spcPts val="1964"/>
                        </a:lnSpc>
                      </a:pPr>
                      <a:r>
                        <a:rPr sz="1800" i="1" spc="185" dirty="0">
                          <a:latin typeface="Times New Roman"/>
                          <a:cs typeface="Times New Roman"/>
                        </a:rPr>
                        <a:t>F2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ts val="1964"/>
                        </a:lnSpc>
                      </a:pPr>
                      <a:r>
                        <a:rPr sz="1800" i="1" spc="180" dirty="0">
                          <a:latin typeface="Times New Roman"/>
                          <a:cs typeface="Times New Roman"/>
                        </a:rPr>
                        <a:t>F4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115" algn="ctr">
                        <a:lnSpc>
                          <a:spcPts val="1964"/>
                        </a:lnSpc>
                      </a:pPr>
                      <a:r>
                        <a:rPr sz="1800" i="1" spc="180" dirty="0">
                          <a:latin typeface="Times New Roman"/>
                          <a:cs typeface="Times New Roman"/>
                        </a:rPr>
                        <a:t>F6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4"/>
                        </a:lnSpc>
                        <a:tabLst>
                          <a:tab pos="575945" algn="l"/>
                        </a:tabLst>
                      </a:pPr>
                      <a:r>
                        <a:rPr sz="1800" i="1" spc="180" dirty="0">
                          <a:latin typeface="Times New Roman"/>
                          <a:cs typeface="Times New Roman"/>
                        </a:rPr>
                        <a:t>F8	</a:t>
                      </a:r>
                      <a:r>
                        <a:rPr sz="1800" i="1" spc="185" dirty="0">
                          <a:latin typeface="Times New Roman"/>
                          <a:cs typeface="Times New Roman"/>
                        </a:rPr>
                        <a:t>F10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715">
                        <a:lnSpc>
                          <a:spcPts val="1964"/>
                        </a:lnSpc>
                      </a:pPr>
                      <a:r>
                        <a:rPr sz="1800" i="1" spc="185" dirty="0">
                          <a:latin typeface="Times New Roman"/>
                          <a:cs typeface="Times New Roman"/>
                        </a:rPr>
                        <a:t>F12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675">
                        <a:lnSpc>
                          <a:spcPts val="1964"/>
                        </a:lnSpc>
                      </a:pPr>
                      <a:r>
                        <a:rPr sz="1800" i="1" spc="90" dirty="0">
                          <a:latin typeface="Times New Roman"/>
                          <a:cs typeface="Times New Roman"/>
                        </a:rPr>
                        <a:t>...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9380">
                        <a:lnSpc>
                          <a:spcPts val="1964"/>
                        </a:lnSpc>
                      </a:pPr>
                      <a:r>
                        <a:rPr sz="1800" i="1" spc="185" dirty="0">
                          <a:latin typeface="Times New Roman"/>
                          <a:cs typeface="Times New Roman"/>
                        </a:rPr>
                        <a:t>F30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218">
                <a:tc>
                  <a:txBody>
                    <a:bodyPr/>
                    <a:lstStyle/>
                    <a:p>
                      <a:pPr marL="348615">
                        <a:lnSpc>
                          <a:spcPts val="1555"/>
                        </a:lnSpc>
                        <a:spcBef>
                          <a:spcPts val="95"/>
                        </a:spcBef>
                      </a:pPr>
                      <a:r>
                        <a:rPr sz="1350" b="1" dirty="0">
                          <a:latin typeface="Times New Roman"/>
                          <a:cs typeface="Times New Roman"/>
                        </a:rPr>
                        <a:t>9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/>
                </a:tc>
                <a:tc>
                  <a:txBody>
                    <a:bodyPr/>
                    <a:lstStyle/>
                    <a:p>
                      <a:pPr marL="688340">
                        <a:lnSpc>
                          <a:spcPts val="1575"/>
                        </a:lnSpc>
                        <a:spcBef>
                          <a:spcPts val="70"/>
                        </a:spcBef>
                      </a:pPr>
                      <a:r>
                        <a:rPr sz="1350" i="1" spc="195" dirty="0">
                          <a:latin typeface="Times New Roman"/>
                          <a:cs typeface="Times New Roman"/>
                        </a:rPr>
                        <a:t>FU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889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0640" algn="ctr">
                        <a:lnSpc>
                          <a:spcPts val="1575"/>
                        </a:lnSpc>
                        <a:spcBef>
                          <a:spcPts val="70"/>
                        </a:spcBef>
                      </a:pPr>
                      <a:r>
                        <a:rPr sz="1350" spc="125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Mult1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780" algn="ctr">
                        <a:lnSpc>
                          <a:spcPts val="1575"/>
                        </a:lnSpc>
                        <a:spcBef>
                          <a:spcPts val="70"/>
                        </a:spcBef>
                      </a:pPr>
                      <a:r>
                        <a:rPr sz="1350" spc="14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M(A2)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889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280" algn="ctr">
                        <a:lnSpc>
                          <a:spcPts val="1575"/>
                        </a:lnSpc>
                        <a:spcBef>
                          <a:spcPts val="70"/>
                        </a:spcBef>
                      </a:pPr>
                      <a:r>
                        <a:rPr sz="1350" spc="140" dirty="0">
                          <a:latin typeface="Times New Roman"/>
                          <a:cs typeface="Times New Roman"/>
                        </a:rPr>
                        <a:t>Add2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889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9690" algn="ctr">
                        <a:lnSpc>
                          <a:spcPts val="1575"/>
                        </a:lnSpc>
                        <a:spcBef>
                          <a:spcPts val="70"/>
                        </a:spcBef>
                      </a:pPr>
                      <a:r>
                        <a:rPr sz="1350" spc="140" dirty="0">
                          <a:solidFill>
                            <a:srgbClr val="FF00FF"/>
                          </a:solidFill>
                          <a:latin typeface="Times New Roman"/>
                          <a:cs typeface="Times New Roman"/>
                        </a:rPr>
                        <a:t>(M-M)</a:t>
                      </a:r>
                      <a:r>
                        <a:rPr sz="1350" spc="500" dirty="0">
                          <a:solidFill>
                            <a:srgbClr val="FF00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50" spc="120" dirty="0">
                          <a:solidFill>
                            <a:srgbClr val="00FF00"/>
                          </a:solidFill>
                          <a:latin typeface="Times New Roman"/>
                          <a:cs typeface="Times New Roman"/>
                        </a:rPr>
                        <a:t>Mult2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889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页脚占位符 16">
            <a:extLst>
              <a:ext uri="{FF2B5EF4-FFF2-40B4-BE49-F238E27FC236}">
                <a16:creationId xmlns:a16="http://schemas.microsoft.com/office/drawing/2014/main" id="{B12E37E5-233E-E040-93F0-BCDE6BD1F937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996914" y="1498218"/>
          <a:ext cx="7618093" cy="18477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62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48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70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51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2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75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258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73195">
                <a:tc>
                  <a:txBody>
                    <a:bodyPr/>
                    <a:lstStyle/>
                    <a:p>
                      <a:pPr marL="31750">
                        <a:lnSpc>
                          <a:spcPts val="1964"/>
                        </a:lnSpc>
                      </a:pPr>
                      <a:r>
                        <a:rPr sz="1800" i="1" spc="14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Instruction</a:t>
                      </a:r>
                      <a:r>
                        <a:rPr sz="1800" i="1" spc="7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i="1" spc="13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status: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500" i="1" spc="170" dirty="0">
                          <a:latin typeface="Times New Roman"/>
                          <a:cs typeface="Times New Roman"/>
                        </a:rPr>
                        <a:t>Exec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16510" marB="0"/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500" i="1" spc="155" dirty="0">
                          <a:latin typeface="Times New Roman"/>
                          <a:cs typeface="Times New Roman"/>
                        </a:rPr>
                        <a:t>Write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1651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624">
                <a:tc>
                  <a:txBody>
                    <a:bodyPr/>
                    <a:lstStyle/>
                    <a:p>
                      <a:pPr marL="359410">
                        <a:lnSpc>
                          <a:spcPct val="100000"/>
                        </a:lnSpc>
                        <a:spcBef>
                          <a:spcPts val="195"/>
                        </a:spcBef>
                        <a:tabLst>
                          <a:tab pos="1942464" algn="l"/>
                        </a:tabLst>
                      </a:pPr>
                      <a:r>
                        <a:rPr sz="1350" spc="105" dirty="0">
                          <a:latin typeface="Times New Roman"/>
                          <a:cs typeface="Times New Roman"/>
                        </a:rPr>
                        <a:t>Instruction	</a:t>
                      </a:r>
                      <a:r>
                        <a:rPr sz="1350" i="1" spc="75" dirty="0">
                          <a:latin typeface="Times New Roman"/>
                          <a:cs typeface="Times New Roman"/>
                        </a:rPr>
                        <a:t>j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marR="2413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350" i="1" dirty="0">
                          <a:latin typeface="Times New Roman"/>
                          <a:cs typeface="Times New Roman"/>
                        </a:rPr>
                        <a:t>k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500" i="1" spc="150" dirty="0">
                          <a:latin typeface="Times New Roman"/>
                          <a:cs typeface="Times New Roman"/>
                        </a:rPr>
                        <a:t>Issue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500" i="1" spc="210" dirty="0">
                          <a:latin typeface="Times New Roman"/>
                          <a:cs typeface="Times New Roman"/>
                        </a:rPr>
                        <a:t>Comp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500" i="1" spc="3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500" i="1" spc="-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500" i="1" spc="30" dirty="0">
                          <a:latin typeface="Times New Roman"/>
                          <a:cs typeface="Times New Roman"/>
                        </a:rPr>
                        <a:t>su</a:t>
                      </a:r>
                      <a:r>
                        <a:rPr sz="1500" i="1" spc="40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500" i="1" dirty="0">
                          <a:latin typeface="Times New Roman"/>
                          <a:cs typeface="Times New Roman"/>
                        </a:rPr>
                        <a:t>t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750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500" spc="165" dirty="0">
                          <a:latin typeface="Times New Roman"/>
                          <a:cs typeface="Times New Roman"/>
                        </a:rPr>
                        <a:t>Busy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500" spc="150" dirty="0">
                          <a:latin typeface="Times New Roman"/>
                          <a:cs typeface="Times New Roman"/>
                        </a:rPr>
                        <a:t>Address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694"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75"/>
                        </a:spcBef>
                        <a:tabLst>
                          <a:tab pos="945515" algn="l"/>
                          <a:tab pos="1462405" algn="l"/>
                        </a:tabLst>
                      </a:pPr>
                      <a:r>
                        <a:rPr sz="1350" spc="25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350" dirty="0">
                          <a:latin typeface="Times New Roman"/>
                          <a:cs typeface="Times New Roman"/>
                        </a:rPr>
                        <a:t>D	</a:t>
                      </a:r>
                      <a:r>
                        <a:rPr sz="1350" spc="-20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350" dirty="0">
                          <a:latin typeface="Times New Roman"/>
                          <a:cs typeface="Times New Roman"/>
                        </a:rPr>
                        <a:t>6	3</a:t>
                      </a:r>
                      <a:r>
                        <a:rPr sz="1350" spc="-10" dirty="0">
                          <a:latin typeface="Times New Roman"/>
                          <a:cs typeface="Times New Roman"/>
                        </a:rPr>
                        <a:t>4</a:t>
                      </a:r>
                      <a:r>
                        <a:rPr sz="1350" dirty="0">
                          <a:latin typeface="Times New Roman"/>
                          <a:cs typeface="Times New Roman"/>
                        </a:rPr>
                        <a:t>+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/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350" spc="160" dirty="0">
                          <a:latin typeface="Times New Roman"/>
                          <a:cs typeface="Times New Roman"/>
                        </a:rPr>
                        <a:t>R2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3340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3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2545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3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3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73025" algn="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350" spc="25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35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350" spc="2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350" spc="-1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3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2545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350" spc="155" dirty="0">
                          <a:latin typeface="Times New Roman"/>
                          <a:cs typeface="Times New Roman"/>
                        </a:rPr>
                        <a:t>No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1715">
                <a:tc>
                  <a:txBody>
                    <a:bodyPr/>
                    <a:lstStyle/>
                    <a:p>
                      <a:pPr marR="136525" algn="r">
                        <a:lnSpc>
                          <a:spcPts val="1595"/>
                        </a:lnSpc>
                        <a:tabLst>
                          <a:tab pos="946150" algn="l"/>
                          <a:tab pos="1462405" algn="l"/>
                        </a:tabLst>
                      </a:pPr>
                      <a:r>
                        <a:rPr sz="1350" spc="2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3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D	</a:t>
                      </a:r>
                      <a:r>
                        <a:rPr sz="1350" spc="-2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3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2	4</a:t>
                      </a:r>
                      <a:r>
                        <a:rPr sz="1350" spc="-1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r>
                        <a:rPr sz="13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+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ts val="1595"/>
                        </a:lnSpc>
                      </a:pPr>
                      <a:r>
                        <a:rPr sz="1350" spc="16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R3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3340" algn="ctr">
                        <a:lnSpc>
                          <a:spcPts val="1595"/>
                        </a:lnSpc>
                      </a:pPr>
                      <a:r>
                        <a:rPr sz="13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42545" algn="ctr">
                        <a:lnSpc>
                          <a:spcPts val="1595"/>
                        </a:lnSpc>
                      </a:pPr>
                      <a:r>
                        <a:rPr sz="13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595"/>
                        </a:lnSpc>
                      </a:pPr>
                      <a:r>
                        <a:rPr sz="1350" dirty="0">
                          <a:latin typeface="Times New Roman"/>
                          <a:cs typeface="Times New Roman"/>
                        </a:rPr>
                        <a:t>5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73025" algn="r">
                        <a:lnSpc>
                          <a:spcPts val="1595"/>
                        </a:lnSpc>
                      </a:pPr>
                      <a:r>
                        <a:rPr sz="1350" spc="25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35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350" spc="2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350" spc="-1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3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3180" algn="ctr">
                        <a:lnSpc>
                          <a:spcPts val="1595"/>
                        </a:lnSpc>
                      </a:pPr>
                      <a:r>
                        <a:rPr sz="1350" spc="155" dirty="0">
                          <a:latin typeface="Times New Roman"/>
                          <a:cs typeface="Times New Roman"/>
                        </a:rPr>
                        <a:t>No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0483">
                <a:tc>
                  <a:txBody>
                    <a:bodyPr/>
                    <a:lstStyle/>
                    <a:p>
                      <a:pPr marL="359410">
                        <a:lnSpc>
                          <a:spcPts val="1555"/>
                        </a:lnSpc>
                        <a:tabLst>
                          <a:tab pos="1305560" algn="l"/>
                          <a:tab pos="1881505" algn="l"/>
                        </a:tabLst>
                      </a:pPr>
                      <a:r>
                        <a:rPr sz="1350" spc="165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MULTD	</a:t>
                      </a:r>
                      <a:r>
                        <a:rPr sz="1350" spc="135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F0	F2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555"/>
                        </a:lnSpc>
                      </a:pPr>
                      <a:r>
                        <a:rPr sz="1350" spc="13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F4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3340" algn="ctr">
                        <a:lnSpc>
                          <a:spcPts val="1555"/>
                        </a:lnSpc>
                      </a:pPr>
                      <a:r>
                        <a:rPr sz="13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73025" algn="r">
                        <a:lnSpc>
                          <a:spcPts val="1555"/>
                        </a:lnSpc>
                      </a:pPr>
                      <a:r>
                        <a:rPr sz="1350" spc="25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35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350" spc="2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350" spc="-1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3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3180" algn="ctr">
                        <a:lnSpc>
                          <a:spcPts val="1555"/>
                        </a:lnSpc>
                      </a:pPr>
                      <a:r>
                        <a:rPr sz="1350" spc="155" dirty="0">
                          <a:latin typeface="Times New Roman"/>
                          <a:cs typeface="Times New Roman"/>
                        </a:rPr>
                        <a:t>No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3805">
                <a:tc>
                  <a:txBody>
                    <a:bodyPr/>
                    <a:lstStyle/>
                    <a:p>
                      <a:pPr marL="359410">
                        <a:lnSpc>
                          <a:spcPct val="100000"/>
                        </a:lnSpc>
                        <a:spcBef>
                          <a:spcPts val="75"/>
                        </a:spcBef>
                        <a:tabLst>
                          <a:tab pos="1305560" algn="l"/>
                          <a:tab pos="1881505" algn="l"/>
                        </a:tabLst>
                      </a:pPr>
                      <a:r>
                        <a:rPr sz="1350" spc="135" dirty="0">
                          <a:solidFill>
                            <a:srgbClr val="FF00FF"/>
                          </a:solidFill>
                          <a:latin typeface="Times New Roman"/>
                          <a:cs typeface="Times New Roman"/>
                        </a:rPr>
                        <a:t>SUBD	F8	F6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/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350" spc="130" dirty="0">
                          <a:solidFill>
                            <a:srgbClr val="FF00FF"/>
                          </a:solidFill>
                          <a:latin typeface="Times New Roman"/>
                          <a:cs typeface="Times New Roman"/>
                        </a:rPr>
                        <a:t>F2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3340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3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42545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350" dirty="0">
                          <a:latin typeface="Times New Roman"/>
                          <a:cs typeface="Times New Roman"/>
                        </a:rPr>
                        <a:t>7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/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350" dirty="0">
                          <a:latin typeface="Times New Roman"/>
                          <a:cs typeface="Times New Roman"/>
                        </a:rPr>
                        <a:t>8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1801">
                <a:tc>
                  <a:txBody>
                    <a:bodyPr/>
                    <a:lstStyle/>
                    <a:p>
                      <a:pPr marL="359410">
                        <a:lnSpc>
                          <a:spcPts val="1595"/>
                        </a:lnSpc>
                        <a:tabLst>
                          <a:tab pos="1253490" algn="l"/>
                          <a:tab pos="1881505" algn="l"/>
                        </a:tabLst>
                      </a:pPr>
                      <a:r>
                        <a:rPr sz="1350" spc="140" dirty="0">
                          <a:solidFill>
                            <a:srgbClr val="00FF00"/>
                          </a:solidFill>
                          <a:latin typeface="Times New Roman"/>
                          <a:cs typeface="Times New Roman"/>
                        </a:rPr>
                        <a:t>DIVD	</a:t>
                      </a:r>
                      <a:r>
                        <a:rPr sz="1350" spc="130" dirty="0">
                          <a:solidFill>
                            <a:srgbClr val="00FF00"/>
                          </a:solidFill>
                          <a:latin typeface="Times New Roman"/>
                          <a:cs typeface="Times New Roman"/>
                        </a:rPr>
                        <a:t>F10	</a:t>
                      </a:r>
                      <a:r>
                        <a:rPr sz="1350" spc="135" dirty="0">
                          <a:solidFill>
                            <a:srgbClr val="00FF00"/>
                          </a:solidFill>
                          <a:latin typeface="Times New Roman"/>
                          <a:cs typeface="Times New Roman"/>
                        </a:rPr>
                        <a:t>F0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595"/>
                        </a:lnSpc>
                      </a:pPr>
                      <a:r>
                        <a:rPr sz="1350" spc="130" dirty="0">
                          <a:solidFill>
                            <a:srgbClr val="00FF00"/>
                          </a:solidFill>
                          <a:latin typeface="Times New Roman"/>
                          <a:cs typeface="Times New Roman"/>
                        </a:rPr>
                        <a:t>F6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3340" algn="ctr">
                        <a:lnSpc>
                          <a:spcPts val="1595"/>
                        </a:lnSpc>
                      </a:pPr>
                      <a:r>
                        <a:rPr sz="1350" dirty="0">
                          <a:latin typeface="Times New Roman"/>
                          <a:cs typeface="Times New Roman"/>
                        </a:rPr>
                        <a:t>5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9476">
                <a:tc>
                  <a:txBody>
                    <a:bodyPr/>
                    <a:lstStyle/>
                    <a:p>
                      <a:pPr marL="359410">
                        <a:lnSpc>
                          <a:spcPts val="1550"/>
                        </a:lnSpc>
                        <a:tabLst>
                          <a:tab pos="1305560" algn="l"/>
                          <a:tab pos="1881505" algn="l"/>
                        </a:tabLst>
                      </a:pPr>
                      <a:r>
                        <a:rPr sz="1350" spc="180" dirty="0">
                          <a:latin typeface="Times New Roman"/>
                          <a:cs typeface="Times New Roman"/>
                        </a:rPr>
                        <a:t>ADDD	</a:t>
                      </a:r>
                      <a:r>
                        <a:rPr sz="1350" spc="135" dirty="0">
                          <a:latin typeface="Times New Roman"/>
                          <a:cs typeface="Times New Roman"/>
                        </a:rPr>
                        <a:t>F6	F8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550"/>
                        </a:lnSpc>
                      </a:pPr>
                      <a:r>
                        <a:rPr sz="1350" spc="130" dirty="0">
                          <a:latin typeface="Times New Roman"/>
                          <a:cs typeface="Times New Roman"/>
                        </a:rPr>
                        <a:t>F2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3340" algn="ctr">
                        <a:lnSpc>
                          <a:spcPts val="1550"/>
                        </a:lnSpc>
                      </a:pPr>
                      <a:r>
                        <a:rPr sz="1350" dirty="0">
                          <a:latin typeface="Times New Roman"/>
                          <a:cs typeface="Times New Roman"/>
                        </a:rPr>
                        <a:t>6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2890">
                        <a:lnSpc>
                          <a:spcPts val="1550"/>
                        </a:lnSpc>
                      </a:pPr>
                      <a:r>
                        <a:rPr sz="1350" spc="130" dirty="0">
                          <a:latin typeface="Times New Roman"/>
                          <a:cs typeface="Times New Roman"/>
                        </a:rPr>
                        <a:t>10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020">
              <a:lnSpc>
                <a:spcPct val="100000"/>
              </a:lnSpc>
              <a:spcBef>
                <a:spcPts val="100"/>
              </a:spcBef>
              <a:tabLst>
                <a:tab pos="494665" algn="l"/>
                <a:tab pos="7811134" algn="l"/>
              </a:tabLst>
            </a:pPr>
            <a:r>
              <a:rPr b="0" u="dbl" dirty="0">
                <a:uFill>
                  <a:solidFill>
                    <a:srgbClr val="FBBA03"/>
                  </a:solidFill>
                </a:uFill>
                <a:latin typeface="Times New Roman"/>
                <a:cs typeface="Times New Roman"/>
              </a:rPr>
              <a:t> 	</a:t>
            </a:r>
            <a:r>
              <a:rPr u="dbl" spc="-5" dirty="0">
                <a:uFill>
                  <a:solidFill>
                    <a:srgbClr val="FBBA03"/>
                  </a:solidFill>
                </a:uFill>
              </a:rPr>
              <a:t>Tomas</a:t>
            </a:r>
            <a:r>
              <a:rPr u="heavy" spc="-5" dirty="0">
                <a:uFill>
                  <a:solidFill>
                    <a:srgbClr val="FBBA03"/>
                  </a:solidFill>
                </a:uFill>
              </a:rPr>
              <a:t>ul</a:t>
            </a:r>
            <a:r>
              <a:rPr u="none" spc="-5" dirty="0"/>
              <a:t>o Exam</a:t>
            </a:r>
            <a:r>
              <a:rPr u="heavy" spc="-5" dirty="0">
                <a:uFill>
                  <a:solidFill>
                    <a:srgbClr val="FBBA03"/>
                  </a:solidFill>
                </a:uFill>
              </a:rPr>
              <a:t>pl</a:t>
            </a:r>
            <a:r>
              <a:rPr u="none" spc="-5" dirty="0"/>
              <a:t>e Cyc</a:t>
            </a:r>
            <a:r>
              <a:rPr u="heavy" spc="-5" dirty="0">
                <a:uFill>
                  <a:solidFill>
                    <a:srgbClr val="FBBA03"/>
                  </a:solidFill>
                </a:uFill>
              </a:rPr>
              <a:t>l</a:t>
            </a:r>
            <a:r>
              <a:rPr u="none" spc="-5" dirty="0"/>
              <a:t>e</a:t>
            </a:r>
            <a:r>
              <a:rPr u="none" spc="-100" dirty="0"/>
              <a:t> </a:t>
            </a:r>
            <a:r>
              <a:rPr u="heavy" spc="-5" dirty="0">
                <a:uFill>
                  <a:solidFill>
                    <a:srgbClr val="FBBA03"/>
                  </a:solidFill>
                </a:uFill>
              </a:rPr>
              <a:t>1</a:t>
            </a:r>
            <a:r>
              <a:rPr u="none" spc="-5" dirty="0"/>
              <a:t>0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15964" y="3404374"/>
            <a:ext cx="3284220" cy="58991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sz="1800" i="1" spc="150" dirty="0">
                <a:solidFill>
                  <a:srgbClr val="FF0000"/>
                </a:solidFill>
                <a:latin typeface="Times New Roman"/>
                <a:cs typeface="Times New Roman"/>
              </a:rPr>
              <a:t>Reservation</a:t>
            </a:r>
            <a:r>
              <a:rPr sz="1800" i="1" spc="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i="1" spc="140" dirty="0">
                <a:solidFill>
                  <a:srgbClr val="FF0000"/>
                </a:solidFill>
                <a:latin typeface="Times New Roman"/>
                <a:cs typeface="Times New Roman"/>
              </a:rPr>
              <a:t>Stations:</a:t>
            </a:r>
            <a:endParaRPr sz="1800">
              <a:latin typeface="Times New Roman"/>
              <a:cs typeface="Times New Roman"/>
            </a:endParaRPr>
          </a:p>
          <a:p>
            <a:pPr marL="1149350">
              <a:lnSpc>
                <a:spcPct val="100000"/>
              </a:lnSpc>
              <a:spcBef>
                <a:spcPts val="229"/>
              </a:spcBef>
              <a:tabLst>
                <a:tab pos="1690370" algn="l"/>
                <a:tab pos="2982595" algn="l"/>
              </a:tabLst>
            </a:pPr>
            <a:r>
              <a:rPr sz="1350" i="1" spc="120" dirty="0">
                <a:latin typeface="Times New Roman"/>
                <a:cs typeface="Times New Roman"/>
              </a:rPr>
              <a:t>T</a:t>
            </a:r>
            <a:r>
              <a:rPr sz="1350" i="1" spc="100" dirty="0">
                <a:latin typeface="Times New Roman"/>
                <a:cs typeface="Times New Roman"/>
              </a:rPr>
              <a:t>i</a:t>
            </a:r>
            <a:r>
              <a:rPr sz="1350" i="1" spc="170" dirty="0">
                <a:latin typeface="Times New Roman"/>
                <a:cs typeface="Times New Roman"/>
              </a:rPr>
              <a:t>m</a:t>
            </a:r>
            <a:r>
              <a:rPr sz="1350" i="1" spc="120" dirty="0">
                <a:latin typeface="Times New Roman"/>
                <a:cs typeface="Times New Roman"/>
              </a:rPr>
              <a:t>e</a:t>
            </a:r>
            <a:r>
              <a:rPr sz="1350" i="1" dirty="0">
                <a:latin typeface="Times New Roman"/>
                <a:cs typeface="Times New Roman"/>
              </a:rPr>
              <a:t>	</a:t>
            </a:r>
            <a:r>
              <a:rPr sz="1350" i="1" spc="185" dirty="0">
                <a:latin typeface="Times New Roman"/>
                <a:cs typeface="Times New Roman"/>
              </a:rPr>
              <a:t>N</a:t>
            </a:r>
            <a:r>
              <a:rPr sz="1350" i="1" spc="135" dirty="0">
                <a:latin typeface="Times New Roman"/>
                <a:cs typeface="Times New Roman"/>
              </a:rPr>
              <a:t>a</a:t>
            </a:r>
            <a:r>
              <a:rPr sz="1350" i="1" spc="175" dirty="0">
                <a:latin typeface="Times New Roman"/>
                <a:cs typeface="Times New Roman"/>
              </a:rPr>
              <a:t>m</a:t>
            </a:r>
            <a:r>
              <a:rPr sz="1350" i="1" spc="120" dirty="0">
                <a:latin typeface="Times New Roman"/>
                <a:cs typeface="Times New Roman"/>
              </a:rPr>
              <a:t>e</a:t>
            </a:r>
            <a:r>
              <a:rPr sz="1350" i="1" dirty="0">
                <a:latin typeface="Times New Roman"/>
                <a:cs typeface="Times New Roman"/>
              </a:rPr>
              <a:t>  </a:t>
            </a:r>
            <a:r>
              <a:rPr sz="1350" i="1" spc="-120" dirty="0">
                <a:latin typeface="Times New Roman"/>
                <a:cs typeface="Times New Roman"/>
              </a:rPr>
              <a:t> </a:t>
            </a:r>
            <a:r>
              <a:rPr sz="1500" i="1" spc="235" dirty="0">
                <a:latin typeface="Times New Roman"/>
                <a:cs typeface="Times New Roman"/>
              </a:rPr>
              <a:t>B</a:t>
            </a:r>
            <a:r>
              <a:rPr sz="1500" i="1" spc="175" dirty="0">
                <a:latin typeface="Times New Roman"/>
                <a:cs typeface="Times New Roman"/>
              </a:rPr>
              <a:t>us</a:t>
            </a:r>
            <a:r>
              <a:rPr sz="1500" i="1" spc="145" dirty="0">
                <a:latin typeface="Times New Roman"/>
                <a:cs typeface="Times New Roman"/>
              </a:rPr>
              <a:t>y</a:t>
            </a:r>
            <a:r>
              <a:rPr sz="1500" i="1" dirty="0">
                <a:latin typeface="Times New Roman"/>
                <a:cs typeface="Times New Roman"/>
              </a:rPr>
              <a:t>	</a:t>
            </a:r>
            <a:r>
              <a:rPr sz="1500" i="1" spc="265" dirty="0">
                <a:latin typeface="Times New Roman"/>
                <a:cs typeface="Times New Roman"/>
              </a:rPr>
              <a:t>O</a:t>
            </a:r>
            <a:r>
              <a:rPr sz="1500" i="1" spc="160" dirty="0">
                <a:latin typeface="Times New Roman"/>
                <a:cs typeface="Times New Roman"/>
              </a:rPr>
              <a:t>p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82606" y="3450316"/>
            <a:ext cx="262255" cy="54102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1500" i="1" spc="190" dirty="0">
                <a:latin typeface="Times New Roman"/>
                <a:cs typeface="Times New Roman"/>
              </a:rPr>
              <a:t>S</a:t>
            </a:r>
            <a:r>
              <a:rPr sz="1500" i="1" spc="160" dirty="0"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225"/>
              </a:spcBef>
            </a:pPr>
            <a:r>
              <a:rPr sz="1500" i="1" spc="125" dirty="0">
                <a:latin typeface="Times New Roman"/>
                <a:cs typeface="Times New Roman"/>
              </a:rPr>
              <a:t>Vj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28809" y="3450316"/>
            <a:ext cx="266065" cy="54102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1500" i="1" spc="190" dirty="0">
                <a:latin typeface="Times New Roman"/>
                <a:cs typeface="Times New Roman"/>
              </a:rPr>
              <a:t>S</a:t>
            </a:r>
            <a:r>
              <a:rPr sz="1500" i="1" spc="160" dirty="0">
                <a:latin typeface="Times New Roman"/>
                <a:cs typeface="Times New Roman"/>
              </a:rPr>
              <a:t>2</a:t>
            </a: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500" i="1" spc="160" dirty="0">
                <a:latin typeface="Times New Roman"/>
                <a:cs typeface="Times New Roman"/>
              </a:rPr>
              <a:t>V</a:t>
            </a:r>
            <a:r>
              <a:rPr sz="1500" i="1" spc="145" dirty="0">
                <a:latin typeface="Times New Roman"/>
                <a:cs typeface="Times New Roman"/>
              </a:rPr>
              <a:t>k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64346" y="3450316"/>
            <a:ext cx="937894" cy="54102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  <a:tabLst>
                <a:tab pos="658495" algn="l"/>
              </a:tabLst>
            </a:pPr>
            <a:r>
              <a:rPr sz="1500" i="1" spc="229" dirty="0">
                <a:latin typeface="Times New Roman"/>
                <a:cs typeface="Times New Roman"/>
              </a:rPr>
              <a:t>R</a:t>
            </a:r>
            <a:r>
              <a:rPr sz="1500" i="1" spc="160" dirty="0">
                <a:latin typeface="Times New Roman"/>
                <a:cs typeface="Times New Roman"/>
              </a:rPr>
              <a:t>S</a:t>
            </a:r>
            <a:r>
              <a:rPr sz="1500" i="1" dirty="0">
                <a:latin typeface="Times New Roman"/>
                <a:cs typeface="Times New Roman"/>
              </a:rPr>
              <a:t>	</a:t>
            </a:r>
            <a:r>
              <a:rPr sz="1500" i="1" spc="229" dirty="0">
                <a:latin typeface="Times New Roman"/>
                <a:cs typeface="Times New Roman"/>
              </a:rPr>
              <a:t>R</a:t>
            </a:r>
            <a:r>
              <a:rPr sz="1500" i="1" spc="160" dirty="0">
                <a:latin typeface="Times New Roman"/>
                <a:cs typeface="Times New Roman"/>
              </a:rPr>
              <a:t>S</a:t>
            </a:r>
            <a:endParaRPr sz="1500">
              <a:latin typeface="Times New Roman"/>
              <a:cs typeface="Times New Roman"/>
            </a:endParaRPr>
          </a:p>
          <a:p>
            <a:pPr marL="30480">
              <a:lnSpc>
                <a:spcPct val="100000"/>
              </a:lnSpc>
              <a:spcBef>
                <a:spcPts val="225"/>
              </a:spcBef>
              <a:tabLst>
                <a:tab pos="648970" algn="l"/>
              </a:tabLst>
            </a:pPr>
            <a:r>
              <a:rPr sz="1500" i="1" spc="265" dirty="0">
                <a:latin typeface="Times New Roman"/>
                <a:cs typeface="Times New Roman"/>
              </a:rPr>
              <a:t>Q</a:t>
            </a:r>
            <a:r>
              <a:rPr sz="1500" i="1" spc="90" dirty="0">
                <a:latin typeface="Times New Roman"/>
                <a:cs typeface="Times New Roman"/>
              </a:rPr>
              <a:t>j</a:t>
            </a:r>
            <a:r>
              <a:rPr sz="1500" i="1" dirty="0">
                <a:latin typeface="Times New Roman"/>
                <a:cs typeface="Times New Roman"/>
              </a:rPr>
              <a:t>	</a:t>
            </a:r>
            <a:r>
              <a:rPr sz="1500" i="1" spc="265" dirty="0">
                <a:latin typeface="Times New Roman"/>
                <a:cs typeface="Times New Roman"/>
              </a:rPr>
              <a:t>Q</a:t>
            </a:r>
            <a:r>
              <a:rPr sz="1500" i="1" spc="145" dirty="0">
                <a:latin typeface="Times New Roman"/>
                <a:cs typeface="Times New Roman"/>
              </a:rPr>
              <a:t>k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30791" y="3970478"/>
            <a:ext cx="688340" cy="1136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8260" indent="162560" algn="r">
              <a:lnSpc>
                <a:spcPct val="108100"/>
              </a:lnSpc>
              <a:spcBef>
                <a:spcPts val="100"/>
              </a:spcBef>
            </a:pPr>
            <a:r>
              <a:rPr sz="1350" spc="170" dirty="0">
                <a:latin typeface="Times New Roman"/>
                <a:cs typeface="Times New Roman"/>
              </a:rPr>
              <a:t>A</a:t>
            </a:r>
            <a:r>
              <a:rPr sz="1350" spc="110" dirty="0">
                <a:latin typeface="Times New Roman"/>
                <a:cs typeface="Times New Roman"/>
              </a:rPr>
              <a:t>dd1  </a:t>
            </a:r>
            <a:r>
              <a:rPr sz="1350" spc="135" dirty="0">
                <a:latin typeface="Times New Roman"/>
                <a:cs typeface="Times New Roman"/>
              </a:rPr>
              <a:t>0</a:t>
            </a:r>
            <a:r>
              <a:rPr sz="1350" spc="40" dirty="0">
                <a:latin typeface="Times New Roman"/>
                <a:cs typeface="Times New Roman"/>
              </a:rPr>
              <a:t> </a:t>
            </a:r>
            <a:r>
              <a:rPr sz="1350" spc="145" dirty="0">
                <a:latin typeface="Times New Roman"/>
                <a:cs typeface="Times New Roman"/>
              </a:rPr>
              <a:t>Add2 </a:t>
            </a:r>
            <a:r>
              <a:rPr sz="1350" spc="65" dirty="0">
                <a:latin typeface="Times New Roman"/>
                <a:cs typeface="Times New Roman"/>
              </a:rPr>
              <a:t> </a:t>
            </a:r>
            <a:r>
              <a:rPr sz="1350" spc="170" dirty="0">
                <a:latin typeface="Times New Roman"/>
                <a:cs typeface="Times New Roman"/>
              </a:rPr>
              <a:t>A</a:t>
            </a:r>
            <a:r>
              <a:rPr sz="1350" spc="135" dirty="0">
                <a:latin typeface="Times New Roman"/>
                <a:cs typeface="Times New Roman"/>
              </a:rPr>
              <a:t>dd3</a:t>
            </a:r>
            <a:endParaRPr sz="1350">
              <a:latin typeface="Times New Roman"/>
              <a:cs typeface="Times New Roman"/>
            </a:endParaRPr>
          </a:p>
          <a:p>
            <a:pPr marL="175260" marR="5080" indent="-163195" algn="r">
              <a:lnSpc>
                <a:spcPts val="1750"/>
              </a:lnSpc>
              <a:spcBef>
                <a:spcPts val="70"/>
              </a:spcBef>
            </a:pPr>
            <a:r>
              <a:rPr sz="1350" spc="135" dirty="0">
                <a:latin typeface="Times New Roman"/>
                <a:cs typeface="Times New Roman"/>
              </a:rPr>
              <a:t>5</a:t>
            </a:r>
            <a:r>
              <a:rPr sz="1350" spc="30" dirty="0">
                <a:latin typeface="Times New Roman"/>
                <a:cs typeface="Times New Roman"/>
              </a:rPr>
              <a:t> </a:t>
            </a:r>
            <a:r>
              <a:rPr sz="1350" spc="125" dirty="0">
                <a:latin typeface="Times New Roman"/>
                <a:cs typeface="Times New Roman"/>
              </a:rPr>
              <a:t>Mult1 </a:t>
            </a:r>
            <a:r>
              <a:rPr sz="1350" spc="65" dirty="0">
                <a:latin typeface="Times New Roman"/>
                <a:cs typeface="Times New Roman"/>
              </a:rPr>
              <a:t> </a:t>
            </a:r>
            <a:r>
              <a:rPr sz="1350" spc="225" dirty="0">
                <a:latin typeface="Times New Roman"/>
                <a:cs typeface="Times New Roman"/>
              </a:rPr>
              <a:t>M</a:t>
            </a:r>
            <a:r>
              <a:rPr sz="1350" spc="135" dirty="0">
                <a:latin typeface="Times New Roman"/>
                <a:cs typeface="Times New Roman"/>
              </a:rPr>
              <a:t>u</a:t>
            </a:r>
            <a:r>
              <a:rPr sz="1350" spc="30" dirty="0">
                <a:latin typeface="Times New Roman"/>
                <a:cs typeface="Times New Roman"/>
              </a:rPr>
              <a:t>l</a:t>
            </a:r>
            <a:r>
              <a:rPr sz="1350" spc="90" dirty="0">
                <a:latin typeface="Times New Roman"/>
                <a:cs typeface="Times New Roman"/>
              </a:rPr>
              <a:t>t</a:t>
            </a:r>
            <a:r>
              <a:rPr sz="1350" spc="135" dirty="0">
                <a:latin typeface="Times New Roman"/>
                <a:cs typeface="Times New Roman"/>
              </a:rPr>
              <a:t>2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85916" y="3990523"/>
            <a:ext cx="3804920" cy="1109980"/>
          </a:xfrm>
          <a:prstGeom prst="rect">
            <a:avLst/>
          </a:prstGeom>
          <a:ln w="13179">
            <a:solidFill>
              <a:srgbClr val="000000"/>
            </a:solidFill>
          </a:ln>
        </p:spPr>
        <p:txBody>
          <a:bodyPr vert="horz" wrap="square" lIns="0" tIns="8890" rIns="0" bIns="0" rtlCol="0">
            <a:spAutoFit/>
          </a:bodyPr>
          <a:lstStyle/>
          <a:p>
            <a:pPr marL="135255">
              <a:lnSpc>
                <a:spcPct val="100000"/>
              </a:lnSpc>
              <a:spcBef>
                <a:spcPts val="70"/>
              </a:spcBef>
            </a:pPr>
            <a:r>
              <a:rPr sz="1350" spc="155" dirty="0">
                <a:latin typeface="Times New Roman"/>
                <a:cs typeface="Times New Roman"/>
              </a:rPr>
              <a:t>No</a:t>
            </a:r>
            <a:endParaRPr sz="1350">
              <a:latin typeface="Times New Roman"/>
              <a:cs typeface="Times New Roman"/>
            </a:endParaRPr>
          </a:p>
          <a:p>
            <a:pPr marL="101600">
              <a:lnSpc>
                <a:spcPct val="100000"/>
              </a:lnSpc>
              <a:spcBef>
                <a:spcPts val="135"/>
              </a:spcBef>
              <a:tabLst>
                <a:tab pos="557530" algn="l"/>
              </a:tabLst>
            </a:pPr>
            <a:r>
              <a:rPr sz="1350" spc="140" dirty="0">
                <a:latin typeface="Times New Roman"/>
                <a:cs typeface="Times New Roman"/>
              </a:rPr>
              <a:t>Yes	</a:t>
            </a:r>
            <a:r>
              <a:rPr sz="1350" spc="180" dirty="0">
                <a:latin typeface="Times New Roman"/>
                <a:cs typeface="Times New Roman"/>
              </a:rPr>
              <a:t>ADDD </a:t>
            </a:r>
            <a:r>
              <a:rPr sz="1350" spc="145" dirty="0">
                <a:solidFill>
                  <a:srgbClr val="FF00FF"/>
                </a:solidFill>
                <a:latin typeface="Times New Roman"/>
                <a:cs typeface="Times New Roman"/>
              </a:rPr>
              <a:t>(M-M)</a:t>
            </a:r>
            <a:r>
              <a:rPr sz="1350" spc="140" dirty="0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sz="1350" spc="140" dirty="0">
                <a:solidFill>
                  <a:srgbClr val="FF0000"/>
                </a:solidFill>
                <a:latin typeface="Times New Roman"/>
                <a:cs typeface="Times New Roman"/>
              </a:rPr>
              <a:t>M(A2)</a:t>
            </a:r>
            <a:endParaRPr sz="1350">
              <a:latin typeface="Times New Roman"/>
              <a:cs typeface="Times New Roman"/>
            </a:endParaRPr>
          </a:p>
          <a:p>
            <a:pPr marL="135255">
              <a:lnSpc>
                <a:spcPct val="100000"/>
              </a:lnSpc>
              <a:spcBef>
                <a:spcPts val="130"/>
              </a:spcBef>
            </a:pPr>
            <a:r>
              <a:rPr sz="1350" spc="155" dirty="0">
                <a:latin typeface="Times New Roman"/>
                <a:cs typeface="Times New Roman"/>
              </a:rPr>
              <a:t>No</a:t>
            </a:r>
            <a:endParaRPr sz="1350">
              <a:latin typeface="Times New Roman"/>
              <a:cs typeface="Times New Roman"/>
            </a:endParaRPr>
          </a:p>
          <a:p>
            <a:pPr marL="101600">
              <a:lnSpc>
                <a:spcPct val="100000"/>
              </a:lnSpc>
              <a:spcBef>
                <a:spcPts val="120"/>
              </a:spcBef>
            </a:pPr>
            <a:r>
              <a:rPr sz="1350" spc="140" dirty="0">
                <a:latin typeface="Times New Roman"/>
                <a:cs typeface="Times New Roman"/>
              </a:rPr>
              <a:t>Yes </a:t>
            </a:r>
            <a:r>
              <a:rPr sz="1350" spc="165" dirty="0">
                <a:solidFill>
                  <a:srgbClr val="3333CC"/>
                </a:solidFill>
                <a:latin typeface="Times New Roman"/>
                <a:cs typeface="Times New Roman"/>
              </a:rPr>
              <a:t>MULTD </a:t>
            </a:r>
            <a:r>
              <a:rPr sz="1350" spc="140" dirty="0">
                <a:solidFill>
                  <a:srgbClr val="FF0000"/>
                </a:solidFill>
                <a:latin typeface="Times New Roman"/>
                <a:cs typeface="Times New Roman"/>
              </a:rPr>
              <a:t>M(A2)</a:t>
            </a:r>
            <a:r>
              <a:rPr sz="1350" spc="11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350" spc="120" dirty="0">
                <a:solidFill>
                  <a:srgbClr val="3333CC"/>
                </a:solidFill>
                <a:latin typeface="Times New Roman"/>
                <a:cs typeface="Times New Roman"/>
              </a:rPr>
              <a:t>R(F4)</a:t>
            </a:r>
            <a:endParaRPr sz="1350">
              <a:latin typeface="Times New Roman"/>
              <a:cs typeface="Times New Roman"/>
            </a:endParaRPr>
          </a:p>
          <a:p>
            <a:pPr marL="101600">
              <a:lnSpc>
                <a:spcPct val="100000"/>
              </a:lnSpc>
              <a:spcBef>
                <a:spcPts val="130"/>
              </a:spcBef>
              <a:tabLst>
                <a:tab pos="626110" algn="l"/>
                <a:tab pos="1908810" algn="l"/>
              </a:tabLst>
            </a:pPr>
            <a:r>
              <a:rPr sz="1350" spc="140" dirty="0">
                <a:latin typeface="Times New Roman"/>
                <a:cs typeface="Times New Roman"/>
              </a:rPr>
              <a:t>Yes	</a:t>
            </a:r>
            <a:r>
              <a:rPr sz="1350" spc="145" dirty="0">
                <a:solidFill>
                  <a:srgbClr val="00FF00"/>
                </a:solidFill>
                <a:latin typeface="Times New Roman"/>
                <a:cs typeface="Times New Roman"/>
              </a:rPr>
              <a:t>DIVD	</a:t>
            </a:r>
            <a:r>
              <a:rPr sz="1350" spc="140" dirty="0">
                <a:latin typeface="Times New Roman"/>
                <a:cs typeface="Times New Roman"/>
              </a:rPr>
              <a:t>M(A1)</a:t>
            </a:r>
            <a:r>
              <a:rPr sz="1350" spc="535" dirty="0">
                <a:latin typeface="Times New Roman"/>
                <a:cs typeface="Times New Roman"/>
              </a:rPr>
              <a:t> </a:t>
            </a:r>
            <a:r>
              <a:rPr sz="1350" spc="120" dirty="0">
                <a:solidFill>
                  <a:srgbClr val="3333CC"/>
                </a:solidFill>
                <a:latin typeface="Times New Roman"/>
                <a:cs typeface="Times New Roman"/>
              </a:rPr>
              <a:t>Mult1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15964" y="5189810"/>
            <a:ext cx="24250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150" dirty="0">
                <a:solidFill>
                  <a:srgbClr val="FF0000"/>
                </a:solidFill>
                <a:latin typeface="Times New Roman"/>
                <a:cs typeface="Times New Roman"/>
              </a:rPr>
              <a:t>Register </a:t>
            </a:r>
            <a:r>
              <a:rPr sz="1800" i="1" spc="125" dirty="0">
                <a:solidFill>
                  <a:srgbClr val="FF0000"/>
                </a:solidFill>
                <a:latin typeface="Times New Roman"/>
                <a:cs typeface="Times New Roman"/>
              </a:rPr>
              <a:t>result</a:t>
            </a:r>
            <a:r>
              <a:rPr sz="1800" i="1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i="1" spc="130" dirty="0">
                <a:solidFill>
                  <a:srgbClr val="FF0000"/>
                </a:solidFill>
                <a:latin typeface="Times New Roman"/>
                <a:cs typeface="Times New Roman"/>
              </a:rPr>
              <a:t>status:</a:t>
            </a:r>
            <a:endParaRPr sz="1800">
              <a:latin typeface="Times New Roman"/>
              <a:cs typeface="Times New Roman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1333743" y="5521596"/>
          <a:ext cx="8404220" cy="4879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2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5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16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61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766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64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006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5595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65722">
                <a:tc>
                  <a:txBody>
                    <a:bodyPr/>
                    <a:lstStyle/>
                    <a:p>
                      <a:pPr marL="31750">
                        <a:lnSpc>
                          <a:spcPts val="1989"/>
                        </a:lnSpc>
                      </a:pPr>
                      <a:r>
                        <a:rPr sz="1800" spc="165" dirty="0">
                          <a:latin typeface="Times New Roman"/>
                          <a:cs typeface="Times New Roman"/>
                        </a:rPr>
                        <a:t>Clock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4"/>
                        </a:lnSpc>
                      </a:pPr>
                      <a:r>
                        <a:rPr sz="1800" i="1" spc="180" dirty="0">
                          <a:latin typeface="Times New Roman"/>
                          <a:cs typeface="Times New Roman"/>
                        </a:rPr>
                        <a:t>F0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0960" algn="ctr">
                        <a:lnSpc>
                          <a:spcPts val="1964"/>
                        </a:lnSpc>
                      </a:pPr>
                      <a:r>
                        <a:rPr sz="1800" i="1" spc="185" dirty="0">
                          <a:latin typeface="Times New Roman"/>
                          <a:cs typeface="Times New Roman"/>
                        </a:rPr>
                        <a:t>F2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ts val="1964"/>
                        </a:lnSpc>
                      </a:pPr>
                      <a:r>
                        <a:rPr sz="1800" i="1" spc="180" dirty="0">
                          <a:latin typeface="Times New Roman"/>
                          <a:cs typeface="Times New Roman"/>
                        </a:rPr>
                        <a:t>F4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115" algn="ctr">
                        <a:lnSpc>
                          <a:spcPts val="1964"/>
                        </a:lnSpc>
                      </a:pPr>
                      <a:r>
                        <a:rPr sz="1800" i="1" spc="180" dirty="0">
                          <a:latin typeface="Times New Roman"/>
                          <a:cs typeface="Times New Roman"/>
                        </a:rPr>
                        <a:t>F6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4"/>
                        </a:lnSpc>
                        <a:tabLst>
                          <a:tab pos="575945" algn="l"/>
                        </a:tabLst>
                      </a:pPr>
                      <a:r>
                        <a:rPr sz="1800" i="1" spc="180" dirty="0">
                          <a:latin typeface="Times New Roman"/>
                          <a:cs typeface="Times New Roman"/>
                        </a:rPr>
                        <a:t>F8	</a:t>
                      </a:r>
                      <a:r>
                        <a:rPr sz="1800" i="1" spc="185" dirty="0">
                          <a:latin typeface="Times New Roman"/>
                          <a:cs typeface="Times New Roman"/>
                        </a:rPr>
                        <a:t>F10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715">
                        <a:lnSpc>
                          <a:spcPts val="1964"/>
                        </a:lnSpc>
                      </a:pPr>
                      <a:r>
                        <a:rPr sz="1800" i="1" spc="185" dirty="0">
                          <a:latin typeface="Times New Roman"/>
                          <a:cs typeface="Times New Roman"/>
                        </a:rPr>
                        <a:t>F12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675">
                        <a:lnSpc>
                          <a:spcPts val="1964"/>
                        </a:lnSpc>
                      </a:pPr>
                      <a:r>
                        <a:rPr sz="1800" i="1" spc="90" dirty="0">
                          <a:latin typeface="Times New Roman"/>
                          <a:cs typeface="Times New Roman"/>
                        </a:rPr>
                        <a:t>...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9380">
                        <a:lnSpc>
                          <a:spcPts val="1964"/>
                        </a:lnSpc>
                      </a:pPr>
                      <a:r>
                        <a:rPr sz="1800" i="1" spc="185" dirty="0">
                          <a:latin typeface="Times New Roman"/>
                          <a:cs typeface="Times New Roman"/>
                        </a:rPr>
                        <a:t>F30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218">
                <a:tc>
                  <a:txBody>
                    <a:bodyPr/>
                    <a:lstStyle/>
                    <a:p>
                      <a:pPr marL="297815">
                        <a:lnSpc>
                          <a:spcPts val="1550"/>
                        </a:lnSpc>
                        <a:spcBef>
                          <a:spcPts val="95"/>
                        </a:spcBef>
                      </a:pPr>
                      <a:r>
                        <a:rPr sz="1350" b="1" spc="130" dirty="0">
                          <a:latin typeface="Times New Roman"/>
                          <a:cs typeface="Times New Roman"/>
                        </a:rPr>
                        <a:t>10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/>
                </a:tc>
                <a:tc>
                  <a:txBody>
                    <a:bodyPr/>
                    <a:lstStyle/>
                    <a:p>
                      <a:pPr marL="688340">
                        <a:lnSpc>
                          <a:spcPts val="1575"/>
                        </a:lnSpc>
                        <a:spcBef>
                          <a:spcPts val="70"/>
                        </a:spcBef>
                      </a:pPr>
                      <a:r>
                        <a:rPr sz="1350" i="1" spc="195" dirty="0">
                          <a:latin typeface="Times New Roman"/>
                          <a:cs typeface="Times New Roman"/>
                        </a:rPr>
                        <a:t>FU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889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0640" algn="ctr">
                        <a:lnSpc>
                          <a:spcPts val="1575"/>
                        </a:lnSpc>
                        <a:spcBef>
                          <a:spcPts val="70"/>
                        </a:spcBef>
                      </a:pPr>
                      <a:r>
                        <a:rPr sz="1350" spc="125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Mult1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780" algn="ctr">
                        <a:lnSpc>
                          <a:spcPts val="1575"/>
                        </a:lnSpc>
                        <a:spcBef>
                          <a:spcPts val="70"/>
                        </a:spcBef>
                      </a:pPr>
                      <a:r>
                        <a:rPr sz="1350" spc="14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M(A2)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889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280" algn="ctr">
                        <a:lnSpc>
                          <a:spcPts val="1575"/>
                        </a:lnSpc>
                        <a:spcBef>
                          <a:spcPts val="70"/>
                        </a:spcBef>
                      </a:pPr>
                      <a:r>
                        <a:rPr sz="1350" spc="140" dirty="0">
                          <a:latin typeface="Times New Roman"/>
                          <a:cs typeface="Times New Roman"/>
                        </a:rPr>
                        <a:t>Add2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889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9690" algn="ctr">
                        <a:lnSpc>
                          <a:spcPts val="1575"/>
                        </a:lnSpc>
                        <a:spcBef>
                          <a:spcPts val="70"/>
                        </a:spcBef>
                      </a:pPr>
                      <a:r>
                        <a:rPr sz="1350" spc="140" dirty="0">
                          <a:solidFill>
                            <a:srgbClr val="FF00FF"/>
                          </a:solidFill>
                          <a:latin typeface="Times New Roman"/>
                          <a:cs typeface="Times New Roman"/>
                        </a:rPr>
                        <a:t>(M-M)</a:t>
                      </a:r>
                      <a:r>
                        <a:rPr sz="1350" spc="500" dirty="0">
                          <a:solidFill>
                            <a:srgbClr val="FF00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50" spc="120" dirty="0">
                          <a:solidFill>
                            <a:srgbClr val="00FF00"/>
                          </a:solidFill>
                          <a:latin typeface="Times New Roman"/>
                          <a:cs typeface="Times New Roman"/>
                        </a:rPr>
                        <a:t>Mult2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889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object 12"/>
          <p:cNvSpPr txBox="1"/>
          <p:nvPr/>
        </p:nvSpPr>
        <p:spPr>
          <a:xfrm>
            <a:off x="1154683" y="6439961"/>
            <a:ext cx="59982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solidFill>
                  <a:srgbClr val="FC0128"/>
                </a:solidFill>
                <a:latin typeface="Comic Sans MS"/>
                <a:cs typeface="Comic Sans MS"/>
              </a:rPr>
              <a:t>Add2 </a:t>
            </a:r>
            <a:r>
              <a:rPr sz="2400" dirty="0">
                <a:solidFill>
                  <a:srgbClr val="FC0128"/>
                </a:solidFill>
                <a:latin typeface="Comic Sans MS"/>
                <a:cs typeface="Comic Sans MS"/>
              </a:rPr>
              <a:t>completing; what </a:t>
            </a:r>
            <a:r>
              <a:rPr sz="2400" spc="-5" dirty="0">
                <a:solidFill>
                  <a:srgbClr val="FC0128"/>
                </a:solidFill>
                <a:latin typeface="Comic Sans MS"/>
                <a:cs typeface="Comic Sans MS"/>
              </a:rPr>
              <a:t>is waiting </a:t>
            </a:r>
            <a:r>
              <a:rPr sz="2400" dirty="0">
                <a:solidFill>
                  <a:srgbClr val="FC0128"/>
                </a:solidFill>
                <a:latin typeface="Comic Sans MS"/>
                <a:cs typeface="Comic Sans MS"/>
              </a:rPr>
              <a:t>for</a:t>
            </a:r>
            <a:r>
              <a:rPr sz="2400" spc="-145" dirty="0">
                <a:solidFill>
                  <a:srgbClr val="FC0128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FC0128"/>
                </a:solidFill>
                <a:latin typeface="Comic Sans MS"/>
                <a:cs typeface="Comic Sans MS"/>
              </a:rPr>
              <a:t>it?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6" name="页脚占位符 15">
            <a:extLst>
              <a:ext uri="{FF2B5EF4-FFF2-40B4-BE49-F238E27FC236}">
                <a16:creationId xmlns:a16="http://schemas.microsoft.com/office/drawing/2014/main" id="{4887D8B8-1AB5-DC4E-974F-9D4E825AA9E2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996914" y="1507153"/>
          <a:ext cx="7618093" cy="18480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62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48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70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51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2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75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258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73270">
                <a:tc>
                  <a:txBody>
                    <a:bodyPr/>
                    <a:lstStyle/>
                    <a:p>
                      <a:pPr marL="31750">
                        <a:lnSpc>
                          <a:spcPts val="1964"/>
                        </a:lnSpc>
                      </a:pPr>
                      <a:r>
                        <a:rPr sz="1800" i="1" spc="14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Instruction</a:t>
                      </a:r>
                      <a:r>
                        <a:rPr sz="1800" i="1" spc="7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i="1" spc="13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status: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500" i="1" spc="170" dirty="0">
                          <a:latin typeface="Times New Roman"/>
                          <a:cs typeface="Times New Roman"/>
                        </a:rPr>
                        <a:t>Exec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16510" marB="0"/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500" i="1" spc="155" dirty="0">
                          <a:latin typeface="Times New Roman"/>
                          <a:cs typeface="Times New Roman"/>
                        </a:rPr>
                        <a:t>Write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1651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758">
                <a:tc>
                  <a:txBody>
                    <a:bodyPr/>
                    <a:lstStyle/>
                    <a:p>
                      <a:pPr marL="359410">
                        <a:lnSpc>
                          <a:spcPct val="100000"/>
                        </a:lnSpc>
                        <a:spcBef>
                          <a:spcPts val="195"/>
                        </a:spcBef>
                        <a:tabLst>
                          <a:tab pos="1942464" algn="l"/>
                        </a:tabLst>
                      </a:pPr>
                      <a:r>
                        <a:rPr sz="1350" spc="105" dirty="0">
                          <a:latin typeface="Times New Roman"/>
                          <a:cs typeface="Times New Roman"/>
                        </a:rPr>
                        <a:t>Instruction	</a:t>
                      </a:r>
                      <a:r>
                        <a:rPr sz="1350" i="1" spc="75" dirty="0">
                          <a:latin typeface="Times New Roman"/>
                          <a:cs typeface="Times New Roman"/>
                        </a:rPr>
                        <a:t>j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marR="2413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350" i="1" dirty="0">
                          <a:latin typeface="Times New Roman"/>
                          <a:cs typeface="Times New Roman"/>
                        </a:rPr>
                        <a:t>k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500" i="1" spc="150" dirty="0">
                          <a:latin typeface="Times New Roman"/>
                          <a:cs typeface="Times New Roman"/>
                        </a:rPr>
                        <a:t>Issue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500" i="1" spc="210" dirty="0">
                          <a:latin typeface="Times New Roman"/>
                          <a:cs typeface="Times New Roman"/>
                        </a:rPr>
                        <a:t>Comp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500" i="1" spc="3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500" i="1" spc="-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500" i="1" spc="30" dirty="0">
                          <a:latin typeface="Times New Roman"/>
                          <a:cs typeface="Times New Roman"/>
                        </a:rPr>
                        <a:t>su</a:t>
                      </a:r>
                      <a:r>
                        <a:rPr sz="1500" i="1" spc="40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500" i="1" dirty="0">
                          <a:latin typeface="Times New Roman"/>
                          <a:cs typeface="Times New Roman"/>
                        </a:rPr>
                        <a:t>t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750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500" spc="165" dirty="0">
                          <a:latin typeface="Times New Roman"/>
                          <a:cs typeface="Times New Roman"/>
                        </a:rPr>
                        <a:t>Busy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500" spc="150" dirty="0">
                          <a:latin typeface="Times New Roman"/>
                          <a:cs typeface="Times New Roman"/>
                        </a:rPr>
                        <a:t>Address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655"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75"/>
                        </a:spcBef>
                        <a:tabLst>
                          <a:tab pos="945515" algn="l"/>
                          <a:tab pos="1462405" algn="l"/>
                        </a:tabLst>
                      </a:pPr>
                      <a:r>
                        <a:rPr sz="1350" spc="25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350" dirty="0">
                          <a:latin typeface="Times New Roman"/>
                          <a:cs typeface="Times New Roman"/>
                        </a:rPr>
                        <a:t>D	</a:t>
                      </a:r>
                      <a:r>
                        <a:rPr sz="1350" spc="-20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350" dirty="0">
                          <a:latin typeface="Times New Roman"/>
                          <a:cs typeface="Times New Roman"/>
                        </a:rPr>
                        <a:t>6	3</a:t>
                      </a:r>
                      <a:r>
                        <a:rPr sz="1350" spc="-10" dirty="0">
                          <a:latin typeface="Times New Roman"/>
                          <a:cs typeface="Times New Roman"/>
                        </a:rPr>
                        <a:t>4</a:t>
                      </a:r>
                      <a:r>
                        <a:rPr sz="1350" dirty="0">
                          <a:latin typeface="Times New Roman"/>
                          <a:cs typeface="Times New Roman"/>
                        </a:rPr>
                        <a:t>+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/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350" spc="160" dirty="0">
                          <a:latin typeface="Times New Roman"/>
                          <a:cs typeface="Times New Roman"/>
                        </a:rPr>
                        <a:t>R2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3340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3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2545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3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3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73025" algn="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350" spc="25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35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350" spc="2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350" spc="-1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3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2545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350" spc="155" dirty="0">
                          <a:latin typeface="Times New Roman"/>
                          <a:cs typeface="Times New Roman"/>
                        </a:rPr>
                        <a:t>No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1801">
                <a:tc>
                  <a:txBody>
                    <a:bodyPr/>
                    <a:lstStyle/>
                    <a:p>
                      <a:pPr marR="136525" algn="r">
                        <a:lnSpc>
                          <a:spcPts val="1595"/>
                        </a:lnSpc>
                        <a:tabLst>
                          <a:tab pos="946150" algn="l"/>
                          <a:tab pos="1462405" algn="l"/>
                        </a:tabLst>
                      </a:pPr>
                      <a:r>
                        <a:rPr sz="1350" spc="2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3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D	</a:t>
                      </a:r>
                      <a:r>
                        <a:rPr sz="1350" spc="-2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3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2	4</a:t>
                      </a:r>
                      <a:r>
                        <a:rPr sz="1350" spc="-1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r>
                        <a:rPr sz="13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+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ts val="1595"/>
                        </a:lnSpc>
                      </a:pPr>
                      <a:r>
                        <a:rPr sz="1350" spc="16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R3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3340" algn="ctr">
                        <a:lnSpc>
                          <a:spcPts val="1595"/>
                        </a:lnSpc>
                      </a:pPr>
                      <a:r>
                        <a:rPr sz="13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42545" algn="ctr">
                        <a:lnSpc>
                          <a:spcPts val="1595"/>
                        </a:lnSpc>
                      </a:pPr>
                      <a:r>
                        <a:rPr sz="13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595"/>
                        </a:lnSpc>
                      </a:pPr>
                      <a:r>
                        <a:rPr sz="1350" dirty="0">
                          <a:latin typeface="Times New Roman"/>
                          <a:cs typeface="Times New Roman"/>
                        </a:rPr>
                        <a:t>5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73025" algn="r">
                        <a:lnSpc>
                          <a:spcPts val="1595"/>
                        </a:lnSpc>
                      </a:pPr>
                      <a:r>
                        <a:rPr sz="1350" spc="25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35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350" spc="2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350" spc="-1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3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3180" algn="ctr">
                        <a:lnSpc>
                          <a:spcPts val="1595"/>
                        </a:lnSpc>
                      </a:pPr>
                      <a:r>
                        <a:rPr sz="1350" spc="155" dirty="0">
                          <a:latin typeface="Times New Roman"/>
                          <a:cs typeface="Times New Roman"/>
                        </a:rPr>
                        <a:t>No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0435">
                <a:tc>
                  <a:txBody>
                    <a:bodyPr/>
                    <a:lstStyle/>
                    <a:p>
                      <a:pPr marL="359410">
                        <a:lnSpc>
                          <a:spcPts val="1555"/>
                        </a:lnSpc>
                        <a:tabLst>
                          <a:tab pos="1305560" algn="l"/>
                          <a:tab pos="1881505" algn="l"/>
                        </a:tabLst>
                      </a:pPr>
                      <a:r>
                        <a:rPr sz="1350" spc="165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MULTD	</a:t>
                      </a:r>
                      <a:r>
                        <a:rPr sz="1350" spc="135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F0	F2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555"/>
                        </a:lnSpc>
                      </a:pPr>
                      <a:r>
                        <a:rPr sz="1350" spc="13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F4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3340" algn="ctr">
                        <a:lnSpc>
                          <a:spcPts val="1555"/>
                        </a:lnSpc>
                      </a:pPr>
                      <a:r>
                        <a:rPr sz="13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73025" algn="r">
                        <a:lnSpc>
                          <a:spcPts val="1555"/>
                        </a:lnSpc>
                      </a:pPr>
                      <a:r>
                        <a:rPr sz="1350" spc="25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35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350" spc="2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350" spc="-1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3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3180" algn="ctr">
                        <a:lnSpc>
                          <a:spcPts val="1555"/>
                        </a:lnSpc>
                      </a:pPr>
                      <a:r>
                        <a:rPr sz="1350" spc="155" dirty="0">
                          <a:latin typeface="Times New Roman"/>
                          <a:cs typeface="Times New Roman"/>
                        </a:rPr>
                        <a:t>No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3853">
                <a:tc>
                  <a:txBody>
                    <a:bodyPr/>
                    <a:lstStyle/>
                    <a:p>
                      <a:pPr marL="359410">
                        <a:lnSpc>
                          <a:spcPct val="100000"/>
                        </a:lnSpc>
                        <a:spcBef>
                          <a:spcPts val="75"/>
                        </a:spcBef>
                        <a:tabLst>
                          <a:tab pos="1305560" algn="l"/>
                          <a:tab pos="1881505" algn="l"/>
                        </a:tabLst>
                      </a:pPr>
                      <a:r>
                        <a:rPr sz="1350" spc="135" dirty="0">
                          <a:solidFill>
                            <a:srgbClr val="FF00FF"/>
                          </a:solidFill>
                          <a:latin typeface="Times New Roman"/>
                          <a:cs typeface="Times New Roman"/>
                        </a:rPr>
                        <a:t>SUBD	F8	F6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/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350" spc="130" dirty="0">
                          <a:solidFill>
                            <a:srgbClr val="FF00FF"/>
                          </a:solidFill>
                          <a:latin typeface="Times New Roman"/>
                          <a:cs typeface="Times New Roman"/>
                        </a:rPr>
                        <a:t>F2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3340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3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42545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350" dirty="0">
                          <a:latin typeface="Times New Roman"/>
                          <a:cs typeface="Times New Roman"/>
                        </a:rPr>
                        <a:t>7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/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350" dirty="0">
                          <a:latin typeface="Times New Roman"/>
                          <a:cs typeface="Times New Roman"/>
                        </a:rPr>
                        <a:t>8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1715">
                <a:tc>
                  <a:txBody>
                    <a:bodyPr/>
                    <a:lstStyle/>
                    <a:p>
                      <a:pPr marL="359410">
                        <a:lnSpc>
                          <a:spcPts val="1595"/>
                        </a:lnSpc>
                        <a:tabLst>
                          <a:tab pos="1253490" algn="l"/>
                          <a:tab pos="1881505" algn="l"/>
                        </a:tabLst>
                      </a:pPr>
                      <a:r>
                        <a:rPr sz="1350" spc="140" dirty="0">
                          <a:solidFill>
                            <a:srgbClr val="00FF00"/>
                          </a:solidFill>
                          <a:latin typeface="Times New Roman"/>
                          <a:cs typeface="Times New Roman"/>
                        </a:rPr>
                        <a:t>DIVD	</a:t>
                      </a:r>
                      <a:r>
                        <a:rPr sz="1350" spc="130" dirty="0">
                          <a:solidFill>
                            <a:srgbClr val="00FF00"/>
                          </a:solidFill>
                          <a:latin typeface="Times New Roman"/>
                          <a:cs typeface="Times New Roman"/>
                        </a:rPr>
                        <a:t>F10	</a:t>
                      </a:r>
                      <a:r>
                        <a:rPr sz="1350" spc="135" dirty="0">
                          <a:solidFill>
                            <a:srgbClr val="00FF00"/>
                          </a:solidFill>
                          <a:latin typeface="Times New Roman"/>
                          <a:cs typeface="Times New Roman"/>
                        </a:rPr>
                        <a:t>F0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595"/>
                        </a:lnSpc>
                      </a:pPr>
                      <a:r>
                        <a:rPr sz="1350" spc="130" dirty="0">
                          <a:solidFill>
                            <a:srgbClr val="00FF00"/>
                          </a:solidFill>
                          <a:latin typeface="Times New Roman"/>
                          <a:cs typeface="Times New Roman"/>
                        </a:rPr>
                        <a:t>F6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3340" algn="ctr">
                        <a:lnSpc>
                          <a:spcPts val="1595"/>
                        </a:lnSpc>
                      </a:pPr>
                      <a:r>
                        <a:rPr sz="1350" dirty="0">
                          <a:latin typeface="Times New Roman"/>
                          <a:cs typeface="Times New Roman"/>
                        </a:rPr>
                        <a:t>5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9514">
                <a:tc>
                  <a:txBody>
                    <a:bodyPr/>
                    <a:lstStyle/>
                    <a:p>
                      <a:pPr marL="359410">
                        <a:lnSpc>
                          <a:spcPts val="1550"/>
                        </a:lnSpc>
                        <a:tabLst>
                          <a:tab pos="1305560" algn="l"/>
                          <a:tab pos="1881505" algn="l"/>
                        </a:tabLst>
                      </a:pPr>
                      <a:r>
                        <a:rPr sz="1350" spc="180" dirty="0">
                          <a:latin typeface="Times New Roman"/>
                          <a:cs typeface="Times New Roman"/>
                        </a:rPr>
                        <a:t>ADDD	</a:t>
                      </a:r>
                      <a:r>
                        <a:rPr sz="1350" spc="135" dirty="0">
                          <a:latin typeface="Times New Roman"/>
                          <a:cs typeface="Times New Roman"/>
                        </a:rPr>
                        <a:t>F6	F8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550"/>
                        </a:lnSpc>
                      </a:pPr>
                      <a:r>
                        <a:rPr sz="1350" spc="130" dirty="0">
                          <a:latin typeface="Times New Roman"/>
                          <a:cs typeface="Times New Roman"/>
                        </a:rPr>
                        <a:t>F2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3340" algn="ctr">
                        <a:lnSpc>
                          <a:spcPts val="1550"/>
                        </a:lnSpc>
                      </a:pPr>
                      <a:r>
                        <a:rPr sz="1350" dirty="0">
                          <a:latin typeface="Times New Roman"/>
                          <a:cs typeface="Times New Roman"/>
                        </a:rPr>
                        <a:t>6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2890">
                        <a:lnSpc>
                          <a:spcPts val="1550"/>
                        </a:lnSpc>
                      </a:pPr>
                      <a:r>
                        <a:rPr sz="1350" spc="130" dirty="0">
                          <a:latin typeface="Times New Roman"/>
                          <a:cs typeface="Times New Roman"/>
                        </a:rPr>
                        <a:t>10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550"/>
                        </a:lnSpc>
                      </a:pPr>
                      <a:r>
                        <a:rPr sz="1350" spc="135" dirty="0">
                          <a:latin typeface="Times New Roman"/>
                          <a:cs typeface="Times New Roman"/>
                        </a:rPr>
                        <a:t>11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020">
              <a:lnSpc>
                <a:spcPct val="100000"/>
              </a:lnSpc>
              <a:spcBef>
                <a:spcPts val="100"/>
              </a:spcBef>
              <a:tabLst>
                <a:tab pos="494665" algn="l"/>
                <a:tab pos="7811134" algn="l"/>
              </a:tabLst>
            </a:pPr>
            <a:r>
              <a:rPr b="0" u="dbl" dirty="0">
                <a:uFill>
                  <a:solidFill>
                    <a:srgbClr val="FBBA03"/>
                  </a:solidFill>
                </a:uFill>
                <a:latin typeface="Times New Roman"/>
                <a:cs typeface="Times New Roman"/>
              </a:rPr>
              <a:t> 	</a:t>
            </a:r>
            <a:r>
              <a:rPr u="dbl" spc="-5" dirty="0">
                <a:uFill>
                  <a:solidFill>
                    <a:srgbClr val="FBBA03"/>
                  </a:solidFill>
                </a:uFill>
              </a:rPr>
              <a:t>Tomas</a:t>
            </a:r>
            <a:r>
              <a:rPr u="heavy" spc="-5" dirty="0">
                <a:uFill>
                  <a:solidFill>
                    <a:srgbClr val="FBBA03"/>
                  </a:solidFill>
                </a:uFill>
              </a:rPr>
              <a:t>ul</a:t>
            </a:r>
            <a:r>
              <a:rPr u="none" spc="-5" dirty="0"/>
              <a:t>o Exam</a:t>
            </a:r>
            <a:r>
              <a:rPr u="heavy" spc="-5" dirty="0">
                <a:uFill>
                  <a:solidFill>
                    <a:srgbClr val="FBBA03"/>
                  </a:solidFill>
                </a:uFill>
              </a:rPr>
              <a:t>pl</a:t>
            </a:r>
            <a:r>
              <a:rPr u="none" spc="-5" dirty="0"/>
              <a:t>e Cyc</a:t>
            </a:r>
            <a:r>
              <a:rPr u="heavy" spc="-5" dirty="0">
                <a:uFill>
                  <a:solidFill>
                    <a:srgbClr val="FBBA03"/>
                  </a:solidFill>
                </a:uFill>
              </a:rPr>
              <a:t>l</a:t>
            </a:r>
            <a:r>
              <a:rPr u="none" spc="-5" dirty="0"/>
              <a:t>e</a:t>
            </a:r>
            <a:r>
              <a:rPr u="none" spc="-100" dirty="0"/>
              <a:t> </a:t>
            </a:r>
            <a:r>
              <a:rPr u="heavy" spc="-5" dirty="0">
                <a:uFill>
                  <a:solidFill>
                    <a:srgbClr val="FBBA03"/>
                  </a:solidFill>
                </a:uFill>
              </a:rPr>
              <a:t>1</a:t>
            </a:r>
            <a:r>
              <a:rPr u="none" spc="-5" dirty="0"/>
              <a:t>1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15964" y="3413405"/>
            <a:ext cx="3284220" cy="58991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sz="1800" i="1" spc="150" dirty="0">
                <a:solidFill>
                  <a:srgbClr val="FF0000"/>
                </a:solidFill>
                <a:latin typeface="Times New Roman"/>
                <a:cs typeface="Times New Roman"/>
              </a:rPr>
              <a:t>Reservation</a:t>
            </a:r>
            <a:r>
              <a:rPr sz="1800" i="1" spc="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i="1" spc="140" dirty="0">
                <a:solidFill>
                  <a:srgbClr val="FF0000"/>
                </a:solidFill>
                <a:latin typeface="Times New Roman"/>
                <a:cs typeface="Times New Roman"/>
              </a:rPr>
              <a:t>Stations:</a:t>
            </a:r>
            <a:endParaRPr sz="1800">
              <a:latin typeface="Times New Roman"/>
              <a:cs typeface="Times New Roman"/>
            </a:endParaRPr>
          </a:p>
          <a:p>
            <a:pPr marL="1149350">
              <a:lnSpc>
                <a:spcPct val="100000"/>
              </a:lnSpc>
              <a:spcBef>
                <a:spcPts val="229"/>
              </a:spcBef>
              <a:tabLst>
                <a:tab pos="1690370" algn="l"/>
                <a:tab pos="2982595" algn="l"/>
              </a:tabLst>
            </a:pPr>
            <a:r>
              <a:rPr sz="1350" i="1" spc="120" dirty="0">
                <a:latin typeface="Times New Roman"/>
                <a:cs typeface="Times New Roman"/>
              </a:rPr>
              <a:t>T</a:t>
            </a:r>
            <a:r>
              <a:rPr sz="1350" i="1" spc="100" dirty="0">
                <a:latin typeface="Times New Roman"/>
                <a:cs typeface="Times New Roman"/>
              </a:rPr>
              <a:t>i</a:t>
            </a:r>
            <a:r>
              <a:rPr sz="1350" i="1" spc="170" dirty="0">
                <a:latin typeface="Times New Roman"/>
                <a:cs typeface="Times New Roman"/>
              </a:rPr>
              <a:t>m</a:t>
            </a:r>
            <a:r>
              <a:rPr sz="1350" i="1" spc="120" dirty="0">
                <a:latin typeface="Times New Roman"/>
                <a:cs typeface="Times New Roman"/>
              </a:rPr>
              <a:t>e</a:t>
            </a:r>
            <a:r>
              <a:rPr sz="1350" i="1" dirty="0">
                <a:latin typeface="Times New Roman"/>
                <a:cs typeface="Times New Roman"/>
              </a:rPr>
              <a:t>	</a:t>
            </a:r>
            <a:r>
              <a:rPr sz="1350" i="1" spc="185" dirty="0">
                <a:latin typeface="Times New Roman"/>
                <a:cs typeface="Times New Roman"/>
              </a:rPr>
              <a:t>N</a:t>
            </a:r>
            <a:r>
              <a:rPr sz="1350" i="1" spc="135" dirty="0">
                <a:latin typeface="Times New Roman"/>
                <a:cs typeface="Times New Roman"/>
              </a:rPr>
              <a:t>a</a:t>
            </a:r>
            <a:r>
              <a:rPr sz="1350" i="1" spc="175" dirty="0">
                <a:latin typeface="Times New Roman"/>
                <a:cs typeface="Times New Roman"/>
              </a:rPr>
              <a:t>m</a:t>
            </a:r>
            <a:r>
              <a:rPr sz="1350" i="1" spc="120" dirty="0">
                <a:latin typeface="Times New Roman"/>
                <a:cs typeface="Times New Roman"/>
              </a:rPr>
              <a:t>e</a:t>
            </a:r>
            <a:r>
              <a:rPr sz="1350" i="1" dirty="0">
                <a:latin typeface="Times New Roman"/>
                <a:cs typeface="Times New Roman"/>
              </a:rPr>
              <a:t>  </a:t>
            </a:r>
            <a:r>
              <a:rPr sz="1350" i="1" spc="-120" dirty="0">
                <a:latin typeface="Times New Roman"/>
                <a:cs typeface="Times New Roman"/>
              </a:rPr>
              <a:t> </a:t>
            </a:r>
            <a:r>
              <a:rPr sz="2250" i="1" spc="352" baseline="1851" dirty="0">
                <a:latin typeface="Times New Roman"/>
                <a:cs typeface="Times New Roman"/>
              </a:rPr>
              <a:t>B</a:t>
            </a:r>
            <a:r>
              <a:rPr sz="2250" i="1" spc="262" baseline="1851" dirty="0">
                <a:latin typeface="Times New Roman"/>
                <a:cs typeface="Times New Roman"/>
              </a:rPr>
              <a:t>us</a:t>
            </a:r>
            <a:r>
              <a:rPr sz="2250" i="1" spc="217" baseline="1851" dirty="0">
                <a:latin typeface="Times New Roman"/>
                <a:cs typeface="Times New Roman"/>
              </a:rPr>
              <a:t>y</a:t>
            </a:r>
            <a:r>
              <a:rPr sz="2250" i="1" baseline="1851" dirty="0">
                <a:latin typeface="Times New Roman"/>
                <a:cs typeface="Times New Roman"/>
              </a:rPr>
              <a:t>	</a:t>
            </a:r>
            <a:r>
              <a:rPr sz="2250" i="1" spc="397" baseline="1851" dirty="0">
                <a:latin typeface="Times New Roman"/>
                <a:cs typeface="Times New Roman"/>
              </a:rPr>
              <a:t>O</a:t>
            </a:r>
            <a:r>
              <a:rPr sz="2250" i="1" spc="240" baseline="1851" dirty="0">
                <a:latin typeface="Times New Roman"/>
                <a:cs typeface="Times New Roman"/>
              </a:rPr>
              <a:t>p</a:t>
            </a:r>
            <a:endParaRPr sz="2250" baseline="1851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82606" y="3459786"/>
            <a:ext cx="262255" cy="540385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1500" i="1" spc="190" dirty="0">
                <a:latin typeface="Times New Roman"/>
                <a:cs typeface="Times New Roman"/>
              </a:rPr>
              <a:t>S</a:t>
            </a:r>
            <a:r>
              <a:rPr sz="1500" i="1" spc="160" dirty="0"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229"/>
              </a:spcBef>
            </a:pPr>
            <a:r>
              <a:rPr sz="1500" i="1" spc="125" dirty="0">
                <a:latin typeface="Times New Roman"/>
                <a:cs typeface="Times New Roman"/>
              </a:rPr>
              <a:t>Vj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28809" y="3459786"/>
            <a:ext cx="266065" cy="540385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1500" i="1" spc="190" dirty="0">
                <a:latin typeface="Times New Roman"/>
                <a:cs typeface="Times New Roman"/>
              </a:rPr>
              <a:t>S</a:t>
            </a:r>
            <a:r>
              <a:rPr sz="1500" i="1" spc="160" dirty="0">
                <a:latin typeface="Times New Roman"/>
                <a:cs typeface="Times New Roman"/>
              </a:rPr>
              <a:t>2</a:t>
            </a: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1500" i="1" spc="160" dirty="0">
                <a:latin typeface="Times New Roman"/>
                <a:cs typeface="Times New Roman"/>
              </a:rPr>
              <a:t>V</a:t>
            </a:r>
            <a:r>
              <a:rPr sz="1500" i="1" spc="145" dirty="0">
                <a:latin typeface="Times New Roman"/>
                <a:cs typeface="Times New Roman"/>
              </a:rPr>
              <a:t>k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64346" y="3459786"/>
            <a:ext cx="937894" cy="540385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0"/>
              </a:spcBef>
              <a:tabLst>
                <a:tab pos="658495" algn="l"/>
              </a:tabLst>
            </a:pPr>
            <a:r>
              <a:rPr sz="1500" i="1" spc="229" dirty="0">
                <a:latin typeface="Times New Roman"/>
                <a:cs typeface="Times New Roman"/>
              </a:rPr>
              <a:t>R</a:t>
            </a:r>
            <a:r>
              <a:rPr sz="1500" i="1" spc="160" dirty="0">
                <a:latin typeface="Times New Roman"/>
                <a:cs typeface="Times New Roman"/>
              </a:rPr>
              <a:t>S</a:t>
            </a:r>
            <a:r>
              <a:rPr sz="1500" i="1" dirty="0">
                <a:latin typeface="Times New Roman"/>
                <a:cs typeface="Times New Roman"/>
              </a:rPr>
              <a:t>	</a:t>
            </a:r>
            <a:r>
              <a:rPr sz="1500" i="1" spc="229" dirty="0">
                <a:latin typeface="Times New Roman"/>
                <a:cs typeface="Times New Roman"/>
              </a:rPr>
              <a:t>R</a:t>
            </a:r>
            <a:r>
              <a:rPr sz="1500" i="1" spc="160" dirty="0">
                <a:latin typeface="Times New Roman"/>
                <a:cs typeface="Times New Roman"/>
              </a:rPr>
              <a:t>S</a:t>
            </a:r>
            <a:endParaRPr sz="1500">
              <a:latin typeface="Times New Roman"/>
              <a:cs typeface="Times New Roman"/>
            </a:endParaRPr>
          </a:p>
          <a:p>
            <a:pPr marL="30480">
              <a:lnSpc>
                <a:spcPct val="100000"/>
              </a:lnSpc>
              <a:spcBef>
                <a:spcPts val="229"/>
              </a:spcBef>
              <a:tabLst>
                <a:tab pos="648970" algn="l"/>
              </a:tabLst>
            </a:pPr>
            <a:r>
              <a:rPr sz="1500" i="1" spc="265" dirty="0">
                <a:latin typeface="Times New Roman"/>
                <a:cs typeface="Times New Roman"/>
              </a:rPr>
              <a:t>Q</a:t>
            </a:r>
            <a:r>
              <a:rPr sz="1500" i="1" spc="90" dirty="0">
                <a:latin typeface="Times New Roman"/>
                <a:cs typeface="Times New Roman"/>
              </a:rPr>
              <a:t>j</a:t>
            </a:r>
            <a:r>
              <a:rPr sz="1500" i="1" dirty="0">
                <a:latin typeface="Times New Roman"/>
                <a:cs typeface="Times New Roman"/>
              </a:rPr>
              <a:t>	</a:t>
            </a:r>
            <a:r>
              <a:rPr sz="1500" i="1" spc="265" dirty="0">
                <a:latin typeface="Times New Roman"/>
                <a:cs typeface="Times New Roman"/>
              </a:rPr>
              <a:t>Q</a:t>
            </a:r>
            <a:r>
              <a:rPr sz="1500" i="1" spc="145" dirty="0">
                <a:latin typeface="Times New Roman"/>
                <a:cs typeface="Times New Roman"/>
              </a:rPr>
              <a:t>k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30791" y="3979584"/>
            <a:ext cx="688340" cy="1136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5260" marR="48260" algn="just">
              <a:lnSpc>
                <a:spcPct val="108100"/>
              </a:lnSpc>
              <a:spcBef>
                <a:spcPts val="100"/>
              </a:spcBef>
            </a:pPr>
            <a:r>
              <a:rPr sz="1350" spc="170" dirty="0">
                <a:latin typeface="Times New Roman"/>
                <a:cs typeface="Times New Roman"/>
              </a:rPr>
              <a:t>A</a:t>
            </a:r>
            <a:r>
              <a:rPr sz="1350" spc="110" dirty="0">
                <a:latin typeface="Times New Roman"/>
                <a:cs typeface="Times New Roman"/>
              </a:rPr>
              <a:t>dd1  </a:t>
            </a:r>
            <a:r>
              <a:rPr sz="1350" spc="170" dirty="0">
                <a:latin typeface="Times New Roman"/>
                <a:cs typeface="Times New Roman"/>
              </a:rPr>
              <a:t>A</a:t>
            </a:r>
            <a:r>
              <a:rPr sz="1350" spc="110" dirty="0">
                <a:latin typeface="Times New Roman"/>
                <a:cs typeface="Times New Roman"/>
              </a:rPr>
              <a:t>dd2  </a:t>
            </a:r>
            <a:r>
              <a:rPr sz="1350" spc="170" dirty="0">
                <a:latin typeface="Times New Roman"/>
                <a:cs typeface="Times New Roman"/>
              </a:rPr>
              <a:t>A</a:t>
            </a:r>
            <a:r>
              <a:rPr sz="1350" spc="135" dirty="0">
                <a:latin typeface="Times New Roman"/>
                <a:cs typeface="Times New Roman"/>
              </a:rPr>
              <a:t>dd3</a:t>
            </a:r>
            <a:endParaRPr sz="1350">
              <a:latin typeface="Times New Roman"/>
              <a:cs typeface="Times New Roman"/>
            </a:endParaRPr>
          </a:p>
          <a:p>
            <a:pPr marL="175260" marR="5080" indent="-163195" algn="just">
              <a:lnSpc>
                <a:spcPts val="1750"/>
              </a:lnSpc>
              <a:spcBef>
                <a:spcPts val="70"/>
              </a:spcBef>
            </a:pPr>
            <a:r>
              <a:rPr sz="1350" spc="135" dirty="0">
                <a:latin typeface="Times New Roman"/>
                <a:cs typeface="Times New Roman"/>
              </a:rPr>
              <a:t>4</a:t>
            </a:r>
            <a:r>
              <a:rPr sz="1350" spc="35" dirty="0">
                <a:latin typeface="Times New Roman"/>
                <a:cs typeface="Times New Roman"/>
              </a:rPr>
              <a:t> </a:t>
            </a:r>
            <a:r>
              <a:rPr sz="1350" spc="125" dirty="0">
                <a:latin typeface="Times New Roman"/>
                <a:cs typeface="Times New Roman"/>
              </a:rPr>
              <a:t>Mult1  </a:t>
            </a:r>
            <a:r>
              <a:rPr sz="1350" spc="225" dirty="0">
                <a:latin typeface="Times New Roman"/>
                <a:cs typeface="Times New Roman"/>
              </a:rPr>
              <a:t>M</a:t>
            </a:r>
            <a:r>
              <a:rPr sz="1350" spc="135" dirty="0">
                <a:latin typeface="Times New Roman"/>
                <a:cs typeface="Times New Roman"/>
              </a:rPr>
              <a:t>u</a:t>
            </a:r>
            <a:r>
              <a:rPr sz="1350" spc="30" dirty="0">
                <a:latin typeface="Times New Roman"/>
                <a:cs typeface="Times New Roman"/>
              </a:rPr>
              <a:t>l</a:t>
            </a:r>
            <a:r>
              <a:rPr sz="1350" spc="90" dirty="0">
                <a:latin typeface="Times New Roman"/>
                <a:cs typeface="Times New Roman"/>
              </a:rPr>
              <a:t>t</a:t>
            </a:r>
            <a:r>
              <a:rPr sz="1350" spc="135" dirty="0">
                <a:latin typeface="Times New Roman"/>
                <a:cs typeface="Times New Roman"/>
              </a:rPr>
              <a:t>2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85916" y="3999667"/>
            <a:ext cx="3804920" cy="1109980"/>
          </a:xfrm>
          <a:prstGeom prst="rect">
            <a:avLst/>
          </a:prstGeom>
          <a:ln w="13179">
            <a:solidFill>
              <a:srgbClr val="000000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 marL="135255" marR="3411854" indent="-635" algn="just">
              <a:lnSpc>
                <a:spcPts val="1750"/>
              </a:lnSpc>
              <a:spcBef>
                <a:spcPts val="20"/>
              </a:spcBef>
            </a:pPr>
            <a:r>
              <a:rPr sz="1350" spc="170" dirty="0">
                <a:latin typeface="Times New Roman"/>
                <a:cs typeface="Times New Roman"/>
              </a:rPr>
              <a:t>N</a:t>
            </a:r>
            <a:r>
              <a:rPr sz="1350" spc="90" dirty="0">
                <a:latin typeface="Times New Roman"/>
                <a:cs typeface="Times New Roman"/>
              </a:rPr>
              <a:t>o  </a:t>
            </a:r>
            <a:r>
              <a:rPr sz="1350" spc="170" dirty="0">
                <a:latin typeface="Times New Roman"/>
                <a:cs typeface="Times New Roman"/>
              </a:rPr>
              <a:t>N</a:t>
            </a:r>
            <a:r>
              <a:rPr sz="1350" spc="90" dirty="0">
                <a:latin typeface="Times New Roman"/>
                <a:cs typeface="Times New Roman"/>
              </a:rPr>
              <a:t>o  </a:t>
            </a:r>
            <a:r>
              <a:rPr sz="1350" spc="170" dirty="0">
                <a:latin typeface="Times New Roman"/>
                <a:cs typeface="Times New Roman"/>
              </a:rPr>
              <a:t>N</a:t>
            </a:r>
            <a:r>
              <a:rPr sz="1350" spc="135" dirty="0">
                <a:latin typeface="Times New Roman"/>
                <a:cs typeface="Times New Roman"/>
              </a:rPr>
              <a:t>o</a:t>
            </a:r>
            <a:endParaRPr sz="1350">
              <a:latin typeface="Times New Roman"/>
              <a:cs typeface="Times New Roman"/>
            </a:endParaRPr>
          </a:p>
          <a:p>
            <a:pPr marL="101600" algn="just">
              <a:lnSpc>
                <a:spcPct val="100000"/>
              </a:lnSpc>
              <a:spcBef>
                <a:spcPts val="45"/>
              </a:spcBef>
            </a:pPr>
            <a:r>
              <a:rPr sz="1350" spc="140" dirty="0">
                <a:latin typeface="Times New Roman"/>
                <a:cs typeface="Times New Roman"/>
              </a:rPr>
              <a:t>Yes </a:t>
            </a:r>
            <a:r>
              <a:rPr sz="1350" spc="165" dirty="0">
                <a:solidFill>
                  <a:srgbClr val="3333CC"/>
                </a:solidFill>
                <a:latin typeface="Times New Roman"/>
                <a:cs typeface="Times New Roman"/>
              </a:rPr>
              <a:t>MULTD </a:t>
            </a:r>
            <a:r>
              <a:rPr sz="1350" spc="140" dirty="0">
                <a:solidFill>
                  <a:srgbClr val="FF0000"/>
                </a:solidFill>
                <a:latin typeface="Times New Roman"/>
                <a:cs typeface="Times New Roman"/>
              </a:rPr>
              <a:t>M(A2)</a:t>
            </a:r>
            <a:r>
              <a:rPr sz="1350" spc="11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350" spc="120" dirty="0">
                <a:solidFill>
                  <a:srgbClr val="3333CC"/>
                </a:solidFill>
                <a:latin typeface="Times New Roman"/>
                <a:cs typeface="Times New Roman"/>
              </a:rPr>
              <a:t>R(F4)</a:t>
            </a:r>
            <a:endParaRPr sz="1350">
              <a:latin typeface="Times New Roman"/>
              <a:cs typeface="Times New Roman"/>
            </a:endParaRPr>
          </a:p>
          <a:p>
            <a:pPr marL="101600" algn="just">
              <a:lnSpc>
                <a:spcPct val="100000"/>
              </a:lnSpc>
              <a:spcBef>
                <a:spcPts val="130"/>
              </a:spcBef>
              <a:tabLst>
                <a:tab pos="1908810" algn="l"/>
              </a:tabLst>
            </a:pPr>
            <a:r>
              <a:rPr sz="1350" spc="140" dirty="0">
                <a:latin typeface="Times New Roman"/>
                <a:cs typeface="Times New Roman"/>
              </a:rPr>
              <a:t>Yes  </a:t>
            </a:r>
            <a:r>
              <a:rPr sz="1350" spc="305" dirty="0">
                <a:latin typeface="Times New Roman"/>
                <a:cs typeface="Times New Roman"/>
              </a:rPr>
              <a:t> </a:t>
            </a:r>
            <a:r>
              <a:rPr sz="1350" spc="145" dirty="0">
                <a:solidFill>
                  <a:srgbClr val="00FF00"/>
                </a:solidFill>
                <a:latin typeface="Times New Roman"/>
                <a:cs typeface="Times New Roman"/>
              </a:rPr>
              <a:t>DIVD	</a:t>
            </a:r>
            <a:r>
              <a:rPr sz="1350" spc="140" dirty="0">
                <a:latin typeface="Times New Roman"/>
                <a:cs typeface="Times New Roman"/>
              </a:rPr>
              <a:t>M(A1)</a:t>
            </a:r>
            <a:r>
              <a:rPr sz="1350" spc="540" dirty="0">
                <a:latin typeface="Times New Roman"/>
                <a:cs typeface="Times New Roman"/>
              </a:rPr>
              <a:t> </a:t>
            </a:r>
            <a:r>
              <a:rPr sz="1350" spc="120" dirty="0">
                <a:solidFill>
                  <a:srgbClr val="3333CC"/>
                </a:solidFill>
                <a:latin typeface="Times New Roman"/>
                <a:cs typeface="Times New Roman"/>
              </a:rPr>
              <a:t>Mult1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15964" y="5198974"/>
            <a:ext cx="24250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150" dirty="0">
                <a:solidFill>
                  <a:srgbClr val="FF0000"/>
                </a:solidFill>
                <a:latin typeface="Times New Roman"/>
                <a:cs typeface="Times New Roman"/>
              </a:rPr>
              <a:t>Register </a:t>
            </a:r>
            <a:r>
              <a:rPr sz="1800" i="1" spc="125" dirty="0">
                <a:solidFill>
                  <a:srgbClr val="FF0000"/>
                </a:solidFill>
                <a:latin typeface="Times New Roman"/>
                <a:cs typeface="Times New Roman"/>
              </a:rPr>
              <a:t>result</a:t>
            </a:r>
            <a:r>
              <a:rPr sz="1800" i="1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i="1" spc="130" dirty="0">
                <a:solidFill>
                  <a:srgbClr val="FF0000"/>
                </a:solidFill>
                <a:latin typeface="Times New Roman"/>
                <a:cs typeface="Times New Roman"/>
              </a:rPr>
              <a:t>status:</a:t>
            </a:r>
            <a:endParaRPr sz="1800">
              <a:latin typeface="Times New Roman"/>
              <a:cs typeface="Times New Roman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1333743" y="5530760"/>
          <a:ext cx="8405491" cy="487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2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5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389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293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9247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006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5595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65702">
                <a:tc>
                  <a:txBody>
                    <a:bodyPr/>
                    <a:lstStyle/>
                    <a:p>
                      <a:pPr marL="31750">
                        <a:lnSpc>
                          <a:spcPts val="1989"/>
                        </a:lnSpc>
                      </a:pPr>
                      <a:r>
                        <a:rPr sz="1800" spc="165" dirty="0">
                          <a:latin typeface="Times New Roman"/>
                          <a:cs typeface="Times New Roman"/>
                        </a:rPr>
                        <a:t>Clock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181610" algn="r">
                        <a:lnSpc>
                          <a:spcPts val="1964"/>
                        </a:lnSpc>
                      </a:pPr>
                      <a:r>
                        <a:rPr sz="1800" i="1" spc="-45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800" i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960" algn="ctr">
                        <a:lnSpc>
                          <a:spcPts val="1964"/>
                        </a:lnSpc>
                      </a:pPr>
                      <a:r>
                        <a:rPr sz="1800" i="1" spc="185" dirty="0">
                          <a:latin typeface="Times New Roman"/>
                          <a:cs typeface="Times New Roman"/>
                        </a:rPr>
                        <a:t>F2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ts val="1964"/>
                        </a:lnSpc>
                      </a:pPr>
                      <a:r>
                        <a:rPr sz="1800" i="1" spc="180" dirty="0">
                          <a:latin typeface="Times New Roman"/>
                          <a:cs typeface="Times New Roman"/>
                        </a:rPr>
                        <a:t>F4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1625">
                        <a:lnSpc>
                          <a:spcPts val="1964"/>
                        </a:lnSpc>
                      </a:pPr>
                      <a:r>
                        <a:rPr sz="1800" i="1" spc="180" dirty="0">
                          <a:latin typeface="Times New Roman"/>
                          <a:cs typeface="Times New Roman"/>
                        </a:rPr>
                        <a:t>F6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>
                        <a:lnSpc>
                          <a:spcPts val="1964"/>
                        </a:lnSpc>
                      </a:pPr>
                      <a:r>
                        <a:rPr sz="1800" i="1" spc="180" dirty="0">
                          <a:latin typeface="Times New Roman"/>
                          <a:cs typeface="Times New Roman"/>
                        </a:rPr>
                        <a:t>F8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964"/>
                        </a:lnSpc>
                      </a:pPr>
                      <a:r>
                        <a:rPr sz="1800" i="1" spc="185" dirty="0">
                          <a:latin typeface="Times New Roman"/>
                          <a:cs typeface="Times New Roman"/>
                        </a:rPr>
                        <a:t>F10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8115">
                        <a:lnSpc>
                          <a:spcPts val="1964"/>
                        </a:lnSpc>
                      </a:pPr>
                      <a:r>
                        <a:rPr sz="1800" i="1" spc="185" dirty="0">
                          <a:latin typeface="Times New Roman"/>
                          <a:cs typeface="Times New Roman"/>
                        </a:rPr>
                        <a:t>F12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3675">
                        <a:lnSpc>
                          <a:spcPts val="1964"/>
                        </a:lnSpc>
                      </a:pPr>
                      <a:r>
                        <a:rPr sz="1800" i="1" spc="90" dirty="0">
                          <a:latin typeface="Times New Roman"/>
                          <a:cs typeface="Times New Roman"/>
                        </a:rPr>
                        <a:t>...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9380">
                        <a:lnSpc>
                          <a:spcPts val="1964"/>
                        </a:lnSpc>
                      </a:pPr>
                      <a:r>
                        <a:rPr sz="1800" i="1" spc="185" dirty="0">
                          <a:latin typeface="Times New Roman"/>
                          <a:cs typeface="Times New Roman"/>
                        </a:rPr>
                        <a:t>F30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218">
                <a:tc>
                  <a:txBody>
                    <a:bodyPr/>
                    <a:lstStyle/>
                    <a:p>
                      <a:pPr marL="297815">
                        <a:lnSpc>
                          <a:spcPts val="1555"/>
                        </a:lnSpc>
                        <a:spcBef>
                          <a:spcPts val="95"/>
                        </a:spcBef>
                      </a:pPr>
                      <a:r>
                        <a:rPr sz="1350" b="1" spc="130" dirty="0">
                          <a:latin typeface="Times New Roman"/>
                          <a:cs typeface="Times New Roman"/>
                        </a:rPr>
                        <a:t>11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/>
                </a:tc>
                <a:tc>
                  <a:txBody>
                    <a:bodyPr/>
                    <a:lstStyle/>
                    <a:p>
                      <a:pPr marL="688340">
                        <a:lnSpc>
                          <a:spcPts val="1575"/>
                        </a:lnSpc>
                        <a:spcBef>
                          <a:spcPts val="70"/>
                        </a:spcBef>
                      </a:pPr>
                      <a:r>
                        <a:rPr sz="1350" i="1" spc="195" dirty="0">
                          <a:latin typeface="Times New Roman"/>
                          <a:cs typeface="Times New Roman"/>
                        </a:rPr>
                        <a:t>FU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889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ts val="1575"/>
                        </a:lnSpc>
                        <a:spcBef>
                          <a:spcPts val="70"/>
                        </a:spcBef>
                      </a:pPr>
                      <a:r>
                        <a:rPr sz="1350" spc="125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Mult1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780" algn="ctr">
                        <a:lnSpc>
                          <a:spcPts val="1575"/>
                        </a:lnSpc>
                        <a:spcBef>
                          <a:spcPts val="70"/>
                        </a:spcBef>
                      </a:pPr>
                      <a:r>
                        <a:rPr sz="1350" spc="14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M(A2)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889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481330">
                        <a:lnSpc>
                          <a:spcPts val="1575"/>
                        </a:lnSpc>
                        <a:spcBef>
                          <a:spcPts val="70"/>
                        </a:spcBef>
                      </a:pPr>
                      <a:r>
                        <a:rPr sz="1350" spc="150" dirty="0">
                          <a:solidFill>
                            <a:srgbClr val="00FF00"/>
                          </a:solidFill>
                          <a:latin typeface="Times New Roman"/>
                          <a:cs typeface="Times New Roman"/>
                        </a:rPr>
                        <a:t>(M-M+M</a:t>
                      </a:r>
                      <a:r>
                        <a:rPr sz="1350" spc="150" dirty="0">
                          <a:solidFill>
                            <a:srgbClr val="FF00FF"/>
                          </a:solidFill>
                          <a:latin typeface="Times New Roman"/>
                          <a:cs typeface="Times New Roman"/>
                        </a:rPr>
                        <a:t>(M-M)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889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 marL="55880">
                        <a:lnSpc>
                          <a:spcPts val="1575"/>
                        </a:lnSpc>
                        <a:spcBef>
                          <a:spcPts val="70"/>
                        </a:spcBef>
                      </a:pPr>
                      <a:r>
                        <a:rPr sz="1350" spc="120" dirty="0">
                          <a:solidFill>
                            <a:srgbClr val="00FF00"/>
                          </a:solidFill>
                          <a:latin typeface="Times New Roman"/>
                          <a:cs typeface="Times New Roman"/>
                        </a:rPr>
                        <a:t>Mult2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889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object 12"/>
          <p:cNvSpPr txBox="1"/>
          <p:nvPr/>
        </p:nvSpPr>
        <p:spPr>
          <a:xfrm>
            <a:off x="1063244" y="6250985"/>
            <a:ext cx="6543675" cy="793750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244"/>
              </a:spcBef>
              <a:buChar char="•"/>
              <a:tabLst>
                <a:tab pos="299085" algn="l"/>
                <a:tab pos="299720" algn="l"/>
              </a:tabLst>
            </a:pPr>
            <a:r>
              <a:rPr sz="2400" dirty="0">
                <a:solidFill>
                  <a:srgbClr val="FC0128"/>
                </a:solidFill>
                <a:latin typeface="Comic Sans MS"/>
                <a:cs typeface="Comic Sans MS"/>
              </a:rPr>
              <a:t>Write </a:t>
            </a:r>
            <a:r>
              <a:rPr sz="2400" spc="-5" dirty="0">
                <a:solidFill>
                  <a:srgbClr val="FC0128"/>
                </a:solidFill>
                <a:latin typeface="Comic Sans MS"/>
                <a:cs typeface="Comic Sans MS"/>
              </a:rPr>
              <a:t>result </a:t>
            </a:r>
            <a:r>
              <a:rPr sz="2400" dirty="0">
                <a:solidFill>
                  <a:srgbClr val="FC0128"/>
                </a:solidFill>
                <a:latin typeface="Comic Sans MS"/>
                <a:cs typeface="Comic Sans MS"/>
              </a:rPr>
              <a:t>of </a:t>
            </a:r>
            <a:r>
              <a:rPr sz="2400" spc="-5" dirty="0">
                <a:solidFill>
                  <a:srgbClr val="FC0128"/>
                </a:solidFill>
                <a:latin typeface="Comic Sans MS"/>
                <a:cs typeface="Comic Sans MS"/>
              </a:rPr>
              <a:t>ADDD </a:t>
            </a:r>
            <a:r>
              <a:rPr sz="2400" dirty="0">
                <a:solidFill>
                  <a:srgbClr val="FC0128"/>
                </a:solidFill>
                <a:latin typeface="Comic Sans MS"/>
                <a:cs typeface="Comic Sans MS"/>
              </a:rPr>
              <a:t>here </a:t>
            </a:r>
            <a:r>
              <a:rPr sz="2400" spc="-5" dirty="0">
                <a:solidFill>
                  <a:srgbClr val="FC0128"/>
                </a:solidFill>
                <a:latin typeface="Comic Sans MS"/>
                <a:cs typeface="Comic Sans MS"/>
              </a:rPr>
              <a:t>vs.</a:t>
            </a:r>
            <a:r>
              <a:rPr sz="2400" spc="-114" dirty="0">
                <a:solidFill>
                  <a:srgbClr val="FC0128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FC0128"/>
                </a:solidFill>
                <a:latin typeface="Comic Sans MS"/>
                <a:cs typeface="Comic Sans MS"/>
              </a:rPr>
              <a:t>scoreboard?</a:t>
            </a:r>
            <a:endParaRPr sz="2400">
              <a:latin typeface="Comic Sans MS"/>
              <a:cs typeface="Comic Sans MS"/>
            </a:endParaRPr>
          </a:p>
          <a:p>
            <a:pPr marL="299085" indent="-287020">
              <a:lnSpc>
                <a:spcPct val="100000"/>
              </a:lnSpc>
              <a:spcBef>
                <a:spcPts val="140"/>
              </a:spcBef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solidFill>
                  <a:srgbClr val="FC0128"/>
                </a:solidFill>
                <a:latin typeface="Comic Sans MS"/>
                <a:cs typeface="Comic Sans MS"/>
              </a:rPr>
              <a:t>All quick instructions </a:t>
            </a:r>
            <a:r>
              <a:rPr sz="2400" dirty="0">
                <a:solidFill>
                  <a:srgbClr val="FC0128"/>
                </a:solidFill>
                <a:latin typeface="Comic Sans MS"/>
                <a:cs typeface="Comic Sans MS"/>
              </a:rPr>
              <a:t>complete </a:t>
            </a:r>
            <a:r>
              <a:rPr sz="2400" spc="-5" dirty="0">
                <a:solidFill>
                  <a:srgbClr val="FC0128"/>
                </a:solidFill>
                <a:latin typeface="Comic Sans MS"/>
                <a:cs typeface="Comic Sans MS"/>
              </a:rPr>
              <a:t>in this</a:t>
            </a:r>
            <a:r>
              <a:rPr sz="2400" spc="-70" dirty="0">
                <a:solidFill>
                  <a:srgbClr val="FC0128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FC0128"/>
                </a:solidFill>
                <a:latin typeface="Comic Sans MS"/>
                <a:cs typeface="Comic Sans MS"/>
              </a:rPr>
              <a:t>cycle!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6" name="页脚占位符 15">
            <a:extLst>
              <a:ext uri="{FF2B5EF4-FFF2-40B4-BE49-F238E27FC236}">
                <a16:creationId xmlns:a16="http://schemas.microsoft.com/office/drawing/2014/main" id="{B39CFF9A-D666-C646-AA4B-8500AD63E1C0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67611" y="1402074"/>
            <a:ext cx="7778750" cy="0"/>
          </a:xfrm>
          <a:custGeom>
            <a:avLst/>
            <a:gdLst/>
            <a:ahLst/>
            <a:cxnLst/>
            <a:rect l="l" t="t" r="r" b="b"/>
            <a:pathLst>
              <a:path w="7778750">
                <a:moveTo>
                  <a:pt x="0" y="0"/>
                </a:moveTo>
                <a:lnTo>
                  <a:pt x="7778496" y="0"/>
                </a:lnTo>
              </a:path>
            </a:pathLst>
          </a:custGeom>
          <a:ln w="27432">
            <a:solidFill>
              <a:srgbClr val="FBBA0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96914" y="1402074"/>
          <a:ext cx="7618093" cy="19256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62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48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70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51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2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75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258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5099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i="1" spc="14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Instruction</a:t>
                      </a:r>
                      <a:r>
                        <a:rPr sz="1800" i="1" spc="7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i="1" spc="13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status: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334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500" i="1" spc="170" dirty="0">
                          <a:latin typeface="Times New Roman"/>
                          <a:cs typeface="Times New Roman"/>
                        </a:rPr>
                        <a:t>Exec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94615" marB="0"/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500" i="1" spc="155" dirty="0">
                          <a:latin typeface="Times New Roman"/>
                          <a:cs typeface="Times New Roman"/>
                        </a:rPr>
                        <a:t>Write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94615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680">
                <a:tc>
                  <a:txBody>
                    <a:bodyPr/>
                    <a:lstStyle/>
                    <a:p>
                      <a:pPr marL="359410">
                        <a:lnSpc>
                          <a:spcPct val="100000"/>
                        </a:lnSpc>
                        <a:spcBef>
                          <a:spcPts val="195"/>
                        </a:spcBef>
                        <a:tabLst>
                          <a:tab pos="1942464" algn="l"/>
                        </a:tabLst>
                      </a:pPr>
                      <a:r>
                        <a:rPr sz="1350" spc="105" dirty="0">
                          <a:latin typeface="Times New Roman"/>
                          <a:cs typeface="Times New Roman"/>
                        </a:rPr>
                        <a:t>Instruction	</a:t>
                      </a:r>
                      <a:r>
                        <a:rPr sz="1350" i="1" spc="75" dirty="0">
                          <a:latin typeface="Times New Roman"/>
                          <a:cs typeface="Times New Roman"/>
                        </a:rPr>
                        <a:t>j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marR="2413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350" i="1" dirty="0">
                          <a:latin typeface="Times New Roman"/>
                          <a:cs typeface="Times New Roman"/>
                        </a:rPr>
                        <a:t>k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500" i="1" spc="150" dirty="0">
                          <a:latin typeface="Times New Roman"/>
                          <a:cs typeface="Times New Roman"/>
                        </a:rPr>
                        <a:t>Issue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500" i="1" spc="210" dirty="0">
                          <a:latin typeface="Times New Roman"/>
                          <a:cs typeface="Times New Roman"/>
                        </a:rPr>
                        <a:t>Comp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500" i="1" spc="3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500" i="1" spc="-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500" i="1" spc="30" dirty="0">
                          <a:latin typeface="Times New Roman"/>
                          <a:cs typeface="Times New Roman"/>
                        </a:rPr>
                        <a:t>su</a:t>
                      </a:r>
                      <a:r>
                        <a:rPr sz="1500" i="1" spc="40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500" i="1" dirty="0">
                          <a:latin typeface="Times New Roman"/>
                          <a:cs typeface="Times New Roman"/>
                        </a:rPr>
                        <a:t>t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750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500" spc="165" dirty="0">
                          <a:latin typeface="Times New Roman"/>
                          <a:cs typeface="Times New Roman"/>
                        </a:rPr>
                        <a:t>Busy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500" spc="150" dirty="0">
                          <a:latin typeface="Times New Roman"/>
                          <a:cs typeface="Times New Roman"/>
                        </a:rPr>
                        <a:t>Address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771"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75"/>
                        </a:spcBef>
                        <a:tabLst>
                          <a:tab pos="945515" algn="l"/>
                          <a:tab pos="1462405" algn="l"/>
                        </a:tabLst>
                      </a:pPr>
                      <a:r>
                        <a:rPr sz="1350" spc="25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350" dirty="0">
                          <a:latin typeface="Times New Roman"/>
                          <a:cs typeface="Times New Roman"/>
                        </a:rPr>
                        <a:t>D	</a:t>
                      </a:r>
                      <a:r>
                        <a:rPr sz="1350" spc="-20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350" dirty="0">
                          <a:latin typeface="Times New Roman"/>
                          <a:cs typeface="Times New Roman"/>
                        </a:rPr>
                        <a:t>6	3</a:t>
                      </a:r>
                      <a:r>
                        <a:rPr sz="1350" spc="-10" dirty="0">
                          <a:latin typeface="Times New Roman"/>
                          <a:cs typeface="Times New Roman"/>
                        </a:rPr>
                        <a:t>4</a:t>
                      </a:r>
                      <a:r>
                        <a:rPr sz="1350" dirty="0">
                          <a:latin typeface="Times New Roman"/>
                          <a:cs typeface="Times New Roman"/>
                        </a:rPr>
                        <a:t>+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/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350" spc="160" dirty="0">
                          <a:latin typeface="Times New Roman"/>
                          <a:cs typeface="Times New Roman"/>
                        </a:rPr>
                        <a:t>R2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3340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3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2545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3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3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73025" algn="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350" spc="25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35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350" spc="2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350" spc="-1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3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2545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350" spc="155" dirty="0">
                          <a:latin typeface="Times New Roman"/>
                          <a:cs typeface="Times New Roman"/>
                        </a:rPr>
                        <a:t>No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1714">
                <a:tc>
                  <a:txBody>
                    <a:bodyPr/>
                    <a:lstStyle/>
                    <a:p>
                      <a:pPr marR="136525" algn="r">
                        <a:lnSpc>
                          <a:spcPts val="1595"/>
                        </a:lnSpc>
                        <a:tabLst>
                          <a:tab pos="946150" algn="l"/>
                          <a:tab pos="1462405" algn="l"/>
                        </a:tabLst>
                      </a:pPr>
                      <a:r>
                        <a:rPr sz="1350" spc="2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3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D	</a:t>
                      </a:r>
                      <a:r>
                        <a:rPr sz="1350" spc="-2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3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2	4</a:t>
                      </a:r>
                      <a:r>
                        <a:rPr sz="1350" spc="-1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r>
                        <a:rPr sz="13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+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ts val="1595"/>
                        </a:lnSpc>
                      </a:pPr>
                      <a:r>
                        <a:rPr sz="1350" spc="16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R3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3340" algn="ctr">
                        <a:lnSpc>
                          <a:spcPts val="1595"/>
                        </a:lnSpc>
                      </a:pPr>
                      <a:r>
                        <a:rPr sz="13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42545" algn="ctr">
                        <a:lnSpc>
                          <a:spcPts val="1595"/>
                        </a:lnSpc>
                      </a:pPr>
                      <a:r>
                        <a:rPr sz="13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595"/>
                        </a:lnSpc>
                      </a:pPr>
                      <a:r>
                        <a:rPr sz="1350" dirty="0">
                          <a:latin typeface="Times New Roman"/>
                          <a:cs typeface="Times New Roman"/>
                        </a:rPr>
                        <a:t>5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73025" algn="r">
                        <a:lnSpc>
                          <a:spcPts val="1595"/>
                        </a:lnSpc>
                      </a:pPr>
                      <a:r>
                        <a:rPr sz="1350" spc="25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35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350" spc="2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350" spc="-1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3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3180" algn="ctr">
                        <a:lnSpc>
                          <a:spcPts val="1595"/>
                        </a:lnSpc>
                      </a:pPr>
                      <a:r>
                        <a:rPr sz="1350" spc="155" dirty="0">
                          <a:latin typeface="Times New Roman"/>
                          <a:cs typeface="Times New Roman"/>
                        </a:rPr>
                        <a:t>No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0406">
                <a:tc>
                  <a:txBody>
                    <a:bodyPr/>
                    <a:lstStyle/>
                    <a:p>
                      <a:pPr marL="359410">
                        <a:lnSpc>
                          <a:spcPts val="1555"/>
                        </a:lnSpc>
                        <a:tabLst>
                          <a:tab pos="1305560" algn="l"/>
                          <a:tab pos="1881505" algn="l"/>
                        </a:tabLst>
                      </a:pPr>
                      <a:r>
                        <a:rPr sz="1350" spc="165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MULTD	</a:t>
                      </a:r>
                      <a:r>
                        <a:rPr sz="1350" spc="135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F0	F2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555"/>
                        </a:lnSpc>
                      </a:pPr>
                      <a:r>
                        <a:rPr sz="1350" spc="13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F4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3340" algn="ctr">
                        <a:lnSpc>
                          <a:spcPts val="1555"/>
                        </a:lnSpc>
                      </a:pPr>
                      <a:r>
                        <a:rPr sz="13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73025" algn="r">
                        <a:lnSpc>
                          <a:spcPts val="1555"/>
                        </a:lnSpc>
                      </a:pPr>
                      <a:r>
                        <a:rPr sz="1350" spc="25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35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350" spc="2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350" spc="-1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3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3180" algn="ctr">
                        <a:lnSpc>
                          <a:spcPts val="1555"/>
                        </a:lnSpc>
                      </a:pPr>
                      <a:r>
                        <a:rPr sz="1350" spc="155" dirty="0">
                          <a:latin typeface="Times New Roman"/>
                          <a:cs typeface="Times New Roman"/>
                        </a:rPr>
                        <a:t>No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3796">
                <a:tc>
                  <a:txBody>
                    <a:bodyPr/>
                    <a:lstStyle/>
                    <a:p>
                      <a:pPr marL="359410">
                        <a:lnSpc>
                          <a:spcPct val="100000"/>
                        </a:lnSpc>
                        <a:spcBef>
                          <a:spcPts val="75"/>
                        </a:spcBef>
                        <a:tabLst>
                          <a:tab pos="1305560" algn="l"/>
                          <a:tab pos="1881505" algn="l"/>
                        </a:tabLst>
                      </a:pPr>
                      <a:r>
                        <a:rPr sz="1350" spc="135" dirty="0">
                          <a:solidFill>
                            <a:srgbClr val="FF00FF"/>
                          </a:solidFill>
                          <a:latin typeface="Times New Roman"/>
                          <a:cs typeface="Times New Roman"/>
                        </a:rPr>
                        <a:t>SUBD	F8	F6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/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350" spc="130" dirty="0">
                          <a:solidFill>
                            <a:srgbClr val="FF00FF"/>
                          </a:solidFill>
                          <a:latin typeface="Times New Roman"/>
                          <a:cs typeface="Times New Roman"/>
                        </a:rPr>
                        <a:t>F2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3340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3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42545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350" dirty="0">
                          <a:latin typeface="Times New Roman"/>
                          <a:cs typeface="Times New Roman"/>
                        </a:rPr>
                        <a:t>7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/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350" dirty="0">
                          <a:latin typeface="Times New Roman"/>
                          <a:cs typeface="Times New Roman"/>
                        </a:rPr>
                        <a:t>8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1715">
                <a:tc>
                  <a:txBody>
                    <a:bodyPr/>
                    <a:lstStyle/>
                    <a:p>
                      <a:pPr marL="359410">
                        <a:lnSpc>
                          <a:spcPts val="1595"/>
                        </a:lnSpc>
                        <a:tabLst>
                          <a:tab pos="1253490" algn="l"/>
                          <a:tab pos="1881505" algn="l"/>
                        </a:tabLst>
                      </a:pPr>
                      <a:r>
                        <a:rPr sz="1350" spc="140" dirty="0">
                          <a:solidFill>
                            <a:srgbClr val="00FF00"/>
                          </a:solidFill>
                          <a:latin typeface="Times New Roman"/>
                          <a:cs typeface="Times New Roman"/>
                        </a:rPr>
                        <a:t>DIVD	</a:t>
                      </a:r>
                      <a:r>
                        <a:rPr sz="1350" spc="130" dirty="0">
                          <a:solidFill>
                            <a:srgbClr val="00FF00"/>
                          </a:solidFill>
                          <a:latin typeface="Times New Roman"/>
                          <a:cs typeface="Times New Roman"/>
                        </a:rPr>
                        <a:t>F10	</a:t>
                      </a:r>
                      <a:r>
                        <a:rPr sz="1350" spc="135" dirty="0">
                          <a:solidFill>
                            <a:srgbClr val="00FF00"/>
                          </a:solidFill>
                          <a:latin typeface="Times New Roman"/>
                          <a:cs typeface="Times New Roman"/>
                        </a:rPr>
                        <a:t>F0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595"/>
                        </a:lnSpc>
                      </a:pPr>
                      <a:r>
                        <a:rPr sz="1350" spc="130" dirty="0">
                          <a:solidFill>
                            <a:srgbClr val="00FF00"/>
                          </a:solidFill>
                          <a:latin typeface="Times New Roman"/>
                          <a:cs typeface="Times New Roman"/>
                        </a:rPr>
                        <a:t>F6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3340" algn="ctr">
                        <a:lnSpc>
                          <a:spcPts val="1595"/>
                        </a:lnSpc>
                      </a:pPr>
                      <a:r>
                        <a:rPr sz="1350" dirty="0">
                          <a:latin typeface="Times New Roman"/>
                          <a:cs typeface="Times New Roman"/>
                        </a:rPr>
                        <a:t>5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9571">
                <a:tc>
                  <a:txBody>
                    <a:bodyPr/>
                    <a:lstStyle/>
                    <a:p>
                      <a:pPr marL="359410">
                        <a:lnSpc>
                          <a:spcPts val="1550"/>
                        </a:lnSpc>
                        <a:tabLst>
                          <a:tab pos="1305560" algn="l"/>
                          <a:tab pos="1881505" algn="l"/>
                        </a:tabLst>
                      </a:pPr>
                      <a:r>
                        <a:rPr sz="1350" spc="180" dirty="0">
                          <a:latin typeface="Times New Roman"/>
                          <a:cs typeface="Times New Roman"/>
                        </a:rPr>
                        <a:t>ADDD	</a:t>
                      </a:r>
                      <a:r>
                        <a:rPr sz="1350" spc="135" dirty="0">
                          <a:latin typeface="Times New Roman"/>
                          <a:cs typeface="Times New Roman"/>
                        </a:rPr>
                        <a:t>F6	F8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550"/>
                        </a:lnSpc>
                      </a:pPr>
                      <a:r>
                        <a:rPr sz="1350" spc="130" dirty="0">
                          <a:latin typeface="Times New Roman"/>
                          <a:cs typeface="Times New Roman"/>
                        </a:rPr>
                        <a:t>F2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3340" algn="ctr">
                        <a:lnSpc>
                          <a:spcPts val="1550"/>
                        </a:lnSpc>
                      </a:pPr>
                      <a:r>
                        <a:rPr sz="1350" dirty="0">
                          <a:latin typeface="Times New Roman"/>
                          <a:cs typeface="Times New Roman"/>
                        </a:rPr>
                        <a:t>6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2890">
                        <a:lnSpc>
                          <a:spcPts val="1550"/>
                        </a:lnSpc>
                      </a:pPr>
                      <a:r>
                        <a:rPr sz="1350" spc="130" dirty="0">
                          <a:latin typeface="Times New Roman"/>
                          <a:cs typeface="Times New Roman"/>
                        </a:rPr>
                        <a:t>10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550"/>
                        </a:lnSpc>
                      </a:pPr>
                      <a:r>
                        <a:rPr sz="1350" spc="135" dirty="0">
                          <a:latin typeface="Times New Roman"/>
                          <a:cs typeface="Times New Roman"/>
                        </a:rPr>
                        <a:t>11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020">
              <a:lnSpc>
                <a:spcPct val="100000"/>
              </a:lnSpc>
              <a:spcBef>
                <a:spcPts val="100"/>
              </a:spcBef>
              <a:tabLst>
                <a:tab pos="494665" algn="l"/>
                <a:tab pos="7811134" algn="l"/>
              </a:tabLst>
            </a:pPr>
            <a:r>
              <a:rPr b="0" dirty="0">
                <a:latin typeface="Times New Roman"/>
                <a:cs typeface="Times New Roman"/>
              </a:rPr>
              <a:t> 	</a:t>
            </a:r>
            <a:r>
              <a:rPr spc="-5" dirty="0"/>
              <a:t>Tomasulo Example Cycle</a:t>
            </a:r>
            <a:r>
              <a:rPr spc="-100" dirty="0"/>
              <a:t> </a:t>
            </a:r>
            <a:r>
              <a:rPr spc="-5" dirty="0"/>
              <a:t>12	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15964" y="3417398"/>
            <a:ext cx="23818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150" dirty="0">
                <a:solidFill>
                  <a:srgbClr val="FF0000"/>
                </a:solidFill>
                <a:latin typeface="Times New Roman"/>
                <a:cs typeface="Times New Roman"/>
              </a:rPr>
              <a:t>Reservation</a:t>
            </a:r>
            <a:r>
              <a:rPr sz="1800" i="1" spc="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i="1" spc="140" dirty="0">
                <a:solidFill>
                  <a:srgbClr val="FF0000"/>
                </a:solidFill>
                <a:latin typeface="Times New Roman"/>
                <a:cs typeface="Times New Roman"/>
              </a:rPr>
              <a:t>Stations: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88143" y="3715304"/>
            <a:ext cx="1012190" cy="2578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710565" algn="l"/>
              </a:tabLst>
            </a:pPr>
            <a:r>
              <a:rPr sz="1500" i="1" spc="235" dirty="0">
                <a:latin typeface="Times New Roman"/>
                <a:cs typeface="Times New Roman"/>
              </a:rPr>
              <a:t>B</a:t>
            </a:r>
            <a:r>
              <a:rPr sz="1500" i="1" spc="175" dirty="0">
                <a:latin typeface="Times New Roman"/>
                <a:cs typeface="Times New Roman"/>
              </a:rPr>
              <a:t>us</a:t>
            </a:r>
            <a:r>
              <a:rPr sz="1500" i="1" spc="145" dirty="0">
                <a:latin typeface="Times New Roman"/>
                <a:cs typeface="Times New Roman"/>
              </a:rPr>
              <a:t>y</a:t>
            </a:r>
            <a:r>
              <a:rPr sz="1500" i="1" dirty="0">
                <a:latin typeface="Times New Roman"/>
                <a:cs typeface="Times New Roman"/>
              </a:rPr>
              <a:t>	</a:t>
            </a:r>
            <a:r>
              <a:rPr sz="1500" i="1" spc="265" dirty="0">
                <a:latin typeface="Times New Roman"/>
                <a:cs typeface="Times New Roman"/>
              </a:rPr>
              <a:t>O</a:t>
            </a:r>
            <a:r>
              <a:rPr sz="1500" i="1" spc="160" dirty="0">
                <a:latin typeface="Times New Roman"/>
                <a:cs typeface="Times New Roman"/>
              </a:rPr>
              <a:t>p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82606" y="3432340"/>
            <a:ext cx="262255" cy="540385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1500" i="1" spc="190" dirty="0">
                <a:latin typeface="Times New Roman"/>
                <a:cs typeface="Times New Roman"/>
              </a:rPr>
              <a:t>S</a:t>
            </a:r>
            <a:r>
              <a:rPr sz="1500" i="1" spc="160" dirty="0"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229"/>
              </a:spcBef>
            </a:pPr>
            <a:r>
              <a:rPr sz="1500" i="1" spc="125" dirty="0">
                <a:latin typeface="Times New Roman"/>
                <a:cs typeface="Times New Roman"/>
              </a:rPr>
              <a:t>Vj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28809" y="3432340"/>
            <a:ext cx="266065" cy="540385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1500" i="1" spc="190" dirty="0">
                <a:latin typeface="Times New Roman"/>
                <a:cs typeface="Times New Roman"/>
              </a:rPr>
              <a:t>S</a:t>
            </a:r>
            <a:r>
              <a:rPr sz="1500" i="1" spc="160" dirty="0">
                <a:latin typeface="Times New Roman"/>
                <a:cs typeface="Times New Roman"/>
              </a:rPr>
              <a:t>2</a:t>
            </a: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1500" i="1" spc="160" dirty="0">
                <a:latin typeface="Times New Roman"/>
                <a:cs typeface="Times New Roman"/>
              </a:rPr>
              <a:t>V</a:t>
            </a:r>
            <a:r>
              <a:rPr sz="1500" i="1" spc="145" dirty="0">
                <a:latin typeface="Times New Roman"/>
                <a:cs typeface="Times New Roman"/>
              </a:rPr>
              <a:t>k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64346" y="3432340"/>
            <a:ext cx="937894" cy="540385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0"/>
              </a:spcBef>
              <a:tabLst>
                <a:tab pos="658495" algn="l"/>
              </a:tabLst>
            </a:pPr>
            <a:r>
              <a:rPr sz="1500" i="1" spc="229" dirty="0">
                <a:latin typeface="Times New Roman"/>
                <a:cs typeface="Times New Roman"/>
              </a:rPr>
              <a:t>R</a:t>
            </a:r>
            <a:r>
              <a:rPr sz="1500" i="1" spc="160" dirty="0">
                <a:latin typeface="Times New Roman"/>
                <a:cs typeface="Times New Roman"/>
              </a:rPr>
              <a:t>S</a:t>
            </a:r>
            <a:r>
              <a:rPr sz="1500" i="1" dirty="0">
                <a:latin typeface="Times New Roman"/>
                <a:cs typeface="Times New Roman"/>
              </a:rPr>
              <a:t>	</a:t>
            </a:r>
            <a:r>
              <a:rPr sz="1500" i="1" spc="229" dirty="0">
                <a:latin typeface="Times New Roman"/>
                <a:cs typeface="Times New Roman"/>
              </a:rPr>
              <a:t>R</a:t>
            </a:r>
            <a:r>
              <a:rPr sz="1500" i="1" spc="160" dirty="0">
                <a:latin typeface="Times New Roman"/>
                <a:cs typeface="Times New Roman"/>
              </a:rPr>
              <a:t>S</a:t>
            </a:r>
            <a:endParaRPr sz="1500">
              <a:latin typeface="Times New Roman"/>
              <a:cs typeface="Times New Roman"/>
            </a:endParaRPr>
          </a:p>
          <a:p>
            <a:pPr marL="30480">
              <a:lnSpc>
                <a:spcPct val="100000"/>
              </a:lnSpc>
              <a:spcBef>
                <a:spcPts val="229"/>
              </a:spcBef>
              <a:tabLst>
                <a:tab pos="648970" algn="l"/>
              </a:tabLst>
            </a:pPr>
            <a:r>
              <a:rPr sz="1500" i="1" spc="265" dirty="0">
                <a:latin typeface="Times New Roman"/>
                <a:cs typeface="Times New Roman"/>
              </a:rPr>
              <a:t>Q</a:t>
            </a:r>
            <a:r>
              <a:rPr sz="1500" i="1" spc="90" dirty="0">
                <a:latin typeface="Times New Roman"/>
                <a:cs typeface="Times New Roman"/>
              </a:rPr>
              <a:t>j</a:t>
            </a:r>
            <a:r>
              <a:rPr sz="1500" i="1" dirty="0">
                <a:latin typeface="Times New Roman"/>
                <a:cs typeface="Times New Roman"/>
              </a:rPr>
              <a:t>	</a:t>
            </a:r>
            <a:r>
              <a:rPr sz="1500" i="1" spc="265" dirty="0">
                <a:latin typeface="Times New Roman"/>
                <a:cs typeface="Times New Roman"/>
              </a:rPr>
              <a:t>Q</a:t>
            </a:r>
            <a:r>
              <a:rPr sz="1500" i="1" spc="145" dirty="0">
                <a:latin typeface="Times New Roman"/>
                <a:cs typeface="Times New Roman"/>
              </a:rPr>
              <a:t>k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52799" y="3717581"/>
            <a:ext cx="1066165" cy="137160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275"/>
              </a:spcBef>
            </a:pPr>
            <a:r>
              <a:rPr sz="1350" i="1" spc="130" dirty="0">
                <a:latin typeface="Times New Roman"/>
                <a:cs typeface="Times New Roman"/>
              </a:rPr>
              <a:t>Time </a:t>
            </a:r>
            <a:r>
              <a:rPr sz="1350" i="1" spc="135" dirty="0">
                <a:latin typeface="Times New Roman"/>
                <a:cs typeface="Times New Roman"/>
              </a:rPr>
              <a:t> </a:t>
            </a:r>
            <a:r>
              <a:rPr sz="1350" i="1" spc="155" dirty="0">
                <a:latin typeface="Times New Roman"/>
                <a:cs typeface="Times New Roman"/>
              </a:rPr>
              <a:t>Name</a:t>
            </a:r>
            <a:endParaRPr sz="1350">
              <a:latin typeface="Times New Roman"/>
              <a:cs typeface="Times New Roman"/>
            </a:endParaRPr>
          </a:p>
          <a:p>
            <a:pPr marL="553720" marR="48260" algn="just">
              <a:lnSpc>
                <a:spcPct val="108200"/>
              </a:lnSpc>
              <a:spcBef>
                <a:spcPts val="50"/>
              </a:spcBef>
            </a:pPr>
            <a:r>
              <a:rPr sz="1350" spc="170" dirty="0">
                <a:latin typeface="Times New Roman"/>
                <a:cs typeface="Times New Roman"/>
              </a:rPr>
              <a:t>A</a:t>
            </a:r>
            <a:r>
              <a:rPr sz="1350" spc="110" dirty="0">
                <a:latin typeface="Times New Roman"/>
                <a:cs typeface="Times New Roman"/>
              </a:rPr>
              <a:t>dd1  </a:t>
            </a:r>
            <a:r>
              <a:rPr sz="1350" spc="170" dirty="0">
                <a:latin typeface="Times New Roman"/>
                <a:cs typeface="Times New Roman"/>
              </a:rPr>
              <a:t>A</a:t>
            </a:r>
            <a:r>
              <a:rPr sz="1350" spc="110" dirty="0">
                <a:latin typeface="Times New Roman"/>
                <a:cs typeface="Times New Roman"/>
              </a:rPr>
              <a:t>dd2  </a:t>
            </a:r>
            <a:r>
              <a:rPr sz="1350" spc="170" dirty="0">
                <a:latin typeface="Times New Roman"/>
                <a:cs typeface="Times New Roman"/>
              </a:rPr>
              <a:t>A</a:t>
            </a:r>
            <a:r>
              <a:rPr sz="1350" spc="135" dirty="0">
                <a:latin typeface="Times New Roman"/>
                <a:cs typeface="Times New Roman"/>
              </a:rPr>
              <a:t>dd3</a:t>
            </a:r>
            <a:endParaRPr sz="1350">
              <a:latin typeface="Times New Roman"/>
              <a:cs typeface="Times New Roman"/>
            </a:endParaRPr>
          </a:p>
          <a:p>
            <a:pPr marL="553720" marR="5080" indent="-163195" algn="just">
              <a:lnSpc>
                <a:spcPts val="1750"/>
              </a:lnSpc>
              <a:spcBef>
                <a:spcPts val="70"/>
              </a:spcBef>
            </a:pPr>
            <a:r>
              <a:rPr sz="1350" spc="135" dirty="0">
                <a:latin typeface="Times New Roman"/>
                <a:cs typeface="Times New Roman"/>
              </a:rPr>
              <a:t>3</a:t>
            </a:r>
            <a:r>
              <a:rPr sz="1350" spc="35" dirty="0">
                <a:latin typeface="Times New Roman"/>
                <a:cs typeface="Times New Roman"/>
              </a:rPr>
              <a:t> </a:t>
            </a:r>
            <a:r>
              <a:rPr sz="1350" spc="125" dirty="0">
                <a:latin typeface="Times New Roman"/>
                <a:cs typeface="Times New Roman"/>
              </a:rPr>
              <a:t>Mult1  </a:t>
            </a:r>
            <a:r>
              <a:rPr sz="1350" spc="225" dirty="0">
                <a:latin typeface="Times New Roman"/>
                <a:cs typeface="Times New Roman"/>
              </a:rPr>
              <a:t>M</a:t>
            </a:r>
            <a:r>
              <a:rPr sz="1350" spc="135" dirty="0">
                <a:latin typeface="Times New Roman"/>
                <a:cs typeface="Times New Roman"/>
              </a:rPr>
              <a:t>u</a:t>
            </a:r>
            <a:r>
              <a:rPr sz="1350" spc="30" dirty="0">
                <a:latin typeface="Times New Roman"/>
                <a:cs typeface="Times New Roman"/>
              </a:rPr>
              <a:t>l</a:t>
            </a:r>
            <a:r>
              <a:rPr sz="1350" spc="90" dirty="0">
                <a:latin typeface="Times New Roman"/>
                <a:cs typeface="Times New Roman"/>
              </a:rPr>
              <a:t>t</a:t>
            </a:r>
            <a:r>
              <a:rPr sz="1350" spc="135" dirty="0">
                <a:latin typeface="Times New Roman"/>
                <a:cs typeface="Times New Roman"/>
              </a:rPr>
              <a:t>2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85916" y="3972235"/>
            <a:ext cx="3804920" cy="1109980"/>
          </a:xfrm>
          <a:prstGeom prst="rect">
            <a:avLst/>
          </a:prstGeom>
          <a:ln w="13179">
            <a:solidFill>
              <a:srgbClr val="000000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 marL="135255" marR="3411854" indent="-635" algn="just">
              <a:lnSpc>
                <a:spcPts val="1750"/>
              </a:lnSpc>
              <a:spcBef>
                <a:spcPts val="20"/>
              </a:spcBef>
            </a:pPr>
            <a:r>
              <a:rPr sz="1350" spc="170" dirty="0">
                <a:latin typeface="Times New Roman"/>
                <a:cs typeface="Times New Roman"/>
              </a:rPr>
              <a:t>N</a:t>
            </a:r>
            <a:r>
              <a:rPr sz="1350" spc="90" dirty="0">
                <a:latin typeface="Times New Roman"/>
                <a:cs typeface="Times New Roman"/>
              </a:rPr>
              <a:t>o  </a:t>
            </a:r>
            <a:r>
              <a:rPr sz="1350" spc="170" dirty="0">
                <a:latin typeface="Times New Roman"/>
                <a:cs typeface="Times New Roman"/>
              </a:rPr>
              <a:t>N</a:t>
            </a:r>
            <a:r>
              <a:rPr sz="1350" spc="90" dirty="0">
                <a:latin typeface="Times New Roman"/>
                <a:cs typeface="Times New Roman"/>
              </a:rPr>
              <a:t>o  </a:t>
            </a:r>
            <a:r>
              <a:rPr sz="1350" spc="170" dirty="0">
                <a:latin typeface="Times New Roman"/>
                <a:cs typeface="Times New Roman"/>
              </a:rPr>
              <a:t>N</a:t>
            </a:r>
            <a:r>
              <a:rPr sz="1350" spc="135" dirty="0">
                <a:latin typeface="Times New Roman"/>
                <a:cs typeface="Times New Roman"/>
              </a:rPr>
              <a:t>o</a:t>
            </a:r>
            <a:endParaRPr sz="1350">
              <a:latin typeface="Times New Roman"/>
              <a:cs typeface="Times New Roman"/>
            </a:endParaRPr>
          </a:p>
          <a:p>
            <a:pPr marL="101600" algn="just">
              <a:lnSpc>
                <a:spcPct val="100000"/>
              </a:lnSpc>
              <a:spcBef>
                <a:spcPts val="45"/>
              </a:spcBef>
            </a:pPr>
            <a:r>
              <a:rPr sz="1350" spc="140" dirty="0">
                <a:latin typeface="Times New Roman"/>
                <a:cs typeface="Times New Roman"/>
              </a:rPr>
              <a:t>Yes </a:t>
            </a:r>
            <a:r>
              <a:rPr sz="1350" spc="165" dirty="0">
                <a:solidFill>
                  <a:srgbClr val="3333CC"/>
                </a:solidFill>
                <a:latin typeface="Times New Roman"/>
                <a:cs typeface="Times New Roman"/>
              </a:rPr>
              <a:t>MULTD </a:t>
            </a:r>
            <a:r>
              <a:rPr sz="1350" spc="140" dirty="0">
                <a:solidFill>
                  <a:srgbClr val="FF0000"/>
                </a:solidFill>
                <a:latin typeface="Times New Roman"/>
                <a:cs typeface="Times New Roman"/>
              </a:rPr>
              <a:t>M(A2)</a:t>
            </a:r>
            <a:r>
              <a:rPr sz="1350" spc="11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350" spc="120" dirty="0">
                <a:solidFill>
                  <a:srgbClr val="3333CC"/>
                </a:solidFill>
                <a:latin typeface="Times New Roman"/>
                <a:cs typeface="Times New Roman"/>
              </a:rPr>
              <a:t>R(F4)</a:t>
            </a:r>
            <a:endParaRPr sz="1350">
              <a:latin typeface="Times New Roman"/>
              <a:cs typeface="Times New Roman"/>
            </a:endParaRPr>
          </a:p>
          <a:p>
            <a:pPr marL="101600" algn="just">
              <a:lnSpc>
                <a:spcPct val="100000"/>
              </a:lnSpc>
              <a:spcBef>
                <a:spcPts val="135"/>
              </a:spcBef>
              <a:tabLst>
                <a:tab pos="1908810" algn="l"/>
              </a:tabLst>
            </a:pPr>
            <a:r>
              <a:rPr sz="1350" spc="140" dirty="0">
                <a:latin typeface="Times New Roman"/>
                <a:cs typeface="Times New Roman"/>
              </a:rPr>
              <a:t>Yes  </a:t>
            </a:r>
            <a:r>
              <a:rPr sz="1350" spc="305" dirty="0">
                <a:latin typeface="Times New Roman"/>
                <a:cs typeface="Times New Roman"/>
              </a:rPr>
              <a:t> </a:t>
            </a:r>
            <a:r>
              <a:rPr sz="1350" spc="145" dirty="0">
                <a:solidFill>
                  <a:srgbClr val="00FF00"/>
                </a:solidFill>
                <a:latin typeface="Times New Roman"/>
                <a:cs typeface="Times New Roman"/>
              </a:rPr>
              <a:t>DIVD	</a:t>
            </a:r>
            <a:r>
              <a:rPr sz="1350" spc="140" dirty="0">
                <a:latin typeface="Times New Roman"/>
                <a:cs typeface="Times New Roman"/>
              </a:rPr>
              <a:t>M(A1)</a:t>
            </a:r>
            <a:r>
              <a:rPr sz="1350" spc="540" dirty="0">
                <a:latin typeface="Times New Roman"/>
                <a:cs typeface="Times New Roman"/>
              </a:rPr>
              <a:t> </a:t>
            </a:r>
            <a:r>
              <a:rPr sz="1350" spc="120" dirty="0">
                <a:solidFill>
                  <a:srgbClr val="3333CC"/>
                </a:solidFill>
                <a:latin typeface="Times New Roman"/>
                <a:cs typeface="Times New Roman"/>
              </a:rPr>
              <a:t>Mult1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15964" y="5146284"/>
            <a:ext cx="2425065" cy="62611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800" i="1" spc="150" dirty="0">
                <a:solidFill>
                  <a:srgbClr val="FF0000"/>
                </a:solidFill>
                <a:latin typeface="Times New Roman"/>
                <a:cs typeface="Times New Roman"/>
              </a:rPr>
              <a:t>Register </a:t>
            </a:r>
            <a:r>
              <a:rPr sz="1800" i="1" spc="125" dirty="0">
                <a:solidFill>
                  <a:srgbClr val="FF0000"/>
                </a:solidFill>
                <a:latin typeface="Times New Roman"/>
                <a:cs typeface="Times New Roman"/>
              </a:rPr>
              <a:t>result</a:t>
            </a:r>
            <a:r>
              <a:rPr sz="1800" i="1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i="1" spc="130" dirty="0">
                <a:solidFill>
                  <a:srgbClr val="FF0000"/>
                </a:solidFill>
                <a:latin typeface="Times New Roman"/>
                <a:cs typeface="Times New Roman"/>
              </a:rPr>
              <a:t>status:</a:t>
            </a:r>
            <a:endParaRPr sz="1800">
              <a:latin typeface="Times New Roman"/>
              <a:cs typeface="Times New Roman"/>
            </a:endParaRPr>
          </a:p>
          <a:p>
            <a:pPr marL="349250">
              <a:lnSpc>
                <a:spcPct val="100000"/>
              </a:lnSpc>
              <a:spcBef>
                <a:spcPts val="204"/>
              </a:spcBef>
            </a:pPr>
            <a:r>
              <a:rPr sz="1800" spc="165" dirty="0">
                <a:latin typeface="Times New Roman"/>
                <a:cs typeface="Times New Roman"/>
              </a:rPr>
              <a:t>Clock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77196" y="5465626"/>
            <a:ext cx="56807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83260" algn="l"/>
                <a:tab pos="1329055" algn="l"/>
                <a:tab pos="1975485" algn="l"/>
                <a:tab pos="2620010" algn="l"/>
                <a:tab pos="3195955" algn="l"/>
                <a:tab pos="3953510" algn="l"/>
                <a:tab pos="4780915" algn="l"/>
                <a:tab pos="5227320" algn="l"/>
              </a:tabLst>
            </a:pPr>
            <a:r>
              <a:rPr sz="1800" i="1" spc="180" dirty="0">
                <a:latin typeface="Times New Roman"/>
                <a:cs typeface="Times New Roman"/>
              </a:rPr>
              <a:t>F0</a:t>
            </a:r>
            <a:r>
              <a:rPr sz="1800" i="1" dirty="0">
                <a:latin typeface="Times New Roman"/>
                <a:cs typeface="Times New Roman"/>
              </a:rPr>
              <a:t>	</a:t>
            </a:r>
            <a:r>
              <a:rPr sz="1800" i="1" spc="195" dirty="0">
                <a:latin typeface="Times New Roman"/>
                <a:cs typeface="Times New Roman"/>
              </a:rPr>
              <a:t>F</a:t>
            </a:r>
            <a:r>
              <a:rPr sz="1800" i="1" spc="180" dirty="0">
                <a:latin typeface="Times New Roman"/>
                <a:cs typeface="Times New Roman"/>
              </a:rPr>
              <a:t>2</a:t>
            </a:r>
            <a:r>
              <a:rPr sz="1800" i="1" dirty="0">
                <a:latin typeface="Times New Roman"/>
                <a:cs typeface="Times New Roman"/>
              </a:rPr>
              <a:t>	</a:t>
            </a:r>
            <a:r>
              <a:rPr sz="1800" i="1" spc="180" dirty="0">
                <a:latin typeface="Times New Roman"/>
                <a:cs typeface="Times New Roman"/>
              </a:rPr>
              <a:t>F4</a:t>
            </a:r>
            <a:r>
              <a:rPr sz="1800" i="1" dirty="0">
                <a:latin typeface="Times New Roman"/>
                <a:cs typeface="Times New Roman"/>
              </a:rPr>
              <a:t>	</a:t>
            </a:r>
            <a:r>
              <a:rPr sz="1800" i="1" spc="180" dirty="0">
                <a:latin typeface="Times New Roman"/>
                <a:cs typeface="Times New Roman"/>
              </a:rPr>
              <a:t>F6</a:t>
            </a:r>
            <a:r>
              <a:rPr sz="1800" i="1" dirty="0">
                <a:latin typeface="Times New Roman"/>
                <a:cs typeface="Times New Roman"/>
              </a:rPr>
              <a:t>	</a:t>
            </a:r>
            <a:r>
              <a:rPr sz="1800" i="1" spc="180" dirty="0">
                <a:latin typeface="Times New Roman"/>
                <a:cs typeface="Times New Roman"/>
              </a:rPr>
              <a:t>F8</a:t>
            </a:r>
            <a:r>
              <a:rPr sz="1800" i="1" dirty="0">
                <a:latin typeface="Times New Roman"/>
                <a:cs typeface="Times New Roman"/>
              </a:rPr>
              <a:t>	</a:t>
            </a:r>
            <a:r>
              <a:rPr sz="1800" i="1" spc="195" dirty="0">
                <a:latin typeface="Times New Roman"/>
                <a:cs typeface="Times New Roman"/>
              </a:rPr>
              <a:t>F</a:t>
            </a:r>
            <a:r>
              <a:rPr sz="1800" i="1" spc="180" dirty="0">
                <a:latin typeface="Times New Roman"/>
                <a:cs typeface="Times New Roman"/>
              </a:rPr>
              <a:t>10</a:t>
            </a:r>
            <a:r>
              <a:rPr sz="1800" i="1" dirty="0">
                <a:latin typeface="Times New Roman"/>
                <a:cs typeface="Times New Roman"/>
              </a:rPr>
              <a:t>	</a:t>
            </a:r>
            <a:r>
              <a:rPr sz="1800" i="1" spc="195" dirty="0">
                <a:latin typeface="Times New Roman"/>
                <a:cs typeface="Times New Roman"/>
              </a:rPr>
              <a:t>F</a:t>
            </a:r>
            <a:r>
              <a:rPr sz="1800" i="1" spc="180" dirty="0">
                <a:latin typeface="Times New Roman"/>
                <a:cs typeface="Times New Roman"/>
              </a:rPr>
              <a:t>12</a:t>
            </a:r>
            <a:r>
              <a:rPr sz="1800" i="1" dirty="0">
                <a:latin typeface="Times New Roman"/>
                <a:cs typeface="Times New Roman"/>
              </a:rPr>
              <a:t>	</a:t>
            </a:r>
            <a:r>
              <a:rPr sz="1800" i="1" spc="90" dirty="0">
                <a:latin typeface="Times New Roman"/>
                <a:cs typeface="Times New Roman"/>
              </a:rPr>
              <a:t>...</a:t>
            </a:r>
            <a:r>
              <a:rPr sz="1800" i="1" dirty="0">
                <a:latin typeface="Times New Roman"/>
                <a:cs typeface="Times New Roman"/>
              </a:rPr>
              <a:t>	</a:t>
            </a:r>
            <a:r>
              <a:rPr sz="1800" i="1" spc="195" dirty="0">
                <a:latin typeface="Times New Roman"/>
                <a:cs typeface="Times New Roman"/>
              </a:rPr>
              <a:t>F</a:t>
            </a:r>
            <a:r>
              <a:rPr sz="1800" i="1" spc="180" dirty="0">
                <a:latin typeface="Times New Roman"/>
                <a:cs typeface="Times New Roman"/>
              </a:rPr>
              <a:t>30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19479" y="5768253"/>
            <a:ext cx="23114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spc="125" dirty="0">
                <a:latin typeface="Times New Roman"/>
                <a:cs typeface="Times New Roman"/>
              </a:rPr>
              <a:t>1</a:t>
            </a:r>
            <a:r>
              <a:rPr sz="1350" b="1" spc="135" dirty="0">
                <a:latin typeface="Times New Roman"/>
                <a:cs typeface="Times New Roman"/>
              </a:rPr>
              <a:t>2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382821" y="5765160"/>
            <a:ext cx="30416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i="1" spc="190" dirty="0">
                <a:latin typeface="Times New Roman"/>
                <a:cs typeface="Times New Roman"/>
              </a:rPr>
              <a:t>F</a:t>
            </a:r>
            <a:r>
              <a:rPr sz="1350" i="1" spc="195" dirty="0">
                <a:latin typeface="Times New Roman"/>
                <a:cs typeface="Times New Roman"/>
              </a:rPr>
              <a:t>U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802457" y="5769031"/>
            <a:ext cx="5939155" cy="222250"/>
          </a:xfrm>
          <a:prstGeom prst="rect">
            <a:avLst/>
          </a:prstGeom>
          <a:ln w="12608">
            <a:solidFill>
              <a:srgbClr val="000000"/>
            </a:solidFill>
          </a:ln>
        </p:spPr>
        <p:txBody>
          <a:bodyPr vert="horz" wrap="square" lIns="0" tIns="8890" rIns="0" bIns="0" rtlCol="0">
            <a:spAutoFit/>
          </a:bodyPr>
          <a:lstStyle/>
          <a:p>
            <a:pPr marL="109220">
              <a:lnSpc>
                <a:spcPct val="100000"/>
              </a:lnSpc>
              <a:spcBef>
                <a:spcPts val="70"/>
              </a:spcBef>
              <a:tabLst>
                <a:tab pos="746125" algn="l"/>
                <a:tab pos="1891030" algn="l"/>
              </a:tabLst>
            </a:pPr>
            <a:r>
              <a:rPr sz="1350" spc="125" dirty="0">
                <a:solidFill>
                  <a:srgbClr val="0000FF"/>
                </a:solidFill>
                <a:latin typeface="Times New Roman"/>
                <a:cs typeface="Times New Roman"/>
              </a:rPr>
              <a:t>Mult1	</a:t>
            </a:r>
            <a:r>
              <a:rPr sz="1350" spc="140" dirty="0">
                <a:solidFill>
                  <a:srgbClr val="FF0000"/>
                </a:solidFill>
                <a:latin typeface="Times New Roman"/>
                <a:cs typeface="Times New Roman"/>
              </a:rPr>
              <a:t>M(A2)	</a:t>
            </a:r>
            <a:r>
              <a:rPr sz="1350" spc="150" dirty="0">
                <a:solidFill>
                  <a:srgbClr val="00FF00"/>
                </a:solidFill>
                <a:latin typeface="Times New Roman"/>
                <a:cs typeface="Times New Roman"/>
              </a:rPr>
              <a:t>(M-M+M</a:t>
            </a:r>
            <a:r>
              <a:rPr sz="1350" spc="150" dirty="0">
                <a:solidFill>
                  <a:srgbClr val="FF00FF"/>
                </a:solidFill>
                <a:latin typeface="Times New Roman"/>
                <a:cs typeface="Times New Roman"/>
              </a:rPr>
              <a:t>(M-M)</a:t>
            </a:r>
            <a:r>
              <a:rPr sz="1350" spc="540" dirty="0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sz="1350" spc="120" dirty="0">
                <a:solidFill>
                  <a:srgbClr val="00FF00"/>
                </a:solidFill>
                <a:latin typeface="Times New Roman"/>
                <a:cs typeface="Times New Roman"/>
              </a:rPr>
              <a:t>Mult2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0" name="页脚占位符 19">
            <a:extLst>
              <a:ext uri="{FF2B5EF4-FFF2-40B4-BE49-F238E27FC236}">
                <a16:creationId xmlns:a16="http://schemas.microsoft.com/office/drawing/2014/main" id="{AA08F966-8C49-984A-A217-E626090269D5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67611" y="1402074"/>
            <a:ext cx="7778750" cy="0"/>
          </a:xfrm>
          <a:custGeom>
            <a:avLst/>
            <a:gdLst/>
            <a:ahLst/>
            <a:cxnLst/>
            <a:rect l="l" t="t" r="r" b="b"/>
            <a:pathLst>
              <a:path w="7778750">
                <a:moveTo>
                  <a:pt x="0" y="0"/>
                </a:moveTo>
                <a:lnTo>
                  <a:pt x="7778496" y="0"/>
                </a:lnTo>
              </a:path>
            </a:pathLst>
          </a:custGeom>
          <a:ln w="27432">
            <a:solidFill>
              <a:srgbClr val="FBBA0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96914" y="1402074"/>
          <a:ext cx="7618093" cy="19256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62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48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70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51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2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75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258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5099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i="1" spc="14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Instruction</a:t>
                      </a:r>
                      <a:r>
                        <a:rPr sz="1800" i="1" spc="7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i="1" spc="13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status: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334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500" i="1" spc="170" dirty="0">
                          <a:latin typeface="Times New Roman"/>
                          <a:cs typeface="Times New Roman"/>
                        </a:rPr>
                        <a:t>Exec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94615" marB="0"/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500" i="1" spc="155" dirty="0">
                          <a:latin typeface="Times New Roman"/>
                          <a:cs typeface="Times New Roman"/>
                        </a:rPr>
                        <a:t>Write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94615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680">
                <a:tc>
                  <a:txBody>
                    <a:bodyPr/>
                    <a:lstStyle/>
                    <a:p>
                      <a:pPr marL="359410">
                        <a:lnSpc>
                          <a:spcPct val="100000"/>
                        </a:lnSpc>
                        <a:spcBef>
                          <a:spcPts val="195"/>
                        </a:spcBef>
                        <a:tabLst>
                          <a:tab pos="1942464" algn="l"/>
                        </a:tabLst>
                      </a:pPr>
                      <a:r>
                        <a:rPr sz="1350" spc="105" dirty="0">
                          <a:latin typeface="Times New Roman"/>
                          <a:cs typeface="Times New Roman"/>
                        </a:rPr>
                        <a:t>Instruction	</a:t>
                      </a:r>
                      <a:r>
                        <a:rPr sz="1350" i="1" spc="75" dirty="0">
                          <a:latin typeface="Times New Roman"/>
                          <a:cs typeface="Times New Roman"/>
                        </a:rPr>
                        <a:t>j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marR="2413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350" i="1" dirty="0">
                          <a:latin typeface="Times New Roman"/>
                          <a:cs typeface="Times New Roman"/>
                        </a:rPr>
                        <a:t>k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500" i="1" spc="150" dirty="0">
                          <a:latin typeface="Times New Roman"/>
                          <a:cs typeface="Times New Roman"/>
                        </a:rPr>
                        <a:t>Issue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500" i="1" spc="210" dirty="0">
                          <a:latin typeface="Times New Roman"/>
                          <a:cs typeface="Times New Roman"/>
                        </a:rPr>
                        <a:t>Comp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500" i="1" spc="3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500" i="1" spc="-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500" i="1" spc="30" dirty="0">
                          <a:latin typeface="Times New Roman"/>
                          <a:cs typeface="Times New Roman"/>
                        </a:rPr>
                        <a:t>su</a:t>
                      </a:r>
                      <a:r>
                        <a:rPr sz="1500" i="1" spc="40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500" i="1" dirty="0">
                          <a:latin typeface="Times New Roman"/>
                          <a:cs typeface="Times New Roman"/>
                        </a:rPr>
                        <a:t>t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750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500" spc="165" dirty="0">
                          <a:latin typeface="Times New Roman"/>
                          <a:cs typeface="Times New Roman"/>
                        </a:rPr>
                        <a:t>Busy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500" spc="150" dirty="0">
                          <a:latin typeface="Times New Roman"/>
                          <a:cs typeface="Times New Roman"/>
                        </a:rPr>
                        <a:t>Address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771"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75"/>
                        </a:spcBef>
                        <a:tabLst>
                          <a:tab pos="945515" algn="l"/>
                          <a:tab pos="1462405" algn="l"/>
                        </a:tabLst>
                      </a:pPr>
                      <a:r>
                        <a:rPr sz="1350" spc="25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350" dirty="0">
                          <a:latin typeface="Times New Roman"/>
                          <a:cs typeface="Times New Roman"/>
                        </a:rPr>
                        <a:t>D	</a:t>
                      </a:r>
                      <a:r>
                        <a:rPr sz="1350" spc="-20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350" dirty="0">
                          <a:latin typeface="Times New Roman"/>
                          <a:cs typeface="Times New Roman"/>
                        </a:rPr>
                        <a:t>6	3</a:t>
                      </a:r>
                      <a:r>
                        <a:rPr sz="1350" spc="-10" dirty="0">
                          <a:latin typeface="Times New Roman"/>
                          <a:cs typeface="Times New Roman"/>
                        </a:rPr>
                        <a:t>4</a:t>
                      </a:r>
                      <a:r>
                        <a:rPr sz="1350" dirty="0">
                          <a:latin typeface="Times New Roman"/>
                          <a:cs typeface="Times New Roman"/>
                        </a:rPr>
                        <a:t>+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/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350" spc="160" dirty="0">
                          <a:latin typeface="Times New Roman"/>
                          <a:cs typeface="Times New Roman"/>
                        </a:rPr>
                        <a:t>R2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3340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3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2545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3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3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73025" algn="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350" spc="25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35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350" spc="2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350" spc="-1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3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2545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350" spc="155" dirty="0">
                          <a:latin typeface="Times New Roman"/>
                          <a:cs typeface="Times New Roman"/>
                        </a:rPr>
                        <a:t>No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1714">
                <a:tc>
                  <a:txBody>
                    <a:bodyPr/>
                    <a:lstStyle/>
                    <a:p>
                      <a:pPr marR="136525" algn="r">
                        <a:lnSpc>
                          <a:spcPts val="1595"/>
                        </a:lnSpc>
                        <a:tabLst>
                          <a:tab pos="946150" algn="l"/>
                          <a:tab pos="1462405" algn="l"/>
                        </a:tabLst>
                      </a:pPr>
                      <a:r>
                        <a:rPr sz="1350" spc="2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3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D	</a:t>
                      </a:r>
                      <a:r>
                        <a:rPr sz="1350" spc="-2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3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2	4</a:t>
                      </a:r>
                      <a:r>
                        <a:rPr sz="1350" spc="-1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r>
                        <a:rPr sz="13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+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ts val="1595"/>
                        </a:lnSpc>
                      </a:pPr>
                      <a:r>
                        <a:rPr sz="1350" spc="16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R3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3340" algn="ctr">
                        <a:lnSpc>
                          <a:spcPts val="1595"/>
                        </a:lnSpc>
                      </a:pPr>
                      <a:r>
                        <a:rPr sz="13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42545" algn="ctr">
                        <a:lnSpc>
                          <a:spcPts val="1595"/>
                        </a:lnSpc>
                      </a:pPr>
                      <a:r>
                        <a:rPr sz="13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595"/>
                        </a:lnSpc>
                      </a:pPr>
                      <a:r>
                        <a:rPr sz="1350" dirty="0">
                          <a:latin typeface="Times New Roman"/>
                          <a:cs typeface="Times New Roman"/>
                        </a:rPr>
                        <a:t>5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73025" algn="r">
                        <a:lnSpc>
                          <a:spcPts val="1595"/>
                        </a:lnSpc>
                      </a:pPr>
                      <a:r>
                        <a:rPr sz="1350" spc="25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35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350" spc="2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350" spc="-1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3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3180" algn="ctr">
                        <a:lnSpc>
                          <a:spcPts val="1595"/>
                        </a:lnSpc>
                      </a:pPr>
                      <a:r>
                        <a:rPr sz="1350" spc="155" dirty="0">
                          <a:latin typeface="Times New Roman"/>
                          <a:cs typeface="Times New Roman"/>
                        </a:rPr>
                        <a:t>No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0406">
                <a:tc>
                  <a:txBody>
                    <a:bodyPr/>
                    <a:lstStyle/>
                    <a:p>
                      <a:pPr marL="359410">
                        <a:lnSpc>
                          <a:spcPts val="1555"/>
                        </a:lnSpc>
                        <a:tabLst>
                          <a:tab pos="1305560" algn="l"/>
                          <a:tab pos="1881505" algn="l"/>
                        </a:tabLst>
                      </a:pPr>
                      <a:r>
                        <a:rPr sz="1350" spc="165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MULTD	</a:t>
                      </a:r>
                      <a:r>
                        <a:rPr sz="1350" spc="135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F0	F2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555"/>
                        </a:lnSpc>
                      </a:pPr>
                      <a:r>
                        <a:rPr sz="1350" spc="13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F4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3340" algn="ctr">
                        <a:lnSpc>
                          <a:spcPts val="1555"/>
                        </a:lnSpc>
                      </a:pPr>
                      <a:r>
                        <a:rPr sz="13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73025" algn="r">
                        <a:lnSpc>
                          <a:spcPts val="1555"/>
                        </a:lnSpc>
                      </a:pPr>
                      <a:r>
                        <a:rPr sz="1350" spc="25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35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350" spc="2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350" spc="-1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3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3180" algn="ctr">
                        <a:lnSpc>
                          <a:spcPts val="1555"/>
                        </a:lnSpc>
                      </a:pPr>
                      <a:r>
                        <a:rPr sz="1350" spc="155" dirty="0">
                          <a:latin typeface="Times New Roman"/>
                          <a:cs typeface="Times New Roman"/>
                        </a:rPr>
                        <a:t>No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3796">
                <a:tc>
                  <a:txBody>
                    <a:bodyPr/>
                    <a:lstStyle/>
                    <a:p>
                      <a:pPr marL="359410">
                        <a:lnSpc>
                          <a:spcPct val="100000"/>
                        </a:lnSpc>
                        <a:spcBef>
                          <a:spcPts val="75"/>
                        </a:spcBef>
                        <a:tabLst>
                          <a:tab pos="1305560" algn="l"/>
                          <a:tab pos="1881505" algn="l"/>
                        </a:tabLst>
                      </a:pPr>
                      <a:r>
                        <a:rPr sz="1350" spc="135" dirty="0">
                          <a:solidFill>
                            <a:srgbClr val="FF00FF"/>
                          </a:solidFill>
                          <a:latin typeface="Times New Roman"/>
                          <a:cs typeface="Times New Roman"/>
                        </a:rPr>
                        <a:t>SUBD	F8	F6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/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350" spc="130" dirty="0">
                          <a:solidFill>
                            <a:srgbClr val="FF00FF"/>
                          </a:solidFill>
                          <a:latin typeface="Times New Roman"/>
                          <a:cs typeface="Times New Roman"/>
                        </a:rPr>
                        <a:t>F2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3340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3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42545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350" dirty="0">
                          <a:latin typeface="Times New Roman"/>
                          <a:cs typeface="Times New Roman"/>
                        </a:rPr>
                        <a:t>7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/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350" dirty="0">
                          <a:latin typeface="Times New Roman"/>
                          <a:cs typeface="Times New Roman"/>
                        </a:rPr>
                        <a:t>8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1715">
                <a:tc>
                  <a:txBody>
                    <a:bodyPr/>
                    <a:lstStyle/>
                    <a:p>
                      <a:pPr marL="359410">
                        <a:lnSpc>
                          <a:spcPts val="1595"/>
                        </a:lnSpc>
                        <a:tabLst>
                          <a:tab pos="1253490" algn="l"/>
                          <a:tab pos="1881505" algn="l"/>
                        </a:tabLst>
                      </a:pPr>
                      <a:r>
                        <a:rPr sz="1350" spc="140" dirty="0">
                          <a:solidFill>
                            <a:srgbClr val="00FF00"/>
                          </a:solidFill>
                          <a:latin typeface="Times New Roman"/>
                          <a:cs typeface="Times New Roman"/>
                        </a:rPr>
                        <a:t>DIVD	</a:t>
                      </a:r>
                      <a:r>
                        <a:rPr sz="1350" spc="130" dirty="0">
                          <a:solidFill>
                            <a:srgbClr val="00FF00"/>
                          </a:solidFill>
                          <a:latin typeface="Times New Roman"/>
                          <a:cs typeface="Times New Roman"/>
                        </a:rPr>
                        <a:t>F10	</a:t>
                      </a:r>
                      <a:r>
                        <a:rPr sz="1350" spc="135" dirty="0">
                          <a:solidFill>
                            <a:srgbClr val="00FF00"/>
                          </a:solidFill>
                          <a:latin typeface="Times New Roman"/>
                          <a:cs typeface="Times New Roman"/>
                        </a:rPr>
                        <a:t>F0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595"/>
                        </a:lnSpc>
                      </a:pPr>
                      <a:r>
                        <a:rPr sz="1350" spc="130" dirty="0">
                          <a:solidFill>
                            <a:srgbClr val="00FF00"/>
                          </a:solidFill>
                          <a:latin typeface="Times New Roman"/>
                          <a:cs typeface="Times New Roman"/>
                        </a:rPr>
                        <a:t>F6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3340" algn="ctr">
                        <a:lnSpc>
                          <a:spcPts val="1595"/>
                        </a:lnSpc>
                      </a:pPr>
                      <a:r>
                        <a:rPr sz="1350" dirty="0">
                          <a:latin typeface="Times New Roman"/>
                          <a:cs typeface="Times New Roman"/>
                        </a:rPr>
                        <a:t>5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9571">
                <a:tc>
                  <a:txBody>
                    <a:bodyPr/>
                    <a:lstStyle/>
                    <a:p>
                      <a:pPr marL="359410">
                        <a:lnSpc>
                          <a:spcPts val="1550"/>
                        </a:lnSpc>
                        <a:tabLst>
                          <a:tab pos="1305560" algn="l"/>
                          <a:tab pos="1881505" algn="l"/>
                        </a:tabLst>
                      </a:pPr>
                      <a:r>
                        <a:rPr sz="1350" spc="180" dirty="0">
                          <a:latin typeface="Times New Roman"/>
                          <a:cs typeface="Times New Roman"/>
                        </a:rPr>
                        <a:t>ADDD	</a:t>
                      </a:r>
                      <a:r>
                        <a:rPr sz="1350" spc="135" dirty="0">
                          <a:latin typeface="Times New Roman"/>
                          <a:cs typeface="Times New Roman"/>
                        </a:rPr>
                        <a:t>F6	F8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550"/>
                        </a:lnSpc>
                      </a:pPr>
                      <a:r>
                        <a:rPr sz="1350" spc="130" dirty="0">
                          <a:latin typeface="Times New Roman"/>
                          <a:cs typeface="Times New Roman"/>
                        </a:rPr>
                        <a:t>F2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3340" algn="ctr">
                        <a:lnSpc>
                          <a:spcPts val="1550"/>
                        </a:lnSpc>
                      </a:pPr>
                      <a:r>
                        <a:rPr sz="1350" dirty="0">
                          <a:latin typeface="Times New Roman"/>
                          <a:cs typeface="Times New Roman"/>
                        </a:rPr>
                        <a:t>6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2890">
                        <a:lnSpc>
                          <a:spcPts val="1550"/>
                        </a:lnSpc>
                      </a:pPr>
                      <a:r>
                        <a:rPr sz="1350" spc="130" dirty="0">
                          <a:latin typeface="Times New Roman"/>
                          <a:cs typeface="Times New Roman"/>
                        </a:rPr>
                        <a:t>10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550"/>
                        </a:lnSpc>
                      </a:pPr>
                      <a:r>
                        <a:rPr sz="1350" spc="135" dirty="0">
                          <a:latin typeface="Times New Roman"/>
                          <a:cs typeface="Times New Roman"/>
                        </a:rPr>
                        <a:t>11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020">
              <a:lnSpc>
                <a:spcPct val="100000"/>
              </a:lnSpc>
              <a:spcBef>
                <a:spcPts val="100"/>
              </a:spcBef>
              <a:tabLst>
                <a:tab pos="494665" algn="l"/>
                <a:tab pos="7811134" algn="l"/>
              </a:tabLst>
            </a:pPr>
            <a:r>
              <a:rPr b="0" dirty="0">
                <a:latin typeface="Times New Roman"/>
                <a:cs typeface="Times New Roman"/>
              </a:rPr>
              <a:t> 	</a:t>
            </a:r>
            <a:r>
              <a:rPr spc="-5" dirty="0"/>
              <a:t>Tomasulo Example Cycle</a:t>
            </a:r>
            <a:r>
              <a:rPr spc="-100" dirty="0"/>
              <a:t> </a:t>
            </a:r>
            <a:r>
              <a:rPr spc="-5" dirty="0"/>
              <a:t>13	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15964" y="3417398"/>
            <a:ext cx="23818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150" dirty="0">
                <a:solidFill>
                  <a:srgbClr val="FF0000"/>
                </a:solidFill>
                <a:latin typeface="Times New Roman"/>
                <a:cs typeface="Times New Roman"/>
              </a:rPr>
              <a:t>Reservation</a:t>
            </a:r>
            <a:r>
              <a:rPr sz="1800" i="1" spc="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i="1" spc="140" dirty="0">
                <a:solidFill>
                  <a:srgbClr val="FF0000"/>
                </a:solidFill>
                <a:latin typeface="Times New Roman"/>
                <a:cs typeface="Times New Roman"/>
              </a:rPr>
              <a:t>Stations: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88143" y="3715304"/>
            <a:ext cx="1012190" cy="2578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710565" algn="l"/>
              </a:tabLst>
            </a:pPr>
            <a:r>
              <a:rPr sz="1500" i="1" spc="235" dirty="0">
                <a:latin typeface="Times New Roman"/>
                <a:cs typeface="Times New Roman"/>
              </a:rPr>
              <a:t>B</a:t>
            </a:r>
            <a:r>
              <a:rPr sz="1500" i="1" spc="175" dirty="0">
                <a:latin typeface="Times New Roman"/>
                <a:cs typeface="Times New Roman"/>
              </a:rPr>
              <a:t>us</a:t>
            </a:r>
            <a:r>
              <a:rPr sz="1500" i="1" spc="145" dirty="0">
                <a:latin typeface="Times New Roman"/>
                <a:cs typeface="Times New Roman"/>
              </a:rPr>
              <a:t>y</a:t>
            </a:r>
            <a:r>
              <a:rPr sz="1500" i="1" dirty="0">
                <a:latin typeface="Times New Roman"/>
                <a:cs typeface="Times New Roman"/>
              </a:rPr>
              <a:t>	</a:t>
            </a:r>
            <a:r>
              <a:rPr sz="1500" i="1" spc="265" dirty="0">
                <a:latin typeface="Times New Roman"/>
                <a:cs typeface="Times New Roman"/>
              </a:rPr>
              <a:t>O</a:t>
            </a:r>
            <a:r>
              <a:rPr sz="1500" i="1" spc="160" dirty="0">
                <a:latin typeface="Times New Roman"/>
                <a:cs typeface="Times New Roman"/>
              </a:rPr>
              <a:t>p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82606" y="3432340"/>
            <a:ext cx="262255" cy="540385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1500" i="1" spc="190" dirty="0">
                <a:latin typeface="Times New Roman"/>
                <a:cs typeface="Times New Roman"/>
              </a:rPr>
              <a:t>S</a:t>
            </a:r>
            <a:r>
              <a:rPr sz="1500" i="1" spc="160" dirty="0"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229"/>
              </a:spcBef>
            </a:pPr>
            <a:r>
              <a:rPr sz="1500" i="1" spc="125" dirty="0">
                <a:latin typeface="Times New Roman"/>
                <a:cs typeface="Times New Roman"/>
              </a:rPr>
              <a:t>Vj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28809" y="3432340"/>
            <a:ext cx="266065" cy="540385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1500" i="1" spc="190" dirty="0">
                <a:latin typeface="Times New Roman"/>
                <a:cs typeface="Times New Roman"/>
              </a:rPr>
              <a:t>S</a:t>
            </a:r>
            <a:r>
              <a:rPr sz="1500" i="1" spc="160" dirty="0">
                <a:latin typeface="Times New Roman"/>
                <a:cs typeface="Times New Roman"/>
              </a:rPr>
              <a:t>2</a:t>
            </a: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1500" i="1" spc="160" dirty="0">
                <a:latin typeface="Times New Roman"/>
                <a:cs typeface="Times New Roman"/>
              </a:rPr>
              <a:t>V</a:t>
            </a:r>
            <a:r>
              <a:rPr sz="1500" i="1" spc="145" dirty="0">
                <a:latin typeface="Times New Roman"/>
                <a:cs typeface="Times New Roman"/>
              </a:rPr>
              <a:t>k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64346" y="3432340"/>
            <a:ext cx="937894" cy="540385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0"/>
              </a:spcBef>
              <a:tabLst>
                <a:tab pos="658495" algn="l"/>
              </a:tabLst>
            </a:pPr>
            <a:r>
              <a:rPr sz="1500" i="1" spc="229" dirty="0">
                <a:latin typeface="Times New Roman"/>
                <a:cs typeface="Times New Roman"/>
              </a:rPr>
              <a:t>R</a:t>
            </a:r>
            <a:r>
              <a:rPr sz="1500" i="1" spc="160" dirty="0">
                <a:latin typeface="Times New Roman"/>
                <a:cs typeface="Times New Roman"/>
              </a:rPr>
              <a:t>S</a:t>
            </a:r>
            <a:r>
              <a:rPr sz="1500" i="1" dirty="0">
                <a:latin typeface="Times New Roman"/>
                <a:cs typeface="Times New Roman"/>
              </a:rPr>
              <a:t>	</a:t>
            </a:r>
            <a:r>
              <a:rPr sz="1500" i="1" spc="229" dirty="0">
                <a:latin typeface="Times New Roman"/>
                <a:cs typeface="Times New Roman"/>
              </a:rPr>
              <a:t>R</a:t>
            </a:r>
            <a:r>
              <a:rPr sz="1500" i="1" spc="160" dirty="0">
                <a:latin typeface="Times New Roman"/>
                <a:cs typeface="Times New Roman"/>
              </a:rPr>
              <a:t>S</a:t>
            </a:r>
            <a:endParaRPr sz="1500">
              <a:latin typeface="Times New Roman"/>
              <a:cs typeface="Times New Roman"/>
            </a:endParaRPr>
          </a:p>
          <a:p>
            <a:pPr marL="30480">
              <a:lnSpc>
                <a:spcPct val="100000"/>
              </a:lnSpc>
              <a:spcBef>
                <a:spcPts val="229"/>
              </a:spcBef>
              <a:tabLst>
                <a:tab pos="648970" algn="l"/>
              </a:tabLst>
            </a:pPr>
            <a:r>
              <a:rPr sz="1500" i="1" spc="265" dirty="0">
                <a:latin typeface="Times New Roman"/>
                <a:cs typeface="Times New Roman"/>
              </a:rPr>
              <a:t>Q</a:t>
            </a:r>
            <a:r>
              <a:rPr sz="1500" i="1" spc="90" dirty="0">
                <a:latin typeface="Times New Roman"/>
                <a:cs typeface="Times New Roman"/>
              </a:rPr>
              <a:t>j</a:t>
            </a:r>
            <a:r>
              <a:rPr sz="1500" i="1" dirty="0">
                <a:latin typeface="Times New Roman"/>
                <a:cs typeface="Times New Roman"/>
              </a:rPr>
              <a:t>	</a:t>
            </a:r>
            <a:r>
              <a:rPr sz="1500" i="1" spc="265" dirty="0">
                <a:latin typeface="Times New Roman"/>
                <a:cs typeface="Times New Roman"/>
              </a:rPr>
              <a:t>Q</a:t>
            </a:r>
            <a:r>
              <a:rPr sz="1500" i="1" spc="145" dirty="0">
                <a:latin typeface="Times New Roman"/>
                <a:cs typeface="Times New Roman"/>
              </a:rPr>
              <a:t>k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52799" y="3717581"/>
            <a:ext cx="1066165" cy="137160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275"/>
              </a:spcBef>
            </a:pPr>
            <a:r>
              <a:rPr sz="1350" i="1" spc="130" dirty="0">
                <a:latin typeface="Times New Roman"/>
                <a:cs typeface="Times New Roman"/>
              </a:rPr>
              <a:t>Time </a:t>
            </a:r>
            <a:r>
              <a:rPr sz="1350" i="1" spc="135" dirty="0">
                <a:latin typeface="Times New Roman"/>
                <a:cs typeface="Times New Roman"/>
              </a:rPr>
              <a:t> </a:t>
            </a:r>
            <a:r>
              <a:rPr sz="1350" i="1" spc="155" dirty="0">
                <a:latin typeface="Times New Roman"/>
                <a:cs typeface="Times New Roman"/>
              </a:rPr>
              <a:t>Name</a:t>
            </a:r>
            <a:endParaRPr sz="1350">
              <a:latin typeface="Times New Roman"/>
              <a:cs typeface="Times New Roman"/>
            </a:endParaRPr>
          </a:p>
          <a:p>
            <a:pPr marL="553720" marR="48260" algn="just">
              <a:lnSpc>
                <a:spcPct val="108200"/>
              </a:lnSpc>
              <a:spcBef>
                <a:spcPts val="50"/>
              </a:spcBef>
            </a:pPr>
            <a:r>
              <a:rPr sz="1350" spc="170" dirty="0">
                <a:latin typeface="Times New Roman"/>
                <a:cs typeface="Times New Roman"/>
              </a:rPr>
              <a:t>A</a:t>
            </a:r>
            <a:r>
              <a:rPr sz="1350" spc="110" dirty="0">
                <a:latin typeface="Times New Roman"/>
                <a:cs typeface="Times New Roman"/>
              </a:rPr>
              <a:t>dd1  </a:t>
            </a:r>
            <a:r>
              <a:rPr sz="1350" spc="170" dirty="0">
                <a:latin typeface="Times New Roman"/>
                <a:cs typeface="Times New Roman"/>
              </a:rPr>
              <a:t>A</a:t>
            </a:r>
            <a:r>
              <a:rPr sz="1350" spc="110" dirty="0">
                <a:latin typeface="Times New Roman"/>
                <a:cs typeface="Times New Roman"/>
              </a:rPr>
              <a:t>dd2  </a:t>
            </a:r>
            <a:r>
              <a:rPr sz="1350" spc="170" dirty="0">
                <a:latin typeface="Times New Roman"/>
                <a:cs typeface="Times New Roman"/>
              </a:rPr>
              <a:t>A</a:t>
            </a:r>
            <a:r>
              <a:rPr sz="1350" spc="135" dirty="0">
                <a:latin typeface="Times New Roman"/>
                <a:cs typeface="Times New Roman"/>
              </a:rPr>
              <a:t>dd3</a:t>
            </a:r>
            <a:endParaRPr sz="1350">
              <a:latin typeface="Times New Roman"/>
              <a:cs typeface="Times New Roman"/>
            </a:endParaRPr>
          </a:p>
          <a:p>
            <a:pPr marL="553720" marR="5080" indent="-163195" algn="just">
              <a:lnSpc>
                <a:spcPts val="1750"/>
              </a:lnSpc>
              <a:spcBef>
                <a:spcPts val="70"/>
              </a:spcBef>
            </a:pPr>
            <a:r>
              <a:rPr sz="1350" spc="135" dirty="0">
                <a:latin typeface="Times New Roman"/>
                <a:cs typeface="Times New Roman"/>
              </a:rPr>
              <a:t>2</a:t>
            </a:r>
            <a:r>
              <a:rPr sz="1350" spc="35" dirty="0">
                <a:latin typeface="Times New Roman"/>
                <a:cs typeface="Times New Roman"/>
              </a:rPr>
              <a:t> </a:t>
            </a:r>
            <a:r>
              <a:rPr sz="1350" spc="125" dirty="0">
                <a:latin typeface="Times New Roman"/>
                <a:cs typeface="Times New Roman"/>
              </a:rPr>
              <a:t>Mult1  </a:t>
            </a:r>
            <a:r>
              <a:rPr sz="1350" spc="225" dirty="0">
                <a:latin typeface="Times New Roman"/>
                <a:cs typeface="Times New Roman"/>
              </a:rPr>
              <a:t>M</a:t>
            </a:r>
            <a:r>
              <a:rPr sz="1350" spc="135" dirty="0">
                <a:latin typeface="Times New Roman"/>
                <a:cs typeface="Times New Roman"/>
              </a:rPr>
              <a:t>u</a:t>
            </a:r>
            <a:r>
              <a:rPr sz="1350" spc="30" dirty="0">
                <a:latin typeface="Times New Roman"/>
                <a:cs typeface="Times New Roman"/>
              </a:rPr>
              <a:t>l</a:t>
            </a:r>
            <a:r>
              <a:rPr sz="1350" spc="90" dirty="0">
                <a:latin typeface="Times New Roman"/>
                <a:cs typeface="Times New Roman"/>
              </a:rPr>
              <a:t>t</a:t>
            </a:r>
            <a:r>
              <a:rPr sz="1350" spc="135" dirty="0">
                <a:latin typeface="Times New Roman"/>
                <a:cs typeface="Times New Roman"/>
              </a:rPr>
              <a:t>2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85916" y="3972235"/>
            <a:ext cx="3804920" cy="1109980"/>
          </a:xfrm>
          <a:prstGeom prst="rect">
            <a:avLst/>
          </a:prstGeom>
          <a:ln w="13179">
            <a:solidFill>
              <a:srgbClr val="000000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 marL="135255" marR="3411854" indent="-635" algn="just">
              <a:lnSpc>
                <a:spcPts val="1750"/>
              </a:lnSpc>
              <a:spcBef>
                <a:spcPts val="20"/>
              </a:spcBef>
            </a:pPr>
            <a:r>
              <a:rPr sz="1350" spc="170" dirty="0">
                <a:latin typeface="Times New Roman"/>
                <a:cs typeface="Times New Roman"/>
              </a:rPr>
              <a:t>N</a:t>
            </a:r>
            <a:r>
              <a:rPr sz="1350" spc="90" dirty="0">
                <a:latin typeface="Times New Roman"/>
                <a:cs typeface="Times New Roman"/>
              </a:rPr>
              <a:t>o  </a:t>
            </a:r>
            <a:r>
              <a:rPr sz="1350" spc="170" dirty="0">
                <a:latin typeface="Times New Roman"/>
                <a:cs typeface="Times New Roman"/>
              </a:rPr>
              <a:t>N</a:t>
            </a:r>
            <a:r>
              <a:rPr sz="1350" spc="90" dirty="0">
                <a:latin typeface="Times New Roman"/>
                <a:cs typeface="Times New Roman"/>
              </a:rPr>
              <a:t>o  </a:t>
            </a:r>
            <a:r>
              <a:rPr sz="1350" spc="170" dirty="0">
                <a:latin typeface="Times New Roman"/>
                <a:cs typeface="Times New Roman"/>
              </a:rPr>
              <a:t>N</a:t>
            </a:r>
            <a:r>
              <a:rPr sz="1350" spc="135" dirty="0">
                <a:latin typeface="Times New Roman"/>
                <a:cs typeface="Times New Roman"/>
              </a:rPr>
              <a:t>o</a:t>
            </a:r>
            <a:endParaRPr sz="1350">
              <a:latin typeface="Times New Roman"/>
              <a:cs typeface="Times New Roman"/>
            </a:endParaRPr>
          </a:p>
          <a:p>
            <a:pPr marL="101600" algn="just">
              <a:lnSpc>
                <a:spcPct val="100000"/>
              </a:lnSpc>
              <a:spcBef>
                <a:spcPts val="45"/>
              </a:spcBef>
            </a:pPr>
            <a:r>
              <a:rPr sz="1350" spc="140" dirty="0">
                <a:latin typeface="Times New Roman"/>
                <a:cs typeface="Times New Roman"/>
              </a:rPr>
              <a:t>Yes </a:t>
            </a:r>
            <a:r>
              <a:rPr sz="1350" spc="165" dirty="0">
                <a:solidFill>
                  <a:srgbClr val="3333CC"/>
                </a:solidFill>
                <a:latin typeface="Times New Roman"/>
                <a:cs typeface="Times New Roman"/>
              </a:rPr>
              <a:t>MULTD </a:t>
            </a:r>
            <a:r>
              <a:rPr sz="1350" spc="140" dirty="0">
                <a:solidFill>
                  <a:srgbClr val="FF0000"/>
                </a:solidFill>
                <a:latin typeface="Times New Roman"/>
                <a:cs typeface="Times New Roman"/>
              </a:rPr>
              <a:t>M(A2)</a:t>
            </a:r>
            <a:r>
              <a:rPr sz="1350" spc="11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350" spc="120" dirty="0">
                <a:solidFill>
                  <a:srgbClr val="3333CC"/>
                </a:solidFill>
                <a:latin typeface="Times New Roman"/>
                <a:cs typeface="Times New Roman"/>
              </a:rPr>
              <a:t>R(F4)</a:t>
            </a:r>
            <a:endParaRPr sz="1350">
              <a:latin typeface="Times New Roman"/>
              <a:cs typeface="Times New Roman"/>
            </a:endParaRPr>
          </a:p>
          <a:p>
            <a:pPr marL="101600" algn="just">
              <a:lnSpc>
                <a:spcPct val="100000"/>
              </a:lnSpc>
              <a:spcBef>
                <a:spcPts val="135"/>
              </a:spcBef>
              <a:tabLst>
                <a:tab pos="1908810" algn="l"/>
              </a:tabLst>
            </a:pPr>
            <a:r>
              <a:rPr sz="1350" spc="140" dirty="0">
                <a:latin typeface="Times New Roman"/>
                <a:cs typeface="Times New Roman"/>
              </a:rPr>
              <a:t>Yes  </a:t>
            </a:r>
            <a:r>
              <a:rPr sz="1350" spc="305" dirty="0">
                <a:latin typeface="Times New Roman"/>
                <a:cs typeface="Times New Roman"/>
              </a:rPr>
              <a:t> </a:t>
            </a:r>
            <a:r>
              <a:rPr sz="1350" spc="145" dirty="0">
                <a:solidFill>
                  <a:srgbClr val="00FF00"/>
                </a:solidFill>
                <a:latin typeface="Times New Roman"/>
                <a:cs typeface="Times New Roman"/>
              </a:rPr>
              <a:t>DIVD	</a:t>
            </a:r>
            <a:r>
              <a:rPr sz="1350" spc="140" dirty="0">
                <a:latin typeface="Times New Roman"/>
                <a:cs typeface="Times New Roman"/>
              </a:rPr>
              <a:t>M(A1)</a:t>
            </a:r>
            <a:r>
              <a:rPr sz="1350" spc="540" dirty="0">
                <a:latin typeface="Times New Roman"/>
                <a:cs typeface="Times New Roman"/>
              </a:rPr>
              <a:t> </a:t>
            </a:r>
            <a:r>
              <a:rPr sz="1350" spc="120" dirty="0">
                <a:solidFill>
                  <a:srgbClr val="3333CC"/>
                </a:solidFill>
                <a:latin typeface="Times New Roman"/>
                <a:cs typeface="Times New Roman"/>
              </a:rPr>
              <a:t>Mult1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15964" y="5146284"/>
            <a:ext cx="2425065" cy="62611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800" i="1" spc="150" dirty="0">
                <a:solidFill>
                  <a:srgbClr val="FF0000"/>
                </a:solidFill>
                <a:latin typeface="Times New Roman"/>
                <a:cs typeface="Times New Roman"/>
              </a:rPr>
              <a:t>Register </a:t>
            </a:r>
            <a:r>
              <a:rPr sz="1800" i="1" spc="125" dirty="0">
                <a:solidFill>
                  <a:srgbClr val="FF0000"/>
                </a:solidFill>
                <a:latin typeface="Times New Roman"/>
                <a:cs typeface="Times New Roman"/>
              </a:rPr>
              <a:t>result</a:t>
            </a:r>
            <a:r>
              <a:rPr sz="1800" i="1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i="1" spc="130" dirty="0">
                <a:solidFill>
                  <a:srgbClr val="FF0000"/>
                </a:solidFill>
                <a:latin typeface="Times New Roman"/>
                <a:cs typeface="Times New Roman"/>
              </a:rPr>
              <a:t>status:</a:t>
            </a:r>
            <a:endParaRPr sz="1800">
              <a:latin typeface="Times New Roman"/>
              <a:cs typeface="Times New Roman"/>
            </a:endParaRPr>
          </a:p>
          <a:p>
            <a:pPr marL="349250">
              <a:lnSpc>
                <a:spcPct val="100000"/>
              </a:lnSpc>
              <a:spcBef>
                <a:spcPts val="204"/>
              </a:spcBef>
            </a:pPr>
            <a:r>
              <a:rPr sz="1800" spc="165" dirty="0">
                <a:latin typeface="Times New Roman"/>
                <a:cs typeface="Times New Roman"/>
              </a:rPr>
              <a:t>Clock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77196" y="5465626"/>
            <a:ext cx="56807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83260" algn="l"/>
                <a:tab pos="1329055" algn="l"/>
                <a:tab pos="1975485" algn="l"/>
                <a:tab pos="2620010" algn="l"/>
                <a:tab pos="3195955" algn="l"/>
                <a:tab pos="3953510" algn="l"/>
                <a:tab pos="4780915" algn="l"/>
                <a:tab pos="5227320" algn="l"/>
              </a:tabLst>
            </a:pPr>
            <a:r>
              <a:rPr sz="1800" i="1" spc="180" dirty="0">
                <a:latin typeface="Times New Roman"/>
                <a:cs typeface="Times New Roman"/>
              </a:rPr>
              <a:t>F0</a:t>
            </a:r>
            <a:r>
              <a:rPr sz="1800" i="1" dirty="0">
                <a:latin typeface="Times New Roman"/>
                <a:cs typeface="Times New Roman"/>
              </a:rPr>
              <a:t>	</a:t>
            </a:r>
            <a:r>
              <a:rPr sz="1800" i="1" spc="195" dirty="0">
                <a:latin typeface="Times New Roman"/>
                <a:cs typeface="Times New Roman"/>
              </a:rPr>
              <a:t>F</a:t>
            </a:r>
            <a:r>
              <a:rPr sz="1800" i="1" spc="180" dirty="0">
                <a:latin typeface="Times New Roman"/>
                <a:cs typeface="Times New Roman"/>
              </a:rPr>
              <a:t>2</a:t>
            </a:r>
            <a:r>
              <a:rPr sz="1800" i="1" dirty="0">
                <a:latin typeface="Times New Roman"/>
                <a:cs typeface="Times New Roman"/>
              </a:rPr>
              <a:t>	</a:t>
            </a:r>
            <a:r>
              <a:rPr sz="1800" i="1" spc="180" dirty="0">
                <a:latin typeface="Times New Roman"/>
                <a:cs typeface="Times New Roman"/>
              </a:rPr>
              <a:t>F4</a:t>
            </a:r>
            <a:r>
              <a:rPr sz="1800" i="1" dirty="0">
                <a:latin typeface="Times New Roman"/>
                <a:cs typeface="Times New Roman"/>
              </a:rPr>
              <a:t>	</a:t>
            </a:r>
            <a:r>
              <a:rPr sz="1800" i="1" spc="180" dirty="0">
                <a:latin typeface="Times New Roman"/>
                <a:cs typeface="Times New Roman"/>
              </a:rPr>
              <a:t>F6</a:t>
            </a:r>
            <a:r>
              <a:rPr sz="1800" i="1" dirty="0">
                <a:latin typeface="Times New Roman"/>
                <a:cs typeface="Times New Roman"/>
              </a:rPr>
              <a:t>	</a:t>
            </a:r>
            <a:r>
              <a:rPr sz="1800" i="1" spc="180" dirty="0">
                <a:latin typeface="Times New Roman"/>
                <a:cs typeface="Times New Roman"/>
              </a:rPr>
              <a:t>F8</a:t>
            </a:r>
            <a:r>
              <a:rPr sz="1800" i="1" dirty="0">
                <a:latin typeface="Times New Roman"/>
                <a:cs typeface="Times New Roman"/>
              </a:rPr>
              <a:t>	</a:t>
            </a:r>
            <a:r>
              <a:rPr sz="1800" i="1" spc="195" dirty="0">
                <a:latin typeface="Times New Roman"/>
                <a:cs typeface="Times New Roman"/>
              </a:rPr>
              <a:t>F</a:t>
            </a:r>
            <a:r>
              <a:rPr sz="1800" i="1" spc="180" dirty="0">
                <a:latin typeface="Times New Roman"/>
                <a:cs typeface="Times New Roman"/>
              </a:rPr>
              <a:t>10</a:t>
            </a:r>
            <a:r>
              <a:rPr sz="1800" i="1" dirty="0">
                <a:latin typeface="Times New Roman"/>
                <a:cs typeface="Times New Roman"/>
              </a:rPr>
              <a:t>	</a:t>
            </a:r>
            <a:r>
              <a:rPr sz="1800" i="1" spc="195" dirty="0">
                <a:latin typeface="Times New Roman"/>
                <a:cs typeface="Times New Roman"/>
              </a:rPr>
              <a:t>F</a:t>
            </a:r>
            <a:r>
              <a:rPr sz="1800" i="1" spc="180" dirty="0">
                <a:latin typeface="Times New Roman"/>
                <a:cs typeface="Times New Roman"/>
              </a:rPr>
              <a:t>12</a:t>
            </a:r>
            <a:r>
              <a:rPr sz="1800" i="1" dirty="0">
                <a:latin typeface="Times New Roman"/>
                <a:cs typeface="Times New Roman"/>
              </a:rPr>
              <a:t>	</a:t>
            </a:r>
            <a:r>
              <a:rPr sz="1800" i="1" spc="90" dirty="0">
                <a:latin typeface="Times New Roman"/>
                <a:cs typeface="Times New Roman"/>
              </a:rPr>
              <a:t>...</a:t>
            </a:r>
            <a:r>
              <a:rPr sz="1800" i="1" dirty="0">
                <a:latin typeface="Times New Roman"/>
                <a:cs typeface="Times New Roman"/>
              </a:rPr>
              <a:t>	</a:t>
            </a:r>
            <a:r>
              <a:rPr sz="1800" i="1" spc="195" dirty="0">
                <a:latin typeface="Times New Roman"/>
                <a:cs typeface="Times New Roman"/>
              </a:rPr>
              <a:t>F</a:t>
            </a:r>
            <a:r>
              <a:rPr sz="1800" i="1" spc="180" dirty="0">
                <a:latin typeface="Times New Roman"/>
                <a:cs typeface="Times New Roman"/>
              </a:rPr>
              <a:t>30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19479" y="5768253"/>
            <a:ext cx="23114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spc="125" dirty="0">
                <a:latin typeface="Times New Roman"/>
                <a:cs typeface="Times New Roman"/>
              </a:rPr>
              <a:t>1</a:t>
            </a:r>
            <a:r>
              <a:rPr sz="1350" b="1" spc="135" dirty="0">
                <a:latin typeface="Times New Roman"/>
                <a:cs typeface="Times New Roman"/>
              </a:rPr>
              <a:t>3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382821" y="5765160"/>
            <a:ext cx="30416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i="1" spc="190" dirty="0">
                <a:latin typeface="Times New Roman"/>
                <a:cs typeface="Times New Roman"/>
              </a:rPr>
              <a:t>F</a:t>
            </a:r>
            <a:r>
              <a:rPr sz="1350" i="1" spc="195" dirty="0">
                <a:latin typeface="Times New Roman"/>
                <a:cs typeface="Times New Roman"/>
              </a:rPr>
              <a:t>U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802457" y="5769031"/>
            <a:ext cx="5939155" cy="222250"/>
          </a:xfrm>
          <a:prstGeom prst="rect">
            <a:avLst/>
          </a:prstGeom>
          <a:ln w="12608">
            <a:solidFill>
              <a:srgbClr val="000000"/>
            </a:solidFill>
          </a:ln>
        </p:spPr>
        <p:txBody>
          <a:bodyPr vert="horz" wrap="square" lIns="0" tIns="8890" rIns="0" bIns="0" rtlCol="0">
            <a:spAutoFit/>
          </a:bodyPr>
          <a:lstStyle/>
          <a:p>
            <a:pPr marL="109220">
              <a:lnSpc>
                <a:spcPct val="100000"/>
              </a:lnSpc>
              <a:spcBef>
                <a:spcPts val="70"/>
              </a:spcBef>
              <a:tabLst>
                <a:tab pos="746125" algn="l"/>
                <a:tab pos="1891030" algn="l"/>
              </a:tabLst>
            </a:pPr>
            <a:r>
              <a:rPr sz="1350" spc="125" dirty="0">
                <a:solidFill>
                  <a:srgbClr val="0000FF"/>
                </a:solidFill>
                <a:latin typeface="Times New Roman"/>
                <a:cs typeface="Times New Roman"/>
              </a:rPr>
              <a:t>Mult1	</a:t>
            </a:r>
            <a:r>
              <a:rPr sz="1350" spc="140" dirty="0">
                <a:solidFill>
                  <a:srgbClr val="FF0000"/>
                </a:solidFill>
                <a:latin typeface="Times New Roman"/>
                <a:cs typeface="Times New Roman"/>
              </a:rPr>
              <a:t>M(A2)	</a:t>
            </a:r>
            <a:r>
              <a:rPr sz="1350" spc="150" dirty="0">
                <a:solidFill>
                  <a:srgbClr val="00FF00"/>
                </a:solidFill>
                <a:latin typeface="Times New Roman"/>
                <a:cs typeface="Times New Roman"/>
              </a:rPr>
              <a:t>(M-M+M</a:t>
            </a:r>
            <a:r>
              <a:rPr sz="1350" spc="150" dirty="0">
                <a:solidFill>
                  <a:srgbClr val="FF00FF"/>
                </a:solidFill>
                <a:latin typeface="Times New Roman"/>
                <a:cs typeface="Times New Roman"/>
              </a:rPr>
              <a:t>(M-M)</a:t>
            </a:r>
            <a:r>
              <a:rPr sz="1350" spc="540" dirty="0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sz="1350" spc="120" dirty="0">
                <a:solidFill>
                  <a:srgbClr val="00FF00"/>
                </a:solidFill>
                <a:latin typeface="Times New Roman"/>
                <a:cs typeface="Times New Roman"/>
              </a:rPr>
              <a:t>Mult2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0" name="页脚占位符 19">
            <a:extLst>
              <a:ext uri="{FF2B5EF4-FFF2-40B4-BE49-F238E27FC236}">
                <a16:creationId xmlns:a16="http://schemas.microsoft.com/office/drawing/2014/main" id="{0060526B-2716-5E4D-BF96-757CF8DD806D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67611" y="1402074"/>
            <a:ext cx="7778750" cy="0"/>
          </a:xfrm>
          <a:custGeom>
            <a:avLst/>
            <a:gdLst/>
            <a:ahLst/>
            <a:cxnLst/>
            <a:rect l="l" t="t" r="r" b="b"/>
            <a:pathLst>
              <a:path w="7778750">
                <a:moveTo>
                  <a:pt x="0" y="0"/>
                </a:moveTo>
                <a:lnTo>
                  <a:pt x="7778496" y="0"/>
                </a:lnTo>
              </a:path>
            </a:pathLst>
          </a:custGeom>
          <a:ln w="27432">
            <a:solidFill>
              <a:srgbClr val="FBBA0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96914" y="1402074"/>
          <a:ext cx="7618093" cy="19256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62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48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70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51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2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75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258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5099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i="1" spc="14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Instruction</a:t>
                      </a:r>
                      <a:r>
                        <a:rPr sz="1800" i="1" spc="7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i="1" spc="13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status: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334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500" i="1" spc="170" dirty="0">
                          <a:latin typeface="Times New Roman"/>
                          <a:cs typeface="Times New Roman"/>
                        </a:rPr>
                        <a:t>Exec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94615" marB="0"/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500" i="1" spc="155" dirty="0">
                          <a:latin typeface="Times New Roman"/>
                          <a:cs typeface="Times New Roman"/>
                        </a:rPr>
                        <a:t>Write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94615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680">
                <a:tc>
                  <a:txBody>
                    <a:bodyPr/>
                    <a:lstStyle/>
                    <a:p>
                      <a:pPr marL="359410">
                        <a:lnSpc>
                          <a:spcPct val="100000"/>
                        </a:lnSpc>
                        <a:spcBef>
                          <a:spcPts val="195"/>
                        </a:spcBef>
                        <a:tabLst>
                          <a:tab pos="1942464" algn="l"/>
                        </a:tabLst>
                      </a:pPr>
                      <a:r>
                        <a:rPr sz="1350" spc="105" dirty="0">
                          <a:latin typeface="Times New Roman"/>
                          <a:cs typeface="Times New Roman"/>
                        </a:rPr>
                        <a:t>Instruction	</a:t>
                      </a:r>
                      <a:r>
                        <a:rPr sz="1350" i="1" spc="75" dirty="0">
                          <a:latin typeface="Times New Roman"/>
                          <a:cs typeface="Times New Roman"/>
                        </a:rPr>
                        <a:t>j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marR="2413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350" i="1" dirty="0">
                          <a:latin typeface="Times New Roman"/>
                          <a:cs typeface="Times New Roman"/>
                        </a:rPr>
                        <a:t>k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500" i="1" spc="150" dirty="0">
                          <a:latin typeface="Times New Roman"/>
                          <a:cs typeface="Times New Roman"/>
                        </a:rPr>
                        <a:t>Issue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500" i="1" spc="210" dirty="0">
                          <a:latin typeface="Times New Roman"/>
                          <a:cs typeface="Times New Roman"/>
                        </a:rPr>
                        <a:t>Comp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500" i="1" spc="3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500" i="1" spc="-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500" i="1" spc="30" dirty="0">
                          <a:latin typeface="Times New Roman"/>
                          <a:cs typeface="Times New Roman"/>
                        </a:rPr>
                        <a:t>su</a:t>
                      </a:r>
                      <a:r>
                        <a:rPr sz="1500" i="1" spc="40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500" i="1" dirty="0">
                          <a:latin typeface="Times New Roman"/>
                          <a:cs typeface="Times New Roman"/>
                        </a:rPr>
                        <a:t>t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750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500" spc="165" dirty="0">
                          <a:latin typeface="Times New Roman"/>
                          <a:cs typeface="Times New Roman"/>
                        </a:rPr>
                        <a:t>Busy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500" spc="150" dirty="0">
                          <a:latin typeface="Times New Roman"/>
                          <a:cs typeface="Times New Roman"/>
                        </a:rPr>
                        <a:t>Address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771"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75"/>
                        </a:spcBef>
                        <a:tabLst>
                          <a:tab pos="945515" algn="l"/>
                          <a:tab pos="1462405" algn="l"/>
                        </a:tabLst>
                      </a:pPr>
                      <a:r>
                        <a:rPr sz="1350" spc="25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350" dirty="0">
                          <a:latin typeface="Times New Roman"/>
                          <a:cs typeface="Times New Roman"/>
                        </a:rPr>
                        <a:t>D	</a:t>
                      </a:r>
                      <a:r>
                        <a:rPr sz="1350" spc="-20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350" dirty="0">
                          <a:latin typeface="Times New Roman"/>
                          <a:cs typeface="Times New Roman"/>
                        </a:rPr>
                        <a:t>6	3</a:t>
                      </a:r>
                      <a:r>
                        <a:rPr sz="1350" spc="-10" dirty="0">
                          <a:latin typeface="Times New Roman"/>
                          <a:cs typeface="Times New Roman"/>
                        </a:rPr>
                        <a:t>4</a:t>
                      </a:r>
                      <a:r>
                        <a:rPr sz="1350" dirty="0">
                          <a:latin typeface="Times New Roman"/>
                          <a:cs typeface="Times New Roman"/>
                        </a:rPr>
                        <a:t>+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/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350" spc="160" dirty="0">
                          <a:latin typeface="Times New Roman"/>
                          <a:cs typeface="Times New Roman"/>
                        </a:rPr>
                        <a:t>R2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3340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3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2545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3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3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73025" algn="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350" spc="25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35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350" spc="2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350" spc="-1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3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2545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350" spc="155" dirty="0">
                          <a:latin typeface="Times New Roman"/>
                          <a:cs typeface="Times New Roman"/>
                        </a:rPr>
                        <a:t>No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1714">
                <a:tc>
                  <a:txBody>
                    <a:bodyPr/>
                    <a:lstStyle/>
                    <a:p>
                      <a:pPr marR="136525" algn="r">
                        <a:lnSpc>
                          <a:spcPts val="1595"/>
                        </a:lnSpc>
                        <a:tabLst>
                          <a:tab pos="946150" algn="l"/>
                          <a:tab pos="1462405" algn="l"/>
                        </a:tabLst>
                      </a:pPr>
                      <a:r>
                        <a:rPr sz="1350" spc="2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3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D	</a:t>
                      </a:r>
                      <a:r>
                        <a:rPr sz="1350" spc="-2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3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2	4</a:t>
                      </a:r>
                      <a:r>
                        <a:rPr sz="1350" spc="-1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r>
                        <a:rPr sz="13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+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ts val="1595"/>
                        </a:lnSpc>
                      </a:pPr>
                      <a:r>
                        <a:rPr sz="1350" spc="16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R3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3340" algn="ctr">
                        <a:lnSpc>
                          <a:spcPts val="1595"/>
                        </a:lnSpc>
                      </a:pPr>
                      <a:r>
                        <a:rPr sz="13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42545" algn="ctr">
                        <a:lnSpc>
                          <a:spcPts val="1595"/>
                        </a:lnSpc>
                      </a:pPr>
                      <a:r>
                        <a:rPr sz="13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595"/>
                        </a:lnSpc>
                      </a:pPr>
                      <a:r>
                        <a:rPr sz="1350" dirty="0">
                          <a:latin typeface="Times New Roman"/>
                          <a:cs typeface="Times New Roman"/>
                        </a:rPr>
                        <a:t>5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73025" algn="r">
                        <a:lnSpc>
                          <a:spcPts val="1595"/>
                        </a:lnSpc>
                      </a:pPr>
                      <a:r>
                        <a:rPr sz="1350" spc="25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35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350" spc="2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350" spc="-1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3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3180" algn="ctr">
                        <a:lnSpc>
                          <a:spcPts val="1595"/>
                        </a:lnSpc>
                      </a:pPr>
                      <a:r>
                        <a:rPr sz="1350" spc="155" dirty="0">
                          <a:latin typeface="Times New Roman"/>
                          <a:cs typeface="Times New Roman"/>
                        </a:rPr>
                        <a:t>No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0406">
                <a:tc>
                  <a:txBody>
                    <a:bodyPr/>
                    <a:lstStyle/>
                    <a:p>
                      <a:pPr marL="359410">
                        <a:lnSpc>
                          <a:spcPts val="1555"/>
                        </a:lnSpc>
                        <a:tabLst>
                          <a:tab pos="1305560" algn="l"/>
                          <a:tab pos="1881505" algn="l"/>
                        </a:tabLst>
                      </a:pPr>
                      <a:r>
                        <a:rPr sz="1350" spc="165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MULTD	</a:t>
                      </a:r>
                      <a:r>
                        <a:rPr sz="1350" spc="135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F0	F2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555"/>
                        </a:lnSpc>
                      </a:pPr>
                      <a:r>
                        <a:rPr sz="1350" spc="13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F4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3340" algn="ctr">
                        <a:lnSpc>
                          <a:spcPts val="1555"/>
                        </a:lnSpc>
                      </a:pPr>
                      <a:r>
                        <a:rPr sz="13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73025" algn="r">
                        <a:lnSpc>
                          <a:spcPts val="1555"/>
                        </a:lnSpc>
                      </a:pPr>
                      <a:r>
                        <a:rPr sz="1350" spc="25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35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350" spc="2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350" spc="-1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3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3180" algn="ctr">
                        <a:lnSpc>
                          <a:spcPts val="1555"/>
                        </a:lnSpc>
                      </a:pPr>
                      <a:r>
                        <a:rPr sz="1350" spc="155" dirty="0">
                          <a:latin typeface="Times New Roman"/>
                          <a:cs typeface="Times New Roman"/>
                        </a:rPr>
                        <a:t>No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3796">
                <a:tc>
                  <a:txBody>
                    <a:bodyPr/>
                    <a:lstStyle/>
                    <a:p>
                      <a:pPr marL="359410">
                        <a:lnSpc>
                          <a:spcPct val="100000"/>
                        </a:lnSpc>
                        <a:spcBef>
                          <a:spcPts val="75"/>
                        </a:spcBef>
                        <a:tabLst>
                          <a:tab pos="1305560" algn="l"/>
                          <a:tab pos="1881505" algn="l"/>
                        </a:tabLst>
                      </a:pPr>
                      <a:r>
                        <a:rPr sz="1350" spc="135" dirty="0">
                          <a:solidFill>
                            <a:srgbClr val="FF00FF"/>
                          </a:solidFill>
                          <a:latin typeface="Times New Roman"/>
                          <a:cs typeface="Times New Roman"/>
                        </a:rPr>
                        <a:t>SUBD	F8	F6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/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350" spc="130" dirty="0">
                          <a:solidFill>
                            <a:srgbClr val="FF00FF"/>
                          </a:solidFill>
                          <a:latin typeface="Times New Roman"/>
                          <a:cs typeface="Times New Roman"/>
                        </a:rPr>
                        <a:t>F2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3340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3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42545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350" dirty="0">
                          <a:latin typeface="Times New Roman"/>
                          <a:cs typeface="Times New Roman"/>
                        </a:rPr>
                        <a:t>7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/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350" dirty="0">
                          <a:latin typeface="Times New Roman"/>
                          <a:cs typeface="Times New Roman"/>
                        </a:rPr>
                        <a:t>8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1715">
                <a:tc>
                  <a:txBody>
                    <a:bodyPr/>
                    <a:lstStyle/>
                    <a:p>
                      <a:pPr marL="359410">
                        <a:lnSpc>
                          <a:spcPts val="1595"/>
                        </a:lnSpc>
                        <a:tabLst>
                          <a:tab pos="1253490" algn="l"/>
                          <a:tab pos="1881505" algn="l"/>
                        </a:tabLst>
                      </a:pPr>
                      <a:r>
                        <a:rPr sz="1350" spc="140" dirty="0">
                          <a:solidFill>
                            <a:srgbClr val="00FF00"/>
                          </a:solidFill>
                          <a:latin typeface="Times New Roman"/>
                          <a:cs typeface="Times New Roman"/>
                        </a:rPr>
                        <a:t>DIVD	</a:t>
                      </a:r>
                      <a:r>
                        <a:rPr sz="1350" spc="130" dirty="0">
                          <a:solidFill>
                            <a:srgbClr val="00FF00"/>
                          </a:solidFill>
                          <a:latin typeface="Times New Roman"/>
                          <a:cs typeface="Times New Roman"/>
                        </a:rPr>
                        <a:t>F10	</a:t>
                      </a:r>
                      <a:r>
                        <a:rPr sz="1350" spc="135" dirty="0">
                          <a:solidFill>
                            <a:srgbClr val="00FF00"/>
                          </a:solidFill>
                          <a:latin typeface="Times New Roman"/>
                          <a:cs typeface="Times New Roman"/>
                        </a:rPr>
                        <a:t>F0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595"/>
                        </a:lnSpc>
                      </a:pPr>
                      <a:r>
                        <a:rPr sz="1350" spc="130" dirty="0">
                          <a:solidFill>
                            <a:srgbClr val="00FF00"/>
                          </a:solidFill>
                          <a:latin typeface="Times New Roman"/>
                          <a:cs typeface="Times New Roman"/>
                        </a:rPr>
                        <a:t>F6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3340" algn="ctr">
                        <a:lnSpc>
                          <a:spcPts val="1595"/>
                        </a:lnSpc>
                      </a:pPr>
                      <a:r>
                        <a:rPr sz="1350" dirty="0">
                          <a:latin typeface="Times New Roman"/>
                          <a:cs typeface="Times New Roman"/>
                        </a:rPr>
                        <a:t>5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9571">
                <a:tc>
                  <a:txBody>
                    <a:bodyPr/>
                    <a:lstStyle/>
                    <a:p>
                      <a:pPr marL="359410">
                        <a:lnSpc>
                          <a:spcPts val="1550"/>
                        </a:lnSpc>
                        <a:tabLst>
                          <a:tab pos="1305560" algn="l"/>
                          <a:tab pos="1881505" algn="l"/>
                        </a:tabLst>
                      </a:pPr>
                      <a:r>
                        <a:rPr sz="1350" spc="180" dirty="0">
                          <a:latin typeface="Times New Roman"/>
                          <a:cs typeface="Times New Roman"/>
                        </a:rPr>
                        <a:t>ADDD	</a:t>
                      </a:r>
                      <a:r>
                        <a:rPr sz="1350" spc="135" dirty="0">
                          <a:latin typeface="Times New Roman"/>
                          <a:cs typeface="Times New Roman"/>
                        </a:rPr>
                        <a:t>F6	F8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550"/>
                        </a:lnSpc>
                      </a:pPr>
                      <a:r>
                        <a:rPr sz="1350" spc="130" dirty="0">
                          <a:latin typeface="Times New Roman"/>
                          <a:cs typeface="Times New Roman"/>
                        </a:rPr>
                        <a:t>F2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3340" algn="ctr">
                        <a:lnSpc>
                          <a:spcPts val="1550"/>
                        </a:lnSpc>
                      </a:pPr>
                      <a:r>
                        <a:rPr sz="1350" dirty="0">
                          <a:latin typeface="Times New Roman"/>
                          <a:cs typeface="Times New Roman"/>
                        </a:rPr>
                        <a:t>6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2890">
                        <a:lnSpc>
                          <a:spcPts val="1550"/>
                        </a:lnSpc>
                      </a:pPr>
                      <a:r>
                        <a:rPr sz="1350" spc="130" dirty="0">
                          <a:latin typeface="Times New Roman"/>
                          <a:cs typeface="Times New Roman"/>
                        </a:rPr>
                        <a:t>10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550"/>
                        </a:lnSpc>
                      </a:pPr>
                      <a:r>
                        <a:rPr sz="1350" spc="135" dirty="0">
                          <a:latin typeface="Times New Roman"/>
                          <a:cs typeface="Times New Roman"/>
                        </a:rPr>
                        <a:t>11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020">
              <a:lnSpc>
                <a:spcPct val="100000"/>
              </a:lnSpc>
              <a:spcBef>
                <a:spcPts val="100"/>
              </a:spcBef>
              <a:tabLst>
                <a:tab pos="494665" algn="l"/>
                <a:tab pos="7811134" algn="l"/>
              </a:tabLst>
            </a:pPr>
            <a:r>
              <a:rPr b="0" dirty="0">
                <a:latin typeface="Times New Roman"/>
                <a:cs typeface="Times New Roman"/>
              </a:rPr>
              <a:t> 	</a:t>
            </a:r>
            <a:r>
              <a:rPr spc="-5" dirty="0"/>
              <a:t>Tomasulo Example Cycle</a:t>
            </a:r>
            <a:r>
              <a:rPr spc="-100" dirty="0"/>
              <a:t> </a:t>
            </a:r>
            <a:r>
              <a:rPr spc="-5" dirty="0"/>
              <a:t>14	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15964" y="3417398"/>
            <a:ext cx="23818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150" dirty="0">
                <a:solidFill>
                  <a:srgbClr val="FF0000"/>
                </a:solidFill>
                <a:latin typeface="Times New Roman"/>
                <a:cs typeface="Times New Roman"/>
              </a:rPr>
              <a:t>Reservation</a:t>
            </a:r>
            <a:r>
              <a:rPr sz="1800" i="1" spc="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i="1" spc="140" dirty="0">
                <a:solidFill>
                  <a:srgbClr val="FF0000"/>
                </a:solidFill>
                <a:latin typeface="Times New Roman"/>
                <a:cs typeface="Times New Roman"/>
              </a:rPr>
              <a:t>Stations: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88143" y="3715304"/>
            <a:ext cx="1012190" cy="2578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710565" algn="l"/>
              </a:tabLst>
            </a:pPr>
            <a:r>
              <a:rPr sz="1500" i="1" spc="235" dirty="0">
                <a:latin typeface="Times New Roman"/>
                <a:cs typeface="Times New Roman"/>
              </a:rPr>
              <a:t>B</a:t>
            </a:r>
            <a:r>
              <a:rPr sz="1500" i="1" spc="175" dirty="0">
                <a:latin typeface="Times New Roman"/>
                <a:cs typeface="Times New Roman"/>
              </a:rPr>
              <a:t>us</a:t>
            </a:r>
            <a:r>
              <a:rPr sz="1500" i="1" spc="145" dirty="0">
                <a:latin typeface="Times New Roman"/>
                <a:cs typeface="Times New Roman"/>
              </a:rPr>
              <a:t>y</a:t>
            </a:r>
            <a:r>
              <a:rPr sz="1500" i="1" dirty="0">
                <a:latin typeface="Times New Roman"/>
                <a:cs typeface="Times New Roman"/>
              </a:rPr>
              <a:t>	</a:t>
            </a:r>
            <a:r>
              <a:rPr sz="1500" i="1" spc="265" dirty="0">
                <a:latin typeface="Times New Roman"/>
                <a:cs typeface="Times New Roman"/>
              </a:rPr>
              <a:t>O</a:t>
            </a:r>
            <a:r>
              <a:rPr sz="1500" i="1" spc="160" dirty="0">
                <a:latin typeface="Times New Roman"/>
                <a:cs typeface="Times New Roman"/>
              </a:rPr>
              <a:t>p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82606" y="3432340"/>
            <a:ext cx="262255" cy="540385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1500" i="1" spc="190" dirty="0">
                <a:latin typeface="Times New Roman"/>
                <a:cs typeface="Times New Roman"/>
              </a:rPr>
              <a:t>S</a:t>
            </a:r>
            <a:r>
              <a:rPr sz="1500" i="1" spc="160" dirty="0"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229"/>
              </a:spcBef>
            </a:pPr>
            <a:r>
              <a:rPr sz="1500" i="1" spc="125" dirty="0">
                <a:latin typeface="Times New Roman"/>
                <a:cs typeface="Times New Roman"/>
              </a:rPr>
              <a:t>Vj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28809" y="3432340"/>
            <a:ext cx="266065" cy="540385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1500" i="1" spc="190" dirty="0">
                <a:latin typeface="Times New Roman"/>
                <a:cs typeface="Times New Roman"/>
              </a:rPr>
              <a:t>S</a:t>
            </a:r>
            <a:r>
              <a:rPr sz="1500" i="1" spc="160" dirty="0">
                <a:latin typeface="Times New Roman"/>
                <a:cs typeface="Times New Roman"/>
              </a:rPr>
              <a:t>2</a:t>
            </a: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1500" i="1" spc="160" dirty="0">
                <a:latin typeface="Times New Roman"/>
                <a:cs typeface="Times New Roman"/>
              </a:rPr>
              <a:t>V</a:t>
            </a:r>
            <a:r>
              <a:rPr sz="1500" i="1" spc="145" dirty="0">
                <a:latin typeface="Times New Roman"/>
                <a:cs typeface="Times New Roman"/>
              </a:rPr>
              <a:t>k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64346" y="3432340"/>
            <a:ext cx="937894" cy="540385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0"/>
              </a:spcBef>
              <a:tabLst>
                <a:tab pos="658495" algn="l"/>
              </a:tabLst>
            </a:pPr>
            <a:r>
              <a:rPr sz="1500" i="1" spc="229" dirty="0">
                <a:latin typeface="Times New Roman"/>
                <a:cs typeface="Times New Roman"/>
              </a:rPr>
              <a:t>R</a:t>
            </a:r>
            <a:r>
              <a:rPr sz="1500" i="1" spc="160" dirty="0">
                <a:latin typeface="Times New Roman"/>
                <a:cs typeface="Times New Roman"/>
              </a:rPr>
              <a:t>S</a:t>
            </a:r>
            <a:r>
              <a:rPr sz="1500" i="1" dirty="0">
                <a:latin typeface="Times New Roman"/>
                <a:cs typeface="Times New Roman"/>
              </a:rPr>
              <a:t>	</a:t>
            </a:r>
            <a:r>
              <a:rPr sz="1500" i="1" spc="229" dirty="0">
                <a:latin typeface="Times New Roman"/>
                <a:cs typeface="Times New Roman"/>
              </a:rPr>
              <a:t>R</a:t>
            </a:r>
            <a:r>
              <a:rPr sz="1500" i="1" spc="160" dirty="0">
                <a:latin typeface="Times New Roman"/>
                <a:cs typeface="Times New Roman"/>
              </a:rPr>
              <a:t>S</a:t>
            </a:r>
            <a:endParaRPr sz="1500">
              <a:latin typeface="Times New Roman"/>
              <a:cs typeface="Times New Roman"/>
            </a:endParaRPr>
          </a:p>
          <a:p>
            <a:pPr marL="30480">
              <a:lnSpc>
                <a:spcPct val="100000"/>
              </a:lnSpc>
              <a:spcBef>
                <a:spcPts val="229"/>
              </a:spcBef>
              <a:tabLst>
                <a:tab pos="648970" algn="l"/>
              </a:tabLst>
            </a:pPr>
            <a:r>
              <a:rPr sz="1500" i="1" spc="265" dirty="0">
                <a:latin typeface="Times New Roman"/>
                <a:cs typeface="Times New Roman"/>
              </a:rPr>
              <a:t>Q</a:t>
            </a:r>
            <a:r>
              <a:rPr sz="1500" i="1" spc="90" dirty="0">
                <a:latin typeface="Times New Roman"/>
                <a:cs typeface="Times New Roman"/>
              </a:rPr>
              <a:t>j</a:t>
            </a:r>
            <a:r>
              <a:rPr sz="1500" i="1" dirty="0">
                <a:latin typeface="Times New Roman"/>
                <a:cs typeface="Times New Roman"/>
              </a:rPr>
              <a:t>	</a:t>
            </a:r>
            <a:r>
              <a:rPr sz="1500" i="1" spc="265" dirty="0">
                <a:latin typeface="Times New Roman"/>
                <a:cs typeface="Times New Roman"/>
              </a:rPr>
              <a:t>Q</a:t>
            </a:r>
            <a:r>
              <a:rPr sz="1500" i="1" spc="145" dirty="0">
                <a:latin typeface="Times New Roman"/>
                <a:cs typeface="Times New Roman"/>
              </a:rPr>
              <a:t>k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52799" y="3717581"/>
            <a:ext cx="1066165" cy="137160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275"/>
              </a:spcBef>
            </a:pPr>
            <a:r>
              <a:rPr sz="1350" i="1" spc="130" dirty="0">
                <a:latin typeface="Times New Roman"/>
                <a:cs typeface="Times New Roman"/>
              </a:rPr>
              <a:t>Time </a:t>
            </a:r>
            <a:r>
              <a:rPr sz="1350" i="1" spc="135" dirty="0">
                <a:latin typeface="Times New Roman"/>
                <a:cs typeface="Times New Roman"/>
              </a:rPr>
              <a:t> </a:t>
            </a:r>
            <a:r>
              <a:rPr sz="1350" i="1" spc="155" dirty="0">
                <a:latin typeface="Times New Roman"/>
                <a:cs typeface="Times New Roman"/>
              </a:rPr>
              <a:t>Name</a:t>
            </a:r>
            <a:endParaRPr sz="1350">
              <a:latin typeface="Times New Roman"/>
              <a:cs typeface="Times New Roman"/>
            </a:endParaRPr>
          </a:p>
          <a:p>
            <a:pPr marL="553720" marR="48260" algn="just">
              <a:lnSpc>
                <a:spcPct val="108200"/>
              </a:lnSpc>
              <a:spcBef>
                <a:spcPts val="50"/>
              </a:spcBef>
            </a:pPr>
            <a:r>
              <a:rPr sz="1350" spc="170" dirty="0">
                <a:latin typeface="Times New Roman"/>
                <a:cs typeface="Times New Roman"/>
              </a:rPr>
              <a:t>A</a:t>
            </a:r>
            <a:r>
              <a:rPr sz="1350" spc="110" dirty="0">
                <a:latin typeface="Times New Roman"/>
                <a:cs typeface="Times New Roman"/>
              </a:rPr>
              <a:t>dd1  </a:t>
            </a:r>
            <a:r>
              <a:rPr sz="1350" spc="170" dirty="0">
                <a:latin typeface="Times New Roman"/>
                <a:cs typeface="Times New Roman"/>
              </a:rPr>
              <a:t>A</a:t>
            </a:r>
            <a:r>
              <a:rPr sz="1350" spc="110" dirty="0">
                <a:latin typeface="Times New Roman"/>
                <a:cs typeface="Times New Roman"/>
              </a:rPr>
              <a:t>dd2  </a:t>
            </a:r>
            <a:r>
              <a:rPr sz="1350" spc="170" dirty="0">
                <a:latin typeface="Times New Roman"/>
                <a:cs typeface="Times New Roman"/>
              </a:rPr>
              <a:t>A</a:t>
            </a:r>
            <a:r>
              <a:rPr sz="1350" spc="135" dirty="0">
                <a:latin typeface="Times New Roman"/>
                <a:cs typeface="Times New Roman"/>
              </a:rPr>
              <a:t>dd3</a:t>
            </a:r>
            <a:endParaRPr sz="1350">
              <a:latin typeface="Times New Roman"/>
              <a:cs typeface="Times New Roman"/>
            </a:endParaRPr>
          </a:p>
          <a:p>
            <a:pPr marL="553720" marR="5080" indent="-163195" algn="just">
              <a:lnSpc>
                <a:spcPts val="1750"/>
              </a:lnSpc>
              <a:spcBef>
                <a:spcPts val="70"/>
              </a:spcBef>
            </a:pPr>
            <a:r>
              <a:rPr sz="1350" spc="135" dirty="0">
                <a:latin typeface="Times New Roman"/>
                <a:cs typeface="Times New Roman"/>
              </a:rPr>
              <a:t>1</a:t>
            </a:r>
            <a:r>
              <a:rPr sz="1350" spc="35" dirty="0">
                <a:latin typeface="Times New Roman"/>
                <a:cs typeface="Times New Roman"/>
              </a:rPr>
              <a:t> </a:t>
            </a:r>
            <a:r>
              <a:rPr sz="1350" spc="125" dirty="0">
                <a:latin typeface="Times New Roman"/>
                <a:cs typeface="Times New Roman"/>
              </a:rPr>
              <a:t>Mult1  </a:t>
            </a:r>
            <a:r>
              <a:rPr sz="1350" spc="225" dirty="0">
                <a:latin typeface="Times New Roman"/>
                <a:cs typeface="Times New Roman"/>
              </a:rPr>
              <a:t>M</a:t>
            </a:r>
            <a:r>
              <a:rPr sz="1350" spc="135" dirty="0">
                <a:latin typeface="Times New Roman"/>
                <a:cs typeface="Times New Roman"/>
              </a:rPr>
              <a:t>u</a:t>
            </a:r>
            <a:r>
              <a:rPr sz="1350" spc="30" dirty="0">
                <a:latin typeface="Times New Roman"/>
                <a:cs typeface="Times New Roman"/>
              </a:rPr>
              <a:t>l</a:t>
            </a:r>
            <a:r>
              <a:rPr sz="1350" spc="90" dirty="0">
                <a:latin typeface="Times New Roman"/>
                <a:cs typeface="Times New Roman"/>
              </a:rPr>
              <a:t>t</a:t>
            </a:r>
            <a:r>
              <a:rPr sz="1350" spc="135" dirty="0">
                <a:latin typeface="Times New Roman"/>
                <a:cs typeface="Times New Roman"/>
              </a:rPr>
              <a:t>2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85916" y="3972235"/>
            <a:ext cx="3804920" cy="1109980"/>
          </a:xfrm>
          <a:prstGeom prst="rect">
            <a:avLst/>
          </a:prstGeom>
          <a:ln w="13179">
            <a:solidFill>
              <a:srgbClr val="000000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 marL="135255" marR="3411854" indent="-635" algn="just">
              <a:lnSpc>
                <a:spcPts val="1750"/>
              </a:lnSpc>
              <a:spcBef>
                <a:spcPts val="20"/>
              </a:spcBef>
            </a:pPr>
            <a:r>
              <a:rPr sz="1350" spc="170" dirty="0">
                <a:latin typeface="Times New Roman"/>
                <a:cs typeface="Times New Roman"/>
              </a:rPr>
              <a:t>N</a:t>
            </a:r>
            <a:r>
              <a:rPr sz="1350" spc="90" dirty="0">
                <a:latin typeface="Times New Roman"/>
                <a:cs typeface="Times New Roman"/>
              </a:rPr>
              <a:t>o  </a:t>
            </a:r>
            <a:r>
              <a:rPr sz="1350" spc="170" dirty="0">
                <a:latin typeface="Times New Roman"/>
                <a:cs typeface="Times New Roman"/>
              </a:rPr>
              <a:t>N</a:t>
            </a:r>
            <a:r>
              <a:rPr sz="1350" spc="90" dirty="0">
                <a:latin typeface="Times New Roman"/>
                <a:cs typeface="Times New Roman"/>
              </a:rPr>
              <a:t>o  </a:t>
            </a:r>
            <a:r>
              <a:rPr sz="1350" spc="170" dirty="0">
                <a:latin typeface="Times New Roman"/>
                <a:cs typeface="Times New Roman"/>
              </a:rPr>
              <a:t>N</a:t>
            </a:r>
            <a:r>
              <a:rPr sz="1350" spc="135" dirty="0">
                <a:latin typeface="Times New Roman"/>
                <a:cs typeface="Times New Roman"/>
              </a:rPr>
              <a:t>o</a:t>
            </a:r>
            <a:endParaRPr sz="1350">
              <a:latin typeface="Times New Roman"/>
              <a:cs typeface="Times New Roman"/>
            </a:endParaRPr>
          </a:p>
          <a:p>
            <a:pPr marL="101600" algn="just">
              <a:lnSpc>
                <a:spcPct val="100000"/>
              </a:lnSpc>
              <a:spcBef>
                <a:spcPts val="45"/>
              </a:spcBef>
            </a:pPr>
            <a:r>
              <a:rPr sz="1350" spc="140" dirty="0">
                <a:latin typeface="Times New Roman"/>
                <a:cs typeface="Times New Roman"/>
              </a:rPr>
              <a:t>Yes </a:t>
            </a:r>
            <a:r>
              <a:rPr sz="1350" spc="165" dirty="0">
                <a:solidFill>
                  <a:srgbClr val="3333CC"/>
                </a:solidFill>
                <a:latin typeface="Times New Roman"/>
                <a:cs typeface="Times New Roman"/>
              </a:rPr>
              <a:t>MULTD </a:t>
            </a:r>
            <a:r>
              <a:rPr sz="1350" spc="140" dirty="0">
                <a:solidFill>
                  <a:srgbClr val="FF0000"/>
                </a:solidFill>
                <a:latin typeface="Times New Roman"/>
                <a:cs typeface="Times New Roman"/>
              </a:rPr>
              <a:t>M(A2)</a:t>
            </a:r>
            <a:r>
              <a:rPr sz="1350" spc="11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350" spc="120" dirty="0">
                <a:solidFill>
                  <a:srgbClr val="3333CC"/>
                </a:solidFill>
                <a:latin typeface="Times New Roman"/>
                <a:cs typeface="Times New Roman"/>
              </a:rPr>
              <a:t>R(F4)</a:t>
            </a:r>
            <a:endParaRPr sz="1350">
              <a:latin typeface="Times New Roman"/>
              <a:cs typeface="Times New Roman"/>
            </a:endParaRPr>
          </a:p>
          <a:p>
            <a:pPr marL="101600" algn="just">
              <a:lnSpc>
                <a:spcPct val="100000"/>
              </a:lnSpc>
              <a:spcBef>
                <a:spcPts val="135"/>
              </a:spcBef>
              <a:tabLst>
                <a:tab pos="1908810" algn="l"/>
              </a:tabLst>
            </a:pPr>
            <a:r>
              <a:rPr sz="1350" spc="140" dirty="0">
                <a:latin typeface="Times New Roman"/>
                <a:cs typeface="Times New Roman"/>
              </a:rPr>
              <a:t>Yes  </a:t>
            </a:r>
            <a:r>
              <a:rPr sz="1350" spc="305" dirty="0">
                <a:latin typeface="Times New Roman"/>
                <a:cs typeface="Times New Roman"/>
              </a:rPr>
              <a:t> </a:t>
            </a:r>
            <a:r>
              <a:rPr sz="1350" spc="145" dirty="0">
                <a:solidFill>
                  <a:srgbClr val="00FF00"/>
                </a:solidFill>
                <a:latin typeface="Times New Roman"/>
                <a:cs typeface="Times New Roman"/>
              </a:rPr>
              <a:t>DIVD	</a:t>
            </a:r>
            <a:r>
              <a:rPr sz="1350" spc="140" dirty="0">
                <a:latin typeface="Times New Roman"/>
                <a:cs typeface="Times New Roman"/>
              </a:rPr>
              <a:t>M(A1)</a:t>
            </a:r>
            <a:r>
              <a:rPr sz="1350" spc="540" dirty="0">
                <a:latin typeface="Times New Roman"/>
                <a:cs typeface="Times New Roman"/>
              </a:rPr>
              <a:t> </a:t>
            </a:r>
            <a:r>
              <a:rPr sz="1350" spc="120" dirty="0">
                <a:solidFill>
                  <a:srgbClr val="3333CC"/>
                </a:solidFill>
                <a:latin typeface="Times New Roman"/>
                <a:cs typeface="Times New Roman"/>
              </a:rPr>
              <a:t>Mult1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15964" y="5146284"/>
            <a:ext cx="2425065" cy="62611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800" i="1" spc="150" dirty="0">
                <a:solidFill>
                  <a:srgbClr val="FF0000"/>
                </a:solidFill>
                <a:latin typeface="Times New Roman"/>
                <a:cs typeface="Times New Roman"/>
              </a:rPr>
              <a:t>Register </a:t>
            </a:r>
            <a:r>
              <a:rPr sz="1800" i="1" spc="125" dirty="0">
                <a:solidFill>
                  <a:srgbClr val="FF0000"/>
                </a:solidFill>
                <a:latin typeface="Times New Roman"/>
                <a:cs typeface="Times New Roman"/>
              </a:rPr>
              <a:t>result</a:t>
            </a:r>
            <a:r>
              <a:rPr sz="1800" i="1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i="1" spc="130" dirty="0">
                <a:solidFill>
                  <a:srgbClr val="FF0000"/>
                </a:solidFill>
                <a:latin typeface="Times New Roman"/>
                <a:cs typeface="Times New Roman"/>
              </a:rPr>
              <a:t>status:</a:t>
            </a:r>
            <a:endParaRPr sz="1800">
              <a:latin typeface="Times New Roman"/>
              <a:cs typeface="Times New Roman"/>
            </a:endParaRPr>
          </a:p>
          <a:p>
            <a:pPr marL="349250">
              <a:lnSpc>
                <a:spcPct val="100000"/>
              </a:lnSpc>
              <a:spcBef>
                <a:spcPts val="204"/>
              </a:spcBef>
            </a:pPr>
            <a:r>
              <a:rPr sz="1800" spc="165" dirty="0">
                <a:latin typeface="Times New Roman"/>
                <a:cs typeface="Times New Roman"/>
              </a:rPr>
              <a:t>Clock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77196" y="5465626"/>
            <a:ext cx="56807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83260" algn="l"/>
                <a:tab pos="1329055" algn="l"/>
                <a:tab pos="1975485" algn="l"/>
                <a:tab pos="2620010" algn="l"/>
                <a:tab pos="3195955" algn="l"/>
                <a:tab pos="3953510" algn="l"/>
                <a:tab pos="4780915" algn="l"/>
                <a:tab pos="5227320" algn="l"/>
              </a:tabLst>
            </a:pPr>
            <a:r>
              <a:rPr sz="1800" i="1" spc="180" dirty="0">
                <a:latin typeface="Times New Roman"/>
                <a:cs typeface="Times New Roman"/>
              </a:rPr>
              <a:t>F0</a:t>
            </a:r>
            <a:r>
              <a:rPr sz="1800" i="1" dirty="0">
                <a:latin typeface="Times New Roman"/>
                <a:cs typeface="Times New Roman"/>
              </a:rPr>
              <a:t>	</a:t>
            </a:r>
            <a:r>
              <a:rPr sz="1800" i="1" spc="195" dirty="0">
                <a:latin typeface="Times New Roman"/>
                <a:cs typeface="Times New Roman"/>
              </a:rPr>
              <a:t>F</a:t>
            </a:r>
            <a:r>
              <a:rPr sz="1800" i="1" spc="180" dirty="0">
                <a:latin typeface="Times New Roman"/>
                <a:cs typeface="Times New Roman"/>
              </a:rPr>
              <a:t>2</a:t>
            </a:r>
            <a:r>
              <a:rPr sz="1800" i="1" dirty="0">
                <a:latin typeface="Times New Roman"/>
                <a:cs typeface="Times New Roman"/>
              </a:rPr>
              <a:t>	</a:t>
            </a:r>
            <a:r>
              <a:rPr sz="1800" i="1" spc="180" dirty="0">
                <a:latin typeface="Times New Roman"/>
                <a:cs typeface="Times New Roman"/>
              </a:rPr>
              <a:t>F4</a:t>
            </a:r>
            <a:r>
              <a:rPr sz="1800" i="1" dirty="0">
                <a:latin typeface="Times New Roman"/>
                <a:cs typeface="Times New Roman"/>
              </a:rPr>
              <a:t>	</a:t>
            </a:r>
            <a:r>
              <a:rPr sz="1800" i="1" spc="180" dirty="0">
                <a:latin typeface="Times New Roman"/>
                <a:cs typeface="Times New Roman"/>
              </a:rPr>
              <a:t>F6</a:t>
            </a:r>
            <a:r>
              <a:rPr sz="1800" i="1" dirty="0">
                <a:latin typeface="Times New Roman"/>
                <a:cs typeface="Times New Roman"/>
              </a:rPr>
              <a:t>	</a:t>
            </a:r>
            <a:r>
              <a:rPr sz="1800" i="1" spc="180" dirty="0">
                <a:latin typeface="Times New Roman"/>
                <a:cs typeface="Times New Roman"/>
              </a:rPr>
              <a:t>F8</a:t>
            </a:r>
            <a:r>
              <a:rPr sz="1800" i="1" dirty="0">
                <a:latin typeface="Times New Roman"/>
                <a:cs typeface="Times New Roman"/>
              </a:rPr>
              <a:t>	</a:t>
            </a:r>
            <a:r>
              <a:rPr sz="1800" i="1" spc="195" dirty="0">
                <a:latin typeface="Times New Roman"/>
                <a:cs typeface="Times New Roman"/>
              </a:rPr>
              <a:t>F</a:t>
            </a:r>
            <a:r>
              <a:rPr sz="1800" i="1" spc="180" dirty="0">
                <a:latin typeface="Times New Roman"/>
                <a:cs typeface="Times New Roman"/>
              </a:rPr>
              <a:t>10</a:t>
            </a:r>
            <a:r>
              <a:rPr sz="1800" i="1" dirty="0">
                <a:latin typeface="Times New Roman"/>
                <a:cs typeface="Times New Roman"/>
              </a:rPr>
              <a:t>	</a:t>
            </a:r>
            <a:r>
              <a:rPr sz="1800" i="1" spc="195" dirty="0">
                <a:latin typeface="Times New Roman"/>
                <a:cs typeface="Times New Roman"/>
              </a:rPr>
              <a:t>F</a:t>
            </a:r>
            <a:r>
              <a:rPr sz="1800" i="1" spc="180" dirty="0">
                <a:latin typeface="Times New Roman"/>
                <a:cs typeface="Times New Roman"/>
              </a:rPr>
              <a:t>12</a:t>
            </a:r>
            <a:r>
              <a:rPr sz="1800" i="1" dirty="0">
                <a:latin typeface="Times New Roman"/>
                <a:cs typeface="Times New Roman"/>
              </a:rPr>
              <a:t>	</a:t>
            </a:r>
            <a:r>
              <a:rPr sz="1800" i="1" spc="90" dirty="0">
                <a:latin typeface="Times New Roman"/>
                <a:cs typeface="Times New Roman"/>
              </a:rPr>
              <a:t>...</a:t>
            </a:r>
            <a:r>
              <a:rPr sz="1800" i="1" dirty="0">
                <a:latin typeface="Times New Roman"/>
                <a:cs typeface="Times New Roman"/>
              </a:rPr>
              <a:t>	</a:t>
            </a:r>
            <a:r>
              <a:rPr sz="1800" i="1" spc="195" dirty="0">
                <a:latin typeface="Times New Roman"/>
                <a:cs typeface="Times New Roman"/>
              </a:rPr>
              <a:t>F</a:t>
            </a:r>
            <a:r>
              <a:rPr sz="1800" i="1" spc="180" dirty="0">
                <a:latin typeface="Times New Roman"/>
                <a:cs typeface="Times New Roman"/>
              </a:rPr>
              <a:t>30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19479" y="5768253"/>
            <a:ext cx="23114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spc="125" dirty="0">
                <a:latin typeface="Times New Roman"/>
                <a:cs typeface="Times New Roman"/>
              </a:rPr>
              <a:t>1</a:t>
            </a:r>
            <a:r>
              <a:rPr sz="1350" b="1" spc="135" dirty="0">
                <a:latin typeface="Times New Roman"/>
                <a:cs typeface="Times New Roman"/>
              </a:rPr>
              <a:t>4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382821" y="5765160"/>
            <a:ext cx="30416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i="1" spc="190" dirty="0">
                <a:latin typeface="Times New Roman"/>
                <a:cs typeface="Times New Roman"/>
              </a:rPr>
              <a:t>F</a:t>
            </a:r>
            <a:r>
              <a:rPr sz="1350" i="1" spc="195" dirty="0">
                <a:latin typeface="Times New Roman"/>
                <a:cs typeface="Times New Roman"/>
              </a:rPr>
              <a:t>U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802457" y="5769031"/>
            <a:ext cx="5939155" cy="222250"/>
          </a:xfrm>
          <a:prstGeom prst="rect">
            <a:avLst/>
          </a:prstGeom>
          <a:ln w="12608">
            <a:solidFill>
              <a:srgbClr val="000000"/>
            </a:solidFill>
          </a:ln>
        </p:spPr>
        <p:txBody>
          <a:bodyPr vert="horz" wrap="square" lIns="0" tIns="8890" rIns="0" bIns="0" rtlCol="0">
            <a:spAutoFit/>
          </a:bodyPr>
          <a:lstStyle/>
          <a:p>
            <a:pPr marL="109220">
              <a:lnSpc>
                <a:spcPct val="100000"/>
              </a:lnSpc>
              <a:spcBef>
                <a:spcPts val="70"/>
              </a:spcBef>
              <a:tabLst>
                <a:tab pos="746125" algn="l"/>
                <a:tab pos="1891030" algn="l"/>
              </a:tabLst>
            </a:pPr>
            <a:r>
              <a:rPr sz="1350" spc="125" dirty="0">
                <a:solidFill>
                  <a:srgbClr val="0000FF"/>
                </a:solidFill>
                <a:latin typeface="Times New Roman"/>
                <a:cs typeface="Times New Roman"/>
              </a:rPr>
              <a:t>Mult1	</a:t>
            </a:r>
            <a:r>
              <a:rPr sz="1350" spc="140" dirty="0">
                <a:solidFill>
                  <a:srgbClr val="FF0000"/>
                </a:solidFill>
                <a:latin typeface="Times New Roman"/>
                <a:cs typeface="Times New Roman"/>
              </a:rPr>
              <a:t>M(A2)	</a:t>
            </a:r>
            <a:r>
              <a:rPr sz="1350" spc="150" dirty="0">
                <a:solidFill>
                  <a:srgbClr val="00FF00"/>
                </a:solidFill>
                <a:latin typeface="Times New Roman"/>
                <a:cs typeface="Times New Roman"/>
              </a:rPr>
              <a:t>(M-M+M</a:t>
            </a:r>
            <a:r>
              <a:rPr sz="1350" spc="150" dirty="0">
                <a:solidFill>
                  <a:srgbClr val="FF00FF"/>
                </a:solidFill>
                <a:latin typeface="Times New Roman"/>
                <a:cs typeface="Times New Roman"/>
              </a:rPr>
              <a:t>(M-M)</a:t>
            </a:r>
            <a:r>
              <a:rPr sz="1350" spc="540" dirty="0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sz="1350" spc="120" dirty="0">
                <a:solidFill>
                  <a:srgbClr val="00FF00"/>
                </a:solidFill>
                <a:latin typeface="Times New Roman"/>
                <a:cs typeface="Times New Roman"/>
              </a:rPr>
              <a:t>Mult2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0" name="页脚占位符 19">
            <a:extLst>
              <a:ext uri="{FF2B5EF4-FFF2-40B4-BE49-F238E27FC236}">
                <a16:creationId xmlns:a16="http://schemas.microsoft.com/office/drawing/2014/main" id="{47F24A27-20CC-6947-B67F-1B52595CD57B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67611" y="1402074"/>
            <a:ext cx="7778750" cy="0"/>
          </a:xfrm>
          <a:custGeom>
            <a:avLst/>
            <a:gdLst/>
            <a:ahLst/>
            <a:cxnLst/>
            <a:rect l="l" t="t" r="r" b="b"/>
            <a:pathLst>
              <a:path w="7778750">
                <a:moveTo>
                  <a:pt x="0" y="0"/>
                </a:moveTo>
                <a:lnTo>
                  <a:pt x="7778496" y="0"/>
                </a:lnTo>
              </a:path>
            </a:pathLst>
          </a:custGeom>
          <a:ln w="27432">
            <a:solidFill>
              <a:srgbClr val="FBBA0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96914" y="1402074"/>
          <a:ext cx="7618093" cy="19256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62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48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70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51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2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75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258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5099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i="1" spc="14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Instruction</a:t>
                      </a:r>
                      <a:r>
                        <a:rPr sz="1800" i="1" spc="7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i="1" spc="13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status: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334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500" i="1" spc="170" dirty="0">
                          <a:latin typeface="Times New Roman"/>
                          <a:cs typeface="Times New Roman"/>
                        </a:rPr>
                        <a:t>Exec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94615" marB="0"/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500" i="1" spc="155" dirty="0">
                          <a:latin typeface="Times New Roman"/>
                          <a:cs typeface="Times New Roman"/>
                        </a:rPr>
                        <a:t>Write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94615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680">
                <a:tc>
                  <a:txBody>
                    <a:bodyPr/>
                    <a:lstStyle/>
                    <a:p>
                      <a:pPr marL="359410">
                        <a:lnSpc>
                          <a:spcPct val="100000"/>
                        </a:lnSpc>
                        <a:spcBef>
                          <a:spcPts val="195"/>
                        </a:spcBef>
                        <a:tabLst>
                          <a:tab pos="1942464" algn="l"/>
                        </a:tabLst>
                      </a:pPr>
                      <a:r>
                        <a:rPr sz="1350" spc="105" dirty="0">
                          <a:latin typeface="Times New Roman"/>
                          <a:cs typeface="Times New Roman"/>
                        </a:rPr>
                        <a:t>Instruction	</a:t>
                      </a:r>
                      <a:r>
                        <a:rPr sz="1350" i="1" spc="75" dirty="0">
                          <a:latin typeface="Times New Roman"/>
                          <a:cs typeface="Times New Roman"/>
                        </a:rPr>
                        <a:t>j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marR="2413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350" i="1" dirty="0">
                          <a:latin typeface="Times New Roman"/>
                          <a:cs typeface="Times New Roman"/>
                        </a:rPr>
                        <a:t>k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500" i="1" spc="150" dirty="0">
                          <a:latin typeface="Times New Roman"/>
                          <a:cs typeface="Times New Roman"/>
                        </a:rPr>
                        <a:t>Issue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500" i="1" spc="210" dirty="0">
                          <a:latin typeface="Times New Roman"/>
                          <a:cs typeface="Times New Roman"/>
                        </a:rPr>
                        <a:t>Comp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500" i="1" spc="3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500" i="1" spc="-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500" i="1" spc="30" dirty="0">
                          <a:latin typeface="Times New Roman"/>
                          <a:cs typeface="Times New Roman"/>
                        </a:rPr>
                        <a:t>su</a:t>
                      </a:r>
                      <a:r>
                        <a:rPr sz="1500" i="1" spc="40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500" i="1" dirty="0">
                          <a:latin typeface="Times New Roman"/>
                          <a:cs typeface="Times New Roman"/>
                        </a:rPr>
                        <a:t>t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750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500" spc="165" dirty="0">
                          <a:latin typeface="Times New Roman"/>
                          <a:cs typeface="Times New Roman"/>
                        </a:rPr>
                        <a:t>Busy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500" spc="150" dirty="0">
                          <a:latin typeface="Times New Roman"/>
                          <a:cs typeface="Times New Roman"/>
                        </a:rPr>
                        <a:t>Address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771"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75"/>
                        </a:spcBef>
                        <a:tabLst>
                          <a:tab pos="945515" algn="l"/>
                          <a:tab pos="1462405" algn="l"/>
                        </a:tabLst>
                      </a:pPr>
                      <a:r>
                        <a:rPr sz="1350" spc="25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350" dirty="0">
                          <a:latin typeface="Times New Roman"/>
                          <a:cs typeface="Times New Roman"/>
                        </a:rPr>
                        <a:t>D	</a:t>
                      </a:r>
                      <a:r>
                        <a:rPr sz="1350" spc="-20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350" dirty="0">
                          <a:latin typeface="Times New Roman"/>
                          <a:cs typeface="Times New Roman"/>
                        </a:rPr>
                        <a:t>6	3</a:t>
                      </a:r>
                      <a:r>
                        <a:rPr sz="1350" spc="-10" dirty="0">
                          <a:latin typeface="Times New Roman"/>
                          <a:cs typeface="Times New Roman"/>
                        </a:rPr>
                        <a:t>4</a:t>
                      </a:r>
                      <a:r>
                        <a:rPr sz="1350" dirty="0">
                          <a:latin typeface="Times New Roman"/>
                          <a:cs typeface="Times New Roman"/>
                        </a:rPr>
                        <a:t>+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/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350" spc="160" dirty="0">
                          <a:latin typeface="Times New Roman"/>
                          <a:cs typeface="Times New Roman"/>
                        </a:rPr>
                        <a:t>R2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3340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3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2545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3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3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73025" algn="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350" spc="25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35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350" spc="2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350" spc="-1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3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2545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350" spc="155" dirty="0">
                          <a:latin typeface="Times New Roman"/>
                          <a:cs typeface="Times New Roman"/>
                        </a:rPr>
                        <a:t>No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1714">
                <a:tc>
                  <a:txBody>
                    <a:bodyPr/>
                    <a:lstStyle/>
                    <a:p>
                      <a:pPr marR="136525" algn="r">
                        <a:lnSpc>
                          <a:spcPts val="1595"/>
                        </a:lnSpc>
                        <a:tabLst>
                          <a:tab pos="946150" algn="l"/>
                          <a:tab pos="1462405" algn="l"/>
                        </a:tabLst>
                      </a:pPr>
                      <a:r>
                        <a:rPr sz="1350" spc="2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3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D	</a:t>
                      </a:r>
                      <a:r>
                        <a:rPr sz="1350" spc="-2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3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2	4</a:t>
                      </a:r>
                      <a:r>
                        <a:rPr sz="1350" spc="-1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r>
                        <a:rPr sz="13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+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ts val="1595"/>
                        </a:lnSpc>
                      </a:pPr>
                      <a:r>
                        <a:rPr sz="1350" spc="16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R3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3340" algn="ctr">
                        <a:lnSpc>
                          <a:spcPts val="1595"/>
                        </a:lnSpc>
                      </a:pPr>
                      <a:r>
                        <a:rPr sz="13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42545" algn="ctr">
                        <a:lnSpc>
                          <a:spcPts val="1595"/>
                        </a:lnSpc>
                      </a:pPr>
                      <a:r>
                        <a:rPr sz="13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595"/>
                        </a:lnSpc>
                      </a:pPr>
                      <a:r>
                        <a:rPr sz="1350" dirty="0">
                          <a:latin typeface="Times New Roman"/>
                          <a:cs typeface="Times New Roman"/>
                        </a:rPr>
                        <a:t>5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73025" algn="r">
                        <a:lnSpc>
                          <a:spcPts val="1595"/>
                        </a:lnSpc>
                      </a:pPr>
                      <a:r>
                        <a:rPr sz="1350" spc="25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35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350" spc="2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350" spc="-1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3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3180" algn="ctr">
                        <a:lnSpc>
                          <a:spcPts val="1595"/>
                        </a:lnSpc>
                      </a:pPr>
                      <a:r>
                        <a:rPr sz="1350" spc="155" dirty="0">
                          <a:latin typeface="Times New Roman"/>
                          <a:cs typeface="Times New Roman"/>
                        </a:rPr>
                        <a:t>No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0406">
                <a:tc>
                  <a:txBody>
                    <a:bodyPr/>
                    <a:lstStyle/>
                    <a:p>
                      <a:pPr marL="359410">
                        <a:lnSpc>
                          <a:spcPts val="1555"/>
                        </a:lnSpc>
                        <a:tabLst>
                          <a:tab pos="1305560" algn="l"/>
                          <a:tab pos="1881505" algn="l"/>
                        </a:tabLst>
                      </a:pPr>
                      <a:r>
                        <a:rPr sz="1350" spc="165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MULTD	</a:t>
                      </a:r>
                      <a:r>
                        <a:rPr sz="1350" spc="135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F0	F2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555"/>
                        </a:lnSpc>
                      </a:pPr>
                      <a:r>
                        <a:rPr sz="1350" spc="13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F4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3340" algn="ctr">
                        <a:lnSpc>
                          <a:spcPts val="1555"/>
                        </a:lnSpc>
                      </a:pPr>
                      <a:r>
                        <a:rPr sz="13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262890">
                        <a:lnSpc>
                          <a:spcPts val="1555"/>
                        </a:lnSpc>
                      </a:pPr>
                      <a:r>
                        <a:rPr sz="1350" spc="130" dirty="0">
                          <a:latin typeface="Times New Roman"/>
                          <a:cs typeface="Times New Roman"/>
                        </a:rPr>
                        <a:t>15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73025" algn="r">
                        <a:lnSpc>
                          <a:spcPts val="1555"/>
                        </a:lnSpc>
                      </a:pPr>
                      <a:r>
                        <a:rPr sz="1350" spc="25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35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350" spc="2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350" spc="-1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3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3180" algn="ctr">
                        <a:lnSpc>
                          <a:spcPts val="1555"/>
                        </a:lnSpc>
                      </a:pPr>
                      <a:r>
                        <a:rPr sz="1350" spc="155" dirty="0">
                          <a:latin typeface="Times New Roman"/>
                          <a:cs typeface="Times New Roman"/>
                        </a:rPr>
                        <a:t>No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3796">
                <a:tc>
                  <a:txBody>
                    <a:bodyPr/>
                    <a:lstStyle/>
                    <a:p>
                      <a:pPr marL="359410">
                        <a:lnSpc>
                          <a:spcPct val="100000"/>
                        </a:lnSpc>
                        <a:spcBef>
                          <a:spcPts val="75"/>
                        </a:spcBef>
                        <a:tabLst>
                          <a:tab pos="1305560" algn="l"/>
                          <a:tab pos="1881505" algn="l"/>
                        </a:tabLst>
                      </a:pPr>
                      <a:r>
                        <a:rPr sz="1350" spc="135" dirty="0">
                          <a:solidFill>
                            <a:srgbClr val="FF00FF"/>
                          </a:solidFill>
                          <a:latin typeface="Times New Roman"/>
                          <a:cs typeface="Times New Roman"/>
                        </a:rPr>
                        <a:t>SUBD	F8	F6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/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350" spc="130" dirty="0">
                          <a:solidFill>
                            <a:srgbClr val="FF00FF"/>
                          </a:solidFill>
                          <a:latin typeface="Times New Roman"/>
                          <a:cs typeface="Times New Roman"/>
                        </a:rPr>
                        <a:t>F2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3340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3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42545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350" dirty="0">
                          <a:latin typeface="Times New Roman"/>
                          <a:cs typeface="Times New Roman"/>
                        </a:rPr>
                        <a:t>7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/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350" dirty="0">
                          <a:latin typeface="Times New Roman"/>
                          <a:cs typeface="Times New Roman"/>
                        </a:rPr>
                        <a:t>8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1715">
                <a:tc>
                  <a:txBody>
                    <a:bodyPr/>
                    <a:lstStyle/>
                    <a:p>
                      <a:pPr marL="359410">
                        <a:lnSpc>
                          <a:spcPts val="1595"/>
                        </a:lnSpc>
                        <a:tabLst>
                          <a:tab pos="1253490" algn="l"/>
                          <a:tab pos="1881505" algn="l"/>
                        </a:tabLst>
                      </a:pPr>
                      <a:r>
                        <a:rPr sz="1350" spc="140" dirty="0">
                          <a:solidFill>
                            <a:srgbClr val="00FF00"/>
                          </a:solidFill>
                          <a:latin typeface="Times New Roman"/>
                          <a:cs typeface="Times New Roman"/>
                        </a:rPr>
                        <a:t>DIVD	</a:t>
                      </a:r>
                      <a:r>
                        <a:rPr sz="1350" spc="130" dirty="0">
                          <a:solidFill>
                            <a:srgbClr val="00FF00"/>
                          </a:solidFill>
                          <a:latin typeface="Times New Roman"/>
                          <a:cs typeface="Times New Roman"/>
                        </a:rPr>
                        <a:t>F10	</a:t>
                      </a:r>
                      <a:r>
                        <a:rPr sz="1350" spc="135" dirty="0">
                          <a:solidFill>
                            <a:srgbClr val="00FF00"/>
                          </a:solidFill>
                          <a:latin typeface="Times New Roman"/>
                          <a:cs typeface="Times New Roman"/>
                        </a:rPr>
                        <a:t>F0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595"/>
                        </a:lnSpc>
                      </a:pPr>
                      <a:r>
                        <a:rPr sz="1350" spc="130" dirty="0">
                          <a:solidFill>
                            <a:srgbClr val="00FF00"/>
                          </a:solidFill>
                          <a:latin typeface="Times New Roman"/>
                          <a:cs typeface="Times New Roman"/>
                        </a:rPr>
                        <a:t>F6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3340" algn="ctr">
                        <a:lnSpc>
                          <a:spcPts val="1595"/>
                        </a:lnSpc>
                      </a:pPr>
                      <a:r>
                        <a:rPr sz="1350" dirty="0">
                          <a:latin typeface="Times New Roman"/>
                          <a:cs typeface="Times New Roman"/>
                        </a:rPr>
                        <a:t>5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9571">
                <a:tc>
                  <a:txBody>
                    <a:bodyPr/>
                    <a:lstStyle/>
                    <a:p>
                      <a:pPr marL="359410">
                        <a:lnSpc>
                          <a:spcPts val="1550"/>
                        </a:lnSpc>
                        <a:tabLst>
                          <a:tab pos="1305560" algn="l"/>
                          <a:tab pos="1881505" algn="l"/>
                        </a:tabLst>
                      </a:pPr>
                      <a:r>
                        <a:rPr sz="1350" spc="180" dirty="0">
                          <a:latin typeface="Times New Roman"/>
                          <a:cs typeface="Times New Roman"/>
                        </a:rPr>
                        <a:t>ADDD	</a:t>
                      </a:r>
                      <a:r>
                        <a:rPr sz="1350" spc="135" dirty="0">
                          <a:latin typeface="Times New Roman"/>
                          <a:cs typeface="Times New Roman"/>
                        </a:rPr>
                        <a:t>F6	F8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550"/>
                        </a:lnSpc>
                      </a:pPr>
                      <a:r>
                        <a:rPr sz="1350" spc="130" dirty="0">
                          <a:latin typeface="Times New Roman"/>
                          <a:cs typeface="Times New Roman"/>
                        </a:rPr>
                        <a:t>F2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3340" algn="ctr">
                        <a:lnSpc>
                          <a:spcPts val="1550"/>
                        </a:lnSpc>
                      </a:pPr>
                      <a:r>
                        <a:rPr sz="1350" dirty="0">
                          <a:latin typeface="Times New Roman"/>
                          <a:cs typeface="Times New Roman"/>
                        </a:rPr>
                        <a:t>6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2890">
                        <a:lnSpc>
                          <a:spcPts val="1550"/>
                        </a:lnSpc>
                      </a:pPr>
                      <a:r>
                        <a:rPr sz="1350" spc="130" dirty="0">
                          <a:latin typeface="Times New Roman"/>
                          <a:cs typeface="Times New Roman"/>
                        </a:rPr>
                        <a:t>10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550"/>
                        </a:lnSpc>
                      </a:pPr>
                      <a:r>
                        <a:rPr sz="1350" spc="135" dirty="0">
                          <a:latin typeface="Times New Roman"/>
                          <a:cs typeface="Times New Roman"/>
                        </a:rPr>
                        <a:t>11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020">
              <a:lnSpc>
                <a:spcPct val="100000"/>
              </a:lnSpc>
              <a:spcBef>
                <a:spcPts val="100"/>
              </a:spcBef>
              <a:tabLst>
                <a:tab pos="494665" algn="l"/>
                <a:tab pos="7811134" algn="l"/>
              </a:tabLst>
            </a:pPr>
            <a:r>
              <a:rPr b="0" dirty="0">
                <a:latin typeface="Times New Roman"/>
                <a:cs typeface="Times New Roman"/>
              </a:rPr>
              <a:t> 	</a:t>
            </a:r>
            <a:r>
              <a:rPr spc="-5" dirty="0"/>
              <a:t>Tomasulo Example Cycle</a:t>
            </a:r>
            <a:r>
              <a:rPr spc="-100" dirty="0"/>
              <a:t> </a:t>
            </a:r>
            <a:r>
              <a:rPr spc="-5" dirty="0"/>
              <a:t>15	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15964" y="3417398"/>
            <a:ext cx="23818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150" dirty="0">
                <a:solidFill>
                  <a:srgbClr val="FF0000"/>
                </a:solidFill>
                <a:latin typeface="Times New Roman"/>
                <a:cs typeface="Times New Roman"/>
              </a:rPr>
              <a:t>Reservation</a:t>
            </a:r>
            <a:r>
              <a:rPr sz="1800" i="1" spc="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i="1" spc="140" dirty="0">
                <a:solidFill>
                  <a:srgbClr val="FF0000"/>
                </a:solidFill>
                <a:latin typeface="Times New Roman"/>
                <a:cs typeface="Times New Roman"/>
              </a:rPr>
              <a:t>Stations: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88143" y="3715304"/>
            <a:ext cx="1012190" cy="2578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710565" algn="l"/>
              </a:tabLst>
            </a:pPr>
            <a:r>
              <a:rPr sz="1500" i="1" spc="235" dirty="0">
                <a:latin typeface="Times New Roman"/>
                <a:cs typeface="Times New Roman"/>
              </a:rPr>
              <a:t>B</a:t>
            </a:r>
            <a:r>
              <a:rPr sz="1500" i="1" spc="175" dirty="0">
                <a:latin typeface="Times New Roman"/>
                <a:cs typeface="Times New Roman"/>
              </a:rPr>
              <a:t>us</a:t>
            </a:r>
            <a:r>
              <a:rPr sz="1500" i="1" spc="145" dirty="0">
                <a:latin typeface="Times New Roman"/>
                <a:cs typeface="Times New Roman"/>
              </a:rPr>
              <a:t>y</a:t>
            </a:r>
            <a:r>
              <a:rPr sz="1500" i="1" dirty="0">
                <a:latin typeface="Times New Roman"/>
                <a:cs typeface="Times New Roman"/>
              </a:rPr>
              <a:t>	</a:t>
            </a:r>
            <a:r>
              <a:rPr sz="1500" i="1" spc="265" dirty="0">
                <a:latin typeface="Times New Roman"/>
                <a:cs typeface="Times New Roman"/>
              </a:rPr>
              <a:t>O</a:t>
            </a:r>
            <a:r>
              <a:rPr sz="1500" i="1" spc="160" dirty="0">
                <a:latin typeface="Times New Roman"/>
                <a:cs typeface="Times New Roman"/>
              </a:rPr>
              <a:t>p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82606" y="3432340"/>
            <a:ext cx="262255" cy="540385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1500" i="1" spc="190" dirty="0">
                <a:latin typeface="Times New Roman"/>
                <a:cs typeface="Times New Roman"/>
              </a:rPr>
              <a:t>S</a:t>
            </a:r>
            <a:r>
              <a:rPr sz="1500" i="1" spc="160" dirty="0"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229"/>
              </a:spcBef>
            </a:pPr>
            <a:r>
              <a:rPr sz="1500" i="1" spc="125" dirty="0">
                <a:latin typeface="Times New Roman"/>
                <a:cs typeface="Times New Roman"/>
              </a:rPr>
              <a:t>Vj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28809" y="3432340"/>
            <a:ext cx="266065" cy="540385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1500" i="1" spc="190" dirty="0">
                <a:latin typeface="Times New Roman"/>
                <a:cs typeface="Times New Roman"/>
              </a:rPr>
              <a:t>S</a:t>
            </a:r>
            <a:r>
              <a:rPr sz="1500" i="1" spc="160" dirty="0">
                <a:latin typeface="Times New Roman"/>
                <a:cs typeface="Times New Roman"/>
              </a:rPr>
              <a:t>2</a:t>
            </a: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1500" i="1" spc="160" dirty="0">
                <a:latin typeface="Times New Roman"/>
                <a:cs typeface="Times New Roman"/>
              </a:rPr>
              <a:t>V</a:t>
            </a:r>
            <a:r>
              <a:rPr sz="1500" i="1" spc="145" dirty="0">
                <a:latin typeface="Times New Roman"/>
                <a:cs typeface="Times New Roman"/>
              </a:rPr>
              <a:t>k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64346" y="3432340"/>
            <a:ext cx="937894" cy="540385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0"/>
              </a:spcBef>
              <a:tabLst>
                <a:tab pos="658495" algn="l"/>
              </a:tabLst>
            </a:pPr>
            <a:r>
              <a:rPr sz="1500" i="1" spc="229" dirty="0">
                <a:latin typeface="Times New Roman"/>
                <a:cs typeface="Times New Roman"/>
              </a:rPr>
              <a:t>R</a:t>
            </a:r>
            <a:r>
              <a:rPr sz="1500" i="1" spc="160" dirty="0">
                <a:latin typeface="Times New Roman"/>
                <a:cs typeface="Times New Roman"/>
              </a:rPr>
              <a:t>S</a:t>
            </a:r>
            <a:r>
              <a:rPr sz="1500" i="1" dirty="0">
                <a:latin typeface="Times New Roman"/>
                <a:cs typeface="Times New Roman"/>
              </a:rPr>
              <a:t>	</a:t>
            </a:r>
            <a:r>
              <a:rPr sz="1500" i="1" spc="229" dirty="0">
                <a:latin typeface="Times New Roman"/>
                <a:cs typeface="Times New Roman"/>
              </a:rPr>
              <a:t>R</a:t>
            </a:r>
            <a:r>
              <a:rPr sz="1500" i="1" spc="160" dirty="0">
                <a:latin typeface="Times New Roman"/>
                <a:cs typeface="Times New Roman"/>
              </a:rPr>
              <a:t>S</a:t>
            </a:r>
            <a:endParaRPr sz="1500">
              <a:latin typeface="Times New Roman"/>
              <a:cs typeface="Times New Roman"/>
            </a:endParaRPr>
          </a:p>
          <a:p>
            <a:pPr marL="30480">
              <a:lnSpc>
                <a:spcPct val="100000"/>
              </a:lnSpc>
              <a:spcBef>
                <a:spcPts val="229"/>
              </a:spcBef>
              <a:tabLst>
                <a:tab pos="648970" algn="l"/>
              </a:tabLst>
            </a:pPr>
            <a:r>
              <a:rPr sz="1500" i="1" spc="265" dirty="0">
                <a:latin typeface="Times New Roman"/>
                <a:cs typeface="Times New Roman"/>
              </a:rPr>
              <a:t>Q</a:t>
            </a:r>
            <a:r>
              <a:rPr sz="1500" i="1" spc="90" dirty="0">
                <a:latin typeface="Times New Roman"/>
                <a:cs typeface="Times New Roman"/>
              </a:rPr>
              <a:t>j</a:t>
            </a:r>
            <a:r>
              <a:rPr sz="1500" i="1" dirty="0">
                <a:latin typeface="Times New Roman"/>
                <a:cs typeface="Times New Roman"/>
              </a:rPr>
              <a:t>	</a:t>
            </a:r>
            <a:r>
              <a:rPr sz="1500" i="1" spc="265" dirty="0">
                <a:latin typeface="Times New Roman"/>
                <a:cs typeface="Times New Roman"/>
              </a:rPr>
              <a:t>Q</a:t>
            </a:r>
            <a:r>
              <a:rPr sz="1500" i="1" spc="145" dirty="0">
                <a:latin typeface="Times New Roman"/>
                <a:cs typeface="Times New Roman"/>
              </a:rPr>
              <a:t>k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52799" y="3717581"/>
            <a:ext cx="1066165" cy="137160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275"/>
              </a:spcBef>
            </a:pPr>
            <a:r>
              <a:rPr sz="1350" i="1" spc="130" dirty="0">
                <a:latin typeface="Times New Roman"/>
                <a:cs typeface="Times New Roman"/>
              </a:rPr>
              <a:t>Time </a:t>
            </a:r>
            <a:r>
              <a:rPr sz="1350" i="1" spc="135" dirty="0">
                <a:latin typeface="Times New Roman"/>
                <a:cs typeface="Times New Roman"/>
              </a:rPr>
              <a:t> </a:t>
            </a:r>
            <a:r>
              <a:rPr sz="1350" i="1" spc="155" dirty="0">
                <a:latin typeface="Times New Roman"/>
                <a:cs typeface="Times New Roman"/>
              </a:rPr>
              <a:t>Name</a:t>
            </a:r>
            <a:endParaRPr sz="1350">
              <a:latin typeface="Times New Roman"/>
              <a:cs typeface="Times New Roman"/>
            </a:endParaRPr>
          </a:p>
          <a:p>
            <a:pPr marL="553720" marR="48260" algn="just">
              <a:lnSpc>
                <a:spcPct val="108200"/>
              </a:lnSpc>
              <a:spcBef>
                <a:spcPts val="50"/>
              </a:spcBef>
            </a:pPr>
            <a:r>
              <a:rPr sz="1350" spc="170" dirty="0">
                <a:latin typeface="Times New Roman"/>
                <a:cs typeface="Times New Roman"/>
              </a:rPr>
              <a:t>A</a:t>
            </a:r>
            <a:r>
              <a:rPr sz="1350" spc="110" dirty="0">
                <a:latin typeface="Times New Roman"/>
                <a:cs typeface="Times New Roman"/>
              </a:rPr>
              <a:t>dd1  </a:t>
            </a:r>
            <a:r>
              <a:rPr sz="1350" spc="170" dirty="0">
                <a:latin typeface="Times New Roman"/>
                <a:cs typeface="Times New Roman"/>
              </a:rPr>
              <a:t>A</a:t>
            </a:r>
            <a:r>
              <a:rPr sz="1350" spc="110" dirty="0">
                <a:latin typeface="Times New Roman"/>
                <a:cs typeface="Times New Roman"/>
              </a:rPr>
              <a:t>dd2  </a:t>
            </a:r>
            <a:r>
              <a:rPr sz="1350" spc="170" dirty="0">
                <a:latin typeface="Times New Roman"/>
                <a:cs typeface="Times New Roman"/>
              </a:rPr>
              <a:t>A</a:t>
            </a:r>
            <a:r>
              <a:rPr sz="1350" spc="135" dirty="0">
                <a:latin typeface="Times New Roman"/>
                <a:cs typeface="Times New Roman"/>
              </a:rPr>
              <a:t>dd3</a:t>
            </a:r>
            <a:endParaRPr sz="1350">
              <a:latin typeface="Times New Roman"/>
              <a:cs typeface="Times New Roman"/>
            </a:endParaRPr>
          </a:p>
          <a:p>
            <a:pPr marL="553720" marR="5080" indent="-163195" algn="just">
              <a:lnSpc>
                <a:spcPts val="1750"/>
              </a:lnSpc>
              <a:spcBef>
                <a:spcPts val="70"/>
              </a:spcBef>
            </a:pPr>
            <a:r>
              <a:rPr sz="1350" spc="135" dirty="0">
                <a:latin typeface="Times New Roman"/>
                <a:cs typeface="Times New Roman"/>
              </a:rPr>
              <a:t>0</a:t>
            </a:r>
            <a:r>
              <a:rPr sz="1350" spc="35" dirty="0">
                <a:latin typeface="Times New Roman"/>
                <a:cs typeface="Times New Roman"/>
              </a:rPr>
              <a:t> </a:t>
            </a:r>
            <a:r>
              <a:rPr sz="1350" spc="125" dirty="0">
                <a:latin typeface="Times New Roman"/>
                <a:cs typeface="Times New Roman"/>
              </a:rPr>
              <a:t>Mult1  </a:t>
            </a:r>
            <a:r>
              <a:rPr sz="1350" spc="225" dirty="0">
                <a:latin typeface="Times New Roman"/>
                <a:cs typeface="Times New Roman"/>
              </a:rPr>
              <a:t>M</a:t>
            </a:r>
            <a:r>
              <a:rPr sz="1350" spc="135" dirty="0">
                <a:latin typeface="Times New Roman"/>
                <a:cs typeface="Times New Roman"/>
              </a:rPr>
              <a:t>u</a:t>
            </a:r>
            <a:r>
              <a:rPr sz="1350" spc="30" dirty="0">
                <a:latin typeface="Times New Roman"/>
                <a:cs typeface="Times New Roman"/>
              </a:rPr>
              <a:t>l</a:t>
            </a:r>
            <a:r>
              <a:rPr sz="1350" spc="90" dirty="0">
                <a:latin typeface="Times New Roman"/>
                <a:cs typeface="Times New Roman"/>
              </a:rPr>
              <a:t>t</a:t>
            </a:r>
            <a:r>
              <a:rPr sz="1350" spc="135" dirty="0">
                <a:latin typeface="Times New Roman"/>
                <a:cs typeface="Times New Roman"/>
              </a:rPr>
              <a:t>2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85916" y="3972235"/>
            <a:ext cx="3804920" cy="1109980"/>
          </a:xfrm>
          <a:prstGeom prst="rect">
            <a:avLst/>
          </a:prstGeom>
          <a:ln w="13179">
            <a:solidFill>
              <a:srgbClr val="000000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 marL="135255" marR="3411854" indent="-635" algn="just">
              <a:lnSpc>
                <a:spcPts val="1750"/>
              </a:lnSpc>
              <a:spcBef>
                <a:spcPts val="20"/>
              </a:spcBef>
            </a:pPr>
            <a:r>
              <a:rPr sz="1350" spc="170" dirty="0">
                <a:latin typeface="Times New Roman"/>
                <a:cs typeface="Times New Roman"/>
              </a:rPr>
              <a:t>N</a:t>
            </a:r>
            <a:r>
              <a:rPr sz="1350" spc="90" dirty="0">
                <a:latin typeface="Times New Roman"/>
                <a:cs typeface="Times New Roman"/>
              </a:rPr>
              <a:t>o  </a:t>
            </a:r>
            <a:r>
              <a:rPr sz="1350" spc="170" dirty="0">
                <a:latin typeface="Times New Roman"/>
                <a:cs typeface="Times New Roman"/>
              </a:rPr>
              <a:t>N</a:t>
            </a:r>
            <a:r>
              <a:rPr sz="1350" spc="90" dirty="0">
                <a:latin typeface="Times New Roman"/>
                <a:cs typeface="Times New Roman"/>
              </a:rPr>
              <a:t>o  </a:t>
            </a:r>
            <a:r>
              <a:rPr sz="1350" spc="170" dirty="0">
                <a:latin typeface="Times New Roman"/>
                <a:cs typeface="Times New Roman"/>
              </a:rPr>
              <a:t>N</a:t>
            </a:r>
            <a:r>
              <a:rPr sz="1350" spc="135" dirty="0">
                <a:latin typeface="Times New Roman"/>
                <a:cs typeface="Times New Roman"/>
              </a:rPr>
              <a:t>o</a:t>
            </a:r>
            <a:endParaRPr sz="1350">
              <a:latin typeface="Times New Roman"/>
              <a:cs typeface="Times New Roman"/>
            </a:endParaRPr>
          </a:p>
          <a:p>
            <a:pPr marL="101600" algn="just">
              <a:lnSpc>
                <a:spcPct val="100000"/>
              </a:lnSpc>
              <a:spcBef>
                <a:spcPts val="45"/>
              </a:spcBef>
            </a:pPr>
            <a:r>
              <a:rPr sz="1350" spc="140" dirty="0">
                <a:latin typeface="Times New Roman"/>
                <a:cs typeface="Times New Roman"/>
              </a:rPr>
              <a:t>Yes </a:t>
            </a:r>
            <a:r>
              <a:rPr sz="1350" spc="165" dirty="0">
                <a:solidFill>
                  <a:srgbClr val="3333CC"/>
                </a:solidFill>
                <a:latin typeface="Times New Roman"/>
                <a:cs typeface="Times New Roman"/>
              </a:rPr>
              <a:t>MULTD </a:t>
            </a:r>
            <a:r>
              <a:rPr sz="1350" spc="140" dirty="0">
                <a:solidFill>
                  <a:srgbClr val="FF0000"/>
                </a:solidFill>
                <a:latin typeface="Times New Roman"/>
                <a:cs typeface="Times New Roman"/>
              </a:rPr>
              <a:t>M(A2)</a:t>
            </a:r>
            <a:r>
              <a:rPr sz="1350" spc="11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350" spc="120" dirty="0">
                <a:solidFill>
                  <a:srgbClr val="3333CC"/>
                </a:solidFill>
                <a:latin typeface="Times New Roman"/>
                <a:cs typeface="Times New Roman"/>
              </a:rPr>
              <a:t>R(F4)</a:t>
            </a:r>
            <a:endParaRPr sz="1350">
              <a:latin typeface="Times New Roman"/>
              <a:cs typeface="Times New Roman"/>
            </a:endParaRPr>
          </a:p>
          <a:p>
            <a:pPr marL="101600" algn="just">
              <a:lnSpc>
                <a:spcPct val="100000"/>
              </a:lnSpc>
              <a:spcBef>
                <a:spcPts val="135"/>
              </a:spcBef>
              <a:tabLst>
                <a:tab pos="1908810" algn="l"/>
              </a:tabLst>
            </a:pPr>
            <a:r>
              <a:rPr sz="1350" spc="140" dirty="0">
                <a:latin typeface="Times New Roman"/>
                <a:cs typeface="Times New Roman"/>
              </a:rPr>
              <a:t>Yes  </a:t>
            </a:r>
            <a:r>
              <a:rPr sz="1350" spc="305" dirty="0">
                <a:latin typeface="Times New Roman"/>
                <a:cs typeface="Times New Roman"/>
              </a:rPr>
              <a:t> </a:t>
            </a:r>
            <a:r>
              <a:rPr sz="1350" spc="145" dirty="0">
                <a:solidFill>
                  <a:srgbClr val="00FF00"/>
                </a:solidFill>
                <a:latin typeface="Times New Roman"/>
                <a:cs typeface="Times New Roman"/>
              </a:rPr>
              <a:t>DIVD	</a:t>
            </a:r>
            <a:r>
              <a:rPr sz="1350" spc="140" dirty="0">
                <a:latin typeface="Times New Roman"/>
                <a:cs typeface="Times New Roman"/>
              </a:rPr>
              <a:t>M(A1)</a:t>
            </a:r>
            <a:r>
              <a:rPr sz="1350" spc="540" dirty="0">
                <a:latin typeface="Times New Roman"/>
                <a:cs typeface="Times New Roman"/>
              </a:rPr>
              <a:t> </a:t>
            </a:r>
            <a:r>
              <a:rPr sz="1350" spc="120" dirty="0">
                <a:solidFill>
                  <a:srgbClr val="3333CC"/>
                </a:solidFill>
                <a:latin typeface="Times New Roman"/>
                <a:cs typeface="Times New Roman"/>
              </a:rPr>
              <a:t>Mult1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15964" y="5146284"/>
            <a:ext cx="2425065" cy="62611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800" i="1" spc="150" dirty="0">
                <a:solidFill>
                  <a:srgbClr val="FF0000"/>
                </a:solidFill>
                <a:latin typeface="Times New Roman"/>
                <a:cs typeface="Times New Roman"/>
              </a:rPr>
              <a:t>Register </a:t>
            </a:r>
            <a:r>
              <a:rPr sz="1800" i="1" spc="125" dirty="0">
                <a:solidFill>
                  <a:srgbClr val="FF0000"/>
                </a:solidFill>
                <a:latin typeface="Times New Roman"/>
                <a:cs typeface="Times New Roman"/>
              </a:rPr>
              <a:t>result</a:t>
            </a:r>
            <a:r>
              <a:rPr sz="1800" i="1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i="1" spc="130" dirty="0">
                <a:solidFill>
                  <a:srgbClr val="FF0000"/>
                </a:solidFill>
                <a:latin typeface="Times New Roman"/>
                <a:cs typeface="Times New Roman"/>
              </a:rPr>
              <a:t>status:</a:t>
            </a:r>
            <a:endParaRPr sz="1800">
              <a:latin typeface="Times New Roman"/>
              <a:cs typeface="Times New Roman"/>
            </a:endParaRPr>
          </a:p>
          <a:p>
            <a:pPr marL="349250">
              <a:lnSpc>
                <a:spcPct val="100000"/>
              </a:lnSpc>
              <a:spcBef>
                <a:spcPts val="204"/>
              </a:spcBef>
            </a:pPr>
            <a:r>
              <a:rPr sz="1800" spc="165" dirty="0">
                <a:latin typeface="Times New Roman"/>
                <a:cs typeface="Times New Roman"/>
              </a:rPr>
              <a:t>Clock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77196" y="5465626"/>
            <a:ext cx="56807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83260" algn="l"/>
                <a:tab pos="1329055" algn="l"/>
                <a:tab pos="1975485" algn="l"/>
                <a:tab pos="2620010" algn="l"/>
                <a:tab pos="3195955" algn="l"/>
                <a:tab pos="3953510" algn="l"/>
                <a:tab pos="4780915" algn="l"/>
                <a:tab pos="5227320" algn="l"/>
              </a:tabLst>
            </a:pPr>
            <a:r>
              <a:rPr sz="1800" i="1" spc="180" dirty="0">
                <a:latin typeface="Times New Roman"/>
                <a:cs typeface="Times New Roman"/>
              </a:rPr>
              <a:t>F0</a:t>
            </a:r>
            <a:r>
              <a:rPr sz="1800" i="1" dirty="0">
                <a:latin typeface="Times New Roman"/>
                <a:cs typeface="Times New Roman"/>
              </a:rPr>
              <a:t>	</a:t>
            </a:r>
            <a:r>
              <a:rPr sz="1800" i="1" spc="195" dirty="0">
                <a:latin typeface="Times New Roman"/>
                <a:cs typeface="Times New Roman"/>
              </a:rPr>
              <a:t>F</a:t>
            </a:r>
            <a:r>
              <a:rPr sz="1800" i="1" spc="180" dirty="0">
                <a:latin typeface="Times New Roman"/>
                <a:cs typeface="Times New Roman"/>
              </a:rPr>
              <a:t>2</a:t>
            </a:r>
            <a:r>
              <a:rPr sz="1800" i="1" dirty="0">
                <a:latin typeface="Times New Roman"/>
                <a:cs typeface="Times New Roman"/>
              </a:rPr>
              <a:t>	</a:t>
            </a:r>
            <a:r>
              <a:rPr sz="1800" i="1" spc="180" dirty="0">
                <a:latin typeface="Times New Roman"/>
                <a:cs typeface="Times New Roman"/>
              </a:rPr>
              <a:t>F4</a:t>
            </a:r>
            <a:r>
              <a:rPr sz="1800" i="1" dirty="0">
                <a:latin typeface="Times New Roman"/>
                <a:cs typeface="Times New Roman"/>
              </a:rPr>
              <a:t>	</a:t>
            </a:r>
            <a:r>
              <a:rPr sz="1800" i="1" spc="180" dirty="0">
                <a:latin typeface="Times New Roman"/>
                <a:cs typeface="Times New Roman"/>
              </a:rPr>
              <a:t>F6</a:t>
            </a:r>
            <a:r>
              <a:rPr sz="1800" i="1" dirty="0">
                <a:latin typeface="Times New Roman"/>
                <a:cs typeface="Times New Roman"/>
              </a:rPr>
              <a:t>	</a:t>
            </a:r>
            <a:r>
              <a:rPr sz="1800" i="1" spc="180" dirty="0">
                <a:latin typeface="Times New Roman"/>
                <a:cs typeface="Times New Roman"/>
              </a:rPr>
              <a:t>F8</a:t>
            </a:r>
            <a:r>
              <a:rPr sz="1800" i="1" dirty="0">
                <a:latin typeface="Times New Roman"/>
                <a:cs typeface="Times New Roman"/>
              </a:rPr>
              <a:t>	</a:t>
            </a:r>
            <a:r>
              <a:rPr sz="1800" i="1" spc="195" dirty="0">
                <a:latin typeface="Times New Roman"/>
                <a:cs typeface="Times New Roman"/>
              </a:rPr>
              <a:t>F</a:t>
            </a:r>
            <a:r>
              <a:rPr sz="1800" i="1" spc="180" dirty="0">
                <a:latin typeface="Times New Roman"/>
                <a:cs typeface="Times New Roman"/>
              </a:rPr>
              <a:t>10</a:t>
            </a:r>
            <a:r>
              <a:rPr sz="1800" i="1" dirty="0">
                <a:latin typeface="Times New Roman"/>
                <a:cs typeface="Times New Roman"/>
              </a:rPr>
              <a:t>	</a:t>
            </a:r>
            <a:r>
              <a:rPr sz="1800" i="1" spc="195" dirty="0">
                <a:latin typeface="Times New Roman"/>
                <a:cs typeface="Times New Roman"/>
              </a:rPr>
              <a:t>F</a:t>
            </a:r>
            <a:r>
              <a:rPr sz="1800" i="1" spc="180" dirty="0">
                <a:latin typeface="Times New Roman"/>
                <a:cs typeface="Times New Roman"/>
              </a:rPr>
              <a:t>12</a:t>
            </a:r>
            <a:r>
              <a:rPr sz="1800" i="1" dirty="0">
                <a:latin typeface="Times New Roman"/>
                <a:cs typeface="Times New Roman"/>
              </a:rPr>
              <a:t>	</a:t>
            </a:r>
            <a:r>
              <a:rPr sz="1800" i="1" spc="90" dirty="0">
                <a:latin typeface="Times New Roman"/>
                <a:cs typeface="Times New Roman"/>
              </a:rPr>
              <a:t>...</a:t>
            </a:r>
            <a:r>
              <a:rPr sz="1800" i="1" dirty="0">
                <a:latin typeface="Times New Roman"/>
                <a:cs typeface="Times New Roman"/>
              </a:rPr>
              <a:t>	</a:t>
            </a:r>
            <a:r>
              <a:rPr sz="1800" i="1" spc="195" dirty="0">
                <a:latin typeface="Times New Roman"/>
                <a:cs typeface="Times New Roman"/>
              </a:rPr>
              <a:t>F</a:t>
            </a:r>
            <a:r>
              <a:rPr sz="1800" i="1" spc="180" dirty="0">
                <a:latin typeface="Times New Roman"/>
                <a:cs typeface="Times New Roman"/>
              </a:rPr>
              <a:t>30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19479" y="5768253"/>
            <a:ext cx="23114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spc="125" dirty="0">
                <a:latin typeface="Times New Roman"/>
                <a:cs typeface="Times New Roman"/>
              </a:rPr>
              <a:t>1</a:t>
            </a:r>
            <a:r>
              <a:rPr sz="1350" b="1" spc="135" dirty="0">
                <a:latin typeface="Times New Roman"/>
                <a:cs typeface="Times New Roman"/>
              </a:rPr>
              <a:t>5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382821" y="5765160"/>
            <a:ext cx="30416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i="1" spc="190" dirty="0">
                <a:latin typeface="Times New Roman"/>
                <a:cs typeface="Times New Roman"/>
              </a:rPr>
              <a:t>F</a:t>
            </a:r>
            <a:r>
              <a:rPr sz="1350" i="1" spc="195" dirty="0">
                <a:latin typeface="Times New Roman"/>
                <a:cs typeface="Times New Roman"/>
              </a:rPr>
              <a:t>U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802457" y="5769031"/>
            <a:ext cx="5939155" cy="222250"/>
          </a:xfrm>
          <a:prstGeom prst="rect">
            <a:avLst/>
          </a:prstGeom>
          <a:ln w="12608">
            <a:solidFill>
              <a:srgbClr val="000000"/>
            </a:solidFill>
          </a:ln>
        </p:spPr>
        <p:txBody>
          <a:bodyPr vert="horz" wrap="square" lIns="0" tIns="8890" rIns="0" bIns="0" rtlCol="0">
            <a:spAutoFit/>
          </a:bodyPr>
          <a:lstStyle/>
          <a:p>
            <a:pPr marL="109220">
              <a:lnSpc>
                <a:spcPct val="100000"/>
              </a:lnSpc>
              <a:spcBef>
                <a:spcPts val="70"/>
              </a:spcBef>
              <a:tabLst>
                <a:tab pos="746125" algn="l"/>
                <a:tab pos="1891030" algn="l"/>
              </a:tabLst>
            </a:pPr>
            <a:r>
              <a:rPr sz="1350" spc="125" dirty="0">
                <a:solidFill>
                  <a:srgbClr val="0000FF"/>
                </a:solidFill>
                <a:latin typeface="Times New Roman"/>
                <a:cs typeface="Times New Roman"/>
              </a:rPr>
              <a:t>Mult1	</a:t>
            </a:r>
            <a:r>
              <a:rPr sz="1350" spc="140" dirty="0">
                <a:solidFill>
                  <a:srgbClr val="FF0000"/>
                </a:solidFill>
                <a:latin typeface="Times New Roman"/>
                <a:cs typeface="Times New Roman"/>
              </a:rPr>
              <a:t>M(A2)	</a:t>
            </a:r>
            <a:r>
              <a:rPr sz="1350" spc="150" dirty="0">
                <a:solidFill>
                  <a:srgbClr val="00FF00"/>
                </a:solidFill>
                <a:latin typeface="Times New Roman"/>
                <a:cs typeface="Times New Roman"/>
              </a:rPr>
              <a:t>(M-M+M</a:t>
            </a:r>
            <a:r>
              <a:rPr sz="1350" spc="150" dirty="0">
                <a:solidFill>
                  <a:srgbClr val="FF00FF"/>
                </a:solidFill>
                <a:latin typeface="Times New Roman"/>
                <a:cs typeface="Times New Roman"/>
              </a:rPr>
              <a:t>(M-M)</a:t>
            </a:r>
            <a:r>
              <a:rPr sz="1350" spc="540" dirty="0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sz="1350" spc="120" dirty="0">
                <a:solidFill>
                  <a:srgbClr val="00FF00"/>
                </a:solidFill>
                <a:latin typeface="Times New Roman"/>
                <a:cs typeface="Times New Roman"/>
              </a:rPr>
              <a:t>Mult2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0" name="页脚占位符 19">
            <a:extLst>
              <a:ext uri="{FF2B5EF4-FFF2-40B4-BE49-F238E27FC236}">
                <a16:creationId xmlns:a16="http://schemas.microsoft.com/office/drawing/2014/main" id="{AC542557-AC84-A743-8CB5-B3D8C44FAAB3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53233" y="760074"/>
            <a:ext cx="270002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u="none" spc="10" dirty="0">
                <a:latin typeface="宋体"/>
                <a:cs typeface="宋体"/>
              </a:rPr>
              <a:t>例题选讲</a:t>
            </a:r>
            <a:r>
              <a:rPr b="0" u="none" dirty="0">
                <a:latin typeface="宋体"/>
                <a:cs typeface="宋体"/>
              </a:rPr>
              <a:t>（</a:t>
            </a:r>
            <a:r>
              <a:rPr u="none" dirty="0"/>
              <a:t>1</a:t>
            </a:r>
            <a:r>
              <a:rPr b="0" u="none" dirty="0">
                <a:latin typeface="宋体"/>
                <a:cs typeface="宋体"/>
              </a:rPr>
              <a:t>）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50924" y="1546321"/>
            <a:ext cx="7491730" cy="104076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299085" marR="5080" indent="-287020">
              <a:lnSpc>
                <a:spcPts val="1939"/>
              </a:lnSpc>
              <a:spcBef>
                <a:spcPts val="345"/>
              </a:spcBef>
              <a:buFont typeface="Wingdings"/>
              <a:buChar char=""/>
              <a:tabLst>
                <a:tab pos="299720" algn="l"/>
              </a:tabLst>
            </a:pPr>
            <a:r>
              <a:rPr sz="1800" spc="10" dirty="0">
                <a:latin typeface="宋体"/>
                <a:cs typeface="宋体"/>
              </a:rPr>
              <a:t>考虑下面</a:t>
            </a:r>
            <a:r>
              <a:rPr sz="1800" b="1" spc="-10" dirty="0">
                <a:latin typeface="Arial"/>
                <a:cs typeface="Arial"/>
              </a:rPr>
              <a:t>3</a:t>
            </a:r>
            <a:r>
              <a:rPr sz="1800" spc="10" dirty="0">
                <a:latin typeface="宋体"/>
                <a:cs typeface="宋体"/>
              </a:rPr>
              <a:t>个处理器</a:t>
            </a:r>
            <a:r>
              <a:rPr sz="1800" dirty="0">
                <a:latin typeface="宋体"/>
                <a:cs typeface="宋体"/>
              </a:rPr>
              <a:t>（</a:t>
            </a:r>
            <a:r>
              <a:rPr sz="1800" b="1" dirty="0">
                <a:latin typeface="Arial"/>
                <a:cs typeface="Arial"/>
              </a:rPr>
              <a:t>X,Y</a:t>
            </a:r>
            <a:r>
              <a:rPr sz="1800" spc="10" dirty="0">
                <a:latin typeface="宋体"/>
                <a:cs typeface="宋体"/>
              </a:rPr>
              <a:t>和</a:t>
            </a:r>
            <a:r>
              <a:rPr sz="1800" b="1" spc="5" dirty="0">
                <a:latin typeface="Arial"/>
                <a:cs typeface="Arial"/>
              </a:rPr>
              <a:t>Z</a:t>
            </a:r>
            <a:r>
              <a:rPr sz="1800" spc="5" dirty="0">
                <a:latin typeface="宋体"/>
                <a:cs typeface="宋体"/>
              </a:rPr>
              <a:t>），</a:t>
            </a:r>
            <a:r>
              <a:rPr sz="1800" spc="10" dirty="0">
                <a:latin typeface="宋体"/>
                <a:cs typeface="宋体"/>
              </a:rPr>
              <a:t>都在一定硅面积</a:t>
            </a:r>
            <a:r>
              <a:rPr sz="1800" spc="-10" dirty="0">
                <a:latin typeface="宋体"/>
                <a:cs typeface="宋体"/>
              </a:rPr>
              <a:t>（</a:t>
            </a:r>
            <a:r>
              <a:rPr sz="1800" b="1" spc="-10" dirty="0">
                <a:latin typeface="Arial"/>
                <a:cs typeface="Arial"/>
              </a:rPr>
              <a:t>16A</a:t>
            </a:r>
            <a:r>
              <a:rPr sz="1800" spc="-10" dirty="0">
                <a:latin typeface="宋体"/>
                <a:cs typeface="宋体"/>
              </a:rPr>
              <a:t>）</a:t>
            </a:r>
            <a:r>
              <a:rPr sz="1800" spc="10" dirty="0">
                <a:latin typeface="宋体"/>
                <a:cs typeface="宋体"/>
              </a:rPr>
              <a:t>上制造。</a:t>
            </a:r>
            <a:r>
              <a:rPr sz="1800" dirty="0">
                <a:latin typeface="宋体"/>
                <a:cs typeface="宋体"/>
              </a:rPr>
              <a:t>假 </a:t>
            </a:r>
            <a:r>
              <a:rPr sz="1800" spc="10" dirty="0">
                <a:latin typeface="宋体"/>
                <a:cs typeface="宋体"/>
              </a:rPr>
              <a:t>设单个线程的性能随着其使用面积的平方根增长。在上述</a:t>
            </a:r>
            <a:r>
              <a:rPr sz="1800" b="1" spc="-10" dirty="0">
                <a:latin typeface="Arial"/>
                <a:cs typeface="Arial"/>
              </a:rPr>
              <a:t>3</a:t>
            </a:r>
            <a:r>
              <a:rPr sz="1800" spc="10" dirty="0">
                <a:latin typeface="宋体"/>
                <a:cs typeface="宋体"/>
              </a:rPr>
              <a:t>种处理器</a:t>
            </a:r>
            <a:r>
              <a:rPr sz="1800" dirty="0">
                <a:latin typeface="宋体"/>
                <a:cs typeface="宋体"/>
              </a:rPr>
              <a:t>运 </a:t>
            </a:r>
            <a:r>
              <a:rPr sz="1800" spc="10" dirty="0">
                <a:latin typeface="宋体"/>
                <a:cs typeface="宋体"/>
              </a:rPr>
              <a:t>行某一程序，这个程序串行的比例是</a:t>
            </a:r>
            <a:r>
              <a:rPr sz="1800" b="1" dirty="0">
                <a:latin typeface="Arial"/>
                <a:cs typeface="Arial"/>
              </a:rPr>
              <a:t>S</a:t>
            </a:r>
            <a:r>
              <a:rPr sz="1800" spc="10" dirty="0">
                <a:latin typeface="宋体"/>
                <a:cs typeface="宋体"/>
              </a:rPr>
              <a:t>，而（</a:t>
            </a:r>
            <a:r>
              <a:rPr sz="1800" b="1" spc="-10" dirty="0">
                <a:latin typeface="Arial"/>
                <a:cs typeface="Arial"/>
              </a:rPr>
              <a:t>1</a:t>
            </a:r>
            <a:r>
              <a:rPr sz="1800" b="1" dirty="0">
                <a:latin typeface="Arial"/>
                <a:cs typeface="Arial"/>
              </a:rPr>
              <a:t>-S</a:t>
            </a:r>
            <a:r>
              <a:rPr sz="1800" spc="10" dirty="0">
                <a:latin typeface="宋体"/>
                <a:cs typeface="宋体"/>
              </a:rPr>
              <a:t>）为完全可并行的，</a:t>
            </a:r>
            <a:r>
              <a:rPr sz="1800" dirty="0">
                <a:latin typeface="宋体"/>
                <a:cs typeface="宋体"/>
              </a:rPr>
              <a:t>完 </a:t>
            </a:r>
            <a:r>
              <a:rPr sz="1800" spc="10" dirty="0">
                <a:latin typeface="宋体"/>
                <a:cs typeface="宋体"/>
              </a:rPr>
              <a:t>全使用</a:t>
            </a:r>
            <a:r>
              <a:rPr sz="1800" b="1" spc="5" dirty="0">
                <a:latin typeface="Arial"/>
                <a:cs typeface="Arial"/>
              </a:rPr>
              <a:t>Z</a:t>
            </a:r>
            <a:r>
              <a:rPr sz="1800" spc="10" dirty="0">
                <a:latin typeface="宋体"/>
                <a:cs typeface="宋体"/>
              </a:rPr>
              <a:t>中一个小核完成该程序的时间为</a:t>
            </a:r>
            <a:r>
              <a:rPr sz="1800" b="1" dirty="0">
                <a:latin typeface="Arial"/>
                <a:cs typeface="Arial"/>
              </a:rPr>
              <a:t>T</a:t>
            </a:r>
            <a:r>
              <a:rPr sz="1800" dirty="0">
                <a:latin typeface="宋体"/>
                <a:cs typeface="宋体"/>
              </a:rPr>
              <a:t>。</a:t>
            </a:r>
          </a:p>
        </p:txBody>
      </p:sp>
      <p:sp>
        <p:nvSpPr>
          <p:cNvPr id="4" name="object 4"/>
          <p:cNvSpPr/>
          <p:nvPr/>
        </p:nvSpPr>
        <p:spPr>
          <a:xfrm>
            <a:off x="2267711" y="3273546"/>
            <a:ext cx="1164590" cy="506095"/>
          </a:xfrm>
          <a:custGeom>
            <a:avLst/>
            <a:gdLst/>
            <a:ahLst/>
            <a:cxnLst/>
            <a:rect l="l" t="t" r="r" b="b"/>
            <a:pathLst>
              <a:path w="1164589" h="506095">
                <a:moveTo>
                  <a:pt x="1161288" y="0"/>
                </a:moveTo>
                <a:lnTo>
                  <a:pt x="3048" y="0"/>
                </a:lnTo>
                <a:lnTo>
                  <a:pt x="0" y="3048"/>
                </a:lnTo>
                <a:lnTo>
                  <a:pt x="0" y="505968"/>
                </a:lnTo>
                <a:lnTo>
                  <a:pt x="12192" y="505968"/>
                </a:lnTo>
                <a:lnTo>
                  <a:pt x="12192" y="13716"/>
                </a:lnTo>
                <a:lnTo>
                  <a:pt x="6095" y="13716"/>
                </a:lnTo>
                <a:lnTo>
                  <a:pt x="12192" y="6096"/>
                </a:lnTo>
                <a:lnTo>
                  <a:pt x="1164336" y="6096"/>
                </a:lnTo>
                <a:lnTo>
                  <a:pt x="1164336" y="3048"/>
                </a:lnTo>
                <a:lnTo>
                  <a:pt x="1161288" y="0"/>
                </a:lnTo>
                <a:close/>
              </a:path>
              <a:path w="1164589" h="506095">
                <a:moveTo>
                  <a:pt x="1152144" y="6096"/>
                </a:moveTo>
                <a:lnTo>
                  <a:pt x="1152144" y="505968"/>
                </a:lnTo>
                <a:lnTo>
                  <a:pt x="1164336" y="505968"/>
                </a:lnTo>
                <a:lnTo>
                  <a:pt x="1164336" y="13716"/>
                </a:lnTo>
                <a:lnTo>
                  <a:pt x="1158240" y="13716"/>
                </a:lnTo>
                <a:lnTo>
                  <a:pt x="1152144" y="6096"/>
                </a:lnTo>
                <a:close/>
              </a:path>
              <a:path w="1164589" h="506095">
                <a:moveTo>
                  <a:pt x="12192" y="6096"/>
                </a:moveTo>
                <a:lnTo>
                  <a:pt x="6095" y="13716"/>
                </a:lnTo>
                <a:lnTo>
                  <a:pt x="12192" y="13716"/>
                </a:lnTo>
                <a:lnTo>
                  <a:pt x="12192" y="6096"/>
                </a:lnTo>
                <a:close/>
              </a:path>
              <a:path w="1164589" h="506095">
                <a:moveTo>
                  <a:pt x="1152144" y="6096"/>
                </a:moveTo>
                <a:lnTo>
                  <a:pt x="12192" y="6096"/>
                </a:lnTo>
                <a:lnTo>
                  <a:pt x="12192" y="13716"/>
                </a:lnTo>
                <a:lnTo>
                  <a:pt x="1152144" y="13716"/>
                </a:lnTo>
                <a:lnTo>
                  <a:pt x="1152144" y="6096"/>
                </a:lnTo>
                <a:close/>
              </a:path>
              <a:path w="1164589" h="506095">
                <a:moveTo>
                  <a:pt x="1164336" y="6096"/>
                </a:moveTo>
                <a:lnTo>
                  <a:pt x="1152144" y="6096"/>
                </a:lnTo>
                <a:lnTo>
                  <a:pt x="1158240" y="13716"/>
                </a:lnTo>
                <a:lnTo>
                  <a:pt x="1164336" y="13716"/>
                </a:lnTo>
                <a:lnTo>
                  <a:pt x="1164336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918197" y="2712300"/>
            <a:ext cx="1925955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Arial"/>
                <a:cs typeface="Arial"/>
              </a:rPr>
              <a:t>Processor</a:t>
            </a:r>
            <a:r>
              <a:rPr sz="1400" b="1" spc="-5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X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400" i="1" dirty="0">
                <a:latin typeface="Arial"/>
                <a:cs typeface="Arial"/>
              </a:rPr>
              <a:t>1 </a:t>
            </a:r>
            <a:r>
              <a:rPr sz="1400" i="1" spc="-5" dirty="0">
                <a:latin typeface="Arial"/>
                <a:cs typeface="Arial"/>
              </a:rPr>
              <a:t>large </a:t>
            </a:r>
            <a:r>
              <a:rPr sz="1400" i="1" dirty="0">
                <a:latin typeface="Arial"/>
                <a:cs typeface="Arial"/>
              </a:rPr>
              <a:t>core </a:t>
            </a:r>
            <a:r>
              <a:rPr sz="1400" i="1" spc="-5" dirty="0">
                <a:latin typeface="Arial"/>
                <a:cs typeface="Arial"/>
              </a:rPr>
              <a:t>of area</a:t>
            </a:r>
            <a:r>
              <a:rPr sz="1400" i="1" spc="-140" dirty="0">
                <a:latin typeface="Arial"/>
                <a:cs typeface="Arial"/>
              </a:rPr>
              <a:t> </a:t>
            </a:r>
            <a:r>
              <a:rPr sz="1400" i="1" spc="-5" dirty="0">
                <a:latin typeface="Arial"/>
                <a:cs typeface="Arial"/>
              </a:rPr>
              <a:t>16A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767071" y="3273546"/>
            <a:ext cx="1165860" cy="506095"/>
          </a:xfrm>
          <a:custGeom>
            <a:avLst/>
            <a:gdLst/>
            <a:ahLst/>
            <a:cxnLst/>
            <a:rect l="l" t="t" r="r" b="b"/>
            <a:pathLst>
              <a:path w="1165860" h="506095">
                <a:moveTo>
                  <a:pt x="1162812" y="0"/>
                </a:moveTo>
                <a:lnTo>
                  <a:pt x="3048" y="0"/>
                </a:lnTo>
                <a:lnTo>
                  <a:pt x="0" y="3048"/>
                </a:lnTo>
                <a:lnTo>
                  <a:pt x="0" y="505968"/>
                </a:lnTo>
                <a:lnTo>
                  <a:pt x="13716" y="505968"/>
                </a:lnTo>
                <a:lnTo>
                  <a:pt x="13716" y="13716"/>
                </a:lnTo>
                <a:lnTo>
                  <a:pt x="6095" y="13716"/>
                </a:lnTo>
                <a:lnTo>
                  <a:pt x="13716" y="6096"/>
                </a:lnTo>
                <a:lnTo>
                  <a:pt x="1165860" y="6096"/>
                </a:lnTo>
                <a:lnTo>
                  <a:pt x="1165860" y="3048"/>
                </a:lnTo>
                <a:lnTo>
                  <a:pt x="1162812" y="0"/>
                </a:lnTo>
                <a:close/>
              </a:path>
              <a:path w="1165860" h="506095">
                <a:moveTo>
                  <a:pt x="1152144" y="6096"/>
                </a:moveTo>
                <a:lnTo>
                  <a:pt x="1152144" y="505968"/>
                </a:lnTo>
                <a:lnTo>
                  <a:pt x="1165860" y="505968"/>
                </a:lnTo>
                <a:lnTo>
                  <a:pt x="1165860" y="13716"/>
                </a:lnTo>
                <a:lnTo>
                  <a:pt x="1158240" y="13716"/>
                </a:lnTo>
                <a:lnTo>
                  <a:pt x="1152144" y="6096"/>
                </a:lnTo>
                <a:close/>
              </a:path>
              <a:path w="1165860" h="506095">
                <a:moveTo>
                  <a:pt x="13716" y="6096"/>
                </a:moveTo>
                <a:lnTo>
                  <a:pt x="6095" y="13716"/>
                </a:lnTo>
                <a:lnTo>
                  <a:pt x="13716" y="13716"/>
                </a:lnTo>
                <a:lnTo>
                  <a:pt x="13716" y="6096"/>
                </a:lnTo>
                <a:close/>
              </a:path>
              <a:path w="1165860" h="506095">
                <a:moveTo>
                  <a:pt x="1152144" y="6096"/>
                </a:moveTo>
                <a:lnTo>
                  <a:pt x="13716" y="6096"/>
                </a:lnTo>
                <a:lnTo>
                  <a:pt x="13716" y="13716"/>
                </a:lnTo>
                <a:lnTo>
                  <a:pt x="1152144" y="13716"/>
                </a:lnTo>
                <a:lnTo>
                  <a:pt x="1152144" y="6096"/>
                </a:lnTo>
                <a:close/>
              </a:path>
              <a:path w="1165860" h="506095">
                <a:moveTo>
                  <a:pt x="1165860" y="6096"/>
                </a:moveTo>
                <a:lnTo>
                  <a:pt x="1152144" y="6096"/>
                </a:lnTo>
                <a:lnTo>
                  <a:pt x="1158240" y="13716"/>
                </a:lnTo>
                <a:lnTo>
                  <a:pt x="1165860" y="13716"/>
                </a:lnTo>
                <a:lnTo>
                  <a:pt x="1165860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339798" y="2712300"/>
            <a:ext cx="2151380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Arial"/>
                <a:cs typeface="Arial"/>
              </a:rPr>
              <a:t>Processor</a:t>
            </a:r>
            <a:r>
              <a:rPr sz="1400" b="1" spc="-7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Y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400" i="1" dirty="0">
                <a:latin typeface="Arial"/>
                <a:cs typeface="Arial"/>
              </a:rPr>
              <a:t>4 </a:t>
            </a:r>
            <a:r>
              <a:rPr sz="1400" i="1" spc="-5" dirty="0">
                <a:latin typeface="Arial"/>
                <a:cs typeface="Arial"/>
              </a:rPr>
              <a:t>medium </a:t>
            </a:r>
            <a:r>
              <a:rPr sz="1400" i="1" dirty="0">
                <a:latin typeface="Arial"/>
                <a:cs typeface="Arial"/>
              </a:rPr>
              <a:t>cores </a:t>
            </a:r>
            <a:r>
              <a:rPr sz="1400" i="1" spc="-5" dirty="0">
                <a:latin typeface="Arial"/>
                <a:cs typeface="Arial"/>
              </a:rPr>
              <a:t>of area</a:t>
            </a:r>
            <a:r>
              <a:rPr sz="1400" i="1" spc="-140" dirty="0">
                <a:latin typeface="Arial"/>
                <a:cs typeface="Arial"/>
              </a:rPr>
              <a:t> </a:t>
            </a:r>
            <a:r>
              <a:rPr sz="1400" i="1" spc="-5" dirty="0">
                <a:latin typeface="Arial"/>
                <a:cs typeface="Arial"/>
              </a:rPr>
              <a:t>4A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773167" y="3279642"/>
            <a:ext cx="576580" cy="500380"/>
          </a:xfrm>
          <a:custGeom>
            <a:avLst/>
            <a:gdLst/>
            <a:ahLst/>
            <a:cxnLst/>
            <a:rect l="l" t="t" r="r" b="b"/>
            <a:pathLst>
              <a:path w="576579" h="500379">
                <a:moveTo>
                  <a:pt x="0" y="0"/>
                </a:moveTo>
                <a:lnTo>
                  <a:pt x="576072" y="0"/>
                </a:lnTo>
                <a:lnTo>
                  <a:pt x="576072" y="499872"/>
                </a:lnTo>
                <a:lnTo>
                  <a:pt x="0" y="49987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767071" y="3273546"/>
            <a:ext cx="589915" cy="506095"/>
          </a:xfrm>
          <a:custGeom>
            <a:avLst/>
            <a:gdLst/>
            <a:ahLst/>
            <a:cxnLst/>
            <a:rect l="l" t="t" r="r" b="b"/>
            <a:pathLst>
              <a:path w="589914" h="506095">
                <a:moveTo>
                  <a:pt x="586740" y="0"/>
                </a:moveTo>
                <a:lnTo>
                  <a:pt x="3048" y="0"/>
                </a:lnTo>
                <a:lnTo>
                  <a:pt x="0" y="3048"/>
                </a:lnTo>
                <a:lnTo>
                  <a:pt x="0" y="505968"/>
                </a:lnTo>
                <a:lnTo>
                  <a:pt x="13716" y="505968"/>
                </a:lnTo>
                <a:lnTo>
                  <a:pt x="13716" y="13716"/>
                </a:lnTo>
                <a:lnTo>
                  <a:pt x="6095" y="13716"/>
                </a:lnTo>
                <a:lnTo>
                  <a:pt x="13716" y="6096"/>
                </a:lnTo>
                <a:lnTo>
                  <a:pt x="589788" y="6096"/>
                </a:lnTo>
                <a:lnTo>
                  <a:pt x="589788" y="3048"/>
                </a:lnTo>
                <a:lnTo>
                  <a:pt x="586740" y="0"/>
                </a:lnTo>
                <a:close/>
              </a:path>
              <a:path w="589914" h="506095">
                <a:moveTo>
                  <a:pt x="576072" y="6096"/>
                </a:moveTo>
                <a:lnTo>
                  <a:pt x="576072" y="505968"/>
                </a:lnTo>
                <a:lnTo>
                  <a:pt x="589788" y="505968"/>
                </a:lnTo>
                <a:lnTo>
                  <a:pt x="589788" y="13716"/>
                </a:lnTo>
                <a:lnTo>
                  <a:pt x="582168" y="13716"/>
                </a:lnTo>
                <a:lnTo>
                  <a:pt x="576072" y="6096"/>
                </a:lnTo>
                <a:close/>
              </a:path>
              <a:path w="589914" h="506095">
                <a:moveTo>
                  <a:pt x="13716" y="6096"/>
                </a:moveTo>
                <a:lnTo>
                  <a:pt x="6095" y="13716"/>
                </a:lnTo>
                <a:lnTo>
                  <a:pt x="13716" y="13716"/>
                </a:lnTo>
                <a:lnTo>
                  <a:pt x="13716" y="6096"/>
                </a:lnTo>
                <a:close/>
              </a:path>
              <a:path w="589914" h="506095">
                <a:moveTo>
                  <a:pt x="576072" y="6096"/>
                </a:moveTo>
                <a:lnTo>
                  <a:pt x="13716" y="6096"/>
                </a:lnTo>
                <a:lnTo>
                  <a:pt x="13716" y="13716"/>
                </a:lnTo>
                <a:lnTo>
                  <a:pt x="576072" y="13716"/>
                </a:lnTo>
                <a:lnTo>
                  <a:pt x="576072" y="6096"/>
                </a:lnTo>
                <a:close/>
              </a:path>
              <a:path w="589914" h="506095">
                <a:moveTo>
                  <a:pt x="589788" y="6096"/>
                </a:moveTo>
                <a:lnTo>
                  <a:pt x="576072" y="6096"/>
                </a:lnTo>
                <a:lnTo>
                  <a:pt x="582168" y="13716"/>
                </a:lnTo>
                <a:lnTo>
                  <a:pt x="589788" y="13716"/>
                </a:lnTo>
                <a:lnTo>
                  <a:pt x="589788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344667" y="3279642"/>
            <a:ext cx="576580" cy="500380"/>
          </a:xfrm>
          <a:custGeom>
            <a:avLst/>
            <a:gdLst/>
            <a:ahLst/>
            <a:cxnLst/>
            <a:rect l="l" t="t" r="r" b="b"/>
            <a:pathLst>
              <a:path w="576579" h="500379">
                <a:moveTo>
                  <a:pt x="0" y="0"/>
                </a:moveTo>
                <a:lnTo>
                  <a:pt x="576072" y="0"/>
                </a:lnTo>
                <a:lnTo>
                  <a:pt x="576072" y="499872"/>
                </a:lnTo>
                <a:lnTo>
                  <a:pt x="0" y="49987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338571" y="3273546"/>
            <a:ext cx="589915" cy="506095"/>
          </a:xfrm>
          <a:custGeom>
            <a:avLst/>
            <a:gdLst/>
            <a:ahLst/>
            <a:cxnLst/>
            <a:rect l="l" t="t" r="r" b="b"/>
            <a:pathLst>
              <a:path w="589914" h="506095">
                <a:moveTo>
                  <a:pt x="586740" y="0"/>
                </a:moveTo>
                <a:lnTo>
                  <a:pt x="3048" y="0"/>
                </a:lnTo>
                <a:lnTo>
                  <a:pt x="0" y="3048"/>
                </a:lnTo>
                <a:lnTo>
                  <a:pt x="0" y="505968"/>
                </a:lnTo>
                <a:lnTo>
                  <a:pt x="13716" y="505968"/>
                </a:lnTo>
                <a:lnTo>
                  <a:pt x="13716" y="13716"/>
                </a:lnTo>
                <a:lnTo>
                  <a:pt x="6095" y="13716"/>
                </a:lnTo>
                <a:lnTo>
                  <a:pt x="13716" y="6096"/>
                </a:lnTo>
                <a:lnTo>
                  <a:pt x="589788" y="6096"/>
                </a:lnTo>
                <a:lnTo>
                  <a:pt x="589788" y="3048"/>
                </a:lnTo>
                <a:lnTo>
                  <a:pt x="586740" y="0"/>
                </a:lnTo>
                <a:close/>
              </a:path>
              <a:path w="589914" h="506095">
                <a:moveTo>
                  <a:pt x="576072" y="6096"/>
                </a:moveTo>
                <a:lnTo>
                  <a:pt x="576072" y="505968"/>
                </a:lnTo>
                <a:lnTo>
                  <a:pt x="589788" y="505968"/>
                </a:lnTo>
                <a:lnTo>
                  <a:pt x="589788" y="13716"/>
                </a:lnTo>
                <a:lnTo>
                  <a:pt x="582168" y="13716"/>
                </a:lnTo>
                <a:lnTo>
                  <a:pt x="576072" y="6096"/>
                </a:lnTo>
                <a:close/>
              </a:path>
              <a:path w="589914" h="506095">
                <a:moveTo>
                  <a:pt x="13716" y="6096"/>
                </a:moveTo>
                <a:lnTo>
                  <a:pt x="6095" y="13716"/>
                </a:lnTo>
                <a:lnTo>
                  <a:pt x="13716" y="13716"/>
                </a:lnTo>
                <a:lnTo>
                  <a:pt x="13716" y="6096"/>
                </a:lnTo>
                <a:close/>
              </a:path>
              <a:path w="589914" h="506095">
                <a:moveTo>
                  <a:pt x="576072" y="6096"/>
                </a:moveTo>
                <a:lnTo>
                  <a:pt x="13716" y="6096"/>
                </a:lnTo>
                <a:lnTo>
                  <a:pt x="13716" y="13716"/>
                </a:lnTo>
                <a:lnTo>
                  <a:pt x="576072" y="13716"/>
                </a:lnTo>
                <a:lnTo>
                  <a:pt x="576072" y="6096"/>
                </a:lnTo>
                <a:close/>
              </a:path>
              <a:path w="589914" h="506095">
                <a:moveTo>
                  <a:pt x="589788" y="6096"/>
                </a:moveTo>
                <a:lnTo>
                  <a:pt x="576072" y="6096"/>
                </a:lnTo>
                <a:lnTo>
                  <a:pt x="582168" y="13716"/>
                </a:lnTo>
                <a:lnTo>
                  <a:pt x="589788" y="13716"/>
                </a:lnTo>
                <a:lnTo>
                  <a:pt x="589788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339583" y="3272022"/>
            <a:ext cx="1164590" cy="508000"/>
          </a:xfrm>
          <a:custGeom>
            <a:avLst/>
            <a:gdLst/>
            <a:ahLst/>
            <a:cxnLst/>
            <a:rect l="l" t="t" r="r" b="b"/>
            <a:pathLst>
              <a:path w="1164590" h="508000">
                <a:moveTo>
                  <a:pt x="1161288" y="0"/>
                </a:moveTo>
                <a:lnTo>
                  <a:pt x="3048" y="0"/>
                </a:lnTo>
                <a:lnTo>
                  <a:pt x="0" y="3048"/>
                </a:lnTo>
                <a:lnTo>
                  <a:pt x="0" y="507492"/>
                </a:lnTo>
                <a:lnTo>
                  <a:pt x="12192" y="507492"/>
                </a:lnTo>
                <a:lnTo>
                  <a:pt x="12192" y="12192"/>
                </a:lnTo>
                <a:lnTo>
                  <a:pt x="6096" y="12192"/>
                </a:lnTo>
                <a:lnTo>
                  <a:pt x="12192" y="6096"/>
                </a:lnTo>
                <a:lnTo>
                  <a:pt x="1164336" y="6096"/>
                </a:lnTo>
                <a:lnTo>
                  <a:pt x="1164336" y="3048"/>
                </a:lnTo>
                <a:lnTo>
                  <a:pt x="1161288" y="0"/>
                </a:lnTo>
                <a:close/>
              </a:path>
              <a:path w="1164590" h="508000">
                <a:moveTo>
                  <a:pt x="1152144" y="6096"/>
                </a:moveTo>
                <a:lnTo>
                  <a:pt x="1152144" y="507492"/>
                </a:lnTo>
                <a:lnTo>
                  <a:pt x="1164336" y="507492"/>
                </a:lnTo>
                <a:lnTo>
                  <a:pt x="1164336" y="12192"/>
                </a:lnTo>
                <a:lnTo>
                  <a:pt x="1158240" y="12192"/>
                </a:lnTo>
                <a:lnTo>
                  <a:pt x="1152144" y="6096"/>
                </a:lnTo>
                <a:close/>
              </a:path>
              <a:path w="1164590" h="508000">
                <a:moveTo>
                  <a:pt x="12192" y="6096"/>
                </a:moveTo>
                <a:lnTo>
                  <a:pt x="6096" y="12192"/>
                </a:lnTo>
                <a:lnTo>
                  <a:pt x="12192" y="12192"/>
                </a:lnTo>
                <a:lnTo>
                  <a:pt x="12192" y="6096"/>
                </a:lnTo>
                <a:close/>
              </a:path>
              <a:path w="1164590" h="508000">
                <a:moveTo>
                  <a:pt x="1152144" y="6096"/>
                </a:moveTo>
                <a:lnTo>
                  <a:pt x="12192" y="6096"/>
                </a:lnTo>
                <a:lnTo>
                  <a:pt x="12192" y="12192"/>
                </a:lnTo>
                <a:lnTo>
                  <a:pt x="1152144" y="12192"/>
                </a:lnTo>
                <a:lnTo>
                  <a:pt x="1152144" y="6096"/>
                </a:lnTo>
                <a:close/>
              </a:path>
              <a:path w="1164590" h="508000">
                <a:moveTo>
                  <a:pt x="1164336" y="6096"/>
                </a:moveTo>
                <a:lnTo>
                  <a:pt x="1152144" y="6096"/>
                </a:lnTo>
                <a:lnTo>
                  <a:pt x="1158240" y="12192"/>
                </a:lnTo>
                <a:lnTo>
                  <a:pt x="1164336" y="12192"/>
                </a:lnTo>
                <a:lnTo>
                  <a:pt x="1164336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023690" y="2709090"/>
            <a:ext cx="192913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Arial"/>
                <a:cs typeface="Arial"/>
              </a:rPr>
              <a:t>Processor</a:t>
            </a:r>
            <a:r>
              <a:rPr sz="1400" b="1" spc="-5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Z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400" i="1" spc="-5" dirty="0">
                <a:latin typeface="Arial"/>
                <a:cs typeface="Arial"/>
              </a:rPr>
              <a:t>16 </a:t>
            </a:r>
            <a:r>
              <a:rPr sz="1400" i="1" dirty="0">
                <a:latin typeface="Arial"/>
                <a:cs typeface="Arial"/>
              </a:rPr>
              <a:t>small cores </a:t>
            </a:r>
            <a:r>
              <a:rPr sz="1400" i="1" spc="-5" dirty="0">
                <a:latin typeface="Arial"/>
                <a:cs typeface="Arial"/>
              </a:rPr>
              <a:t>of area</a:t>
            </a:r>
            <a:r>
              <a:rPr sz="1400" i="1" spc="-195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A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345680" y="3278118"/>
            <a:ext cx="576580" cy="501650"/>
          </a:xfrm>
          <a:custGeom>
            <a:avLst/>
            <a:gdLst/>
            <a:ahLst/>
            <a:cxnLst/>
            <a:rect l="l" t="t" r="r" b="b"/>
            <a:pathLst>
              <a:path w="576579" h="501650">
                <a:moveTo>
                  <a:pt x="0" y="0"/>
                </a:moveTo>
                <a:lnTo>
                  <a:pt x="576072" y="0"/>
                </a:lnTo>
                <a:lnTo>
                  <a:pt x="576072" y="501395"/>
                </a:lnTo>
                <a:lnTo>
                  <a:pt x="0" y="50139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39583" y="3272022"/>
            <a:ext cx="588645" cy="508000"/>
          </a:xfrm>
          <a:custGeom>
            <a:avLst/>
            <a:gdLst/>
            <a:ahLst/>
            <a:cxnLst/>
            <a:rect l="l" t="t" r="r" b="b"/>
            <a:pathLst>
              <a:path w="588645" h="508000">
                <a:moveTo>
                  <a:pt x="585216" y="0"/>
                </a:moveTo>
                <a:lnTo>
                  <a:pt x="3048" y="0"/>
                </a:lnTo>
                <a:lnTo>
                  <a:pt x="0" y="3048"/>
                </a:lnTo>
                <a:lnTo>
                  <a:pt x="0" y="507492"/>
                </a:lnTo>
                <a:lnTo>
                  <a:pt x="12192" y="507492"/>
                </a:lnTo>
                <a:lnTo>
                  <a:pt x="12192" y="12192"/>
                </a:lnTo>
                <a:lnTo>
                  <a:pt x="6095" y="12192"/>
                </a:lnTo>
                <a:lnTo>
                  <a:pt x="12192" y="6096"/>
                </a:lnTo>
                <a:lnTo>
                  <a:pt x="588264" y="6096"/>
                </a:lnTo>
                <a:lnTo>
                  <a:pt x="588264" y="3048"/>
                </a:lnTo>
                <a:lnTo>
                  <a:pt x="585216" y="0"/>
                </a:lnTo>
                <a:close/>
              </a:path>
              <a:path w="588645" h="508000">
                <a:moveTo>
                  <a:pt x="576072" y="6096"/>
                </a:moveTo>
                <a:lnTo>
                  <a:pt x="576072" y="507492"/>
                </a:lnTo>
                <a:lnTo>
                  <a:pt x="588264" y="507492"/>
                </a:lnTo>
                <a:lnTo>
                  <a:pt x="588264" y="12192"/>
                </a:lnTo>
                <a:lnTo>
                  <a:pt x="582168" y="12192"/>
                </a:lnTo>
                <a:lnTo>
                  <a:pt x="576072" y="6096"/>
                </a:lnTo>
                <a:close/>
              </a:path>
              <a:path w="588645" h="508000">
                <a:moveTo>
                  <a:pt x="12192" y="6096"/>
                </a:moveTo>
                <a:lnTo>
                  <a:pt x="6095" y="12192"/>
                </a:lnTo>
                <a:lnTo>
                  <a:pt x="12192" y="12192"/>
                </a:lnTo>
                <a:lnTo>
                  <a:pt x="12192" y="6096"/>
                </a:lnTo>
                <a:close/>
              </a:path>
              <a:path w="588645" h="508000">
                <a:moveTo>
                  <a:pt x="576072" y="6096"/>
                </a:moveTo>
                <a:lnTo>
                  <a:pt x="12192" y="6096"/>
                </a:lnTo>
                <a:lnTo>
                  <a:pt x="12192" y="12192"/>
                </a:lnTo>
                <a:lnTo>
                  <a:pt x="576072" y="12192"/>
                </a:lnTo>
                <a:lnTo>
                  <a:pt x="576072" y="6096"/>
                </a:lnTo>
                <a:close/>
              </a:path>
              <a:path w="588645" h="508000">
                <a:moveTo>
                  <a:pt x="588264" y="6096"/>
                </a:moveTo>
                <a:lnTo>
                  <a:pt x="576072" y="6096"/>
                </a:lnTo>
                <a:lnTo>
                  <a:pt x="582168" y="12192"/>
                </a:lnTo>
                <a:lnTo>
                  <a:pt x="588264" y="12192"/>
                </a:lnTo>
                <a:lnTo>
                  <a:pt x="588264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917180" y="3278118"/>
            <a:ext cx="576580" cy="501650"/>
          </a:xfrm>
          <a:custGeom>
            <a:avLst/>
            <a:gdLst/>
            <a:ahLst/>
            <a:cxnLst/>
            <a:rect l="l" t="t" r="r" b="b"/>
            <a:pathLst>
              <a:path w="576579" h="501650">
                <a:moveTo>
                  <a:pt x="0" y="0"/>
                </a:moveTo>
                <a:lnTo>
                  <a:pt x="576072" y="0"/>
                </a:lnTo>
                <a:lnTo>
                  <a:pt x="576072" y="501395"/>
                </a:lnTo>
                <a:lnTo>
                  <a:pt x="0" y="50139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911083" y="3272022"/>
            <a:ext cx="588645" cy="508000"/>
          </a:xfrm>
          <a:custGeom>
            <a:avLst/>
            <a:gdLst/>
            <a:ahLst/>
            <a:cxnLst/>
            <a:rect l="l" t="t" r="r" b="b"/>
            <a:pathLst>
              <a:path w="588645" h="508000">
                <a:moveTo>
                  <a:pt x="585216" y="0"/>
                </a:moveTo>
                <a:lnTo>
                  <a:pt x="3048" y="0"/>
                </a:lnTo>
                <a:lnTo>
                  <a:pt x="0" y="3048"/>
                </a:lnTo>
                <a:lnTo>
                  <a:pt x="0" y="507492"/>
                </a:lnTo>
                <a:lnTo>
                  <a:pt x="12192" y="507492"/>
                </a:lnTo>
                <a:lnTo>
                  <a:pt x="12192" y="12192"/>
                </a:lnTo>
                <a:lnTo>
                  <a:pt x="6095" y="12192"/>
                </a:lnTo>
                <a:lnTo>
                  <a:pt x="12192" y="6096"/>
                </a:lnTo>
                <a:lnTo>
                  <a:pt x="588264" y="6096"/>
                </a:lnTo>
                <a:lnTo>
                  <a:pt x="588264" y="3048"/>
                </a:lnTo>
                <a:lnTo>
                  <a:pt x="585216" y="0"/>
                </a:lnTo>
                <a:close/>
              </a:path>
              <a:path w="588645" h="508000">
                <a:moveTo>
                  <a:pt x="576072" y="6096"/>
                </a:moveTo>
                <a:lnTo>
                  <a:pt x="576072" y="507492"/>
                </a:lnTo>
                <a:lnTo>
                  <a:pt x="588264" y="507492"/>
                </a:lnTo>
                <a:lnTo>
                  <a:pt x="588264" y="12192"/>
                </a:lnTo>
                <a:lnTo>
                  <a:pt x="582168" y="12192"/>
                </a:lnTo>
                <a:lnTo>
                  <a:pt x="576072" y="6096"/>
                </a:lnTo>
                <a:close/>
              </a:path>
              <a:path w="588645" h="508000">
                <a:moveTo>
                  <a:pt x="12192" y="6096"/>
                </a:moveTo>
                <a:lnTo>
                  <a:pt x="6095" y="12192"/>
                </a:lnTo>
                <a:lnTo>
                  <a:pt x="12192" y="12192"/>
                </a:lnTo>
                <a:lnTo>
                  <a:pt x="12192" y="6096"/>
                </a:lnTo>
                <a:close/>
              </a:path>
              <a:path w="588645" h="508000">
                <a:moveTo>
                  <a:pt x="576072" y="6096"/>
                </a:moveTo>
                <a:lnTo>
                  <a:pt x="12192" y="6096"/>
                </a:lnTo>
                <a:lnTo>
                  <a:pt x="12192" y="12192"/>
                </a:lnTo>
                <a:lnTo>
                  <a:pt x="576072" y="12192"/>
                </a:lnTo>
                <a:lnTo>
                  <a:pt x="576072" y="6096"/>
                </a:lnTo>
                <a:close/>
              </a:path>
              <a:path w="588645" h="508000">
                <a:moveTo>
                  <a:pt x="588264" y="6096"/>
                </a:moveTo>
                <a:lnTo>
                  <a:pt x="576072" y="6096"/>
                </a:lnTo>
                <a:lnTo>
                  <a:pt x="582168" y="12192"/>
                </a:lnTo>
                <a:lnTo>
                  <a:pt x="588264" y="12192"/>
                </a:lnTo>
                <a:lnTo>
                  <a:pt x="588264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345680" y="3279642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90" h="288289">
                <a:moveTo>
                  <a:pt x="0" y="0"/>
                </a:moveTo>
                <a:lnTo>
                  <a:pt x="288036" y="0"/>
                </a:lnTo>
                <a:lnTo>
                  <a:pt x="288036" y="288036"/>
                </a:lnTo>
                <a:lnTo>
                  <a:pt x="0" y="28803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339583" y="3273546"/>
            <a:ext cx="300355" cy="300355"/>
          </a:xfrm>
          <a:custGeom>
            <a:avLst/>
            <a:gdLst/>
            <a:ahLst/>
            <a:cxnLst/>
            <a:rect l="l" t="t" r="r" b="b"/>
            <a:pathLst>
              <a:path w="300354" h="300354">
                <a:moveTo>
                  <a:pt x="297180" y="0"/>
                </a:moveTo>
                <a:lnTo>
                  <a:pt x="3048" y="0"/>
                </a:lnTo>
                <a:lnTo>
                  <a:pt x="0" y="3048"/>
                </a:lnTo>
                <a:lnTo>
                  <a:pt x="0" y="298704"/>
                </a:lnTo>
                <a:lnTo>
                  <a:pt x="3048" y="300228"/>
                </a:lnTo>
                <a:lnTo>
                  <a:pt x="297180" y="300228"/>
                </a:lnTo>
                <a:lnTo>
                  <a:pt x="300228" y="298704"/>
                </a:lnTo>
                <a:lnTo>
                  <a:pt x="300228" y="294132"/>
                </a:lnTo>
                <a:lnTo>
                  <a:pt x="12192" y="294132"/>
                </a:lnTo>
                <a:lnTo>
                  <a:pt x="6096" y="288036"/>
                </a:lnTo>
                <a:lnTo>
                  <a:pt x="12192" y="288036"/>
                </a:lnTo>
                <a:lnTo>
                  <a:pt x="12192" y="13716"/>
                </a:lnTo>
                <a:lnTo>
                  <a:pt x="6095" y="13716"/>
                </a:lnTo>
                <a:lnTo>
                  <a:pt x="12192" y="6096"/>
                </a:lnTo>
                <a:lnTo>
                  <a:pt x="300228" y="6096"/>
                </a:lnTo>
                <a:lnTo>
                  <a:pt x="300228" y="3048"/>
                </a:lnTo>
                <a:lnTo>
                  <a:pt x="297180" y="0"/>
                </a:lnTo>
                <a:close/>
              </a:path>
              <a:path w="300354" h="300354">
                <a:moveTo>
                  <a:pt x="12192" y="288036"/>
                </a:moveTo>
                <a:lnTo>
                  <a:pt x="6096" y="288036"/>
                </a:lnTo>
                <a:lnTo>
                  <a:pt x="12192" y="294132"/>
                </a:lnTo>
                <a:lnTo>
                  <a:pt x="12192" y="288036"/>
                </a:lnTo>
                <a:close/>
              </a:path>
              <a:path w="300354" h="300354">
                <a:moveTo>
                  <a:pt x="288036" y="288036"/>
                </a:moveTo>
                <a:lnTo>
                  <a:pt x="12192" y="288036"/>
                </a:lnTo>
                <a:lnTo>
                  <a:pt x="12192" y="294132"/>
                </a:lnTo>
                <a:lnTo>
                  <a:pt x="288036" y="294132"/>
                </a:lnTo>
                <a:lnTo>
                  <a:pt x="288036" y="288036"/>
                </a:lnTo>
                <a:close/>
              </a:path>
              <a:path w="300354" h="300354">
                <a:moveTo>
                  <a:pt x="288036" y="6096"/>
                </a:moveTo>
                <a:lnTo>
                  <a:pt x="288036" y="294132"/>
                </a:lnTo>
                <a:lnTo>
                  <a:pt x="294132" y="288036"/>
                </a:lnTo>
                <a:lnTo>
                  <a:pt x="300228" y="288036"/>
                </a:lnTo>
                <a:lnTo>
                  <a:pt x="300228" y="13716"/>
                </a:lnTo>
                <a:lnTo>
                  <a:pt x="294132" y="13716"/>
                </a:lnTo>
                <a:lnTo>
                  <a:pt x="288036" y="6096"/>
                </a:lnTo>
                <a:close/>
              </a:path>
              <a:path w="300354" h="300354">
                <a:moveTo>
                  <a:pt x="300228" y="288036"/>
                </a:moveTo>
                <a:lnTo>
                  <a:pt x="294132" y="288036"/>
                </a:lnTo>
                <a:lnTo>
                  <a:pt x="288036" y="294132"/>
                </a:lnTo>
                <a:lnTo>
                  <a:pt x="300228" y="294132"/>
                </a:lnTo>
                <a:lnTo>
                  <a:pt x="300228" y="288036"/>
                </a:lnTo>
                <a:close/>
              </a:path>
              <a:path w="300354" h="300354">
                <a:moveTo>
                  <a:pt x="12192" y="6096"/>
                </a:moveTo>
                <a:lnTo>
                  <a:pt x="6095" y="13716"/>
                </a:lnTo>
                <a:lnTo>
                  <a:pt x="12192" y="13716"/>
                </a:lnTo>
                <a:lnTo>
                  <a:pt x="12192" y="6096"/>
                </a:lnTo>
                <a:close/>
              </a:path>
              <a:path w="300354" h="300354">
                <a:moveTo>
                  <a:pt x="288036" y="6096"/>
                </a:moveTo>
                <a:lnTo>
                  <a:pt x="12192" y="6096"/>
                </a:lnTo>
                <a:lnTo>
                  <a:pt x="12192" y="13716"/>
                </a:lnTo>
                <a:lnTo>
                  <a:pt x="288036" y="13716"/>
                </a:lnTo>
                <a:lnTo>
                  <a:pt x="288036" y="6096"/>
                </a:lnTo>
                <a:close/>
              </a:path>
              <a:path w="300354" h="300354">
                <a:moveTo>
                  <a:pt x="300228" y="6096"/>
                </a:moveTo>
                <a:lnTo>
                  <a:pt x="288036" y="6096"/>
                </a:lnTo>
                <a:lnTo>
                  <a:pt x="294132" y="13716"/>
                </a:lnTo>
                <a:lnTo>
                  <a:pt x="300228" y="13716"/>
                </a:lnTo>
                <a:lnTo>
                  <a:pt x="300228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630668" y="3566154"/>
            <a:ext cx="288290" cy="213360"/>
          </a:xfrm>
          <a:custGeom>
            <a:avLst/>
            <a:gdLst/>
            <a:ahLst/>
            <a:cxnLst/>
            <a:rect l="l" t="t" r="r" b="b"/>
            <a:pathLst>
              <a:path w="288290" h="213360">
                <a:moveTo>
                  <a:pt x="0" y="0"/>
                </a:moveTo>
                <a:lnTo>
                  <a:pt x="288036" y="0"/>
                </a:lnTo>
                <a:lnTo>
                  <a:pt x="288036" y="213360"/>
                </a:lnTo>
                <a:lnTo>
                  <a:pt x="0" y="21336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624571" y="3560058"/>
            <a:ext cx="302260" cy="219710"/>
          </a:xfrm>
          <a:custGeom>
            <a:avLst/>
            <a:gdLst/>
            <a:ahLst/>
            <a:cxnLst/>
            <a:rect l="l" t="t" r="r" b="b"/>
            <a:pathLst>
              <a:path w="302259" h="219710">
                <a:moveTo>
                  <a:pt x="298704" y="0"/>
                </a:moveTo>
                <a:lnTo>
                  <a:pt x="3048" y="0"/>
                </a:lnTo>
                <a:lnTo>
                  <a:pt x="0" y="3048"/>
                </a:lnTo>
                <a:lnTo>
                  <a:pt x="0" y="219456"/>
                </a:lnTo>
                <a:lnTo>
                  <a:pt x="13716" y="219456"/>
                </a:lnTo>
                <a:lnTo>
                  <a:pt x="13716" y="12192"/>
                </a:lnTo>
                <a:lnTo>
                  <a:pt x="6095" y="12192"/>
                </a:lnTo>
                <a:lnTo>
                  <a:pt x="13716" y="6096"/>
                </a:lnTo>
                <a:lnTo>
                  <a:pt x="301752" y="6096"/>
                </a:lnTo>
                <a:lnTo>
                  <a:pt x="301752" y="3048"/>
                </a:lnTo>
                <a:lnTo>
                  <a:pt x="298704" y="0"/>
                </a:lnTo>
                <a:close/>
              </a:path>
              <a:path w="302259" h="219710">
                <a:moveTo>
                  <a:pt x="288036" y="6096"/>
                </a:moveTo>
                <a:lnTo>
                  <a:pt x="288036" y="219456"/>
                </a:lnTo>
                <a:lnTo>
                  <a:pt x="301752" y="219456"/>
                </a:lnTo>
                <a:lnTo>
                  <a:pt x="301752" y="12192"/>
                </a:lnTo>
                <a:lnTo>
                  <a:pt x="294132" y="12192"/>
                </a:lnTo>
                <a:lnTo>
                  <a:pt x="288036" y="6096"/>
                </a:lnTo>
                <a:close/>
              </a:path>
              <a:path w="302259" h="219710">
                <a:moveTo>
                  <a:pt x="13716" y="6096"/>
                </a:moveTo>
                <a:lnTo>
                  <a:pt x="6095" y="12192"/>
                </a:lnTo>
                <a:lnTo>
                  <a:pt x="13716" y="12192"/>
                </a:lnTo>
                <a:lnTo>
                  <a:pt x="13716" y="6096"/>
                </a:lnTo>
                <a:close/>
              </a:path>
              <a:path w="302259" h="219710">
                <a:moveTo>
                  <a:pt x="288036" y="6096"/>
                </a:moveTo>
                <a:lnTo>
                  <a:pt x="13716" y="6096"/>
                </a:lnTo>
                <a:lnTo>
                  <a:pt x="13716" y="12192"/>
                </a:lnTo>
                <a:lnTo>
                  <a:pt x="288036" y="12192"/>
                </a:lnTo>
                <a:lnTo>
                  <a:pt x="288036" y="6096"/>
                </a:lnTo>
                <a:close/>
              </a:path>
              <a:path w="302259" h="219710">
                <a:moveTo>
                  <a:pt x="301752" y="6096"/>
                </a:moveTo>
                <a:lnTo>
                  <a:pt x="288036" y="6096"/>
                </a:lnTo>
                <a:lnTo>
                  <a:pt x="294132" y="12192"/>
                </a:lnTo>
                <a:lnTo>
                  <a:pt x="301752" y="12192"/>
                </a:lnTo>
                <a:lnTo>
                  <a:pt x="301752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917180" y="3279642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90" h="288289">
                <a:moveTo>
                  <a:pt x="0" y="0"/>
                </a:moveTo>
                <a:lnTo>
                  <a:pt x="288036" y="0"/>
                </a:lnTo>
                <a:lnTo>
                  <a:pt x="288036" y="288036"/>
                </a:lnTo>
                <a:lnTo>
                  <a:pt x="0" y="28803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911083" y="3273546"/>
            <a:ext cx="300355" cy="300355"/>
          </a:xfrm>
          <a:custGeom>
            <a:avLst/>
            <a:gdLst/>
            <a:ahLst/>
            <a:cxnLst/>
            <a:rect l="l" t="t" r="r" b="b"/>
            <a:pathLst>
              <a:path w="300354" h="300354">
                <a:moveTo>
                  <a:pt x="297180" y="0"/>
                </a:moveTo>
                <a:lnTo>
                  <a:pt x="3048" y="0"/>
                </a:lnTo>
                <a:lnTo>
                  <a:pt x="0" y="3048"/>
                </a:lnTo>
                <a:lnTo>
                  <a:pt x="0" y="298704"/>
                </a:lnTo>
                <a:lnTo>
                  <a:pt x="3048" y="300228"/>
                </a:lnTo>
                <a:lnTo>
                  <a:pt x="297180" y="300228"/>
                </a:lnTo>
                <a:lnTo>
                  <a:pt x="300228" y="298704"/>
                </a:lnTo>
                <a:lnTo>
                  <a:pt x="300228" y="294132"/>
                </a:lnTo>
                <a:lnTo>
                  <a:pt x="12192" y="294132"/>
                </a:lnTo>
                <a:lnTo>
                  <a:pt x="6096" y="288036"/>
                </a:lnTo>
                <a:lnTo>
                  <a:pt x="12192" y="288036"/>
                </a:lnTo>
                <a:lnTo>
                  <a:pt x="12192" y="13716"/>
                </a:lnTo>
                <a:lnTo>
                  <a:pt x="6095" y="13716"/>
                </a:lnTo>
                <a:lnTo>
                  <a:pt x="12192" y="6096"/>
                </a:lnTo>
                <a:lnTo>
                  <a:pt x="300228" y="6096"/>
                </a:lnTo>
                <a:lnTo>
                  <a:pt x="300228" y="3048"/>
                </a:lnTo>
                <a:lnTo>
                  <a:pt x="297180" y="0"/>
                </a:lnTo>
                <a:close/>
              </a:path>
              <a:path w="300354" h="300354">
                <a:moveTo>
                  <a:pt x="12192" y="288036"/>
                </a:moveTo>
                <a:lnTo>
                  <a:pt x="6096" y="288036"/>
                </a:lnTo>
                <a:lnTo>
                  <a:pt x="12192" y="294132"/>
                </a:lnTo>
                <a:lnTo>
                  <a:pt x="12192" y="288036"/>
                </a:lnTo>
                <a:close/>
              </a:path>
              <a:path w="300354" h="300354">
                <a:moveTo>
                  <a:pt x="288036" y="288036"/>
                </a:moveTo>
                <a:lnTo>
                  <a:pt x="12192" y="288036"/>
                </a:lnTo>
                <a:lnTo>
                  <a:pt x="12192" y="294132"/>
                </a:lnTo>
                <a:lnTo>
                  <a:pt x="288036" y="294132"/>
                </a:lnTo>
                <a:lnTo>
                  <a:pt x="288036" y="288036"/>
                </a:lnTo>
                <a:close/>
              </a:path>
              <a:path w="300354" h="300354">
                <a:moveTo>
                  <a:pt x="288036" y="6096"/>
                </a:moveTo>
                <a:lnTo>
                  <a:pt x="288036" y="294132"/>
                </a:lnTo>
                <a:lnTo>
                  <a:pt x="294132" y="288036"/>
                </a:lnTo>
                <a:lnTo>
                  <a:pt x="300228" y="288036"/>
                </a:lnTo>
                <a:lnTo>
                  <a:pt x="300228" y="13716"/>
                </a:lnTo>
                <a:lnTo>
                  <a:pt x="294132" y="13716"/>
                </a:lnTo>
                <a:lnTo>
                  <a:pt x="288036" y="6096"/>
                </a:lnTo>
                <a:close/>
              </a:path>
              <a:path w="300354" h="300354">
                <a:moveTo>
                  <a:pt x="300228" y="288036"/>
                </a:moveTo>
                <a:lnTo>
                  <a:pt x="294132" y="288036"/>
                </a:lnTo>
                <a:lnTo>
                  <a:pt x="288036" y="294132"/>
                </a:lnTo>
                <a:lnTo>
                  <a:pt x="300228" y="294132"/>
                </a:lnTo>
                <a:lnTo>
                  <a:pt x="300228" y="288036"/>
                </a:lnTo>
                <a:close/>
              </a:path>
              <a:path w="300354" h="300354">
                <a:moveTo>
                  <a:pt x="12192" y="6096"/>
                </a:moveTo>
                <a:lnTo>
                  <a:pt x="6095" y="13716"/>
                </a:lnTo>
                <a:lnTo>
                  <a:pt x="12192" y="13716"/>
                </a:lnTo>
                <a:lnTo>
                  <a:pt x="12192" y="6096"/>
                </a:lnTo>
                <a:close/>
              </a:path>
              <a:path w="300354" h="300354">
                <a:moveTo>
                  <a:pt x="288036" y="6096"/>
                </a:moveTo>
                <a:lnTo>
                  <a:pt x="12192" y="6096"/>
                </a:lnTo>
                <a:lnTo>
                  <a:pt x="12192" y="13716"/>
                </a:lnTo>
                <a:lnTo>
                  <a:pt x="288036" y="13716"/>
                </a:lnTo>
                <a:lnTo>
                  <a:pt x="288036" y="6096"/>
                </a:lnTo>
                <a:close/>
              </a:path>
              <a:path w="300354" h="300354">
                <a:moveTo>
                  <a:pt x="300228" y="6096"/>
                </a:moveTo>
                <a:lnTo>
                  <a:pt x="288036" y="6096"/>
                </a:lnTo>
                <a:lnTo>
                  <a:pt x="294132" y="13716"/>
                </a:lnTo>
                <a:lnTo>
                  <a:pt x="300228" y="13716"/>
                </a:lnTo>
                <a:lnTo>
                  <a:pt x="300228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202168" y="3566154"/>
            <a:ext cx="288290" cy="213360"/>
          </a:xfrm>
          <a:custGeom>
            <a:avLst/>
            <a:gdLst/>
            <a:ahLst/>
            <a:cxnLst/>
            <a:rect l="l" t="t" r="r" b="b"/>
            <a:pathLst>
              <a:path w="288290" h="213360">
                <a:moveTo>
                  <a:pt x="0" y="0"/>
                </a:moveTo>
                <a:lnTo>
                  <a:pt x="288036" y="0"/>
                </a:lnTo>
                <a:lnTo>
                  <a:pt x="288036" y="213360"/>
                </a:lnTo>
                <a:lnTo>
                  <a:pt x="0" y="21336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196071" y="3560058"/>
            <a:ext cx="302260" cy="219710"/>
          </a:xfrm>
          <a:custGeom>
            <a:avLst/>
            <a:gdLst/>
            <a:ahLst/>
            <a:cxnLst/>
            <a:rect l="l" t="t" r="r" b="b"/>
            <a:pathLst>
              <a:path w="302259" h="219710">
                <a:moveTo>
                  <a:pt x="298704" y="0"/>
                </a:moveTo>
                <a:lnTo>
                  <a:pt x="3048" y="0"/>
                </a:lnTo>
                <a:lnTo>
                  <a:pt x="0" y="3048"/>
                </a:lnTo>
                <a:lnTo>
                  <a:pt x="0" y="219456"/>
                </a:lnTo>
                <a:lnTo>
                  <a:pt x="13716" y="219456"/>
                </a:lnTo>
                <a:lnTo>
                  <a:pt x="13716" y="12192"/>
                </a:lnTo>
                <a:lnTo>
                  <a:pt x="6095" y="12192"/>
                </a:lnTo>
                <a:lnTo>
                  <a:pt x="13716" y="6096"/>
                </a:lnTo>
                <a:lnTo>
                  <a:pt x="301752" y="6096"/>
                </a:lnTo>
                <a:lnTo>
                  <a:pt x="301752" y="3048"/>
                </a:lnTo>
                <a:lnTo>
                  <a:pt x="298704" y="0"/>
                </a:lnTo>
                <a:close/>
              </a:path>
              <a:path w="302259" h="219710">
                <a:moveTo>
                  <a:pt x="288036" y="6096"/>
                </a:moveTo>
                <a:lnTo>
                  <a:pt x="288036" y="219456"/>
                </a:lnTo>
                <a:lnTo>
                  <a:pt x="301752" y="219456"/>
                </a:lnTo>
                <a:lnTo>
                  <a:pt x="301752" y="12192"/>
                </a:lnTo>
                <a:lnTo>
                  <a:pt x="294132" y="12192"/>
                </a:lnTo>
                <a:lnTo>
                  <a:pt x="288036" y="6096"/>
                </a:lnTo>
                <a:close/>
              </a:path>
              <a:path w="302259" h="219710">
                <a:moveTo>
                  <a:pt x="13716" y="6096"/>
                </a:moveTo>
                <a:lnTo>
                  <a:pt x="6095" y="12192"/>
                </a:lnTo>
                <a:lnTo>
                  <a:pt x="13716" y="12192"/>
                </a:lnTo>
                <a:lnTo>
                  <a:pt x="13716" y="6096"/>
                </a:lnTo>
                <a:close/>
              </a:path>
              <a:path w="302259" h="219710">
                <a:moveTo>
                  <a:pt x="288036" y="6096"/>
                </a:moveTo>
                <a:lnTo>
                  <a:pt x="13716" y="6096"/>
                </a:lnTo>
                <a:lnTo>
                  <a:pt x="13716" y="12192"/>
                </a:lnTo>
                <a:lnTo>
                  <a:pt x="288036" y="12192"/>
                </a:lnTo>
                <a:lnTo>
                  <a:pt x="288036" y="6096"/>
                </a:lnTo>
                <a:close/>
              </a:path>
              <a:path w="302259" h="219710">
                <a:moveTo>
                  <a:pt x="301752" y="6096"/>
                </a:moveTo>
                <a:lnTo>
                  <a:pt x="288036" y="6096"/>
                </a:lnTo>
                <a:lnTo>
                  <a:pt x="294132" y="12192"/>
                </a:lnTo>
                <a:lnTo>
                  <a:pt x="301752" y="12192"/>
                </a:lnTo>
                <a:lnTo>
                  <a:pt x="301752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550924" y="4536409"/>
            <a:ext cx="7480934" cy="1583767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530"/>
              </a:spcBef>
              <a:buFont typeface="Wingdings"/>
              <a:buChar char=""/>
              <a:tabLst>
                <a:tab pos="299720" algn="l"/>
              </a:tabLst>
            </a:pPr>
            <a:r>
              <a:rPr sz="1800" spc="10" dirty="0">
                <a:latin typeface="宋体"/>
                <a:cs typeface="宋体"/>
              </a:rPr>
              <a:t>分别计算</a:t>
            </a:r>
            <a:r>
              <a:rPr sz="1800" b="1" spc="-10" dirty="0">
                <a:latin typeface="Arial"/>
                <a:cs typeface="Arial"/>
              </a:rPr>
              <a:t>3</a:t>
            </a:r>
            <a:r>
              <a:rPr sz="1800" spc="10" dirty="0">
                <a:latin typeface="宋体"/>
                <a:cs typeface="宋体"/>
              </a:rPr>
              <a:t>个处理器完成程序的时间</a:t>
            </a:r>
            <a:r>
              <a:rPr sz="1800" dirty="0">
                <a:latin typeface="宋体"/>
                <a:cs typeface="宋体"/>
              </a:rPr>
              <a:t>。</a:t>
            </a:r>
          </a:p>
          <a:p>
            <a:pPr marL="354965" indent="-342900">
              <a:lnSpc>
                <a:spcPct val="100000"/>
              </a:lnSpc>
              <a:spcBef>
                <a:spcPts val="430"/>
              </a:spcBef>
              <a:buSzPct val="94444"/>
              <a:buFont typeface="+mj-lt"/>
              <a:buAutoNum type="arabicPeriod"/>
              <a:tabLst>
                <a:tab pos="600075" algn="l"/>
              </a:tabLst>
            </a:pPr>
            <a:r>
              <a:rPr sz="1800" b="1" dirty="0">
                <a:latin typeface="Arial"/>
                <a:cs typeface="Arial"/>
              </a:rPr>
              <a:t>X</a:t>
            </a:r>
            <a:r>
              <a:rPr sz="1800" dirty="0">
                <a:latin typeface="宋体"/>
                <a:cs typeface="宋体"/>
              </a:rPr>
              <a:t>：</a:t>
            </a:r>
            <a:r>
              <a:rPr sz="1800" spc="10" dirty="0">
                <a:latin typeface="宋体"/>
                <a:cs typeface="宋体"/>
              </a:rPr>
              <a:t>面积是</a:t>
            </a:r>
            <a:r>
              <a:rPr sz="1800" b="1" dirty="0">
                <a:latin typeface="Arial"/>
                <a:cs typeface="Arial"/>
              </a:rPr>
              <a:t>Z</a:t>
            </a:r>
            <a:r>
              <a:rPr sz="1800" spc="10" dirty="0">
                <a:latin typeface="宋体"/>
                <a:cs typeface="宋体"/>
              </a:rPr>
              <a:t>小核的</a:t>
            </a:r>
            <a:r>
              <a:rPr sz="1800" b="1" spc="-10" dirty="0">
                <a:latin typeface="Arial"/>
                <a:cs typeface="Arial"/>
              </a:rPr>
              <a:t>16</a:t>
            </a:r>
            <a:r>
              <a:rPr sz="1800" spc="10" dirty="0">
                <a:latin typeface="宋体"/>
                <a:cs typeface="宋体"/>
              </a:rPr>
              <a:t>倍，则程序执行时间为</a:t>
            </a:r>
            <a:r>
              <a:rPr sz="1800" b="1" spc="-5" dirty="0">
                <a:latin typeface="Arial"/>
                <a:cs typeface="Arial"/>
              </a:rPr>
              <a:t>1/4</a:t>
            </a:r>
            <a:r>
              <a:rPr sz="1800" spc="-5" dirty="0">
                <a:latin typeface="宋体"/>
                <a:cs typeface="宋体"/>
              </a:rPr>
              <a:t>；</a:t>
            </a:r>
            <a:endParaRPr sz="1800" dirty="0">
              <a:latin typeface="宋体"/>
              <a:cs typeface="宋体"/>
            </a:endParaRPr>
          </a:p>
          <a:p>
            <a:pPr marL="299085" marR="5080" indent="-287020">
              <a:lnSpc>
                <a:spcPts val="1939"/>
              </a:lnSpc>
              <a:spcBef>
                <a:spcPts val="680"/>
              </a:spcBef>
              <a:buSzPct val="94444"/>
              <a:buFont typeface=""/>
              <a:buAutoNum type="arabicPeriod"/>
              <a:tabLst>
                <a:tab pos="600075" algn="l"/>
              </a:tabLst>
            </a:pPr>
            <a:r>
              <a:rPr sz="1800" b="1" spc="-5" dirty="0">
                <a:latin typeface="Arial"/>
                <a:cs typeface="Arial"/>
              </a:rPr>
              <a:t>Y</a:t>
            </a:r>
            <a:r>
              <a:rPr sz="1800" spc="10" dirty="0">
                <a:latin typeface="宋体"/>
                <a:cs typeface="宋体"/>
              </a:rPr>
              <a:t>：单个核面积是</a:t>
            </a:r>
            <a:r>
              <a:rPr sz="1800" b="1" dirty="0">
                <a:latin typeface="Arial"/>
                <a:cs typeface="Arial"/>
              </a:rPr>
              <a:t>Z</a:t>
            </a:r>
            <a:r>
              <a:rPr sz="1800" spc="10" dirty="0">
                <a:latin typeface="宋体"/>
                <a:cs typeface="宋体"/>
              </a:rPr>
              <a:t>小核的</a:t>
            </a:r>
            <a:r>
              <a:rPr sz="1800" b="1" spc="-5" dirty="0">
                <a:latin typeface="Arial"/>
                <a:cs typeface="Arial"/>
              </a:rPr>
              <a:t>4</a:t>
            </a:r>
            <a:r>
              <a:rPr sz="1800" spc="10" dirty="0">
                <a:latin typeface="宋体"/>
                <a:cs typeface="宋体"/>
              </a:rPr>
              <a:t>倍，则串行部分需要</a:t>
            </a:r>
            <a:r>
              <a:rPr sz="1800" b="1" dirty="0">
                <a:latin typeface="Arial"/>
                <a:cs typeface="Arial"/>
              </a:rPr>
              <a:t>S*T/</a:t>
            </a:r>
            <a:r>
              <a:rPr sz="1800" b="1" spc="-5" dirty="0">
                <a:latin typeface="Arial"/>
                <a:cs typeface="Arial"/>
              </a:rPr>
              <a:t>2</a:t>
            </a:r>
            <a:r>
              <a:rPr sz="1800" spc="10" dirty="0">
                <a:latin typeface="宋体"/>
                <a:cs typeface="宋体"/>
              </a:rPr>
              <a:t>，</a:t>
            </a:r>
            <a:r>
              <a:rPr sz="1800" b="1" spc="-5" dirty="0">
                <a:latin typeface="Arial"/>
                <a:cs typeface="Arial"/>
              </a:rPr>
              <a:t>4</a:t>
            </a:r>
            <a:r>
              <a:rPr sz="1800" spc="10" dirty="0">
                <a:latin typeface="宋体"/>
                <a:cs typeface="宋体"/>
              </a:rPr>
              <a:t>个核并行</a:t>
            </a:r>
            <a:r>
              <a:rPr sz="1800" dirty="0">
                <a:latin typeface="宋体"/>
                <a:cs typeface="宋体"/>
              </a:rPr>
              <a:t>部 </a:t>
            </a:r>
            <a:r>
              <a:rPr sz="1800" spc="10" dirty="0">
                <a:latin typeface="宋体"/>
                <a:cs typeface="宋体"/>
              </a:rPr>
              <a:t>分执行时间</a:t>
            </a:r>
            <a:r>
              <a:rPr sz="1800" dirty="0">
                <a:latin typeface="宋体"/>
                <a:cs typeface="宋体"/>
              </a:rPr>
              <a:t>为</a:t>
            </a:r>
            <a:r>
              <a:rPr sz="1800" spc="-400" dirty="0">
                <a:latin typeface="宋体"/>
                <a:cs typeface="宋体"/>
              </a:rPr>
              <a:t> </a:t>
            </a:r>
            <a:r>
              <a:rPr sz="1800" b="1" dirty="0">
                <a:latin typeface="Arial"/>
                <a:cs typeface="Arial"/>
              </a:rPr>
              <a:t>((1-S)*T/2)/4</a:t>
            </a:r>
            <a:r>
              <a:rPr sz="1800" dirty="0">
                <a:latin typeface="宋体"/>
                <a:cs typeface="宋体"/>
              </a:rPr>
              <a:t>，</a:t>
            </a:r>
            <a:r>
              <a:rPr sz="1800" spc="10" dirty="0">
                <a:latin typeface="宋体"/>
                <a:cs typeface="宋体"/>
              </a:rPr>
              <a:t>总时间为</a:t>
            </a:r>
            <a:r>
              <a:rPr sz="1800" b="1" spc="-5" dirty="0">
                <a:latin typeface="Arial"/>
                <a:cs typeface="Arial"/>
              </a:rPr>
              <a:t>3S*T/8+T/8</a:t>
            </a:r>
            <a:endParaRPr lang="en-US" dirty="0">
              <a:latin typeface="Arial"/>
              <a:cs typeface="Arial"/>
            </a:endParaRPr>
          </a:p>
          <a:p>
            <a:pPr marL="299085" marR="5080" indent="-287020">
              <a:lnSpc>
                <a:spcPts val="1939"/>
              </a:lnSpc>
              <a:spcBef>
                <a:spcPts val="680"/>
              </a:spcBef>
              <a:buSzPct val="94444"/>
              <a:buFont typeface=""/>
              <a:buAutoNum type="arabicPeriod"/>
              <a:tabLst>
                <a:tab pos="600075" algn="l"/>
              </a:tabLst>
            </a:pPr>
            <a:r>
              <a:rPr sz="1800" b="1" spc="-5" dirty="0">
                <a:latin typeface="Arial"/>
                <a:cs typeface="Arial"/>
              </a:rPr>
              <a:t>Z</a:t>
            </a:r>
            <a:r>
              <a:rPr sz="1800" spc="-5" dirty="0">
                <a:latin typeface="宋体"/>
                <a:cs typeface="宋体"/>
              </a:rPr>
              <a:t>：</a:t>
            </a:r>
            <a:r>
              <a:rPr sz="1800" b="1" spc="-5" dirty="0">
                <a:latin typeface="Arial"/>
                <a:cs typeface="Arial"/>
              </a:rPr>
              <a:t>S*T+(1-S)*T/16=15S*T/16+T/16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269489" y="4437247"/>
            <a:ext cx="1160780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78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267711" y="4434072"/>
            <a:ext cx="1164590" cy="0"/>
          </a:xfrm>
          <a:custGeom>
            <a:avLst/>
            <a:gdLst/>
            <a:ahLst/>
            <a:cxnLst/>
            <a:rect l="l" t="t" r="r" b="b"/>
            <a:pathLst>
              <a:path w="1164589">
                <a:moveTo>
                  <a:pt x="0" y="0"/>
                </a:moveTo>
                <a:lnTo>
                  <a:pt x="1164336" y="0"/>
                </a:lnTo>
              </a:path>
            </a:pathLst>
          </a:custGeom>
          <a:ln w="50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267711" y="4425182"/>
            <a:ext cx="8890" cy="6350"/>
          </a:xfrm>
          <a:custGeom>
            <a:avLst/>
            <a:gdLst/>
            <a:ahLst/>
            <a:cxnLst/>
            <a:rect l="l" t="t" r="r" b="b"/>
            <a:pathLst>
              <a:path w="8889" h="6350">
                <a:moveTo>
                  <a:pt x="0" y="6350"/>
                </a:moveTo>
                <a:lnTo>
                  <a:pt x="8763" y="6350"/>
                </a:lnTo>
                <a:lnTo>
                  <a:pt x="8763" y="0"/>
                </a:lnTo>
                <a:lnTo>
                  <a:pt x="0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273807" y="3780022"/>
            <a:ext cx="0" cy="645160"/>
          </a:xfrm>
          <a:custGeom>
            <a:avLst/>
            <a:gdLst/>
            <a:ahLst/>
            <a:cxnLst/>
            <a:rect l="l" t="t" r="r" b="b"/>
            <a:pathLst>
              <a:path h="645160">
                <a:moveTo>
                  <a:pt x="0" y="0"/>
                </a:moveTo>
                <a:lnTo>
                  <a:pt x="0" y="645159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273807" y="44256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096" y="0"/>
                </a:moveTo>
                <a:lnTo>
                  <a:pt x="0" y="0"/>
                </a:lnTo>
                <a:lnTo>
                  <a:pt x="6096" y="6095"/>
                </a:lnTo>
                <a:lnTo>
                  <a:pt x="60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279904" y="4428738"/>
            <a:ext cx="1140460" cy="0"/>
          </a:xfrm>
          <a:custGeom>
            <a:avLst/>
            <a:gdLst/>
            <a:ahLst/>
            <a:cxnLst/>
            <a:rect l="l" t="t" r="r" b="b"/>
            <a:pathLst>
              <a:path w="1140460">
                <a:moveTo>
                  <a:pt x="0" y="0"/>
                </a:moveTo>
                <a:lnTo>
                  <a:pt x="1139951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419855" y="4425182"/>
            <a:ext cx="3810" cy="6350"/>
          </a:xfrm>
          <a:custGeom>
            <a:avLst/>
            <a:gdLst/>
            <a:ahLst/>
            <a:cxnLst/>
            <a:rect l="l" t="t" r="r" b="b"/>
            <a:pathLst>
              <a:path w="3810" h="6350">
                <a:moveTo>
                  <a:pt x="0" y="6350"/>
                </a:moveTo>
                <a:lnTo>
                  <a:pt x="3429" y="6350"/>
                </a:lnTo>
                <a:lnTo>
                  <a:pt x="3429" y="0"/>
                </a:lnTo>
                <a:lnTo>
                  <a:pt x="0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425952" y="3780022"/>
            <a:ext cx="0" cy="645160"/>
          </a:xfrm>
          <a:custGeom>
            <a:avLst/>
            <a:gdLst/>
            <a:ahLst/>
            <a:cxnLst/>
            <a:rect l="l" t="t" r="r" b="b"/>
            <a:pathLst>
              <a:path h="645160">
                <a:moveTo>
                  <a:pt x="0" y="0"/>
                </a:moveTo>
                <a:lnTo>
                  <a:pt x="0" y="645159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419855" y="4425690"/>
            <a:ext cx="12700" cy="6350"/>
          </a:xfrm>
          <a:custGeom>
            <a:avLst/>
            <a:gdLst/>
            <a:ahLst/>
            <a:cxnLst/>
            <a:rect l="l" t="t" r="r" b="b"/>
            <a:pathLst>
              <a:path w="12700" h="6350">
                <a:moveTo>
                  <a:pt x="12192" y="0"/>
                </a:moveTo>
                <a:lnTo>
                  <a:pt x="6096" y="0"/>
                </a:lnTo>
                <a:lnTo>
                  <a:pt x="0" y="6095"/>
                </a:lnTo>
                <a:lnTo>
                  <a:pt x="12192" y="6095"/>
                </a:lnTo>
                <a:lnTo>
                  <a:pt x="121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767071" y="3779514"/>
            <a:ext cx="1165860" cy="658495"/>
          </a:xfrm>
          <a:custGeom>
            <a:avLst/>
            <a:gdLst/>
            <a:ahLst/>
            <a:cxnLst/>
            <a:rect l="l" t="t" r="r" b="b"/>
            <a:pathLst>
              <a:path w="1165860" h="658495">
                <a:moveTo>
                  <a:pt x="13716" y="0"/>
                </a:moveTo>
                <a:lnTo>
                  <a:pt x="0" y="0"/>
                </a:lnTo>
                <a:lnTo>
                  <a:pt x="0" y="656843"/>
                </a:lnTo>
                <a:lnTo>
                  <a:pt x="3048" y="658367"/>
                </a:lnTo>
                <a:lnTo>
                  <a:pt x="1162812" y="658367"/>
                </a:lnTo>
                <a:lnTo>
                  <a:pt x="1165860" y="656843"/>
                </a:lnTo>
                <a:lnTo>
                  <a:pt x="1165860" y="652271"/>
                </a:lnTo>
                <a:lnTo>
                  <a:pt x="13716" y="652271"/>
                </a:lnTo>
                <a:lnTo>
                  <a:pt x="6096" y="646175"/>
                </a:lnTo>
                <a:lnTo>
                  <a:pt x="13716" y="646175"/>
                </a:lnTo>
                <a:lnTo>
                  <a:pt x="13716" y="0"/>
                </a:lnTo>
                <a:close/>
              </a:path>
              <a:path w="1165860" h="658495">
                <a:moveTo>
                  <a:pt x="13716" y="646175"/>
                </a:moveTo>
                <a:lnTo>
                  <a:pt x="6096" y="646175"/>
                </a:lnTo>
                <a:lnTo>
                  <a:pt x="13716" y="652271"/>
                </a:lnTo>
                <a:lnTo>
                  <a:pt x="13716" y="646175"/>
                </a:lnTo>
                <a:close/>
              </a:path>
              <a:path w="1165860" h="658495">
                <a:moveTo>
                  <a:pt x="1152144" y="646175"/>
                </a:moveTo>
                <a:lnTo>
                  <a:pt x="13716" y="646175"/>
                </a:lnTo>
                <a:lnTo>
                  <a:pt x="13716" y="652271"/>
                </a:lnTo>
                <a:lnTo>
                  <a:pt x="1152144" y="652271"/>
                </a:lnTo>
                <a:lnTo>
                  <a:pt x="1152144" y="646175"/>
                </a:lnTo>
                <a:close/>
              </a:path>
              <a:path w="1165860" h="658495">
                <a:moveTo>
                  <a:pt x="1165860" y="0"/>
                </a:moveTo>
                <a:lnTo>
                  <a:pt x="1152144" y="0"/>
                </a:lnTo>
                <a:lnTo>
                  <a:pt x="1152144" y="652271"/>
                </a:lnTo>
                <a:lnTo>
                  <a:pt x="1158240" y="646175"/>
                </a:lnTo>
                <a:lnTo>
                  <a:pt x="1165860" y="646175"/>
                </a:lnTo>
                <a:lnTo>
                  <a:pt x="1165860" y="0"/>
                </a:lnTo>
                <a:close/>
              </a:path>
              <a:path w="1165860" h="658495">
                <a:moveTo>
                  <a:pt x="1165860" y="646175"/>
                </a:moveTo>
                <a:lnTo>
                  <a:pt x="1158240" y="646175"/>
                </a:lnTo>
                <a:lnTo>
                  <a:pt x="1152144" y="652271"/>
                </a:lnTo>
                <a:lnTo>
                  <a:pt x="1165860" y="652271"/>
                </a:lnTo>
                <a:lnTo>
                  <a:pt x="1165860" y="6461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773167" y="3815328"/>
            <a:ext cx="576580" cy="0"/>
          </a:xfrm>
          <a:custGeom>
            <a:avLst/>
            <a:gdLst/>
            <a:ahLst/>
            <a:cxnLst/>
            <a:rect l="l" t="t" r="r" b="b"/>
            <a:pathLst>
              <a:path w="576579">
                <a:moveTo>
                  <a:pt x="0" y="0"/>
                </a:moveTo>
                <a:lnTo>
                  <a:pt x="576072" y="0"/>
                </a:lnTo>
              </a:path>
            </a:pathLst>
          </a:custGeom>
          <a:ln w="7162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767071" y="3779514"/>
            <a:ext cx="589915" cy="82550"/>
          </a:xfrm>
          <a:custGeom>
            <a:avLst/>
            <a:gdLst/>
            <a:ahLst/>
            <a:cxnLst/>
            <a:rect l="l" t="t" r="r" b="b"/>
            <a:pathLst>
              <a:path w="589914" h="82550">
                <a:moveTo>
                  <a:pt x="13716" y="0"/>
                </a:moveTo>
                <a:lnTo>
                  <a:pt x="0" y="0"/>
                </a:lnTo>
                <a:lnTo>
                  <a:pt x="0" y="80771"/>
                </a:lnTo>
                <a:lnTo>
                  <a:pt x="3048" y="82295"/>
                </a:lnTo>
                <a:lnTo>
                  <a:pt x="586740" y="82295"/>
                </a:lnTo>
                <a:lnTo>
                  <a:pt x="589788" y="80771"/>
                </a:lnTo>
                <a:lnTo>
                  <a:pt x="589788" y="76199"/>
                </a:lnTo>
                <a:lnTo>
                  <a:pt x="13716" y="76199"/>
                </a:lnTo>
                <a:lnTo>
                  <a:pt x="6096" y="70103"/>
                </a:lnTo>
                <a:lnTo>
                  <a:pt x="13716" y="70103"/>
                </a:lnTo>
                <a:lnTo>
                  <a:pt x="13716" y="0"/>
                </a:lnTo>
                <a:close/>
              </a:path>
              <a:path w="589914" h="82550">
                <a:moveTo>
                  <a:pt x="13716" y="70103"/>
                </a:moveTo>
                <a:lnTo>
                  <a:pt x="6096" y="70103"/>
                </a:lnTo>
                <a:lnTo>
                  <a:pt x="13716" y="76199"/>
                </a:lnTo>
                <a:lnTo>
                  <a:pt x="13716" y="70103"/>
                </a:lnTo>
                <a:close/>
              </a:path>
              <a:path w="589914" h="82550">
                <a:moveTo>
                  <a:pt x="576072" y="70103"/>
                </a:moveTo>
                <a:lnTo>
                  <a:pt x="13716" y="70103"/>
                </a:lnTo>
                <a:lnTo>
                  <a:pt x="13716" y="76199"/>
                </a:lnTo>
                <a:lnTo>
                  <a:pt x="576072" y="76199"/>
                </a:lnTo>
                <a:lnTo>
                  <a:pt x="576072" y="70103"/>
                </a:lnTo>
                <a:close/>
              </a:path>
              <a:path w="589914" h="82550">
                <a:moveTo>
                  <a:pt x="589788" y="0"/>
                </a:moveTo>
                <a:lnTo>
                  <a:pt x="576072" y="0"/>
                </a:lnTo>
                <a:lnTo>
                  <a:pt x="576072" y="76199"/>
                </a:lnTo>
                <a:lnTo>
                  <a:pt x="582168" y="70103"/>
                </a:lnTo>
                <a:lnTo>
                  <a:pt x="589788" y="70103"/>
                </a:lnTo>
                <a:lnTo>
                  <a:pt x="589788" y="0"/>
                </a:lnTo>
                <a:close/>
              </a:path>
              <a:path w="589914" h="82550">
                <a:moveTo>
                  <a:pt x="589788" y="70103"/>
                </a:moveTo>
                <a:lnTo>
                  <a:pt x="582168" y="70103"/>
                </a:lnTo>
                <a:lnTo>
                  <a:pt x="576072" y="76199"/>
                </a:lnTo>
                <a:lnTo>
                  <a:pt x="589788" y="76199"/>
                </a:lnTo>
                <a:lnTo>
                  <a:pt x="589788" y="701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344667" y="3817614"/>
            <a:ext cx="576580" cy="0"/>
          </a:xfrm>
          <a:custGeom>
            <a:avLst/>
            <a:gdLst/>
            <a:ahLst/>
            <a:cxnLst/>
            <a:rect l="l" t="t" r="r" b="b"/>
            <a:pathLst>
              <a:path w="576579">
                <a:moveTo>
                  <a:pt x="0" y="0"/>
                </a:moveTo>
                <a:lnTo>
                  <a:pt x="576072" y="0"/>
                </a:lnTo>
              </a:path>
            </a:pathLst>
          </a:custGeom>
          <a:ln w="762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338571" y="3779514"/>
            <a:ext cx="589915" cy="82550"/>
          </a:xfrm>
          <a:custGeom>
            <a:avLst/>
            <a:gdLst/>
            <a:ahLst/>
            <a:cxnLst/>
            <a:rect l="l" t="t" r="r" b="b"/>
            <a:pathLst>
              <a:path w="589914" h="82550">
                <a:moveTo>
                  <a:pt x="13716" y="0"/>
                </a:moveTo>
                <a:lnTo>
                  <a:pt x="0" y="0"/>
                </a:lnTo>
                <a:lnTo>
                  <a:pt x="0" y="80771"/>
                </a:lnTo>
                <a:lnTo>
                  <a:pt x="3048" y="82295"/>
                </a:lnTo>
                <a:lnTo>
                  <a:pt x="586740" y="82295"/>
                </a:lnTo>
                <a:lnTo>
                  <a:pt x="589788" y="80771"/>
                </a:lnTo>
                <a:lnTo>
                  <a:pt x="589788" y="76199"/>
                </a:lnTo>
                <a:lnTo>
                  <a:pt x="13716" y="76199"/>
                </a:lnTo>
                <a:lnTo>
                  <a:pt x="6096" y="70103"/>
                </a:lnTo>
                <a:lnTo>
                  <a:pt x="13716" y="70103"/>
                </a:lnTo>
                <a:lnTo>
                  <a:pt x="13716" y="0"/>
                </a:lnTo>
                <a:close/>
              </a:path>
              <a:path w="589914" h="82550">
                <a:moveTo>
                  <a:pt x="13716" y="70103"/>
                </a:moveTo>
                <a:lnTo>
                  <a:pt x="6096" y="70103"/>
                </a:lnTo>
                <a:lnTo>
                  <a:pt x="13716" y="76199"/>
                </a:lnTo>
                <a:lnTo>
                  <a:pt x="13716" y="70103"/>
                </a:lnTo>
                <a:close/>
              </a:path>
              <a:path w="589914" h="82550">
                <a:moveTo>
                  <a:pt x="576072" y="70103"/>
                </a:moveTo>
                <a:lnTo>
                  <a:pt x="13716" y="70103"/>
                </a:lnTo>
                <a:lnTo>
                  <a:pt x="13716" y="76199"/>
                </a:lnTo>
                <a:lnTo>
                  <a:pt x="576072" y="76199"/>
                </a:lnTo>
                <a:lnTo>
                  <a:pt x="576072" y="70103"/>
                </a:lnTo>
                <a:close/>
              </a:path>
              <a:path w="589914" h="82550">
                <a:moveTo>
                  <a:pt x="589788" y="0"/>
                </a:moveTo>
                <a:lnTo>
                  <a:pt x="576072" y="0"/>
                </a:lnTo>
                <a:lnTo>
                  <a:pt x="576072" y="76199"/>
                </a:lnTo>
                <a:lnTo>
                  <a:pt x="582168" y="70103"/>
                </a:lnTo>
                <a:lnTo>
                  <a:pt x="589788" y="70103"/>
                </a:lnTo>
                <a:lnTo>
                  <a:pt x="589788" y="0"/>
                </a:lnTo>
                <a:close/>
              </a:path>
              <a:path w="589914" h="82550">
                <a:moveTo>
                  <a:pt x="589788" y="70103"/>
                </a:moveTo>
                <a:lnTo>
                  <a:pt x="582168" y="70103"/>
                </a:lnTo>
                <a:lnTo>
                  <a:pt x="576072" y="76199"/>
                </a:lnTo>
                <a:lnTo>
                  <a:pt x="589788" y="76199"/>
                </a:lnTo>
                <a:lnTo>
                  <a:pt x="589788" y="701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773167" y="3851142"/>
            <a:ext cx="576580" cy="576580"/>
          </a:xfrm>
          <a:custGeom>
            <a:avLst/>
            <a:gdLst/>
            <a:ahLst/>
            <a:cxnLst/>
            <a:rect l="l" t="t" r="r" b="b"/>
            <a:pathLst>
              <a:path w="576579" h="576579">
                <a:moveTo>
                  <a:pt x="0" y="0"/>
                </a:moveTo>
                <a:lnTo>
                  <a:pt x="576072" y="0"/>
                </a:lnTo>
                <a:lnTo>
                  <a:pt x="576072" y="576072"/>
                </a:lnTo>
                <a:lnTo>
                  <a:pt x="0" y="57607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767071" y="3845046"/>
            <a:ext cx="589915" cy="588645"/>
          </a:xfrm>
          <a:custGeom>
            <a:avLst/>
            <a:gdLst/>
            <a:ahLst/>
            <a:cxnLst/>
            <a:rect l="l" t="t" r="r" b="b"/>
            <a:pathLst>
              <a:path w="589914" h="588645">
                <a:moveTo>
                  <a:pt x="586740" y="0"/>
                </a:moveTo>
                <a:lnTo>
                  <a:pt x="3048" y="0"/>
                </a:lnTo>
                <a:lnTo>
                  <a:pt x="0" y="3048"/>
                </a:lnTo>
                <a:lnTo>
                  <a:pt x="0" y="586740"/>
                </a:lnTo>
                <a:lnTo>
                  <a:pt x="3048" y="588264"/>
                </a:lnTo>
                <a:lnTo>
                  <a:pt x="586740" y="588264"/>
                </a:lnTo>
                <a:lnTo>
                  <a:pt x="589788" y="586740"/>
                </a:lnTo>
                <a:lnTo>
                  <a:pt x="589788" y="582168"/>
                </a:lnTo>
                <a:lnTo>
                  <a:pt x="13716" y="582168"/>
                </a:lnTo>
                <a:lnTo>
                  <a:pt x="6096" y="576072"/>
                </a:lnTo>
                <a:lnTo>
                  <a:pt x="13716" y="576072"/>
                </a:lnTo>
                <a:lnTo>
                  <a:pt x="13716" y="13716"/>
                </a:lnTo>
                <a:lnTo>
                  <a:pt x="6095" y="13716"/>
                </a:lnTo>
                <a:lnTo>
                  <a:pt x="13716" y="6096"/>
                </a:lnTo>
                <a:lnTo>
                  <a:pt x="589788" y="6096"/>
                </a:lnTo>
                <a:lnTo>
                  <a:pt x="589788" y="3048"/>
                </a:lnTo>
                <a:lnTo>
                  <a:pt x="586740" y="0"/>
                </a:lnTo>
                <a:close/>
              </a:path>
              <a:path w="589914" h="588645">
                <a:moveTo>
                  <a:pt x="13716" y="576072"/>
                </a:moveTo>
                <a:lnTo>
                  <a:pt x="6096" y="576072"/>
                </a:lnTo>
                <a:lnTo>
                  <a:pt x="13716" y="582168"/>
                </a:lnTo>
                <a:lnTo>
                  <a:pt x="13716" y="576072"/>
                </a:lnTo>
                <a:close/>
              </a:path>
              <a:path w="589914" h="588645">
                <a:moveTo>
                  <a:pt x="576072" y="576072"/>
                </a:moveTo>
                <a:lnTo>
                  <a:pt x="13716" y="576072"/>
                </a:lnTo>
                <a:lnTo>
                  <a:pt x="13716" y="582168"/>
                </a:lnTo>
                <a:lnTo>
                  <a:pt x="576072" y="582168"/>
                </a:lnTo>
                <a:lnTo>
                  <a:pt x="576072" y="576072"/>
                </a:lnTo>
                <a:close/>
              </a:path>
              <a:path w="589914" h="588645">
                <a:moveTo>
                  <a:pt x="576072" y="6096"/>
                </a:moveTo>
                <a:lnTo>
                  <a:pt x="576072" y="582168"/>
                </a:lnTo>
                <a:lnTo>
                  <a:pt x="582168" y="576072"/>
                </a:lnTo>
                <a:lnTo>
                  <a:pt x="589788" y="576072"/>
                </a:lnTo>
                <a:lnTo>
                  <a:pt x="589788" y="13716"/>
                </a:lnTo>
                <a:lnTo>
                  <a:pt x="582168" y="13716"/>
                </a:lnTo>
                <a:lnTo>
                  <a:pt x="576072" y="6096"/>
                </a:lnTo>
                <a:close/>
              </a:path>
              <a:path w="589914" h="588645">
                <a:moveTo>
                  <a:pt x="589788" y="576072"/>
                </a:moveTo>
                <a:lnTo>
                  <a:pt x="582168" y="576072"/>
                </a:lnTo>
                <a:lnTo>
                  <a:pt x="576072" y="582168"/>
                </a:lnTo>
                <a:lnTo>
                  <a:pt x="589788" y="582168"/>
                </a:lnTo>
                <a:lnTo>
                  <a:pt x="589788" y="576072"/>
                </a:lnTo>
                <a:close/>
              </a:path>
              <a:path w="589914" h="588645">
                <a:moveTo>
                  <a:pt x="13716" y="6096"/>
                </a:moveTo>
                <a:lnTo>
                  <a:pt x="6095" y="13716"/>
                </a:lnTo>
                <a:lnTo>
                  <a:pt x="13716" y="13716"/>
                </a:lnTo>
                <a:lnTo>
                  <a:pt x="13716" y="6096"/>
                </a:lnTo>
                <a:close/>
              </a:path>
              <a:path w="589914" h="588645">
                <a:moveTo>
                  <a:pt x="576072" y="6096"/>
                </a:moveTo>
                <a:lnTo>
                  <a:pt x="13716" y="6096"/>
                </a:lnTo>
                <a:lnTo>
                  <a:pt x="13716" y="13716"/>
                </a:lnTo>
                <a:lnTo>
                  <a:pt x="576072" y="13716"/>
                </a:lnTo>
                <a:lnTo>
                  <a:pt x="576072" y="6096"/>
                </a:lnTo>
                <a:close/>
              </a:path>
              <a:path w="589914" h="588645">
                <a:moveTo>
                  <a:pt x="589788" y="6096"/>
                </a:moveTo>
                <a:lnTo>
                  <a:pt x="576072" y="6096"/>
                </a:lnTo>
                <a:lnTo>
                  <a:pt x="582168" y="13716"/>
                </a:lnTo>
                <a:lnTo>
                  <a:pt x="589788" y="13716"/>
                </a:lnTo>
                <a:lnTo>
                  <a:pt x="589788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341361" y="4435088"/>
            <a:ext cx="1160780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77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339583" y="4431913"/>
            <a:ext cx="1164590" cy="0"/>
          </a:xfrm>
          <a:custGeom>
            <a:avLst/>
            <a:gdLst/>
            <a:ahLst/>
            <a:cxnLst/>
            <a:rect l="l" t="t" r="r" b="b"/>
            <a:pathLst>
              <a:path w="1164590">
                <a:moveTo>
                  <a:pt x="0" y="0"/>
                </a:moveTo>
                <a:lnTo>
                  <a:pt x="1164335" y="0"/>
                </a:lnTo>
              </a:path>
            </a:pathLst>
          </a:custGeom>
          <a:ln w="38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339583" y="4423658"/>
            <a:ext cx="8890" cy="6350"/>
          </a:xfrm>
          <a:custGeom>
            <a:avLst/>
            <a:gdLst/>
            <a:ahLst/>
            <a:cxnLst/>
            <a:rect l="l" t="t" r="r" b="b"/>
            <a:pathLst>
              <a:path w="8890" h="6350">
                <a:moveTo>
                  <a:pt x="0" y="6350"/>
                </a:moveTo>
                <a:lnTo>
                  <a:pt x="8763" y="6350"/>
                </a:lnTo>
                <a:lnTo>
                  <a:pt x="8763" y="0"/>
                </a:lnTo>
                <a:lnTo>
                  <a:pt x="0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345680" y="3779768"/>
            <a:ext cx="0" cy="643890"/>
          </a:xfrm>
          <a:custGeom>
            <a:avLst/>
            <a:gdLst/>
            <a:ahLst/>
            <a:cxnLst/>
            <a:rect l="l" t="t" r="r" b="b"/>
            <a:pathLst>
              <a:path h="643889">
                <a:moveTo>
                  <a:pt x="0" y="0"/>
                </a:moveTo>
                <a:lnTo>
                  <a:pt x="0" y="64389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345680" y="4424166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095" y="0"/>
                </a:moveTo>
                <a:lnTo>
                  <a:pt x="0" y="0"/>
                </a:lnTo>
                <a:lnTo>
                  <a:pt x="6095" y="6095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351776" y="4427214"/>
            <a:ext cx="1140460" cy="0"/>
          </a:xfrm>
          <a:custGeom>
            <a:avLst/>
            <a:gdLst/>
            <a:ahLst/>
            <a:cxnLst/>
            <a:rect l="l" t="t" r="r" b="b"/>
            <a:pathLst>
              <a:path w="1140459">
                <a:moveTo>
                  <a:pt x="0" y="0"/>
                </a:moveTo>
                <a:lnTo>
                  <a:pt x="1139952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491728" y="4423658"/>
            <a:ext cx="3810" cy="6350"/>
          </a:xfrm>
          <a:custGeom>
            <a:avLst/>
            <a:gdLst/>
            <a:ahLst/>
            <a:cxnLst/>
            <a:rect l="l" t="t" r="r" b="b"/>
            <a:pathLst>
              <a:path w="3809" h="6350">
                <a:moveTo>
                  <a:pt x="0" y="6350"/>
                </a:moveTo>
                <a:lnTo>
                  <a:pt x="3428" y="6350"/>
                </a:lnTo>
                <a:lnTo>
                  <a:pt x="3428" y="0"/>
                </a:lnTo>
                <a:lnTo>
                  <a:pt x="0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497823" y="3779768"/>
            <a:ext cx="0" cy="650875"/>
          </a:xfrm>
          <a:custGeom>
            <a:avLst/>
            <a:gdLst/>
            <a:ahLst/>
            <a:cxnLst/>
            <a:rect l="l" t="t" r="r" b="b"/>
            <a:pathLst>
              <a:path h="650875">
                <a:moveTo>
                  <a:pt x="0" y="0"/>
                </a:moveTo>
                <a:lnTo>
                  <a:pt x="0" y="650494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633716" y="3858508"/>
            <a:ext cx="293370" cy="0"/>
          </a:xfrm>
          <a:custGeom>
            <a:avLst/>
            <a:gdLst/>
            <a:ahLst/>
            <a:cxnLst/>
            <a:rect l="l" t="t" r="r" b="b"/>
            <a:pathLst>
              <a:path w="293370">
                <a:moveTo>
                  <a:pt x="0" y="0"/>
                </a:moveTo>
                <a:lnTo>
                  <a:pt x="29286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340854" y="3858508"/>
            <a:ext cx="5080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82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633716" y="3855968"/>
            <a:ext cx="294640" cy="0"/>
          </a:xfrm>
          <a:custGeom>
            <a:avLst/>
            <a:gdLst/>
            <a:ahLst/>
            <a:cxnLst/>
            <a:rect l="l" t="t" r="r" b="b"/>
            <a:pathLst>
              <a:path w="294640">
                <a:moveTo>
                  <a:pt x="0" y="0"/>
                </a:moveTo>
                <a:lnTo>
                  <a:pt x="29413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339583" y="3855968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339583" y="3848348"/>
            <a:ext cx="9525" cy="6350"/>
          </a:xfrm>
          <a:custGeom>
            <a:avLst/>
            <a:gdLst/>
            <a:ahLst/>
            <a:cxnLst/>
            <a:rect l="l" t="t" r="r" b="b"/>
            <a:pathLst>
              <a:path w="9525" h="6350">
                <a:moveTo>
                  <a:pt x="0" y="6349"/>
                </a:moveTo>
                <a:lnTo>
                  <a:pt x="9525" y="6349"/>
                </a:lnTo>
                <a:lnTo>
                  <a:pt x="9525" y="0"/>
                </a:lnTo>
                <a:lnTo>
                  <a:pt x="0" y="0"/>
                </a:lnTo>
                <a:lnTo>
                  <a:pt x="0" y="63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345680" y="3848094"/>
            <a:ext cx="6350" cy="3175"/>
          </a:xfrm>
          <a:custGeom>
            <a:avLst/>
            <a:gdLst/>
            <a:ahLst/>
            <a:cxnLst/>
            <a:rect l="l" t="t" r="r" b="b"/>
            <a:pathLst>
              <a:path w="6350" h="3175">
                <a:moveTo>
                  <a:pt x="0" y="3048"/>
                </a:moveTo>
                <a:lnTo>
                  <a:pt x="6096" y="3048"/>
                </a:lnTo>
                <a:lnTo>
                  <a:pt x="6096" y="0"/>
                </a:lnTo>
                <a:lnTo>
                  <a:pt x="0" y="0"/>
                </a:lnTo>
                <a:lnTo>
                  <a:pt x="0" y="3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351776" y="3851142"/>
            <a:ext cx="563880" cy="0"/>
          </a:xfrm>
          <a:custGeom>
            <a:avLst/>
            <a:gdLst/>
            <a:ahLst/>
            <a:cxnLst/>
            <a:rect l="l" t="t" r="r" b="b"/>
            <a:pathLst>
              <a:path w="563879">
                <a:moveTo>
                  <a:pt x="0" y="0"/>
                </a:moveTo>
                <a:lnTo>
                  <a:pt x="563879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915656" y="3848348"/>
            <a:ext cx="3175" cy="6350"/>
          </a:xfrm>
          <a:custGeom>
            <a:avLst/>
            <a:gdLst/>
            <a:ahLst/>
            <a:cxnLst/>
            <a:rect l="l" t="t" r="r" b="b"/>
            <a:pathLst>
              <a:path w="3175" h="6350">
                <a:moveTo>
                  <a:pt x="0" y="6349"/>
                </a:moveTo>
                <a:lnTo>
                  <a:pt x="2666" y="6349"/>
                </a:lnTo>
                <a:lnTo>
                  <a:pt x="2666" y="0"/>
                </a:lnTo>
                <a:lnTo>
                  <a:pt x="0" y="0"/>
                </a:lnTo>
                <a:lnTo>
                  <a:pt x="0" y="63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921752" y="3779768"/>
            <a:ext cx="0" cy="74930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74422"/>
                </a:moveTo>
                <a:lnTo>
                  <a:pt x="0" y="0"/>
                </a:lnTo>
                <a:lnTo>
                  <a:pt x="0" y="744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912354" y="3858508"/>
            <a:ext cx="586105" cy="0"/>
          </a:xfrm>
          <a:custGeom>
            <a:avLst/>
            <a:gdLst/>
            <a:ahLst/>
            <a:cxnLst/>
            <a:rect l="l" t="t" r="r" b="b"/>
            <a:pathLst>
              <a:path w="586104">
                <a:moveTo>
                  <a:pt x="0" y="0"/>
                </a:moveTo>
                <a:lnTo>
                  <a:pt x="58572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911083" y="3855968"/>
            <a:ext cx="588645" cy="0"/>
          </a:xfrm>
          <a:custGeom>
            <a:avLst/>
            <a:gdLst/>
            <a:ahLst/>
            <a:cxnLst/>
            <a:rect l="l" t="t" r="r" b="b"/>
            <a:pathLst>
              <a:path w="588645">
                <a:moveTo>
                  <a:pt x="0" y="0"/>
                </a:moveTo>
                <a:lnTo>
                  <a:pt x="58826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911083" y="3848348"/>
            <a:ext cx="9525" cy="6350"/>
          </a:xfrm>
          <a:custGeom>
            <a:avLst/>
            <a:gdLst/>
            <a:ahLst/>
            <a:cxnLst/>
            <a:rect l="l" t="t" r="r" b="b"/>
            <a:pathLst>
              <a:path w="9525" h="6350">
                <a:moveTo>
                  <a:pt x="0" y="6349"/>
                </a:moveTo>
                <a:lnTo>
                  <a:pt x="9525" y="6349"/>
                </a:lnTo>
                <a:lnTo>
                  <a:pt x="9525" y="0"/>
                </a:lnTo>
                <a:lnTo>
                  <a:pt x="0" y="0"/>
                </a:lnTo>
                <a:lnTo>
                  <a:pt x="0" y="63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911083" y="3779768"/>
            <a:ext cx="12700" cy="68580"/>
          </a:xfrm>
          <a:custGeom>
            <a:avLst/>
            <a:gdLst/>
            <a:ahLst/>
            <a:cxnLst/>
            <a:rect l="l" t="t" r="r" b="b"/>
            <a:pathLst>
              <a:path w="12700" h="68579">
                <a:moveTo>
                  <a:pt x="0" y="68580"/>
                </a:moveTo>
                <a:lnTo>
                  <a:pt x="12192" y="68580"/>
                </a:lnTo>
                <a:lnTo>
                  <a:pt x="12192" y="0"/>
                </a:lnTo>
                <a:lnTo>
                  <a:pt x="0" y="0"/>
                </a:lnTo>
                <a:lnTo>
                  <a:pt x="0" y="685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917180" y="3848094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095" y="0"/>
                </a:moveTo>
                <a:lnTo>
                  <a:pt x="0" y="0"/>
                </a:lnTo>
                <a:lnTo>
                  <a:pt x="6095" y="6096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923276" y="3851142"/>
            <a:ext cx="563880" cy="0"/>
          </a:xfrm>
          <a:custGeom>
            <a:avLst/>
            <a:gdLst/>
            <a:ahLst/>
            <a:cxnLst/>
            <a:rect l="l" t="t" r="r" b="b"/>
            <a:pathLst>
              <a:path w="563879">
                <a:moveTo>
                  <a:pt x="0" y="0"/>
                </a:moveTo>
                <a:lnTo>
                  <a:pt x="563879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8487156" y="3848348"/>
            <a:ext cx="3175" cy="6350"/>
          </a:xfrm>
          <a:custGeom>
            <a:avLst/>
            <a:gdLst/>
            <a:ahLst/>
            <a:cxnLst/>
            <a:rect l="l" t="t" r="r" b="b"/>
            <a:pathLst>
              <a:path w="3175" h="6350">
                <a:moveTo>
                  <a:pt x="0" y="6349"/>
                </a:moveTo>
                <a:lnTo>
                  <a:pt x="2666" y="6349"/>
                </a:lnTo>
                <a:lnTo>
                  <a:pt x="2666" y="0"/>
                </a:lnTo>
                <a:lnTo>
                  <a:pt x="0" y="0"/>
                </a:lnTo>
                <a:lnTo>
                  <a:pt x="0" y="63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493252" y="3779768"/>
            <a:ext cx="0" cy="74930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74422"/>
                </a:moveTo>
                <a:lnTo>
                  <a:pt x="0" y="0"/>
                </a:lnTo>
                <a:lnTo>
                  <a:pt x="0" y="744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339583" y="3843522"/>
            <a:ext cx="588645" cy="588645"/>
          </a:xfrm>
          <a:custGeom>
            <a:avLst/>
            <a:gdLst/>
            <a:ahLst/>
            <a:cxnLst/>
            <a:rect l="l" t="t" r="r" b="b"/>
            <a:pathLst>
              <a:path w="588645" h="588645">
                <a:moveTo>
                  <a:pt x="585216" y="0"/>
                </a:moveTo>
                <a:lnTo>
                  <a:pt x="3048" y="0"/>
                </a:lnTo>
                <a:lnTo>
                  <a:pt x="0" y="3048"/>
                </a:lnTo>
                <a:lnTo>
                  <a:pt x="0" y="585216"/>
                </a:lnTo>
                <a:lnTo>
                  <a:pt x="3048" y="588264"/>
                </a:lnTo>
                <a:lnTo>
                  <a:pt x="585216" y="588264"/>
                </a:lnTo>
                <a:lnTo>
                  <a:pt x="588264" y="585216"/>
                </a:lnTo>
                <a:lnTo>
                  <a:pt x="588264" y="582168"/>
                </a:lnTo>
                <a:lnTo>
                  <a:pt x="12192" y="582168"/>
                </a:lnTo>
                <a:lnTo>
                  <a:pt x="6096" y="576072"/>
                </a:lnTo>
                <a:lnTo>
                  <a:pt x="12192" y="576072"/>
                </a:lnTo>
                <a:lnTo>
                  <a:pt x="12192" y="12192"/>
                </a:lnTo>
                <a:lnTo>
                  <a:pt x="6096" y="12192"/>
                </a:lnTo>
                <a:lnTo>
                  <a:pt x="12192" y="6096"/>
                </a:lnTo>
                <a:lnTo>
                  <a:pt x="588264" y="6096"/>
                </a:lnTo>
                <a:lnTo>
                  <a:pt x="588264" y="3048"/>
                </a:lnTo>
                <a:lnTo>
                  <a:pt x="585216" y="0"/>
                </a:lnTo>
                <a:close/>
              </a:path>
              <a:path w="588645" h="588645">
                <a:moveTo>
                  <a:pt x="12192" y="576072"/>
                </a:moveTo>
                <a:lnTo>
                  <a:pt x="6096" y="576072"/>
                </a:lnTo>
                <a:lnTo>
                  <a:pt x="12192" y="582168"/>
                </a:lnTo>
                <a:lnTo>
                  <a:pt x="12192" y="576072"/>
                </a:lnTo>
                <a:close/>
              </a:path>
              <a:path w="588645" h="588645">
                <a:moveTo>
                  <a:pt x="576072" y="576072"/>
                </a:moveTo>
                <a:lnTo>
                  <a:pt x="12192" y="576072"/>
                </a:lnTo>
                <a:lnTo>
                  <a:pt x="12192" y="582168"/>
                </a:lnTo>
                <a:lnTo>
                  <a:pt x="576072" y="582168"/>
                </a:lnTo>
                <a:lnTo>
                  <a:pt x="576072" y="576072"/>
                </a:lnTo>
                <a:close/>
              </a:path>
              <a:path w="588645" h="588645">
                <a:moveTo>
                  <a:pt x="576072" y="6096"/>
                </a:moveTo>
                <a:lnTo>
                  <a:pt x="576072" y="582168"/>
                </a:lnTo>
                <a:lnTo>
                  <a:pt x="582168" y="576072"/>
                </a:lnTo>
                <a:lnTo>
                  <a:pt x="588264" y="576072"/>
                </a:lnTo>
                <a:lnTo>
                  <a:pt x="588264" y="12192"/>
                </a:lnTo>
                <a:lnTo>
                  <a:pt x="582168" y="12192"/>
                </a:lnTo>
                <a:lnTo>
                  <a:pt x="576072" y="6096"/>
                </a:lnTo>
                <a:close/>
              </a:path>
              <a:path w="588645" h="588645">
                <a:moveTo>
                  <a:pt x="588264" y="576072"/>
                </a:moveTo>
                <a:lnTo>
                  <a:pt x="582168" y="576072"/>
                </a:lnTo>
                <a:lnTo>
                  <a:pt x="576072" y="582168"/>
                </a:lnTo>
                <a:lnTo>
                  <a:pt x="588264" y="582168"/>
                </a:lnTo>
                <a:lnTo>
                  <a:pt x="588264" y="576072"/>
                </a:lnTo>
                <a:close/>
              </a:path>
              <a:path w="588645" h="588645">
                <a:moveTo>
                  <a:pt x="12192" y="6096"/>
                </a:moveTo>
                <a:lnTo>
                  <a:pt x="6096" y="12192"/>
                </a:lnTo>
                <a:lnTo>
                  <a:pt x="12192" y="12192"/>
                </a:lnTo>
                <a:lnTo>
                  <a:pt x="12192" y="6096"/>
                </a:lnTo>
                <a:close/>
              </a:path>
              <a:path w="588645" h="588645">
                <a:moveTo>
                  <a:pt x="576072" y="6096"/>
                </a:moveTo>
                <a:lnTo>
                  <a:pt x="12192" y="6096"/>
                </a:lnTo>
                <a:lnTo>
                  <a:pt x="12192" y="12192"/>
                </a:lnTo>
                <a:lnTo>
                  <a:pt x="576072" y="12192"/>
                </a:lnTo>
                <a:lnTo>
                  <a:pt x="576072" y="6096"/>
                </a:lnTo>
                <a:close/>
              </a:path>
              <a:path w="588645" h="588645">
                <a:moveTo>
                  <a:pt x="588264" y="6096"/>
                </a:moveTo>
                <a:lnTo>
                  <a:pt x="576072" y="6096"/>
                </a:lnTo>
                <a:lnTo>
                  <a:pt x="582168" y="12192"/>
                </a:lnTo>
                <a:lnTo>
                  <a:pt x="588264" y="12192"/>
                </a:lnTo>
                <a:lnTo>
                  <a:pt x="588264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624571" y="3779514"/>
            <a:ext cx="302260" cy="81280"/>
          </a:xfrm>
          <a:custGeom>
            <a:avLst/>
            <a:gdLst/>
            <a:ahLst/>
            <a:cxnLst/>
            <a:rect l="l" t="t" r="r" b="b"/>
            <a:pathLst>
              <a:path w="302259" h="81279">
                <a:moveTo>
                  <a:pt x="13716" y="0"/>
                </a:moveTo>
                <a:lnTo>
                  <a:pt x="0" y="0"/>
                </a:lnTo>
                <a:lnTo>
                  <a:pt x="0" y="77723"/>
                </a:lnTo>
                <a:lnTo>
                  <a:pt x="3048" y="80771"/>
                </a:lnTo>
                <a:lnTo>
                  <a:pt x="298704" y="80771"/>
                </a:lnTo>
                <a:lnTo>
                  <a:pt x="301752" y="77723"/>
                </a:lnTo>
                <a:lnTo>
                  <a:pt x="301752" y="74675"/>
                </a:lnTo>
                <a:lnTo>
                  <a:pt x="13716" y="74675"/>
                </a:lnTo>
                <a:lnTo>
                  <a:pt x="6096" y="68579"/>
                </a:lnTo>
                <a:lnTo>
                  <a:pt x="13716" y="68579"/>
                </a:lnTo>
                <a:lnTo>
                  <a:pt x="13716" y="0"/>
                </a:lnTo>
                <a:close/>
              </a:path>
              <a:path w="302259" h="81279">
                <a:moveTo>
                  <a:pt x="13716" y="68579"/>
                </a:moveTo>
                <a:lnTo>
                  <a:pt x="6096" y="68579"/>
                </a:lnTo>
                <a:lnTo>
                  <a:pt x="13716" y="74675"/>
                </a:lnTo>
                <a:lnTo>
                  <a:pt x="13716" y="68579"/>
                </a:lnTo>
                <a:close/>
              </a:path>
              <a:path w="302259" h="81279">
                <a:moveTo>
                  <a:pt x="288036" y="68579"/>
                </a:moveTo>
                <a:lnTo>
                  <a:pt x="13716" y="68579"/>
                </a:lnTo>
                <a:lnTo>
                  <a:pt x="13716" y="74675"/>
                </a:lnTo>
                <a:lnTo>
                  <a:pt x="288036" y="74675"/>
                </a:lnTo>
                <a:lnTo>
                  <a:pt x="288036" y="68579"/>
                </a:lnTo>
                <a:close/>
              </a:path>
              <a:path w="302259" h="81279">
                <a:moveTo>
                  <a:pt x="301752" y="0"/>
                </a:moveTo>
                <a:lnTo>
                  <a:pt x="288036" y="0"/>
                </a:lnTo>
                <a:lnTo>
                  <a:pt x="288036" y="74675"/>
                </a:lnTo>
                <a:lnTo>
                  <a:pt x="294132" y="68579"/>
                </a:lnTo>
                <a:lnTo>
                  <a:pt x="301752" y="68579"/>
                </a:lnTo>
                <a:lnTo>
                  <a:pt x="301752" y="0"/>
                </a:lnTo>
                <a:close/>
              </a:path>
              <a:path w="302259" h="81279">
                <a:moveTo>
                  <a:pt x="301752" y="68579"/>
                </a:moveTo>
                <a:lnTo>
                  <a:pt x="294132" y="68579"/>
                </a:lnTo>
                <a:lnTo>
                  <a:pt x="288036" y="74675"/>
                </a:lnTo>
                <a:lnTo>
                  <a:pt x="301752" y="74675"/>
                </a:lnTo>
                <a:lnTo>
                  <a:pt x="301752" y="685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196071" y="3779514"/>
            <a:ext cx="302260" cy="81280"/>
          </a:xfrm>
          <a:custGeom>
            <a:avLst/>
            <a:gdLst/>
            <a:ahLst/>
            <a:cxnLst/>
            <a:rect l="l" t="t" r="r" b="b"/>
            <a:pathLst>
              <a:path w="302259" h="81279">
                <a:moveTo>
                  <a:pt x="13716" y="0"/>
                </a:moveTo>
                <a:lnTo>
                  <a:pt x="0" y="0"/>
                </a:lnTo>
                <a:lnTo>
                  <a:pt x="0" y="77723"/>
                </a:lnTo>
                <a:lnTo>
                  <a:pt x="3048" y="80771"/>
                </a:lnTo>
                <a:lnTo>
                  <a:pt x="298704" y="80771"/>
                </a:lnTo>
                <a:lnTo>
                  <a:pt x="301752" y="77723"/>
                </a:lnTo>
                <a:lnTo>
                  <a:pt x="301752" y="74675"/>
                </a:lnTo>
                <a:lnTo>
                  <a:pt x="13716" y="74675"/>
                </a:lnTo>
                <a:lnTo>
                  <a:pt x="6096" y="68579"/>
                </a:lnTo>
                <a:lnTo>
                  <a:pt x="13716" y="68579"/>
                </a:lnTo>
                <a:lnTo>
                  <a:pt x="13716" y="0"/>
                </a:lnTo>
                <a:close/>
              </a:path>
              <a:path w="302259" h="81279">
                <a:moveTo>
                  <a:pt x="13716" y="68579"/>
                </a:moveTo>
                <a:lnTo>
                  <a:pt x="6096" y="68579"/>
                </a:lnTo>
                <a:lnTo>
                  <a:pt x="13716" y="74675"/>
                </a:lnTo>
                <a:lnTo>
                  <a:pt x="13716" y="68579"/>
                </a:lnTo>
                <a:close/>
              </a:path>
              <a:path w="302259" h="81279">
                <a:moveTo>
                  <a:pt x="288036" y="68579"/>
                </a:moveTo>
                <a:lnTo>
                  <a:pt x="13716" y="68579"/>
                </a:lnTo>
                <a:lnTo>
                  <a:pt x="13716" y="74675"/>
                </a:lnTo>
                <a:lnTo>
                  <a:pt x="288036" y="74675"/>
                </a:lnTo>
                <a:lnTo>
                  <a:pt x="288036" y="68579"/>
                </a:lnTo>
                <a:close/>
              </a:path>
              <a:path w="302259" h="81279">
                <a:moveTo>
                  <a:pt x="301752" y="0"/>
                </a:moveTo>
                <a:lnTo>
                  <a:pt x="288036" y="0"/>
                </a:lnTo>
                <a:lnTo>
                  <a:pt x="288036" y="74675"/>
                </a:lnTo>
                <a:lnTo>
                  <a:pt x="294132" y="68579"/>
                </a:lnTo>
                <a:lnTo>
                  <a:pt x="301752" y="68579"/>
                </a:lnTo>
                <a:lnTo>
                  <a:pt x="301752" y="0"/>
                </a:lnTo>
                <a:close/>
              </a:path>
              <a:path w="302259" h="81279">
                <a:moveTo>
                  <a:pt x="301752" y="68579"/>
                </a:moveTo>
                <a:lnTo>
                  <a:pt x="294132" y="68579"/>
                </a:lnTo>
                <a:lnTo>
                  <a:pt x="288036" y="74675"/>
                </a:lnTo>
                <a:lnTo>
                  <a:pt x="301752" y="74675"/>
                </a:lnTo>
                <a:lnTo>
                  <a:pt x="301752" y="685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7345680" y="3851142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90" h="288289">
                <a:moveTo>
                  <a:pt x="0" y="0"/>
                </a:moveTo>
                <a:lnTo>
                  <a:pt x="288036" y="0"/>
                </a:lnTo>
                <a:lnTo>
                  <a:pt x="288036" y="288036"/>
                </a:lnTo>
                <a:lnTo>
                  <a:pt x="0" y="28803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339583" y="3845046"/>
            <a:ext cx="300355" cy="300355"/>
          </a:xfrm>
          <a:custGeom>
            <a:avLst/>
            <a:gdLst/>
            <a:ahLst/>
            <a:cxnLst/>
            <a:rect l="l" t="t" r="r" b="b"/>
            <a:pathLst>
              <a:path w="300354" h="300354">
                <a:moveTo>
                  <a:pt x="297180" y="0"/>
                </a:moveTo>
                <a:lnTo>
                  <a:pt x="3048" y="0"/>
                </a:lnTo>
                <a:lnTo>
                  <a:pt x="0" y="3048"/>
                </a:lnTo>
                <a:lnTo>
                  <a:pt x="0" y="298704"/>
                </a:lnTo>
                <a:lnTo>
                  <a:pt x="3048" y="300228"/>
                </a:lnTo>
                <a:lnTo>
                  <a:pt x="297180" y="300228"/>
                </a:lnTo>
                <a:lnTo>
                  <a:pt x="300228" y="298704"/>
                </a:lnTo>
                <a:lnTo>
                  <a:pt x="300228" y="294132"/>
                </a:lnTo>
                <a:lnTo>
                  <a:pt x="12192" y="294132"/>
                </a:lnTo>
                <a:lnTo>
                  <a:pt x="6096" y="288036"/>
                </a:lnTo>
                <a:lnTo>
                  <a:pt x="12192" y="288036"/>
                </a:lnTo>
                <a:lnTo>
                  <a:pt x="12192" y="13716"/>
                </a:lnTo>
                <a:lnTo>
                  <a:pt x="6095" y="13716"/>
                </a:lnTo>
                <a:lnTo>
                  <a:pt x="12192" y="6096"/>
                </a:lnTo>
                <a:lnTo>
                  <a:pt x="300228" y="6096"/>
                </a:lnTo>
                <a:lnTo>
                  <a:pt x="300228" y="3048"/>
                </a:lnTo>
                <a:lnTo>
                  <a:pt x="297180" y="0"/>
                </a:lnTo>
                <a:close/>
              </a:path>
              <a:path w="300354" h="300354">
                <a:moveTo>
                  <a:pt x="12192" y="288036"/>
                </a:moveTo>
                <a:lnTo>
                  <a:pt x="6096" y="288036"/>
                </a:lnTo>
                <a:lnTo>
                  <a:pt x="12192" y="294132"/>
                </a:lnTo>
                <a:lnTo>
                  <a:pt x="12192" y="288036"/>
                </a:lnTo>
                <a:close/>
              </a:path>
              <a:path w="300354" h="300354">
                <a:moveTo>
                  <a:pt x="288036" y="288036"/>
                </a:moveTo>
                <a:lnTo>
                  <a:pt x="12192" y="288036"/>
                </a:lnTo>
                <a:lnTo>
                  <a:pt x="12192" y="294132"/>
                </a:lnTo>
                <a:lnTo>
                  <a:pt x="288036" y="294132"/>
                </a:lnTo>
                <a:lnTo>
                  <a:pt x="288036" y="288036"/>
                </a:lnTo>
                <a:close/>
              </a:path>
              <a:path w="300354" h="300354">
                <a:moveTo>
                  <a:pt x="288036" y="6096"/>
                </a:moveTo>
                <a:lnTo>
                  <a:pt x="288036" y="294132"/>
                </a:lnTo>
                <a:lnTo>
                  <a:pt x="294132" y="288036"/>
                </a:lnTo>
                <a:lnTo>
                  <a:pt x="300228" y="288036"/>
                </a:lnTo>
                <a:lnTo>
                  <a:pt x="300228" y="13716"/>
                </a:lnTo>
                <a:lnTo>
                  <a:pt x="294132" y="13716"/>
                </a:lnTo>
                <a:lnTo>
                  <a:pt x="288036" y="6096"/>
                </a:lnTo>
                <a:close/>
              </a:path>
              <a:path w="300354" h="300354">
                <a:moveTo>
                  <a:pt x="300228" y="288036"/>
                </a:moveTo>
                <a:lnTo>
                  <a:pt x="294132" y="288036"/>
                </a:lnTo>
                <a:lnTo>
                  <a:pt x="288036" y="294132"/>
                </a:lnTo>
                <a:lnTo>
                  <a:pt x="300228" y="294132"/>
                </a:lnTo>
                <a:lnTo>
                  <a:pt x="300228" y="288036"/>
                </a:lnTo>
                <a:close/>
              </a:path>
              <a:path w="300354" h="300354">
                <a:moveTo>
                  <a:pt x="12192" y="6096"/>
                </a:moveTo>
                <a:lnTo>
                  <a:pt x="6095" y="13716"/>
                </a:lnTo>
                <a:lnTo>
                  <a:pt x="12192" y="13716"/>
                </a:lnTo>
                <a:lnTo>
                  <a:pt x="12192" y="6096"/>
                </a:lnTo>
                <a:close/>
              </a:path>
              <a:path w="300354" h="300354">
                <a:moveTo>
                  <a:pt x="288036" y="6096"/>
                </a:moveTo>
                <a:lnTo>
                  <a:pt x="12192" y="6096"/>
                </a:lnTo>
                <a:lnTo>
                  <a:pt x="12192" y="13716"/>
                </a:lnTo>
                <a:lnTo>
                  <a:pt x="288036" y="13716"/>
                </a:lnTo>
                <a:lnTo>
                  <a:pt x="288036" y="6096"/>
                </a:lnTo>
                <a:close/>
              </a:path>
              <a:path w="300354" h="300354">
                <a:moveTo>
                  <a:pt x="300228" y="6096"/>
                </a:moveTo>
                <a:lnTo>
                  <a:pt x="288036" y="6096"/>
                </a:lnTo>
                <a:lnTo>
                  <a:pt x="294132" y="13716"/>
                </a:lnTo>
                <a:lnTo>
                  <a:pt x="300228" y="13716"/>
                </a:lnTo>
                <a:lnTo>
                  <a:pt x="300228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630668" y="4137654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90" h="288289">
                <a:moveTo>
                  <a:pt x="0" y="0"/>
                </a:moveTo>
                <a:lnTo>
                  <a:pt x="288036" y="0"/>
                </a:lnTo>
                <a:lnTo>
                  <a:pt x="288036" y="288036"/>
                </a:lnTo>
                <a:lnTo>
                  <a:pt x="0" y="28803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624571" y="4131558"/>
            <a:ext cx="302260" cy="300355"/>
          </a:xfrm>
          <a:custGeom>
            <a:avLst/>
            <a:gdLst/>
            <a:ahLst/>
            <a:cxnLst/>
            <a:rect l="l" t="t" r="r" b="b"/>
            <a:pathLst>
              <a:path w="302259" h="300354">
                <a:moveTo>
                  <a:pt x="298704" y="0"/>
                </a:moveTo>
                <a:lnTo>
                  <a:pt x="3048" y="0"/>
                </a:lnTo>
                <a:lnTo>
                  <a:pt x="0" y="3048"/>
                </a:lnTo>
                <a:lnTo>
                  <a:pt x="0" y="297180"/>
                </a:lnTo>
                <a:lnTo>
                  <a:pt x="3048" y="300228"/>
                </a:lnTo>
                <a:lnTo>
                  <a:pt x="298704" y="300228"/>
                </a:lnTo>
                <a:lnTo>
                  <a:pt x="301752" y="297180"/>
                </a:lnTo>
                <a:lnTo>
                  <a:pt x="301752" y="294132"/>
                </a:lnTo>
                <a:lnTo>
                  <a:pt x="13716" y="294132"/>
                </a:lnTo>
                <a:lnTo>
                  <a:pt x="6096" y="288036"/>
                </a:lnTo>
                <a:lnTo>
                  <a:pt x="13716" y="288036"/>
                </a:lnTo>
                <a:lnTo>
                  <a:pt x="13716" y="12192"/>
                </a:lnTo>
                <a:lnTo>
                  <a:pt x="6095" y="12192"/>
                </a:lnTo>
                <a:lnTo>
                  <a:pt x="13716" y="6096"/>
                </a:lnTo>
                <a:lnTo>
                  <a:pt x="301752" y="6096"/>
                </a:lnTo>
                <a:lnTo>
                  <a:pt x="301752" y="3048"/>
                </a:lnTo>
                <a:lnTo>
                  <a:pt x="298704" y="0"/>
                </a:lnTo>
                <a:close/>
              </a:path>
              <a:path w="302259" h="300354">
                <a:moveTo>
                  <a:pt x="13716" y="288036"/>
                </a:moveTo>
                <a:lnTo>
                  <a:pt x="6096" y="288036"/>
                </a:lnTo>
                <a:lnTo>
                  <a:pt x="13716" y="294132"/>
                </a:lnTo>
                <a:lnTo>
                  <a:pt x="13716" y="288036"/>
                </a:lnTo>
                <a:close/>
              </a:path>
              <a:path w="302259" h="300354">
                <a:moveTo>
                  <a:pt x="288036" y="288036"/>
                </a:moveTo>
                <a:lnTo>
                  <a:pt x="13716" y="288036"/>
                </a:lnTo>
                <a:lnTo>
                  <a:pt x="13716" y="294132"/>
                </a:lnTo>
                <a:lnTo>
                  <a:pt x="288036" y="294132"/>
                </a:lnTo>
                <a:lnTo>
                  <a:pt x="288036" y="288036"/>
                </a:lnTo>
                <a:close/>
              </a:path>
              <a:path w="302259" h="300354">
                <a:moveTo>
                  <a:pt x="288036" y="6096"/>
                </a:moveTo>
                <a:lnTo>
                  <a:pt x="288036" y="294132"/>
                </a:lnTo>
                <a:lnTo>
                  <a:pt x="294132" y="288036"/>
                </a:lnTo>
                <a:lnTo>
                  <a:pt x="301752" y="288036"/>
                </a:lnTo>
                <a:lnTo>
                  <a:pt x="301752" y="12192"/>
                </a:lnTo>
                <a:lnTo>
                  <a:pt x="294132" y="12192"/>
                </a:lnTo>
                <a:lnTo>
                  <a:pt x="288036" y="6096"/>
                </a:lnTo>
                <a:close/>
              </a:path>
              <a:path w="302259" h="300354">
                <a:moveTo>
                  <a:pt x="301752" y="288036"/>
                </a:moveTo>
                <a:lnTo>
                  <a:pt x="294132" y="288036"/>
                </a:lnTo>
                <a:lnTo>
                  <a:pt x="288036" y="294132"/>
                </a:lnTo>
                <a:lnTo>
                  <a:pt x="301752" y="294132"/>
                </a:lnTo>
                <a:lnTo>
                  <a:pt x="301752" y="288036"/>
                </a:lnTo>
                <a:close/>
              </a:path>
              <a:path w="302259" h="300354">
                <a:moveTo>
                  <a:pt x="13716" y="6096"/>
                </a:moveTo>
                <a:lnTo>
                  <a:pt x="6095" y="12192"/>
                </a:lnTo>
                <a:lnTo>
                  <a:pt x="13716" y="12192"/>
                </a:lnTo>
                <a:lnTo>
                  <a:pt x="13716" y="6096"/>
                </a:lnTo>
                <a:close/>
              </a:path>
              <a:path w="302259" h="300354">
                <a:moveTo>
                  <a:pt x="288036" y="6096"/>
                </a:moveTo>
                <a:lnTo>
                  <a:pt x="13716" y="6096"/>
                </a:lnTo>
                <a:lnTo>
                  <a:pt x="13716" y="12192"/>
                </a:lnTo>
                <a:lnTo>
                  <a:pt x="288036" y="12192"/>
                </a:lnTo>
                <a:lnTo>
                  <a:pt x="288036" y="6096"/>
                </a:lnTo>
                <a:close/>
              </a:path>
              <a:path w="302259" h="300354">
                <a:moveTo>
                  <a:pt x="301752" y="6096"/>
                </a:moveTo>
                <a:lnTo>
                  <a:pt x="288036" y="6096"/>
                </a:lnTo>
                <a:lnTo>
                  <a:pt x="294132" y="12192"/>
                </a:lnTo>
                <a:lnTo>
                  <a:pt x="301752" y="12192"/>
                </a:lnTo>
                <a:lnTo>
                  <a:pt x="301752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911083" y="3845046"/>
            <a:ext cx="300355" cy="300355"/>
          </a:xfrm>
          <a:custGeom>
            <a:avLst/>
            <a:gdLst/>
            <a:ahLst/>
            <a:cxnLst/>
            <a:rect l="l" t="t" r="r" b="b"/>
            <a:pathLst>
              <a:path w="300354" h="300354">
                <a:moveTo>
                  <a:pt x="297180" y="0"/>
                </a:moveTo>
                <a:lnTo>
                  <a:pt x="3048" y="0"/>
                </a:lnTo>
                <a:lnTo>
                  <a:pt x="0" y="3048"/>
                </a:lnTo>
                <a:lnTo>
                  <a:pt x="0" y="298704"/>
                </a:lnTo>
                <a:lnTo>
                  <a:pt x="3048" y="300228"/>
                </a:lnTo>
                <a:lnTo>
                  <a:pt x="297180" y="300228"/>
                </a:lnTo>
                <a:lnTo>
                  <a:pt x="300228" y="298704"/>
                </a:lnTo>
                <a:lnTo>
                  <a:pt x="300228" y="294132"/>
                </a:lnTo>
                <a:lnTo>
                  <a:pt x="12192" y="294132"/>
                </a:lnTo>
                <a:lnTo>
                  <a:pt x="6096" y="288036"/>
                </a:lnTo>
                <a:lnTo>
                  <a:pt x="12192" y="288036"/>
                </a:lnTo>
                <a:lnTo>
                  <a:pt x="12192" y="13716"/>
                </a:lnTo>
                <a:lnTo>
                  <a:pt x="6095" y="13716"/>
                </a:lnTo>
                <a:lnTo>
                  <a:pt x="12192" y="6096"/>
                </a:lnTo>
                <a:lnTo>
                  <a:pt x="300228" y="6096"/>
                </a:lnTo>
                <a:lnTo>
                  <a:pt x="300228" y="3048"/>
                </a:lnTo>
                <a:lnTo>
                  <a:pt x="297180" y="0"/>
                </a:lnTo>
                <a:close/>
              </a:path>
              <a:path w="300354" h="300354">
                <a:moveTo>
                  <a:pt x="12192" y="288036"/>
                </a:moveTo>
                <a:lnTo>
                  <a:pt x="6096" y="288036"/>
                </a:lnTo>
                <a:lnTo>
                  <a:pt x="12192" y="294132"/>
                </a:lnTo>
                <a:lnTo>
                  <a:pt x="12192" y="288036"/>
                </a:lnTo>
                <a:close/>
              </a:path>
              <a:path w="300354" h="300354">
                <a:moveTo>
                  <a:pt x="288036" y="288036"/>
                </a:moveTo>
                <a:lnTo>
                  <a:pt x="12192" y="288036"/>
                </a:lnTo>
                <a:lnTo>
                  <a:pt x="12192" y="294132"/>
                </a:lnTo>
                <a:lnTo>
                  <a:pt x="288036" y="294132"/>
                </a:lnTo>
                <a:lnTo>
                  <a:pt x="288036" y="288036"/>
                </a:lnTo>
                <a:close/>
              </a:path>
              <a:path w="300354" h="300354">
                <a:moveTo>
                  <a:pt x="288036" y="6096"/>
                </a:moveTo>
                <a:lnTo>
                  <a:pt x="288036" y="294132"/>
                </a:lnTo>
                <a:lnTo>
                  <a:pt x="294132" y="288036"/>
                </a:lnTo>
                <a:lnTo>
                  <a:pt x="300228" y="288036"/>
                </a:lnTo>
                <a:lnTo>
                  <a:pt x="300228" y="13716"/>
                </a:lnTo>
                <a:lnTo>
                  <a:pt x="294132" y="13716"/>
                </a:lnTo>
                <a:lnTo>
                  <a:pt x="288036" y="6096"/>
                </a:lnTo>
                <a:close/>
              </a:path>
              <a:path w="300354" h="300354">
                <a:moveTo>
                  <a:pt x="300228" y="288036"/>
                </a:moveTo>
                <a:lnTo>
                  <a:pt x="294132" y="288036"/>
                </a:lnTo>
                <a:lnTo>
                  <a:pt x="288036" y="294132"/>
                </a:lnTo>
                <a:lnTo>
                  <a:pt x="300228" y="294132"/>
                </a:lnTo>
                <a:lnTo>
                  <a:pt x="300228" y="288036"/>
                </a:lnTo>
                <a:close/>
              </a:path>
              <a:path w="300354" h="300354">
                <a:moveTo>
                  <a:pt x="12192" y="6096"/>
                </a:moveTo>
                <a:lnTo>
                  <a:pt x="6095" y="13716"/>
                </a:lnTo>
                <a:lnTo>
                  <a:pt x="12192" y="13716"/>
                </a:lnTo>
                <a:lnTo>
                  <a:pt x="12192" y="6096"/>
                </a:lnTo>
                <a:close/>
              </a:path>
              <a:path w="300354" h="300354">
                <a:moveTo>
                  <a:pt x="288036" y="6096"/>
                </a:moveTo>
                <a:lnTo>
                  <a:pt x="12192" y="6096"/>
                </a:lnTo>
                <a:lnTo>
                  <a:pt x="12192" y="13716"/>
                </a:lnTo>
                <a:lnTo>
                  <a:pt x="288036" y="13716"/>
                </a:lnTo>
                <a:lnTo>
                  <a:pt x="288036" y="6096"/>
                </a:lnTo>
                <a:close/>
              </a:path>
              <a:path w="300354" h="300354">
                <a:moveTo>
                  <a:pt x="300228" y="6096"/>
                </a:moveTo>
                <a:lnTo>
                  <a:pt x="288036" y="6096"/>
                </a:lnTo>
                <a:lnTo>
                  <a:pt x="294132" y="13716"/>
                </a:lnTo>
                <a:lnTo>
                  <a:pt x="300228" y="13716"/>
                </a:lnTo>
                <a:lnTo>
                  <a:pt x="300228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8196071" y="4131558"/>
            <a:ext cx="302260" cy="300355"/>
          </a:xfrm>
          <a:custGeom>
            <a:avLst/>
            <a:gdLst/>
            <a:ahLst/>
            <a:cxnLst/>
            <a:rect l="l" t="t" r="r" b="b"/>
            <a:pathLst>
              <a:path w="302259" h="300354">
                <a:moveTo>
                  <a:pt x="298704" y="0"/>
                </a:moveTo>
                <a:lnTo>
                  <a:pt x="3048" y="0"/>
                </a:lnTo>
                <a:lnTo>
                  <a:pt x="0" y="3048"/>
                </a:lnTo>
                <a:lnTo>
                  <a:pt x="0" y="297180"/>
                </a:lnTo>
                <a:lnTo>
                  <a:pt x="3048" y="300228"/>
                </a:lnTo>
                <a:lnTo>
                  <a:pt x="298704" y="300228"/>
                </a:lnTo>
                <a:lnTo>
                  <a:pt x="301752" y="297180"/>
                </a:lnTo>
                <a:lnTo>
                  <a:pt x="301752" y="294132"/>
                </a:lnTo>
                <a:lnTo>
                  <a:pt x="13716" y="294132"/>
                </a:lnTo>
                <a:lnTo>
                  <a:pt x="6096" y="288036"/>
                </a:lnTo>
                <a:lnTo>
                  <a:pt x="13716" y="288036"/>
                </a:lnTo>
                <a:lnTo>
                  <a:pt x="13716" y="12192"/>
                </a:lnTo>
                <a:lnTo>
                  <a:pt x="6095" y="12192"/>
                </a:lnTo>
                <a:lnTo>
                  <a:pt x="13716" y="6096"/>
                </a:lnTo>
                <a:lnTo>
                  <a:pt x="301752" y="6096"/>
                </a:lnTo>
                <a:lnTo>
                  <a:pt x="301752" y="3048"/>
                </a:lnTo>
                <a:lnTo>
                  <a:pt x="298704" y="0"/>
                </a:lnTo>
                <a:close/>
              </a:path>
              <a:path w="302259" h="300354">
                <a:moveTo>
                  <a:pt x="13716" y="288036"/>
                </a:moveTo>
                <a:lnTo>
                  <a:pt x="6096" y="288036"/>
                </a:lnTo>
                <a:lnTo>
                  <a:pt x="13716" y="294132"/>
                </a:lnTo>
                <a:lnTo>
                  <a:pt x="13716" y="288036"/>
                </a:lnTo>
                <a:close/>
              </a:path>
              <a:path w="302259" h="300354">
                <a:moveTo>
                  <a:pt x="288036" y="288036"/>
                </a:moveTo>
                <a:lnTo>
                  <a:pt x="13716" y="288036"/>
                </a:lnTo>
                <a:lnTo>
                  <a:pt x="13716" y="294132"/>
                </a:lnTo>
                <a:lnTo>
                  <a:pt x="288036" y="294132"/>
                </a:lnTo>
                <a:lnTo>
                  <a:pt x="288036" y="288036"/>
                </a:lnTo>
                <a:close/>
              </a:path>
              <a:path w="302259" h="300354">
                <a:moveTo>
                  <a:pt x="288036" y="6096"/>
                </a:moveTo>
                <a:lnTo>
                  <a:pt x="288036" y="294132"/>
                </a:lnTo>
                <a:lnTo>
                  <a:pt x="294132" y="288036"/>
                </a:lnTo>
                <a:lnTo>
                  <a:pt x="301752" y="288036"/>
                </a:lnTo>
                <a:lnTo>
                  <a:pt x="301752" y="12192"/>
                </a:lnTo>
                <a:lnTo>
                  <a:pt x="294132" y="12192"/>
                </a:lnTo>
                <a:lnTo>
                  <a:pt x="288036" y="6096"/>
                </a:lnTo>
                <a:close/>
              </a:path>
              <a:path w="302259" h="300354">
                <a:moveTo>
                  <a:pt x="301752" y="288036"/>
                </a:moveTo>
                <a:lnTo>
                  <a:pt x="294132" y="288036"/>
                </a:lnTo>
                <a:lnTo>
                  <a:pt x="288036" y="294132"/>
                </a:lnTo>
                <a:lnTo>
                  <a:pt x="301752" y="294132"/>
                </a:lnTo>
                <a:lnTo>
                  <a:pt x="301752" y="288036"/>
                </a:lnTo>
                <a:close/>
              </a:path>
              <a:path w="302259" h="300354">
                <a:moveTo>
                  <a:pt x="13716" y="6096"/>
                </a:moveTo>
                <a:lnTo>
                  <a:pt x="6095" y="12192"/>
                </a:lnTo>
                <a:lnTo>
                  <a:pt x="13716" y="12192"/>
                </a:lnTo>
                <a:lnTo>
                  <a:pt x="13716" y="6096"/>
                </a:lnTo>
                <a:close/>
              </a:path>
              <a:path w="302259" h="300354">
                <a:moveTo>
                  <a:pt x="288036" y="6096"/>
                </a:moveTo>
                <a:lnTo>
                  <a:pt x="13716" y="6096"/>
                </a:lnTo>
                <a:lnTo>
                  <a:pt x="13716" y="12192"/>
                </a:lnTo>
                <a:lnTo>
                  <a:pt x="288036" y="12192"/>
                </a:lnTo>
                <a:lnTo>
                  <a:pt x="288036" y="6096"/>
                </a:lnTo>
                <a:close/>
              </a:path>
              <a:path w="302259" h="300354">
                <a:moveTo>
                  <a:pt x="301752" y="6096"/>
                </a:moveTo>
                <a:lnTo>
                  <a:pt x="288036" y="6096"/>
                </a:lnTo>
                <a:lnTo>
                  <a:pt x="294132" y="12192"/>
                </a:lnTo>
                <a:lnTo>
                  <a:pt x="301752" y="12192"/>
                </a:lnTo>
                <a:lnTo>
                  <a:pt x="301752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页脚占位符 79">
            <a:extLst>
              <a:ext uri="{FF2B5EF4-FFF2-40B4-BE49-F238E27FC236}">
                <a16:creationId xmlns:a16="http://schemas.microsoft.com/office/drawing/2014/main" id="{1759A5A1-B469-8C49-865F-8EDDFE671C5A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8" cy="276999"/>
          </a:xfr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67611" y="1402074"/>
            <a:ext cx="7778750" cy="0"/>
          </a:xfrm>
          <a:custGeom>
            <a:avLst/>
            <a:gdLst/>
            <a:ahLst/>
            <a:cxnLst/>
            <a:rect l="l" t="t" r="r" b="b"/>
            <a:pathLst>
              <a:path w="7778750">
                <a:moveTo>
                  <a:pt x="0" y="0"/>
                </a:moveTo>
                <a:lnTo>
                  <a:pt x="7778496" y="0"/>
                </a:lnTo>
              </a:path>
            </a:pathLst>
          </a:custGeom>
          <a:ln w="27432">
            <a:solidFill>
              <a:srgbClr val="FBBA0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96914" y="1402074"/>
          <a:ext cx="7618093" cy="19256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62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48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70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51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2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75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258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5099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i="1" spc="14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Instruction</a:t>
                      </a:r>
                      <a:r>
                        <a:rPr sz="1800" i="1" spc="7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i="1" spc="13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status: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334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500" i="1" spc="170" dirty="0">
                          <a:latin typeface="Times New Roman"/>
                          <a:cs typeface="Times New Roman"/>
                        </a:rPr>
                        <a:t>Exec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94615" marB="0"/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500" i="1" spc="155" dirty="0">
                          <a:latin typeface="Times New Roman"/>
                          <a:cs typeface="Times New Roman"/>
                        </a:rPr>
                        <a:t>Write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94615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680">
                <a:tc>
                  <a:txBody>
                    <a:bodyPr/>
                    <a:lstStyle/>
                    <a:p>
                      <a:pPr marL="359410">
                        <a:lnSpc>
                          <a:spcPct val="100000"/>
                        </a:lnSpc>
                        <a:spcBef>
                          <a:spcPts val="195"/>
                        </a:spcBef>
                        <a:tabLst>
                          <a:tab pos="1942464" algn="l"/>
                        </a:tabLst>
                      </a:pPr>
                      <a:r>
                        <a:rPr sz="1350" spc="105" dirty="0">
                          <a:latin typeface="Times New Roman"/>
                          <a:cs typeface="Times New Roman"/>
                        </a:rPr>
                        <a:t>Instruction	</a:t>
                      </a:r>
                      <a:r>
                        <a:rPr sz="1350" i="1" spc="75" dirty="0">
                          <a:latin typeface="Times New Roman"/>
                          <a:cs typeface="Times New Roman"/>
                        </a:rPr>
                        <a:t>j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marR="2413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350" i="1" dirty="0">
                          <a:latin typeface="Times New Roman"/>
                          <a:cs typeface="Times New Roman"/>
                        </a:rPr>
                        <a:t>k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500" i="1" spc="150" dirty="0">
                          <a:latin typeface="Times New Roman"/>
                          <a:cs typeface="Times New Roman"/>
                        </a:rPr>
                        <a:t>Issue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500" i="1" spc="210" dirty="0">
                          <a:latin typeface="Times New Roman"/>
                          <a:cs typeface="Times New Roman"/>
                        </a:rPr>
                        <a:t>Comp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500" i="1" spc="3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500" i="1" spc="-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500" i="1" spc="30" dirty="0">
                          <a:latin typeface="Times New Roman"/>
                          <a:cs typeface="Times New Roman"/>
                        </a:rPr>
                        <a:t>su</a:t>
                      </a:r>
                      <a:r>
                        <a:rPr sz="1500" i="1" spc="40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500" i="1" dirty="0">
                          <a:latin typeface="Times New Roman"/>
                          <a:cs typeface="Times New Roman"/>
                        </a:rPr>
                        <a:t>t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750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500" spc="165" dirty="0">
                          <a:latin typeface="Times New Roman"/>
                          <a:cs typeface="Times New Roman"/>
                        </a:rPr>
                        <a:t>Busy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500" spc="150" dirty="0">
                          <a:latin typeface="Times New Roman"/>
                          <a:cs typeface="Times New Roman"/>
                        </a:rPr>
                        <a:t>Address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771"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75"/>
                        </a:spcBef>
                        <a:tabLst>
                          <a:tab pos="945515" algn="l"/>
                          <a:tab pos="1462405" algn="l"/>
                        </a:tabLst>
                      </a:pPr>
                      <a:r>
                        <a:rPr sz="1350" spc="25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350" dirty="0">
                          <a:latin typeface="Times New Roman"/>
                          <a:cs typeface="Times New Roman"/>
                        </a:rPr>
                        <a:t>D	</a:t>
                      </a:r>
                      <a:r>
                        <a:rPr sz="1350" spc="-20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350" dirty="0">
                          <a:latin typeface="Times New Roman"/>
                          <a:cs typeface="Times New Roman"/>
                        </a:rPr>
                        <a:t>6	3</a:t>
                      </a:r>
                      <a:r>
                        <a:rPr sz="1350" spc="-10" dirty="0">
                          <a:latin typeface="Times New Roman"/>
                          <a:cs typeface="Times New Roman"/>
                        </a:rPr>
                        <a:t>4</a:t>
                      </a:r>
                      <a:r>
                        <a:rPr sz="1350" dirty="0">
                          <a:latin typeface="Times New Roman"/>
                          <a:cs typeface="Times New Roman"/>
                        </a:rPr>
                        <a:t>+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/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350" spc="160" dirty="0">
                          <a:latin typeface="Times New Roman"/>
                          <a:cs typeface="Times New Roman"/>
                        </a:rPr>
                        <a:t>R2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3340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3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2545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3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3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73025" algn="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350" spc="25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35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350" spc="2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350" spc="-1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3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2545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350" spc="155" dirty="0">
                          <a:latin typeface="Times New Roman"/>
                          <a:cs typeface="Times New Roman"/>
                        </a:rPr>
                        <a:t>No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1714">
                <a:tc>
                  <a:txBody>
                    <a:bodyPr/>
                    <a:lstStyle/>
                    <a:p>
                      <a:pPr marR="136525" algn="r">
                        <a:lnSpc>
                          <a:spcPts val="1595"/>
                        </a:lnSpc>
                        <a:tabLst>
                          <a:tab pos="946150" algn="l"/>
                          <a:tab pos="1462405" algn="l"/>
                        </a:tabLst>
                      </a:pPr>
                      <a:r>
                        <a:rPr sz="1350" spc="2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3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D	</a:t>
                      </a:r>
                      <a:r>
                        <a:rPr sz="1350" spc="-2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3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2	4</a:t>
                      </a:r>
                      <a:r>
                        <a:rPr sz="1350" spc="-1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r>
                        <a:rPr sz="13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+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ts val="1595"/>
                        </a:lnSpc>
                      </a:pPr>
                      <a:r>
                        <a:rPr sz="1350" spc="16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R3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3340" algn="ctr">
                        <a:lnSpc>
                          <a:spcPts val="1595"/>
                        </a:lnSpc>
                      </a:pPr>
                      <a:r>
                        <a:rPr sz="13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42545" algn="ctr">
                        <a:lnSpc>
                          <a:spcPts val="1595"/>
                        </a:lnSpc>
                      </a:pPr>
                      <a:r>
                        <a:rPr sz="13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595"/>
                        </a:lnSpc>
                      </a:pPr>
                      <a:r>
                        <a:rPr sz="1350" dirty="0">
                          <a:latin typeface="Times New Roman"/>
                          <a:cs typeface="Times New Roman"/>
                        </a:rPr>
                        <a:t>5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73025" algn="r">
                        <a:lnSpc>
                          <a:spcPts val="1595"/>
                        </a:lnSpc>
                      </a:pPr>
                      <a:r>
                        <a:rPr sz="1350" spc="25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35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350" spc="2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350" spc="-1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3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3180" algn="ctr">
                        <a:lnSpc>
                          <a:spcPts val="1595"/>
                        </a:lnSpc>
                      </a:pPr>
                      <a:r>
                        <a:rPr sz="1350" spc="155" dirty="0">
                          <a:latin typeface="Times New Roman"/>
                          <a:cs typeface="Times New Roman"/>
                        </a:rPr>
                        <a:t>No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0406">
                <a:tc>
                  <a:txBody>
                    <a:bodyPr/>
                    <a:lstStyle/>
                    <a:p>
                      <a:pPr marL="359410">
                        <a:lnSpc>
                          <a:spcPts val="1555"/>
                        </a:lnSpc>
                        <a:tabLst>
                          <a:tab pos="1305560" algn="l"/>
                          <a:tab pos="1881505" algn="l"/>
                        </a:tabLst>
                      </a:pPr>
                      <a:r>
                        <a:rPr sz="1350" spc="165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MULTD	</a:t>
                      </a:r>
                      <a:r>
                        <a:rPr sz="1350" spc="135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F0	F2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555"/>
                        </a:lnSpc>
                      </a:pPr>
                      <a:r>
                        <a:rPr sz="1350" spc="13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F4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3340" algn="ctr">
                        <a:lnSpc>
                          <a:spcPts val="1555"/>
                        </a:lnSpc>
                      </a:pPr>
                      <a:r>
                        <a:rPr sz="13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262890">
                        <a:lnSpc>
                          <a:spcPts val="1555"/>
                        </a:lnSpc>
                      </a:pPr>
                      <a:r>
                        <a:rPr sz="1350" spc="130" dirty="0">
                          <a:latin typeface="Times New Roman"/>
                          <a:cs typeface="Times New Roman"/>
                        </a:rPr>
                        <a:t>15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555"/>
                        </a:lnSpc>
                      </a:pPr>
                      <a:r>
                        <a:rPr sz="1350" spc="135" dirty="0">
                          <a:latin typeface="Times New Roman"/>
                          <a:cs typeface="Times New Roman"/>
                        </a:rPr>
                        <a:t>16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73025" algn="r">
                        <a:lnSpc>
                          <a:spcPts val="1555"/>
                        </a:lnSpc>
                      </a:pPr>
                      <a:r>
                        <a:rPr sz="1350" spc="25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35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350" spc="2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350" spc="-1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3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3180" algn="ctr">
                        <a:lnSpc>
                          <a:spcPts val="1555"/>
                        </a:lnSpc>
                      </a:pPr>
                      <a:r>
                        <a:rPr sz="1350" spc="155" dirty="0">
                          <a:latin typeface="Times New Roman"/>
                          <a:cs typeface="Times New Roman"/>
                        </a:rPr>
                        <a:t>No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3796">
                <a:tc>
                  <a:txBody>
                    <a:bodyPr/>
                    <a:lstStyle/>
                    <a:p>
                      <a:pPr marL="359410">
                        <a:lnSpc>
                          <a:spcPct val="100000"/>
                        </a:lnSpc>
                        <a:spcBef>
                          <a:spcPts val="75"/>
                        </a:spcBef>
                        <a:tabLst>
                          <a:tab pos="1305560" algn="l"/>
                          <a:tab pos="1881505" algn="l"/>
                        </a:tabLst>
                      </a:pPr>
                      <a:r>
                        <a:rPr sz="1350" spc="135" dirty="0">
                          <a:solidFill>
                            <a:srgbClr val="FF00FF"/>
                          </a:solidFill>
                          <a:latin typeface="Times New Roman"/>
                          <a:cs typeface="Times New Roman"/>
                        </a:rPr>
                        <a:t>SUBD	F8	F6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/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350" spc="130" dirty="0">
                          <a:solidFill>
                            <a:srgbClr val="FF00FF"/>
                          </a:solidFill>
                          <a:latin typeface="Times New Roman"/>
                          <a:cs typeface="Times New Roman"/>
                        </a:rPr>
                        <a:t>F2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3340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3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42545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350" dirty="0">
                          <a:latin typeface="Times New Roman"/>
                          <a:cs typeface="Times New Roman"/>
                        </a:rPr>
                        <a:t>7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/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350" dirty="0">
                          <a:latin typeface="Times New Roman"/>
                          <a:cs typeface="Times New Roman"/>
                        </a:rPr>
                        <a:t>8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1715">
                <a:tc>
                  <a:txBody>
                    <a:bodyPr/>
                    <a:lstStyle/>
                    <a:p>
                      <a:pPr marL="359410">
                        <a:lnSpc>
                          <a:spcPts val="1595"/>
                        </a:lnSpc>
                        <a:tabLst>
                          <a:tab pos="1253490" algn="l"/>
                          <a:tab pos="1881505" algn="l"/>
                        </a:tabLst>
                      </a:pPr>
                      <a:r>
                        <a:rPr sz="1350" spc="140" dirty="0">
                          <a:solidFill>
                            <a:srgbClr val="00FF00"/>
                          </a:solidFill>
                          <a:latin typeface="Times New Roman"/>
                          <a:cs typeface="Times New Roman"/>
                        </a:rPr>
                        <a:t>DIVD	</a:t>
                      </a:r>
                      <a:r>
                        <a:rPr sz="1350" spc="130" dirty="0">
                          <a:solidFill>
                            <a:srgbClr val="00FF00"/>
                          </a:solidFill>
                          <a:latin typeface="Times New Roman"/>
                          <a:cs typeface="Times New Roman"/>
                        </a:rPr>
                        <a:t>F10	</a:t>
                      </a:r>
                      <a:r>
                        <a:rPr sz="1350" spc="135" dirty="0">
                          <a:solidFill>
                            <a:srgbClr val="00FF00"/>
                          </a:solidFill>
                          <a:latin typeface="Times New Roman"/>
                          <a:cs typeface="Times New Roman"/>
                        </a:rPr>
                        <a:t>F0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595"/>
                        </a:lnSpc>
                      </a:pPr>
                      <a:r>
                        <a:rPr sz="1350" spc="130" dirty="0">
                          <a:solidFill>
                            <a:srgbClr val="00FF00"/>
                          </a:solidFill>
                          <a:latin typeface="Times New Roman"/>
                          <a:cs typeface="Times New Roman"/>
                        </a:rPr>
                        <a:t>F6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3340" algn="ctr">
                        <a:lnSpc>
                          <a:spcPts val="1595"/>
                        </a:lnSpc>
                      </a:pPr>
                      <a:r>
                        <a:rPr sz="1350" dirty="0">
                          <a:latin typeface="Times New Roman"/>
                          <a:cs typeface="Times New Roman"/>
                        </a:rPr>
                        <a:t>5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9571">
                <a:tc>
                  <a:txBody>
                    <a:bodyPr/>
                    <a:lstStyle/>
                    <a:p>
                      <a:pPr marL="359410">
                        <a:lnSpc>
                          <a:spcPts val="1550"/>
                        </a:lnSpc>
                        <a:tabLst>
                          <a:tab pos="1305560" algn="l"/>
                          <a:tab pos="1881505" algn="l"/>
                        </a:tabLst>
                      </a:pPr>
                      <a:r>
                        <a:rPr sz="1350" spc="180" dirty="0">
                          <a:latin typeface="Times New Roman"/>
                          <a:cs typeface="Times New Roman"/>
                        </a:rPr>
                        <a:t>ADDD	</a:t>
                      </a:r>
                      <a:r>
                        <a:rPr sz="1350" spc="135" dirty="0">
                          <a:latin typeface="Times New Roman"/>
                          <a:cs typeface="Times New Roman"/>
                        </a:rPr>
                        <a:t>F6	F8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550"/>
                        </a:lnSpc>
                      </a:pPr>
                      <a:r>
                        <a:rPr sz="1350" spc="130" dirty="0">
                          <a:latin typeface="Times New Roman"/>
                          <a:cs typeface="Times New Roman"/>
                        </a:rPr>
                        <a:t>F2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3340" algn="ctr">
                        <a:lnSpc>
                          <a:spcPts val="1550"/>
                        </a:lnSpc>
                      </a:pPr>
                      <a:r>
                        <a:rPr sz="1350" dirty="0">
                          <a:latin typeface="Times New Roman"/>
                          <a:cs typeface="Times New Roman"/>
                        </a:rPr>
                        <a:t>6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2890">
                        <a:lnSpc>
                          <a:spcPts val="1550"/>
                        </a:lnSpc>
                      </a:pPr>
                      <a:r>
                        <a:rPr sz="1350" spc="130" dirty="0">
                          <a:latin typeface="Times New Roman"/>
                          <a:cs typeface="Times New Roman"/>
                        </a:rPr>
                        <a:t>10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550"/>
                        </a:lnSpc>
                      </a:pPr>
                      <a:r>
                        <a:rPr sz="1350" spc="135" dirty="0">
                          <a:latin typeface="Times New Roman"/>
                          <a:cs typeface="Times New Roman"/>
                        </a:rPr>
                        <a:t>11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020">
              <a:lnSpc>
                <a:spcPct val="100000"/>
              </a:lnSpc>
              <a:spcBef>
                <a:spcPts val="100"/>
              </a:spcBef>
              <a:tabLst>
                <a:tab pos="494665" algn="l"/>
                <a:tab pos="7811134" algn="l"/>
              </a:tabLst>
            </a:pPr>
            <a:r>
              <a:rPr b="0" dirty="0">
                <a:latin typeface="Times New Roman"/>
                <a:cs typeface="Times New Roman"/>
              </a:rPr>
              <a:t> 	</a:t>
            </a:r>
            <a:r>
              <a:rPr spc="-5" dirty="0"/>
              <a:t>Tomasulo Example Cycle</a:t>
            </a:r>
            <a:r>
              <a:rPr spc="-100" dirty="0"/>
              <a:t> </a:t>
            </a:r>
            <a:r>
              <a:rPr spc="-5" dirty="0"/>
              <a:t>16	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15964" y="3417398"/>
            <a:ext cx="23818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150" dirty="0">
                <a:solidFill>
                  <a:srgbClr val="FF0000"/>
                </a:solidFill>
                <a:latin typeface="Times New Roman"/>
                <a:cs typeface="Times New Roman"/>
              </a:rPr>
              <a:t>Reservation</a:t>
            </a:r>
            <a:r>
              <a:rPr sz="1800" i="1" spc="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i="1" spc="140" dirty="0">
                <a:solidFill>
                  <a:srgbClr val="FF0000"/>
                </a:solidFill>
                <a:latin typeface="Times New Roman"/>
                <a:cs typeface="Times New Roman"/>
              </a:rPr>
              <a:t>Stations: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88143" y="3715304"/>
            <a:ext cx="1012190" cy="2578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710565" algn="l"/>
              </a:tabLst>
            </a:pPr>
            <a:r>
              <a:rPr sz="1500" i="1" spc="235" dirty="0">
                <a:latin typeface="Times New Roman"/>
                <a:cs typeface="Times New Roman"/>
              </a:rPr>
              <a:t>B</a:t>
            </a:r>
            <a:r>
              <a:rPr sz="1500" i="1" spc="175" dirty="0">
                <a:latin typeface="Times New Roman"/>
                <a:cs typeface="Times New Roman"/>
              </a:rPr>
              <a:t>us</a:t>
            </a:r>
            <a:r>
              <a:rPr sz="1500" i="1" spc="145" dirty="0">
                <a:latin typeface="Times New Roman"/>
                <a:cs typeface="Times New Roman"/>
              </a:rPr>
              <a:t>y</a:t>
            </a:r>
            <a:r>
              <a:rPr sz="1500" i="1" dirty="0">
                <a:latin typeface="Times New Roman"/>
                <a:cs typeface="Times New Roman"/>
              </a:rPr>
              <a:t>	</a:t>
            </a:r>
            <a:r>
              <a:rPr sz="1500" i="1" spc="265" dirty="0">
                <a:latin typeface="Times New Roman"/>
                <a:cs typeface="Times New Roman"/>
              </a:rPr>
              <a:t>O</a:t>
            </a:r>
            <a:r>
              <a:rPr sz="1500" i="1" spc="160" dirty="0">
                <a:latin typeface="Times New Roman"/>
                <a:cs typeface="Times New Roman"/>
              </a:rPr>
              <a:t>p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82606" y="3432340"/>
            <a:ext cx="262255" cy="540385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1500" i="1" spc="190" dirty="0">
                <a:latin typeface="Times New Roman"/>
                <a:cs typeface="Times New Roman"/>
              </a:rPr>
              <a:t>S</a:t>
            </a:r>
            <a:r>
              <a:rPr sz="1500" i="1" spc="160" dirty="0"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229"/>
              </a:spcBef>
            </a:pPr>
            <a:r>
              <a:rPr sz="1500" i="1" spc="125" dirty="0">
                <a:latin typeface="Times New Roman"/>
                <a:cs typeface="Times New Roman"/>
              </a:rPr>
              <a:t>Vj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28809" y="3432340"/>
            <a:ext cx="266065" cy="540385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1500" i="1" spc="190" dirty="0">
                <a:latin typeface="Times New Roman"/>
                <a:cs typeface="Times New Roman"/>
              </a:rPr>
              <a:t>S</a:t>
            </a:r>
            <a:r>
              <a:rPr sz="1500" i="1" spc="160" dirty="0">
                <a:latin typeface="Times New Roman"/>
                <a:cs typeface="Times New Roman"/>
              </a:rPr>
              <a:t>2</a:t>
            </a: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1500" i="1" spc="160" dirty="0">
                <a:latin typeface="Times New Roman"/>
                <a:cs typeface="Times New Roman"/>
              </a:rPr>
              <a:t>V</a:t>
            </a:r>
            <a:r>
              <a:rPr sz="1500" i="1" spc="145" dirty="0">
                <a:latin typeface="Times New Roman"/>
                <a:cs typeface="Times New Roman"/>
              </a:rPr>
              <a:t>k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64346" y="3432340"/>
            <a:ext cx="937894" cy="540385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0"/>
              </a:spcBef>
              <a:tabLst>
                <a:tab pos="658495" algn="l"/>
              </a:tabLst>
            </a:pPr>
            <a:r>
              <a:rPr sz="1500" i="1" spc="229" dirty="0">
                <a:latin typeface="Times New Roman"/>
                <a:cs typeface="Times New Roman"/>
              </a:rPr>
              <a:t>R</a:t>
            </a:r>
            <a:r>
              <a:rPr sz="1500" i="1" spc="160" dirty="0">
                <a:latin typeface="Times New Roman"/>
                <a:cs typeface="Times New Roman"/>
              </a:rPr>
              <a:t>S</a:t>
            </a:r>
            <a:r>
              <a:rPr sz="1500" i="1" dirty="0">
                <a:latin typeface="Times New Roman"/>
                <a:cs typeface="Times New Roman"/>
              </a:rPr>
              <a:t>	</a:t>
            </a:r>
            <a:r>
              <a:rPr sz="1500" i="1" spc="229" dirty="0">
                <a:latin typeface="Times New Roman"/>
                <a:cs typeface="Times New Roman"/>
              </a:rPr>
              <a:t>R</a:t>
            </a:r>
            <a:r>
              <a:rPr sz="1500" i="1" spc="160" dirty="0">
                <a:latin typeface="Times New Roman"/>
                <a:cs typeface="Times New Roman"/>
              </a:rPr>
              <a:t>S</a:t>
            </a:r>
            <a:endParaRPr sz="1500">
              <a:latin typeface="Times New Roman"/>
              <a:cs typeface="Times New Roman"/>
            </a:endParaRPr>
          </a:p>
          <a:p>
            <a:pPr marL="30480">
              <a:lnSpc>
                <a:spcPct val="100000"/>
              </a:lnSpc>
              <a:spcBef>
                <a:spcPts val="229"/>
              </a:spcBef>
              <a:tabLst>
                <a:tab pos="648970" algn="l"/>
              </a:tabLst>
            </a:pPr>
            <a:r>
              <a:rPr sz="1500" i="1" spc="265" dirty="0">
                <a:latin typeface="Times New Roman"/>
                <a:cs typeface="Times New Roman"/>
              </a:rPr>
              <a:t>Q</a:t>
            </a:r>
            <a:r>
              <a:rPr sz="1500" i="1" spc="90" dirty="0">
                <a:latin typeface="Times New Roman"/>
                <a:cs typeface="Times New Roman"/>
              </a:rPr>
              <a:t>j</a:t>
            </a:r>
            <a:r>
              <a:rPr sz="1500" i="1" dirty="0">
                <a:latin typeface="Times New Roman"/>
                <a:cs typeface="Times New Roman"/>
              </a:rPr>
              <a:t>	</a:t>
            </a:r>
            <a:r>
              <a:rPr sz="1500" i="1" spc="265" dirty="0">
                <a:latin typeface="Times New Roman"/>
                <a:cs typeface="Times New Roman"/>
              </a:rPr>
              <a:t>Q</a:t>
            </a:r>
            <a:r>
              <a:rPr sz="1500" i="1" spc="145" dirty="0">
                <a:latin typeface="Times New Roman"/>
                <a:cs typeface="Times New Roman"/>
              </a:rPr>
              <a:t>k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52799" y="3717581"/>
            <a:ext cx="1066165" cy="137160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275"/>
              </a:spcBef>
            </a:pPr>
            <a:r>
              <a:rPr sz="1350" i="1" spc="130" dirty="0">
                <a:latin typeface="Times New Roman"/>
                <a:cs typeface="Times New Roman"/>
              </a:rPr>
              <a:t>Time </a:t>
            </a:r>
            <a:r>
              <a:rPr sz="1350" i="1" spc="135" dirty="0">
                <a:latin typeface="Times New Roman"/>
                <a:cs typeface="Times New Roman"/>
              </a:rPr>
              <a:t> </a:t>
            </a:r>
            <a:r>
              <a:rPr sz="1350" i="1" spc="155" dirty="0">
                <a:latin typeface="Times New Roman"/>
                <a:cs typeface="Times New Roman"/>
              </a:rPr>
              <a:t>Name</a:t>
            </a:r>
            <a:endParaRPr sz="1350">
              <a:latin typeface="Times New Roman"/>
              <a:cs typeface="Times New Roman"/>
            </a:endParaRPr>
          </a:p>
          <a:p>
            <a:pPr marL="553720" marR="5080" algn="just">
              <a:lnSpc>
                <a:spcPct val="107900"/>
              </a:lnSpc>
              <a:spcBef>
                <a:spcPts val="55"/>
              </a:spcBef>
            </a:pPr>
            <a:r>
              <a:rPr sz="1350" spc="145" dirty="0">
                <a:latin typeface="Times New Roman"/>
                <a:cs typeface="Times New Roman"/>
              </a:rPr>
              <a:t>Add1  Add2  Add3  </a:t>
            </a:r>
            <a:r>
              <a:rPr sz="1350" spc="225" dirty="0">
                <a:latin typeface="Times New Roman"/>
                <a:cs typeface="Times New Roman"/>
              </a:rPr>
              <a:t>M</a:t>
            </a:r>
            <a:r>
              <a:rPr sz="1350" spc="135" dirty="0">
                <a:latin typeface="Times New Roman"/>
                <a:cs typeface="Times New Roman"/>
              </a:rPr>
              <a:t>u</a:t>
            </a:r>
            <a:r>
              <a:rPr sz="1350" spc="30" dirty="0">
                <a:latin typeface="Times New Roman"/>
                <a:cs typeface="Times New Roman"/>
              </a:rPr>
              <a:t>l</a:t>
            </a:r>
            <a:r>
              <a:rPr sz="1350" spc="90" dirty="0">
                <a:latin typeface="Times New Roman"/>
                <a:cs typeface="Times New Roman"/>
              </a:rPr>
              <a:t>t</a:t>
            </a:r>
            <a:r>
              <a:rPr sz="1350" spc="135" dirty="0">
                <a:latin typeface="Times New Roman"/>
                <a:cs typeface="Times New Roman"/>
              </a:rPr>
              <a:t>1</a:t>
            </a:r>
            <a:endParaRPr sz="1350">
              <a:latin typeface="Times New Roman"/>
              <a:cs typeface="Times New Roman"/>
            </a:endParaRPr>
          </a:p>
          <a:p>
            <a:pPr marL="286385" algn="just">
              <a:lnSpc>
                <a:spcPct val="100000"/>
              </a:lnSpc>
              <a:spcBef>
                <a:spcPts val="130"/>
              </a:spcBef>
            </a:pPr>
            <a:r>
              <a:rPr sz="1350" spc="135" dirty="0">
                <a:latin typeface="Times New Roman"/>
                <a:cs typeface="Times New Roman"/>
              </a:rPr>
              <a:t>40</a:t>
            </a:r>
            <a:r>
              <a:rPr sz="1350" spc="40" dirty="0">
                <a:latin typeface="Times New Roman"/>
                <a:cs typeface="Times New Roman"/>
              </a:rPr>
              <a:t> </a:t>
            </a:r>
            <a:r>
              <a:rPr sz="1350" spc="125" dirty="0">
                <a:latin typeface="Times New Roman"/>
                <a:cs typeface="Times New Roman"/>
              </a:rPr>
              <a:t>Mult2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85916" y="3972235"/>
            <a:ext cx="3804920" cy="1109980"/>
          </a:xfrm>
          <a:prstGeom prst="rect">
            <a:avLst/>
          </a:prstGeom>
          <a:ln w="13179">
            <a:solidFill>
              <a:srgbClr val="000000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 marL="135255" marR="3411854" indent="-635">
              <a:lnSpc>
                <a:spcPts val="1750"/>
              </a:lnSpc>
              <a:spcBef>
                <a:spcPts val="20"/>
              </a:spcBef>
            </a:pPr>
            <a:r>
              <a:rPr sz="1350" spc="170" dirty="0">
                <a:latin typeface="Times New Roman"/>
                <a:cs typeface="Times New Roman"/>
              </a:rPr>
              <a:t>N</a:t>
            </a:r>
            <a:r>
              <a:rPr sz="1350" spc="90" dirty="0">
                <a:latin typeface="Times New Roman"/>
                <a:cs typeface="Times New Roman"/>
              </a:rPr>
              <a:t>o  </a:t>
            </a:r>
            <a:r>
              <a:rPr sz="1350" spc="170" dirty="0">
                <a:latin typeface="Times New Roman"/>
                <a:cs typeface="Times New Roman"/>
              </a:rPr>
              <a:t>N</a:t>
            </a:r>
            <a:r>
              <a:rPr sz="1350" spc="135" dirty="0">
                <a:latin typeface="Times New Roman"/>
                <a:cs typeface="Times New Roman"/>
              </a:rPr>
              <a:t>o</a:t>
            </a:r>
            <a:endParaRPr sz="1350">
              <a:latin typeface="Times New Roman"/>
              <a:cs typeface="Times New Roman"/>
            </a:endParaRPr>
          </a:p>
          <a:p>
            <a:pPr marL="135255" marR="3411854">
              <a:lnSpc>
                <a:spcPts val="1739"/>
              </a:lnSpc>
              <a:spcBef>
                <a:spcPts val="15"/>
              </a:spcBef>
            </a:pPr>
            <a:r>
              <a:rPr sz="1350" spc="170" dirty="0">
                <a:latin typeface="Times New Roman"/>
                <a:cs typeface="Times New Roman"/>
              </a:rPr>
              <a:t>N</a:t>
            </a:r>
            <a:r>
              <a:rPr sz="1350" spc="90" dirty="0">
                <a:latin typeface="Times New Roman"/>
                <a:cs typeface="Times New Roman"/>
              </a:rPr>
              <a:t>o  </a:t>
            </a:r>
            <a:r>
              <a:rPr sz="1350" spc="170" dirty="0">
                <a:latin typeface="Times New Roman"/>
                <a:cs typeface="Times New Roman"/>
              </a:rPr>
              <a:t>N</a:t>
            </a:r>
            <a:r>
              <a:rPr sz="1350" spc="135" dirty="0">
                <a:latin typeface="Times New Roman"/>
                <a:cs typeface="Times New Roman"/>
              </a:rPr>
              <a:t>o</a:t>
            </a:r>
            <a:endParaRPr sz="1350">
              <a:latin typeface="Times New Roman"/>
              <a:cs typeface="Times New Roman"/>
            </a:endParaRPr>
          </a:p>
          <a:p>
            <a:pPr marL="101600">
              <a:lnSpc>
                <a:spcPct val="100000"/>
              </a:lnSpc>
              <a:spcBef>
                <a:spcPts val="55"/>
              </a:spcBef>
              <a:tabLst>
                <a:tab pos="626110" algn="l"/>
                <a:tab pos="1297940" algn="l"/>
              </a:tabLst>
            </a:pPr>
            <a:r>
              <a:rPr sz="1350" spc="140" dirty="0">
                <a:latin typeface="Times New Roman"/>
                <a:cs typeface="Times New Roman"/>
              </a:rPr>
              <a:t>Yes	</a:t>
            </a:r>
            <a:r>
              <a:rPr sz="1350" spc="145" dirty="0">
                <a:solidFill>
                  <a:srgbClr val="00FF00"/>
                </a:solidFill>
                <a:latin typeface="Times New Roman"/>
                <a:cs typeface="Times New Roman"/>
              </a:rPr>
              <a:t>DIVD	</a:t>
            </a:r>
            <a:r>
              <a:rPr sz="1350" spc="150" dirty="0">
                <a:solidFill>
                  <a:srgbClr val="0000FF"/>
                </a:solidFill>
                <a:latin typeface="Times New Roman"/>
                <a:cs typeface="Times New Roman"/>
              </a:rPr>
              <a:t>M*F4</a:t>
            </a:r>
            <a:r>
              <a:rPr sz="1350" spc="54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350" spc="140" dirty="0">
                <a:latin typeface="Times New Roman"/>
                <a:cs typeface="Times New Roman"/>
              </a:rPr>
              <a:t>M(A1)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15964" y="5146284"/>
            <a:ext cx="2425065" cy="62611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800" i="1" spc="150" dirty="0">
                <a:solidFill>
                  <a:srgbClr val="FF0000"/>
                </a:solidFill>
                <a:latin typeface="Times New Roman"/>
                <a:cs typeface="Times New Roman"/>
              </a:rPr>
              <a:t>Register </a:t>
            </a:r>
            <a:r>
              <a:rPr sz="1800" i="1" spc="125" dirty="0">
                <a:solidFill>
                  <a:srgbClr val="FF0000"/>
                </a:solidFill>
                <a:latin typeface="Times New Roman"/>
                <a:cs typeface="Times New Roman"/>
              </a:rPr>
              <a:t>result</a:t>
            </a:r>
            <a:r>
              <a:rPr sz="1800" i="1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i="1" spc="130" dirty="0">
                <a:solidFill>
                  <a:srgbClr val="FF0000"/>
                </a:solidFill>
                <a:latin typeface="Times New Roman"/>
                <a:cs typeface="Times New Roman"/>
              </a:rPr>
              <a:t>status:</a:t>
            </a:r>
            <a:endParaRPr sz="1800">
              <a:latin typeface="Times New Roman"/>
              <a:cs typeface="Times New Roman"/>
            </a:endParaRPr>
          </a:p>
          <a:p>
            <a:pPr marL="349250">
              <a:lnSpc>
                <a:spcPct val="100000"/>
              </a:lnSpc>
              <a:spcBef>
                <a:spcPts val="204"/>
              </a:spcBef>
            </a:pPr>
            <a:r>
              <a:rPr sz="1800" spc="165" dirty="0">
                <a:latin typeface="Times New Roman"/>
                <a:cs typeface="Times New Roman"/>
              </a:rPr>
              <a:t>Clock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77196" y="5465626"/>
            <a:ext cx="56807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83260" algn="l"/>
                <a:tab pos="1329055" algn="l"/>
                <a:tab pos="1975485" algn="l"/>
                <a:tab pos="2620010" algn="l"/>
                <a:tab pos="3195955" algn="l"/>
                <a:tab pos="3953510" algn="l"/>
                <a:tab pos="4780915" algn="l"/>
                <a:tab pos="5227320" algn="l"/>
              </a:tabLst>
            </a:pPr>
            <a:r>
              <a:rPr sz="1800" i="1" spc="180" dirty="0">
                <a:latin typeface="Times New Roman"/>
                <a:cs typeface="Times New Roman"/>
              </a:rPr>
              <a:t>F0</a:t>
            </a:r>
            <a:r>
              <a:rPr sz="1800" i="1" dirty="0">
                <a:latin typeface="Times New Roman"/>
                <a:cs typeface="Times New Roman"/>
              </a:rPr>
              <a:t>	</a:t>
            </a:r>
            <a:r>
              <a:rPr sz="1800" i="1" spc="195" dirty="0">
                <a:latin typeface="Times New Roman"/>
                <a:cs typeface="Times New Roman"/>
              </a:rPr>
              <a:t>F</a:t>
            </a:r>
            <a:r>
              <a:rPr sz="1800" i="1" spc="180" dirty="0">
                <a:latin typeface="Times New Roman"/>
                <a:cs typeface="Times New Roman"/>
              </a:rPr>
              <a:t>2</a:t>
            </a:r>
            <a:r>
              <a:rPr sz="1800" i="1" dirty="0">
                <a:latin typeface="Times New Roman"/>
                <a:cs typeface="Times New Roman"/>
              </a:rPr>
              <a:t>	</a:t>
            </a:r>
            <a:r>
              <a:rPr sz="1800" i="1" spc="180" dirty="0">
                <a:latin typeface="Times New Roman"/>
                <a:cs typeface="Times New Roman"/>
              </a:rPr>
              <a:t>F4</a:t>
            </a:r>
            <a:r>
              <a:rPr sz="1800" i="1" dirty="0">
                <a:latin typeface="Times New Roman"/>
                <a:cs typeface="Times New Roman"/>
              </a:rPr>
              <a:t>	</a:t>
            </a:r>
            <a:r>
              <a:rPr sz="1800" i="1" spc="180" dirty="0">
                <a:latin typeface="Times New Roman"/>
                <a:cs typeface="Times New Roman"/>
              </a:rPr>
              <a:t>F6</a:t>
            </a:r>
            <a:r>
              <a:rPr sz="1800" i="1" dirty="0">
                <a:latin typeface="Times New Roman"/>
                <a:cs typeface="Times New Roman"/>
              </a:rPr>
              <a:t>	</a:t>
            </a:r>
            <a:r>
              <a:rPr sz="1800" i="1" spc="180" dirty="0">
                <a:latin typeface="Times New Roman"/>
                <a:cs typeface="Times New Roman"/>
              </a:rPr>
              <a:t>F8</a:t>
            </a:r>
            <a:r>
              <a:rPr sz="1800" i="1" dirty="0">
                <a:latin typeface="Times New Roman"/>
                <a:cs typeface="Times New Roman"/>
              </a:rPr>
              <a:t>	</a:t>
            </a:r>
            <a:r>
              <a:rPr sz="1800" i="1" spc="195" dirty="0">
                <a:latin typeface="Times New Roman"/>
                <a:cs typeface="Times New Roman"/>
              </a:rPr>
              <a:t>F</a:t>
            </a:r>
            <a:r>
              <a:rPr sz="1800" i="1" spc="180" dirty="0">
                <a:latin typeface="Times New Roman"/>
                <a:cs typeface="Times New Roman"/>
              </a:rPr>
              <a:t>10</a:t>
            </a:r>
            <a:r>
              <a:rPr sz="1800" i="1" dirty="0">
                <a:latin typeface="Times New Roman"/>
                <a:cs typeface="Times New Roman"/>
              </a:rPr>
              <a:t>	</a:t>
            </a:r>
            <a:r>
              <a:rPr sz="1800" i="1" spc="195" dirty="0">
                <a:latin typeface="Times New Roman"/>
                <a:cs typeface="Times New Roman"/>
              </a:rPr>
              <a:t>F</a:t>
            </a:r>
            <a:r>
              <a:rPr sz="1800" i="1" spc="180" dirty="0">
                <a:latin typeface="Times New Roman"/>
                <a:cs typeface="Times New Roman"/>
              </a:rPr>
              <a:t>12</a:t>
            </a:r>
            <a:r>
              <a:rPr sz="1800" i="1" dirty="0">
                <a:latin typeface="Times New Roman"/>
                <a:cs typeface="Times New Roman"/>
              </a:rPr>
              <a:t>	</a:t>
            </a:r>
            <a:r>
              <a:rPr sz="1800" i="1" spc="90" dirty="0">
                <a:latin typeface="Times New Roman"/>
                <a:cs typeface="Times New Roman"/>
              </a:rPr>
              <a:t>...</a:t>
            </a:r>
            <a:r>
              <a:rPr sz="1800" i="1" dirty="0">
                <a:latin typeface="Times New Roman"/>
                <a:cs typeface="Times New Roman"/>
              </a:rPr>
              <a:t>	</a:t>
            </a:r>
            <a:r>
              <a:rPr sz="1800" i="1" spc="195" dirty="0">
                <a:latin typeface="Times New Roman"/>
                <a:cs typeface="Times New Roman"/>
              </a:rPr>
              <a:t>F</a:t>
            </a:r>
            <a:r>
              <a:rPr sz="1800" i="1" spc="180" dirty="0">
                <a:latin typeface="Times New Roman"/>
                <a:cs typeface="Times New Roman"/>
              </a:rPr>
              <a:t>30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19479" y="5768253"/>
            <a:ext cx="23114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spc="125" dirty="0">
                <a:latin typeface="Times New Roman"/>
                <a:cs typeface="Times New Roman"/>
              </a:rPr>
              <a:t>1</a:t>
            </a:r>
            <a:r>
              <a:rPr sz="1350" b="1" spc="135" dirty="0">
                <a:latin typeface="Times New Roman"/>
                <a:cs typeface="Times New Roman"/>
              </a:rPr>
              <a:t>6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382821" y="5765160"/>
            <a:ext cx="30416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i="1" spc="190" dirty="0">
                <a:latin typeface="Times New Roman"/>
                <a:cs typeface="Times New Roman"/>
              </a:rPr>
              <a:t>F</a:t>
            </a:r>
            <a:r>
              <a:rPr sz="1350" i="1" spc="195" dirty="0">
                <a:latin typeface="Times New Roman"/>
                <a:cs typeface="Times New Roman"/>
              </a:rPr>
              <a:t>U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802457" y="5769031"/>
            <a:ext cx="5939155" cy="222250"/>
          </a:xfrm>
          <a:prstGeom prst="rect">
            <a:avLst/>
          </a:prstGeom>
          <a:ln w="12608">
            <a:solidFill>
              <a:srgbClr val="000000"/>
            </a:solidFill>
          </a:ln>
        </p:spPr>
        <p:txBody>
          <a:bodyPr vert="horz" wrap="square" lIns="0" tIns="8890" rIns="0" bIns="0" rtlCol="0">
            <a:spAutoFit/>
          </a:bodyPr>
          <a:lstStyle/>
          <a:p>
            <a:pPr marL="109220">
              <a:lnSpc>
                <a:spcPct val="100000"/>
              </a:lnSpc>
              <a:spcBef>
                <a:spcPts val="70"/>
              </a:spcBef>
              <a:tabLst>
                <a:tab pos="746125" algn="l"/>
                <a:tab pos="1891030" algn="l"/>
              </a:tabLst>
            </a:pPr>
            <a:r>
              <a:rPr sz="1350" spc="155" dirty="0">
                <a:solidFill>
                  <a:srgbClr val="0000FF"/>
                </a:solidFill>
                <a:latin typeface="Times New Roman"/>
                <a:cs typeface="Times New Roman"/>
              </a:rPr>
              <a:t>M*F4	</a:t>
            </a:r>
            <a:r>
              <a:rPr sz="1350" spc="140" dirty="0">
                <a:solidFill>
                  <a:srgbClr val="FF0000"/>
                </a:solidFill>
                <a:latin typeface="Times New Roman"/>
                <a:cs typeface="Times New Roman"/>
              </a:rPr>
              <a:t>M(A2)	</a:t>
            </a:r>
            <a:r>
              <a:rPr sz="1350" spc="150" dirty="0">
                <a:solidFill>
                  <a:srgbClr val="00FF00"/>
                </a:solidFill>
                <a:latin typeface="Times New Roman"/>
                <a:cs typeface="Times New Roman"/>
              </a:rPr>
              <a:t>(M-M+M</a:t>
            </a:r>
            <a:r>
              <a:rPr sz="1350" spc="150" dirty="0">
                <a:solidFill>
                  <a:srgbClr val="FF00FF"/>
                </a:solidFill>
                <a:latin typeface="Times New Roman"/>
                <a:cs typeface="Times New Roman"/>
              </a:rPr>
              <a:t>(M-M)</a:t>
            </a:r>
            <a:r>
              <a:rPr sz="1350" spc="540" dirty="0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sz="1350" spc="120" dirty="0">
                <a:solidFill>
                  <a:srgbClr val="00FF00"/>
                </a:solidFill>
                <a:latin typeface="Times New Roman"/>
                <a:cs typeface="Times New Roman"/>
              </a:rPr>
              <a:t>Mult2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0" name="页脚占位符 19">
            <a:extLst>
              <a:ext uri="{FF2B5EF4-FFF2-40B4-BE49-F238E27FC236}">
                <a16:creationId xmlns:a16="http://schemas.microsoft.com/office/drawing/2014/main" id="{B62B4F10-A45E-9148-BC24-6EA13FBB4AD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89803" y="2390555"/>
            <a:ext cx="5729605" cy="95313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 marR="5080">
              <a:lnSpc>
                <a:spcPts val="3460"/>
              </a:lnSpc>
              <a:spcBef>
                <a:spcPts val="535"/>
              </a:spcBef>
            </a:pPr>
            <a:r>
              <a:rPr u="none" spc="-5" dirty="0"/>
              <a:t>Faster </a:t>
            </a:r>
            <a:r>
              <a:rPr u="none" dirty="0"/>
              <a:t>than </a:t>
            </a:r>
            <a:r>
              <a:rPr u="none" spc="-5" dirty="0"/>
              <a:t>light</a:t>
            </a:r>
            <a:r>
              <a:rPr u="none" spc="-100" dirty="0"/>
              <a:t> </a:t>
            </a:r>
            <a:r>
              <a:rPr u="none" spc="-5" dirty="0"/>
              <a:t>computation  (skip </a:t>
            </a:r>
            <a:r>
              <a:rPr u="none" dirty="0"/>
              <a:t>a </a:t>
            </a:r>
            <a:r>
              <a:rPr u="none" spc="-5" dirty="0"/>
              <a:t>couple </a:t>
            </a:r>
            <a:r>
              <a:rPr u="none" dirty="0"/>
              <a:t>of</a:t>
            </a:r>
            <a:r>
              <a:rPr u="none" spc="-90" dirty="0"/>
              <a:t> </a:t>
            </a:r>
            <a:r>
              <a:rPr u="none" spc="-10" dirty="0"/>
              <a:t>cycles)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7F336CD-BD7D-1B4F-9781-76B99C83A3FB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67611" y="1402074"/>
            <a:ext cx="7778750" cy="0"/>
          </a:xfrm>
          <a:custGeom>
            <a:avLst/>
            <a:gdLst/>
            <a:ahLst/>
            <a:cxnLst/>
            <a:rect l="l" t="t" r="r" b="b"/>
            <a:pathLst>
              <a:path w="7778750">
                <a:moveTo>
                  <a:pt x="0" y="0"/>
                </a:moveTo>
                <a:lnTo>
                  <a:pt x="7778496" y="0"/>
                </a:lnTo>
              </a:path>
            </a:pathLst>
          </a:custGeom>
          <a:ln w="27432">
            <a:solidFill>
              <a:srgbClr val="FBBA0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96914" y="1402074"/>
          <a:ext cx="7618093" cy="19256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62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48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70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51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2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75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258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5099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i="1" spc="14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Instruction</a:t>
                      </a:r>
                      <a:r>
                        <a:rPr sz="1800" i="1" spc="7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i="1" spc="13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status: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334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500" i="1" spc="170" dirty="0">
                          <a:latin typeface="Times New Roman"/>
                          <a:cs typeface="Times New Roman"/>
                        </a:rPr>
                        <a:t>Exec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94615" marB="0"/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500" i="1" spc="155" dirty="0">
                          <a:latin typeface="Times New Roman"/>
                          <a:cs typeface="Times New Roman"/>
                        </a:rPr>
                        <a:t>Write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94615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680">
                <a:tc>
                  <a:txBody>
                    <a:bodyPr/>
                    <a:lstStyle/>
                    <a:p>
                      <a:pPr marL="359410">
                        <a:lnSpc>
                          <a:spcPct val="100000"/>
                        </a:lnSpc>
                        <a:spcBef>
                          <a:spcPts val="195"/>
                        </a:spcBef>
                        <a:tabLst>
                          <a:tab pos="1942464" algn="l"/>
                        </a:tabLst>
                      </a:pPr>
                      <a:r>
                        <a:rPr sz="1350" spc="105" dirty="0">
                          <a:latin typeface="Times New Roman"/>
                          <a:cs typeface="Times New Roman"/>
                        </a:rPr>
                        <a:t>Instruction	</a:t>
                      </a:r>
                      <a:r>
                        <a:rPr sz="1350" i="1" spc="75" dirty="0">
                          <a:latin typeface="Times New Roman"/>
                          <a:cs typeface="Times New Roman"/>
                        </a:rPr>
                        <a:t>j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marR="2413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350" i="1" dirty="0">
                          <a:latin typeface="Times New Roman"/>
                          <a:cs typeface="Times New Roman"/>
                        </a:rPr>
                        <a:t>k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500" i="1" spc="150" dirty="0">
                          <a:latin typeface="Times New Roman"/>
                          <a:cs typeface="Times New Roman"/>
                        </a:rPr>
                        <a:t>Issue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500" i="1" spc="210" dirty="0">
                          <a:latin typeface="Times New Roman"/>
                          <a:cs typeface="Times New Roman"/>
                        </a:rPr>
                        <a:t>Comp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500" i="1" spc="3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500" i="1" spc="-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500" i="1" spc="30" dirty="0">
                          <a:latin typeface="Times New Roman"/>
                          <a:cs typeface="Times New Roman"/>
                        </a:rPr>
                        <a:t>su</a:t>
                      </a:r>
                      <a:r>
                        <a:rPr sz="1500" i="1" spc="40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500" i="1" dirty="0">
                          <a:latin typeface="Times New Roman"/>
                          <a:cs typeface="Times New Roman"/>
                        </a:rPr>
                        <a:t>t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750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500" spc="165" dirty="0">
                          <a:latin typeface="Times New Roman"/>
                          <a:cs typeface="Times New Roman"/>
                        </a:rPr>
                        <a:t>Busy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500" spc="150" dirty="0">
                          <a:latin typeface="Times New Roman"/>
                          <a:cs typeface="Times New Roman"/>
                        </a:rPr>
                        <a:t>Address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771"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75"/>
                        </a:spcBef>
                        <a:tabLst>
                          <a:tab pos="945515" algn="l"/>
                          <a:tab pos="1462405" algn="l"/>
                        </a:tabLst>
                      </a:pPr>
                      <a:r>
                        <a:rPr sz="1350" spc="25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350" dirty="0">
                          <a:latin typeface="Times New Roman"/>
                          <a:cs typeface="Times New Roman"/>
                        </a:rPr>
                        <a:t>D	</a:t>
                      </a:r>
                      <a:r>
                        <a:rPr sz="1350" spc="-20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350" dirty="0">
                          <a:latin typeface="Times New Roman"/>
                          <a:cs typeface="Times New Roman"/>
                        </a:rPr>
                        <a:t>6	3</a:t>
                      </a:r>
                      <a:r>
                        <a:rPr sz="1350" spc="-10" dirty="0">
                          <a:latin typeface="Times New Roman"/>
                          <a:cs typeface="Times New Roman"/>
                        </a:rPr>
                        <a:t>4</a:t>
                      </a:r>
                      <a:r>
                        <a:rPr sz="1350" dirty="0">
                          <a:latin typeface="Times New Roman"/>
                          <a:cs typeface="Times New Roman"/>
                        </a:rPr>
                        <a:t>+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/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350" spc="160" dirty="0">
                          <a:latin typeface="Times New Roman"/>
                          <a:cs typeface="Times New Roman"/>
                        </a:rPr>
                        <a:t>R2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3340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3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2545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3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3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73025" algn="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350" spc="25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35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350" spc="2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350" spc="-1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3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2545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350" spc="155" dirty="0">
                          <a:latin typeface="Times New Roman"/>
                          <a:cs typeface="Times New Roman"/>
                        </a:rPr>
                        <a:t>No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1714">
                <a:tc>
                  <a:txBody>
                    <a:bodyPr/>
                    <a:lstStyle/>
                    <a:p>
                      <a:pPr marR="136525" algn="r">
                        <a:lnSpc>
                          <a:spcPts val="1595"/>
                        </a:lnSpc>
                        <a:tabLst>
                          <a:tab pos="946150" algn="l"/>
                          <a:tab pos="1462405" algn="l"/>
                        </a:tabLst>
                      </a:pPr>
                      <a:r>
                        <a:rPr sz="1350" spc="2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3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D	</a:t>
                      </a:r>
                      <a:r>
                        <a:rPr sz="1350" spc="-2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3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2	4</a:t>
                      </a:r>
                      <a:r>
                        <a:rPr sz="1350" spc="-1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r>
                        <a:rPr sz="13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+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ts val="1595"/>
                        </a:lnSpc>
                      </a:pPr>
                      <a:r>
                        <a:rPr sz="1350" spc="16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R3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3340" algn="ctr">
                        <a:lnSpc>
                          <a:spcPts val="1595"/>
                        </a:lnSpc>
                      </a:pPr>
                      <a:r>
                        <a:rPr sz="13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42545" algn="ctr">
                        <a:lnSpc>
                          <a:spcPts val="1595"/>
                        </a:lnSpc>
                      </a:pPr>
                      <a:r>
                        <a:rPr sz="13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595"/>
                        </a:lnSpc>
                      </a:pPr>
                      <a:r>
                        <a:rPr sz="1350" dirty="0">
                          <a:latin typeface="Times New Roman"/>
                          <a:cs typeface="Times New Roman"/>
                        </a:rPr>
                        <a:t>5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73025" algn="r">
                        <a:lnSpc>
                          <a:spcPts val="1595"/>
                        </a:lnSpc>
                      </a:pPr>
                      <a:r>
                        <a:rPr sz="1350" spc="25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35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350" spc="2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350" spc="-1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3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3180" algn="ctr">
                        <a:lnSpc>
                          <a:spcPts val="1595"/>
                        </a:lnSpc>
                      </a:pPr>
                      <a:r>
                        <a:rPr sz="1350" spc="155" dirty="0">
                          <a:latin typeface="Times New Roman"/>
                          <a:cs typeface="Times New Roman"/>
                        </a:rPr>
                        <a:t>No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0406">
                <a:tc>
                  <a:txBody>
                    <a:bodyPr/>
                    <a:lstStyle/>
                    <a:p>
                      <a:pPr marL="359410">
                        <a:lnSpc>
                          <a:spcPts val="1555"/>
                        </a:lnSpc>
                        <a:tabLst>
                          <a:tab pos="1305560" algn="l"/>
                          <a:tab pos="1881505" algn="l"/>
                        </a:tabLst>
                      </a:pPr>
                      <a:r>
                        <a:rPr sz="1350" spc="165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MULTD	</a:t>
                      </a:r>
                      <a:r>
                        <a:rPr sz="1350" spc="135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F0	F2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555"/>
                        </a:lnSpc>
                      </a:pPr>
                      <a:r>
                        <a:rPr sz="1350" spc="13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F4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3340" algn="ctr">
                        <a:lnSpc>
                          <a:spcPts val="1555"/>
                        </a:lnSpc>
                      </a:pPr>
                      <a:r>
                        <a:rPr sz="13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262890">
                        <a:lnSpc>
                          <a:spcPts val="1555"/>
                        </a:lnSpc>
                      </a:pPr>
                      <a:r>
                        <a:rPr sz="1350" spc="130" dirty="0">
                          <a:latin typeface="Times New Roman"/>
                          <a:cs typeface="Times New Roman"/>
                        </a:rPr>
                        <a:t>15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555"/>
                        </a:lnSpc>
                      </a:pPr>
                      <a:r>
                        <a:rPr sz="1350" spc="135" dirty="0">
                          <a:latin typeface="Times New Roman"/>
                          <a:cs typeface="Times New Roman"/>
                        </a:rPr>
                        <a:t>16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73025" algn="r">
                        <a:lnSpc>
                          <a:spcPts val="1555"/>
                        </a:lnSpc>
                      </a:pPr>
                      <a:r>
                        <a:rPr sz="1350" spc="25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35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350" spc="2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350" spc="-1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3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3180" algn="ctr">
                        <a:lnSpc>
                          <a:spcPts val="1555"/>
                        </a:lnSpc>
                      </a:pPr>
                      <a:r>
                        <a:rPr sz="1350" spc="155" dirty="0">
                          <a:latin typeface="Times New Roman"/>
                          <a:cs typeface="Times New Roman"/>
                        </a:rPr>
                        <a:t>No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3796">
                <a:tc>
                  <a:txBody>
                    <a:bodyPr/>
                    <a:lstStyle/>
                    <a:p>
                      <a:pPr marL="359410">
                        <a:lnSpc>
                          <a:spcPct val="100000"/>
                        </a:lnSpc>
                        <a:spcBef>
                          <a:spcPts val="75"/>
                        </a:spcBef>
                        <a:tabLst>
                          <a:tab pos="1305560" algn="l"/>
                          <a:tab pos="1881505" algn="l"/>
                        </a:tabLst>
                      </a:pPr>
                      <a:r>
                        <a:rPr sz="1350" spc="135" dirty="0">
                          <a:solidFill>
                            <a:srgbClr val="FF00FF"/>
                          </a:solidFill>
                          <a:latin typeface="Times New Roman"/>
                          <a:cs typeface="Times New Roman"/>
                        </a:rPr>
                        <a:t>SUBD	F8	F6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/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350" spc="130" dirty="0">
                          <a:solidFill>
                            <a:srgbClr val="FF00FF"/>
                          </a:solidFill>
                          <a:latin typeface="Times New Roman"/>
                          <a:cs typeface="Times New Roman"/>
                        </a:rPr>
                        <a:t>F2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3340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3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42545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350" dirty="0">
                          <a:latin typeface="Times New Roman"/>
                          <a:cs typeface="Times New Roman"/>
                        </a:rPr>
                        <a:t>7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/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350" dirty="0">
                          <a:latin typeface="Times New Roman"/>
                          <a:cs typeface="Times New Roman"/>
                        </a:rPr>
                        <a:t>8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1715">
                <a:tc>
                  <a:txBody>
                    <a:bodyPr/>
                    <a:lstStyle/>
                    <a:p>
                      <a:pPr marL="359410">
                        <a:lnSpc>
                          <a:spcPts val="1595"/>
                        </a:lnSpc>
                        <a:tabLst>
                          <a:tab pos="1253490" algn="l"/>
                          <a:tab pos="1881505" algn="l"/>
                        </a:tabLst>
                      </a:pPr>
                      <a:r>
                        <a:rPr sz="1350" spc="140" dirty="0">
                          <a:solidFill>
                            <a:srgbClr val="00FF00"/>
                          </a:solidFill>
                          <a:latin typeface="Times New Roman"/>
                          <a:cs typeface="Times New Roman"/>
                        </a:rPr>
                        <a:t>DIVD	</a:t>
                      </a:r>
                      <a:r>
                        <a:rPr sz="1350" spc="130" dirty="0">
                          <a:solidFill>
                            <a:srgbClr val="00FF00"/>
                          </a:solidFill>
                          <a:latin typeface="Times New Roman"/>
                          <a:cs typeface="Times New Roman"/>
                        </a:rPr>
                        <a:t>F10	</a:t>
                      </a:r>
                      <a:r>
                        <a:rPr sz="1350" spc="135" dirty="0">
                          <a:solidFill>
                            <a:srgbClr val="00FF00"/>
                          </a:solidFill>
                          <a:latin typeface="Times New Roman"/>
                          <a:cs typeface="Times New Roman"/>
                        </a:rPr>
                        <a:t>F0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595"/>
                        </a:lnSpc>
                      </a:pPr>
                      <a:r>
                        <a:rPr sz="1350" spc="130" dirty="0">
                          <a:solidFill>
                            <a:srgbClr val="00FF00"/>
                          </a:solidFill>
                          <a:latin typeface="Times New Roman"/>
                          <a:cs typeface="Times New Roman"/>
                        </a:rPr>
                        <a:t>F6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3340" algn="ctr">
                        <a:lnSpc>
                          <a:spcPts val="1595"/>
                        </a:lnSpc>
                      </a:pPr>
                      <a:r>
                        <a:rPr sz="1350" dirty="0">
                          <a:latin typeface="Times New Roman"/>
                          <a:cs typeface="Times New Roman"/>
                        </a:rPr>
                        <a:t>5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9571">
                <a:tc>
                  <a:txBody>
                    <a:bodyPr/>
                    <a:lstStyle/>
                    <a:p>
                      <a:pPr marL="359410">
                        <a:lnSpc>
                          <a:spcPts val="1550"/>
                        </a:lnSpc>
                        <a:tabLst>
                          <a:tab pos="1305560" algn="l"/>
                          <a:tab pos="1881505" algn="l"/>
                        </a:tabLst>
                      </a:pPr>
                      <a:r>
                        <a:rPr sz="1350" spc="180" dirty="0">
                          <a:latin typeface="Times New Roman"/>
                          <a:cs typeface="Times New Roman"/>
                        </a:rPr>
                        <a:t>ADDD	</a:t>
                      </a:r>
                      <a:r>
                        <a:rPr sz="1350" spc="135" dirty="0">
                          <a:latin typeface="Times New Roman"/>
                          <a:cs typeface="Times New Roman"/>
                        </a:rPr>
                        <a:t>F6	F8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550"/>
                        </a:lnSpc>
                      </a:pPr>
                      <a:r>
                        <a:rPr sz="1350" spc="130" dirty="0">
                          <a:latin typeface="Times New Roman"/>
                          <a:cs typeface="Times New Roman"/>
                        </a:rPr>
                        <a:t>F2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3340" algn="ctr">
                        <a:lnSpc>
                          <a:spcPts val="1550"/>
                        </a:lnSpc>
                      </a:pPr>
                      <a:r>
                        <a:rPr sz="1350" dirty="0">
                          <a:latin typeface="Times New Roman"/>
                          <a:cs typeface="Times New Roman"/>
                        </a:rPr>
                        <a:t>6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2890">
                        <a:lnSpc>
                          <a:spcPts val="1550"/>
                        </a:lnSpc>
                      </a:pPr>
                      <a:r>
                        <a:rPr sz="1350" spc="130" dirty="0">
                          <a:latin typeface="Times New Roman"/>
                          <a:cs typeface="Times New Roman"/>
                        </a:rPr>
                        <a:t>10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550"/>
                        </a:lnSpc>
                      </a:pPr>
                      <a:r>
                        <a:rPr sz="1350" spc="135" dirty="0">
                          <a:latin typeface="Times New Roman"/>
                          <a:cs typeface="Times New Roman"/>
                        </a:rPr>
                        <a:t>11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020">
              <a:lnSpc>
                <a:spcPct val="100000"/>
              </a:lnSpc>
              <a:spcBef>
                <a:spcPts val="100"/>
              </a:spcBef>
              <a:tabLst>
                <a:tab pos="494665" algn="l"/>
                <a:tab pos="7811134" algn="l"/>
              </a:tabLst>
            </a:pPr>
            <a:r>
              <a:rPr b="0" dirty="0">
                <a:latin typeface="Times New Roman"/>
                <a:cs typeface="Times New Roman"/>
              </a:rPr>
              <a:t> 	</a:t>
            </a:r>
            <a:r>
              <a:rPr spc="-5" dirty="0"/>
              <a:t>Tomasulo Example Cycle</a:t>
            </a:r>
            <a:r>
              <a:rPr spc="-100" dirty="0"/>
              <a:t> </a:t>
            </a:r>
            <a:r>
              <a:rPr spc="-5" dirty="0"/>
              <a:t>55	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15964" y="3417398"/>
            <a:ext cx="23818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150" dirty="0">
                <a:solidFill>
                  <a:srgbClr val="FF0000"/>
                </a:solidFill>
                <a:latin typeface="Times New Roman"/>
                <a:cs typeface="Times New Roman"/>
              </a:rPr>
              <a:t>Reservation</a:t>
            </a:r>
            <a:r>
              <a:rPr sz="1800" i="1" spc="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i="1" spc="140" dirty="0">
                <a:solidFill>
                  <a:srgbClr val="FF0000"/>
                </a:solidFill>
                <a:latin typeface="Times New Roman"/>
                <a:cs typeface="Times New Roman"/>
              </a:rPr>
              <a:t>Stations: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88143" y="3715304"/>
            <a:ext cx="1012190" cy="2578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710565" algn="l"/>
              </a:tabLst>
            </a:pPr>
            <a:r>
              <a:rPr sz="1500" i="1" spc="235" dirty="0">
                <a:latin typeface="Times New Roman"/>
                <a:cs typeface="Times New Roman"/>
              </a:rPr>
              <a:t>B</a:t>
            </a:r>
            <a:r>
              <a:rPr sz="1500" i="1" spc="175" dirty="0">
                <a:latin typeface="Times New Roman"/>
                <a:cs typeface="Times New Roman"/>
              </a:rPr>
              <a:t>us</a:t>
            </a:r>
            <a:r>
              <a:rPr sz="1500" i="1" spc="145" dirty="0">
                <a:latin typeface="Times New Roman"/>
                <a:cs typeface="Times New Roman"/>
              </a:rPr>
              <a:t>y</a:t>
            </a:r>
            <a:r>
              <a:rPr sz="1500" i="1" dirty="0">
                <a:latin typeface="Times New Roman"/>
                <a:cs typeface="Times New Roman"/>
              </a:rPr>
              <a:t>	</a:t>
            </a:r>
            <a:r>
              <a:rPr sz="1500" i="1" spc="265" dirty="0">
                <a:latin typeface="Times New Roman"/>
                <a:cs typeface="Times New Roman"/>
              </a:rPr>
              <a:t>O</a:t>
            </a:r>
            <a:r>
              <a:rPr sz="1500" i="1" spc="160" dirty="0">
                <a:latin typeface="Times New Roman"/>
                <a:cs typeface="Times New Roman"/>
              </a:rPr>
              <a:t>p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82606" y="3432340"/>
            <a:ext cx="262255" cy="540385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1500" i="1" spc="190" dirty="0">
                <a:latin typeface="Times New Roman"/>
                <a:cs typeface="Times New Roman"/>
              </a:rPr>
              <a:t>S</a:t>
            </a:r>
            <a:r>
              <a:rPr sz="1500" i="1" spc="160" dirty="0"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229"/>
              </a:spcBef>
            </a:pPr>
            <a:r>
              <a:rPr sz="1500" i="1" spc="125" dirty="0">
                <a:latin typeface="Times New Roman"/>
                <a:cs typeface="Times New Roman"/>
              </a:rPr>
              <a:t>Vj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28809" y="3432340"/>
            <a:ext cx="266065" cy="540385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1500" i="1" spc="190" dirty="0">
                <a:latin typeface="Times New Roman"/>
                <a:cs typeface="Times New Roman"/>
              </a:rPr>
              <a:t>S</a:t>
            </a:r>
            <a:r>
              <a:rPr sz="1500" i="1" spc="160" dirty="0">
                <a:latin typeface="Times New Roman"/>
                <a:cs typeface="Times New Roman"/>
              </a:rPr>
              <a:t>2</a:t>
            </a: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1500" i="1" spc="160" dirty="0">
                <a:latin typeface="Times New Roman"/>
                <a:cs typeface="Times New Roman"/>
              </a:rPr>
              <a:t>V</a:t>
            </a:r>
            <a:r>
              <a:rPr sz="1500" i="1" spc="145" dirty="0">
                <a:latin typeface="Times New Roman"/>
                <a:cs typeface="Times New Roman"/>
              </a:rPr>
              <a:t>k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64346" y="3432340"/>
            <a:ext cx="937894" cy="540385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0"/>
              </a:spcBef>
              <a:tabLst>
                <a:tab pos="658495" algn="l"/>
              </a:tabLst>
            </a:pPr>
            <a:r>
              <a:rPr sz="1500" i="1" spc="229" dirty="0">
                <a:latin typeface="Times New Roman"/>
                <a:cs typeface="Times New Roman"/>
              </a:rPr>
              <a:t>R</a:t>
            </a:r>
            <a:r>
              <a:rPr sz="1500" i="1" spc="160" dirty="0">
                <a:latin typeface="Times New Roman"/>
                <a:cs typeface="Times New Roman"/>
              </a:rPr>
              <a:t>S</a:t>
            </a:r>
            <a:r>
              <a:rPr sz="1500" i="1" dirty="0">
                <a:latin typeface="Times New Roman"/>
                <a:cs typeface="Times New Roman"/>
              </a:rPr>
              <a:t>	</a:t>
            </a:r>
            <a:r>
              <a:rPr sz="1500" i="1" spc="229" dirty="0">
                <a:latin typeface="Times New Roman"/>
                <a:cs typeface="Times New Roman"/>
              </a:rPr>
              <a:t>R</a:t>
            </a:r>
            <a:r>
              <a:rPr sz="1500" i="1" spc="160" dirty="0">
                <a:latin typeface="Times New Roman"/>
                <a:cs typeface="Times New Roman"/>
              </a:rPr>
              <a:t>S</a:t>
            </a:r>
            <a:endParaRPr sz="1500">
              <a:latin typeface="Times New Roman"/>
              <a:cs typeface="Times New Roman"/>
            </a:endParaRPr>
          </a:p>
          <a:p>
            <a:pPr marL="30480">
              <a:lnSpc>
                <a:spcPct val="100000"/>
              </a:lnSpc>
              <a:spcBef>
                <a:spcPts val="229"/>
              </a:spcBef>
              <a:tabLst>
                <a:tab pos="648970" algn="l"/>
              </a:tabLst>
            </a:pPr>
            <a:r>
              <a:rPr sz="1500" i="1" spc="265" dirty="0">
                <a:latin typeface="Times New Roman"/>
                <a:cs typeface="Times New Roman"/>
              </a:rPr>
              <a:t>Q</a:t>
            </a:r>
            <a:r>
              <a:rPr sz="1500" i="1" spc="90" dirty="0">
                <a:latin typeface="Times New Roman"/>
                <a:cs typeface="Times New Roman"/>
              </a:rPr>
              <a:t>j</a:t>
            </a:r>
            <a:r>
              <a:rPr sz="1500" i="1" dirty="0">
                <a:latin typeface="Times New Roman"/>
                <a:cs typeface="Times New Roman"/>
              </a:rPr>
              <a:t>	</a:t>
            </a:r>
            <a:r>
              <a:rPr sz="1500" i="1" spc="265" dirty="0">
                <a:latin typeface="Times New Roman"/>
                <a:cs typeface="Times New Roman"/>
              </a:rPr>
              <a:t>Q</a:t>
            </a:r>
            <a:r>
              <a:rPr sz="1500" i="1" spc="145" dirty="0">
                <a:latin typeface="Times New Roman"/>
                <a:cs typeface="Times New Roman"/>
              </a:rPr>
              <a:t>k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52799" y="3717581"/>
            <a:ext cx="1066165" cy="137160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275"/>
              </a:spcBef>
            </a:pPr>
            <a:r>
              <a:rPr sz="1350" i="1" spc="130" dirty="0">
                <a:latin typeface="Times New Roman"/>
                <a:cs typeface="Times New Roman"/>
              </a:rPr>
              <a:t>Time </a:t>
            </a:r>
            <a:r>
              <a:rPr sz="1350" i="1" spc="135" dirty="0">
                <a:latin typeface="Times New Roman"/>
                <a:cs typeface="Times New Roman"/>
              </a:rPr>
              <a:t> </a:t>
            </a:r>
            <a:r>
              <a:rPr sz="1350" i="1" spc="155" dirty="0">
                <a:latin typeface="Times New Roman"/>
                <a:cs typeface="Times New Roman"/>
              </a:rPr>
              <a:t>Name</a:t>
            </a:r>
            <a:endParaRPr sz="1350">
              <a:latin typeface="Times New Roman"/>
              <a:cs typeface="Times New Roman"/>
            </a:endParaRPr>
          </a:p>
          <a:p>
            <a:pPr marL="553720" marR="5080" algn="just">
              <a:lnSpc>
                <a:spcPct val="107900"/>
              </a:lnSpc>
              <a:spcBef>
                <a:spcPts val="55"/>
              </a:spcBef>
            </a:pPr>
            <a:r>
              <a:rPr sz="1350" spc="145" dirty="0">
                <a:latin typeface="Times New Roman"/>
                <a:cs typeface="Times New Roman"/>
              </a:rPr>
              <a:t>Add1  Add2  Add3  </a:t>
            </a:r>
            <a:r>
              <a:rPr sz="1350" spc="225" dirty="0">
                <a:latin typeface="Times New Roman"/>
                <a:cs typeface="Times New Roman"/>
              </a:rPr>
              <a:t>M</a:t>
            </a:r>
            <a:r>
              <a:rPr sz="1350" spc="135" dirty="0">
                <a:latin typeface="Times New Roman"/>
                <a:cs typeface="Times New Roman"/>
              </a:rPr>
              <a:t>u</a:t>
            </a:r>
            <a:r>
              <a:rPr sz="1350" spc="30" dirty="0">
                <a:latin typeface="Times New Roman"/>
                <a:cs typeface="Times New Roman"/>
              </a:rPr>
              <a:t>l</a:t>
            </a:r>
            <a:r>
              <a:rPr sz="1350" spc="90" dirty="0">
                <a:latin typeface="Times New Roman"/>
                <a:cs typeface="Times New Roman"/>
              </a:rPr>
              <a:t>t</a:t>
            </a:r>
            <a:r>
              <a:rPr sz="1350" spc="135" dirty="0">
                <a:latin typeface="Times New Roman"/>
                <a:cs typeface="Times New Roman"/>
              </a:rPr>
              <a:t>1</a:t>
            </a:r>
            <a:endParaRPr sz="1350">
              <a:latin typeface="Times New Roman"/>
              <a:cs typeface="Times New Roman"/>
            </a:endParaRPr>
          </a:p>
          <a:p>
            <a:pPr marL="390525" algn="just">
              <a:lnSpc>
                <a:spcPct val="100000"/>
              </a:lnSpc>
              <a:spcBef>
                <a:spcPts val="130"/>
              </a:spcBef>
            </a:pPr>
            <a:r>
              <a:rPr sz="1350" spc="135" dirty="0">
                <a:latin typeface="Times New Roman"/>
                <a:cs typeface="Times New Roman"/>
              </a:rPr>
              <a:t>1</a:t>
            </a:r>
            <a:r>
              <a:rPr sz="1350" spc="30" dirty="0">
                <a:latin typeface="Times New Roman"/>
                <a:cs typeface="Times New Roman"/>
              </a:rPr>
              <a:t> </a:t>
            </a:r>
            <a:r>
              <a:rPr sz="1350" spc="125" dirty="0">
                <a:latin typeface="Times New Roman"/>
                <a:cs typeface="Times New Roman"/>
              </a:rPr>
              <a:t>Mult2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85916" y="3972235"/>
            <a:ext cx="3804920" cy="1109980"/>
          </a:xfrm>
          <a:prstGeom prst="rect">
            <a:avLst/>
          </a:prstGeom>
          <a:ln w="13179">
            <a:solidFill>
              <a:srgbClr val="000000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 marL="135255" marR="3411854" indent="-635">
              <a:lnSpc>
                <a:spcPts val="1750"/>
              </a:lnSpc>
              <a:spcBef>
                <a:spcPts val="20"/>
              </a:spcBef>
            </a:pPr>
            <a:r>
              <a:rPr sz="1350" spc="170" dirty="0">
                <a:latin typeface="Times New Roman"/>
                <a:cs typeface="Times New Roman"/>
              </a:rPr>
              <a:t>N</a:t>
            </a:r>
            <a:r>
              <a:rPr sz="1350" spc="90" dirty="0">
                <a:latin typeface="Times New Roman"/>
                <a:cs typeface="Times New Roman"/>
              </a:rPr>
              <a:t>o  </a:t>
            </a:r>
            <a:r>
              <a:rPr sz="1350" spc="170" dirty="0">
                <a:latin typeface="Times New Roman"/>
                <a:cs typeface="Times New Roman"/>
              </a:rPr>
              <a:t>N</a:t>
            </a:r>
            <a:r>
              <a:rPr sz="1350" spc="135" dirty="0">
                <a:latin typeface="Times New Roman"/>
                <a:cs typeface="Times New Roman"/>
              </a:rPr>
              <a:t>o</a:t>
            </a:r>
            <a:endParaRPr sz="1350">
              <a:latin typeface="Times New Roman"/>
              <a:cs typeface="Times New Roman"/>
            </a:endParaRPr>
          </a:p>
          <a:p>
            <a:pPr marL="135255" marR="3411854">
              <a:lnSpc>
                <a:spcPts val="1739"/>
              </a:lnSpc>
              <a:spcBef>
                <a:spcPts val="15"/>
              </a:spcBef>
            </a:pPr>
            <a:r>
              <a:rPr sz="1350" spc="170" dirty="0">
                <a:latin typeface="Times New Roman"/>
                <a:cs typeface="Times New Roman"/>
              </a:rPr>
              <a:t>N</a:t>
            </a:r>
            <a:r>
              <a:rPr sz="1350" spc="90" dirty="0">
                <a:latin typeface="Times New Roman"/>
                <a:cs typeface="Times New Roman"/>
              </a:rPr>
              <a:t>o  </a:t>
            </a:r>
            <a:r>
              <a:rPr sz="1350" spc="170" dirty="0">
                <a:latin typeface="Times New Roman"/>
                <a:cs typeface="Times New Roman"/>
              </a:rPr>
              <a:t>N</a:t>
            </a:r>
            <a:r>
              <a:rPr sz="1350" spc="135" dirty="0">
                <a:latin typeface="Times New Roman"/>
                <a:cs typeface="Times New Roman"/>
              </a:rPr>
              <a:t>o</a:t>
            </a:r>
            <a:endParaRPr sz="1350">
              <a:latin typeface="Times New Roman"/>
              <a:cs typeface="Times New Roman"/>
            </a:endParaRPr>
          </a:p>
          <a:p>
            <a:pPr marL="101600">
              <a:lnSpc>
                <a:spcPct val="100000"/>
              </a:lnSpc>
              <a:spcBef>
                <a:spcPts val="55"/>
              </a:spcBef>
              <a:tabLst>
                <a:tab pos="626110" algn="l"/>
                <a:tab pos="1297940" algn="l"/>
              </a:tabLst>
            </a:pPr>
            <a:r>
              <a:rPr sz="1350" spc="140" dirty="0">
                <a:latin typeface="Times New Roman"/>
                <a:cs typeface="Times New Roman"/>
              </a:rPr>
              <a:t>Yes	</a:t>
            </a:r>
            <a:r>
              <a:rPr sz="1350" spc="145" dirty="0">
                <a:solidFill>
                  <a:srgbClr val="00FF00"/>
                </a:solidFill>
                <a:latin typeface="Times New Roman"/>
                <a:cs typeface="Times New Roman"/>
              </a:rPr>
              <a:t>DIVD	</a:t>
            </a:r>
            <a:r>
              <a:rPr sz="1350" spc="150" dirty="0">
                <a:solidFill>
                  <a:srgbClr val="0000FF"/>
                </a:solidFill>
                <a:latin typeface="Times New Roman"/>
                <a:cs typeface="Times New Roman"/>
              </a:rPr>
              <a:t>M*F4</a:t>
            </a:r>
            <a:r>
              <a:rPr sz="1350" spc="54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350" spc="140" dirty="0">
                <a:latin typeface="Times New Roman"/>
                <a:cs typeface="Times New Roman"/>
              </a:rPr>
              <a:t>M(A1)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15964" y="5146284"/>
            <a:ext cx="2425065" cy="62611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800" i="1" spc="150" dirty="0">
                <a:solidFill>
                  <a:srgbClr val="FF0000"/>
                </a:solidFill>
                <a:latin typeface="Times New Roman"/>
                <a:cs typeface="Times New Roman"/>
              </a:rPr>
              <a:t>Register </a:t>
            </a:r>
            <a:r>
              <a:rPr sz="1800" i="1" spc="125" dirty="0">
                <a:solidFill>
                  <a:srgbClr val="FF0000"/>
                </a:solidFill>
                <a:latin typeface="Times New Roman"/>
                <a:cs typeface="Times New Roman"/>
              </a:rPr>
              <a:t>result</a:t>
            </a:r>
            <a:r>
              <a:rPr sz="1800" i="1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i="1" spc="130" dirty="0">
                <a:solidFill>
                  <a:srgbClr val="FF0000"/>
                </a:solidFill>
                <a:latin typeface="Times New Roman"/>
                <a:cs typeface="Times New Roman"/>
              </a:rPr>
              <a:t>status:</a:t>
            </a:r>
            <a:endParaRPr sz="1800">
              <a:latin typeface="Times New Roman"/>
              <a:cs typeface="Times New Roman"/>
            </a:endParaRPr>
          </a:p>
          <a:p>
            <a:pPr marL="349250">
              <a:lnSpc>
                <a:spcPct val="100000"/>
              </a:lnSpc>
              <a:spcBef>
                <a:spcPts val="204"/>
              </a:spcBef>
            </a:pPr>
            <a:r>
              <a:rPr sz="1800" spc="165" dirty="0">
                <a:latin typeface="Times New Roman"/>
                <a:cs typeface="Times New Roman"/>
              </a:rPr>
              <a:t>Clock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77196" y="5465626"/>
            <a:ext cx="56807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83260" algn="l"/>
                <a:tab pos="1329055" algn="l"/>
                <a:tab pos="1975485" algn="l"/>
                <a:tab pos="2620010" algn="l"/>
                <a:tab pos="3195955" algn="l"/>
                <a:tab pos="3953510" algn="l"/>
                <a:tab pos="4780915" algn="l"/>
                <a:tab pos="5227320" algn="l"/>
              </a:tabLst>
            </a:pPr>
            <a:r>
              <a:rPr sz="1800" i="1" spc="180" dirty="0">
                <a:latin typeface="Times New Roman"/>
                <a:cs typeface="Times New Roman"/>
              </a:rPr>
              <a:t>F0</a:t>
            </a:r>
            <a:r>
              <a:rPr sz="1800" i="1" dirty="0">
                <a:latin typeface="Times New Roman"/>
                <a:cs typeface="Times New Roman"/>
              </a:rPr>
              <a:t>	</a:t>
            </a:r>
            <a:r>
              <a:rPr sz="1800" i="1" spc="195" dirty="0">
                <a:latin typeface="Times New Roman"/>
                <a:cs typeface="Times New Roman"/>
              </a:rPr>
              <a:t>F</a:t>
            </a:r>
            <a:r>
              <a:rPr sz="1800" i="1" spc="180" dirty="0">
                <a:latin typeface="Times New Roman"/>
                <a:cs typeface="Times New Roman"/>
              </a:rPr>
              <a:t>2</a:t>
            </a:r>
            <a:r>
              <a:rPr sz="1800" i="1" dirty="0">
                <a:latin typeface="Times New Roman"/>
                <a:cs typeface="Times New Roman"/>
              </a:rPr>
              <a:t>	</a:t>
            </a:r>
            <a:r>
              <a:rPr sz="1800" i="1" spc="180" dirty="0">
                <a:latin typeface="Times New Roman"/>
                <a:cs typeface="Times New Roman"/>
              </a:rPr>
              <a:t>F4</a:t>
            </a:r>
            <a:r>
              <a:rPr sz="1800" i="1" dirty="0">
                <a:latin typeface="Times New Roman"/>
                <a:cs typeface="Times New Roman"/>
              </a:rPr>
              <a:t>	</a:t>
            </a:r>
            <a:r>
              <a:rPr sz="1800" i="1" spc="180" dirty="0">
                <a:latin typeface="Times New Roman"/>
                <a:cs typeface="Times New Roman"/>
              </a:rPr>
              <a:t>F6</a:t>
            </a:r>
            <a:r>
              <a:rPr sz="1800" i="1" dirty="0">
                <a:latin typeface="Times New Roman"/>
                <a:cs typeface="Times New Roman"/>
              </a:rPr>
              <a:t>	</a:t>
            </a:r>
            <a:r>
              <a:rPr sz="1800" i="1" spc="180" dirty="0">
                <a:latin typeface="Times New Roman"/>
                <a:cs typeface="Times New Roman"/>
              </a:rPr>
              <a:t>F8</a:t>
            </a:r>
            <a:r>
              <a:rPr sz="1800" i="1" dirty="0">
                <a:latin typeface="Times New Roman"/>
                <a:cs typeface="Times New Roman"/>
              </a:rPr>
              <a:t>	</a:t>
            </a:r>
            <a:r>
              <a:rPr sz="1800" i="1" spc="195" dirty="0">
                <a:latin typeface="Times New Roman"/>
                <a:cs typeface="Times New Roman"/>
              </a:rPr>
              <a:t>F</a:t>
            </a:r>
            <a:r>
              <a:rPr sz="1800" i="1" spc="180" dirty="0">
                <a:latin typeface="Times New Roman"/>
                <a:cs typeface="Times New Roman"/>
              </a:rPr>
              <a:t>10</a:t>
            </a:r>
            <a:r>
              <a:rPr sz="1800" i="1" dirty="0">
                <a:latin typeface="Times New Roman"/>
                <a:cs typeface="Times New Roman"/>
              </a:rPr>
              <a:t>	</a:t>
            </a:r>
            <a:r>
              <a:rPr sz="1800" i="1" spc="195" dirty="0">
                <a:latin typeface="Times New Roman"/>
                <a:cs typeface="Times New Roman"/>
              </a:rPr>
              <a:t>F</a:t>
            </a:r>
            <a:r>
              <a:rPr sz="1800" i="1" spc="180" dirty="0">
                <a:latin typeface="Times New Roman"/>
                <a:cs typeface="Times New Roman"/>
              </a:rPr>
              <a:t>12</a:t>
            </a:r>
            <a:r>
              <a:rPr sz="1800" i="1" dirty="0">
                <a:latin typeface="Times New Roman"/>
                <a:cs typeface="Times New Roman"/>
              </a:rPr>
              <a:t>	</a:t>
            </a:r>
            <a:r>
              <a:rPr sz="1800" i="1" spc="90" dirty="0">
                <a:latin typeface="Times New Roman"/>
                <a:cs typeface="Times New Roman"/>
              </a:rPr>
              <a:t>...</a:t>
            </a:r>
            <a:r>
              <a:rPr sz="1800" i="1" dirty="0">
                <a:latin typeface="Times New Roman"/>
                <a:cs typeface="Times New Roman"/>
              </a:rPr>
              <a:t>	</a:t>
            </a:r>
            <a:r>
              <a:rPr sz="1800" i="1" spc="195" dirty="0">
                <a:latin typeface="Times New Roman"/>
                <a:cs typeface="Times New Roman"/>
              </a:rPr>
              <a:t>F</a:t>
            </a:r>
            <a:r>
              <a:rPr sz="1800" i="1" spc="180" dirty="0">
                <a:latin typeface="Times New Roman"/>
                <a:cs typeface="Times New Roman"/>
              </a:rPr>
              <a:t>30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19479" y="5768253"/>
            <a:ext cx="23114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spc="125" dirty="0">
                <a:latin typeface="Times New Roman"/>
                <a:cs typeface="Times New Roman"/>
              </a:rPr>
              <a:t>5</a:t>
            </a:r>
            <a:r>
              <a:rPr sz="1350" b="1" spc="135" dirty="0">
                <a:latin typeface="Times New Roman"/>
                <a:cs typeface="Times New Roman"/>
              </a:rPr>
              <a:t>5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382821" y="5765160"/>
            <a:ext cx="30416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i="1" spc="190" dirty="0">
                <a:latin typeface="Times New Roman"/>
                <a:cs typeface="Times New Roman"/>
              </a:rPr>
              <a:t>F</a:t>
            </a:r>
            <a:r>
              <a:rPr sz="1350" i="1" spc="195" dirty="0">
                <a:latin typeface="Times New Roman"/>
                <a:cs typeface="Times New Roman"/>
              </a:rPr>
              <a:t>U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802457" y="5769031"/>
            <a:ext cx="5939155" cy="222250"/>
          </a:xfrm>
          <a:prstGeom prst="rect">
            <a:avLst/>
          </a:prstGeom>
          <a:ln w="12608">
            <a:solidFill>
              <a:srgbClr val="000000"/>
            </a:solidFill>
          </a:ln>
        </p:spPr>
        <p:txBody>
          <a:bodyPr vert="horz" wrap="square" lIns="0" tIns="8890" rIns="0" bIns="0" rtlCol="0">
            <a:spAutoFit/>
          </a:bodyPr>
          <a:lstStyle/>
          <a:p>
            <a:pPr marL="109220">
              <a:lnSpc>
                <a:spcPct val="100000"/>
              </a:lnSpc>
              <a:spcBef>
                <a:spcPts val="70"/>
              </a:spcBef>
              <a:tabLst>
                <a:tab pos="746125" algn="l"/>
                <a:tab pos="1891030" algn="l"/>
              </a:tabLst>
            </a:pPr>
            <a:r>
              <a:rPr sz="1350" spc="155" dirty="0">
                <a:solidFill>
                  <a:srgbClr val="0000FF"/>
                </a:solidFill>
                <a:latin typeface="Times New Roman"/>
                <a:cs typeface="Times New Roman"/>
              </a:rPr>
              <a:t>M*F4	</a:t>
            </a:r>
            <a:r>
              <a:rPr sz="1350" spc="140" dirty="0">
                <a:solidFill>
                  <a:srgbClr val="FF0000"/>
                </a:solidFill>
                <a:latin typeface="Times New Roman"/>
                <a:cs typeface="Times New Roman"/>
              </a:rPr>
              <a:t>M(A2)	</a:t>
            </a:r>
            <a:r>
              <a:rPr sz="1350" spc="150" dirty="0">
                <a:solidFill>
                  <a:srgbClr val="00FF00"/>
                </a:solidFill>
                <a:latin typeface="Times New Roman"/>
                <a:cs typeface="Times New Roman"/>
              </a:rPr>
              <a:t>(M-M+M</a:t>
            </a:r>
            <a:r>
              <a:rPr sz="1350" spc="150" dirty="0">
                <a:solidFill>
                  <a:srgbClr val="FF00FF"/>
                </a:solidFill>
                <a:latin typeface="Times New Roman"/>
                <a:cs typeface="Times New Roman"/>
              </a:rPr>
              <a:t>(M-M)</a:t>
            </a:r>
            <a:r>
              <a:rPr sz="1350" spc="540" dirty="0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sz="1350" spc="120" dirty="0">
                <a:solidFill>
                  <a:srgbClr val="00FF00"/>
                </a:solidFill>
                <a:latin typeface="Times New Roman"/>
                <a:cs typeface="Times New Roman"/>
              </a:rPr>
              <a:t>Mult2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0" name="页脚占位符 19">
            <a:extLst>
              <a:ext uri="{FF2B5EF4-FFF2-40B4-BE49-F238E27FC236}">
                <a16:creationId xmlns:a16="http://schemas.microsoft.com/office/drawing/2014/main" id="{4804F13A-870E-C846-93E3-D1B1B7AD9877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996914" y="1498218"/>
          <a:ext cx="7618093" cy="18477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62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48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70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51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2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75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258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73195">
                <a:tc>
                  <a:txBody>
                    <a:bodyPr/>
                    <a:lstStyle/>
                    <a:p>
                      <a:pPr marL="31750">
                        <a:lnSpc>
                          <a:spcPts val="1964"/>
                        </a:lnSpc>
                      </a:pPr>
                      <a:r>
                        <a:rPr sz="1800" i="1" spc="14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Instruction</a:t>
                      </a:r>
                      <a:r>
                        <a:rPr sz="1800" i="1" spc="7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i="1" spc="13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status: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500" i="1" spc="170" dirty="0">
                          <a:latin typeface="Times New Roman"/>
                          <a:cs typeface="Times New Roman"/>
                        </a:rPr>
                        <a:t>Exec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16510" marB="0"/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500" i="1" spc="155" dirty="0">
                          <a:latin typeface="Times New Roman"/>
                          <a:cs typeface="Times New Roman"/>
                        </a:rPr>
                        <a:t>Write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1651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624">
                <a:tc>
                  <a:txBody>
                    <a:bodyPr/>
                    <a:lstStyle/>
                    <a:p>
                      <a:pPr marL="359410">
                        <a:lnSpc>
                          <a:spcPct val="100000"/>
                        </a:lnSpc>
                        <a:spcBef>
                          <a:spcPts val="195"/>
                        </a:spcBef>
                        <a:tabLst>
                          <a:tab pos="1942464" algn="l"/>
                        </a:tabLst>
                      </a:pPr>
                      <a:r>
                        <a:rPr sz="1350" spc="105" dirty="0">
                          <a:latin typeface="Times New Roman"/>
                          <a:cs typeface="Times New Roman"/>
                        </a:rPr>
                        <a:t>Instruction	</a:t>
                      </a:r>
                      <a:r>
                        <a:rPr sz="1350" i="1" spc="75" dirty="0">
                          <a:latin typeface="Times New Roman"/>
                          <a:cs typeface="Times New Roman"/>
                        </a:rPr>
                        <a:t>j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marR="2413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350" i="1" dirty="0">
                          <a:latin typeface="Times New Roman"/>
                          <a:cs typeface="Times New Roman"/>
                        </a:rPr>
                        <a:t>k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500" i="1" spc="150" dirty="0">
                          <a:latin typeface="Times New Roman"/>
                          <a:cs typeface="Times New Roman"/>
                        </a:rPr>
                        <a:t>Issue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500" i="1" spc="210" dirty="0">
                          <a:latin typeface="Times New Roman"/>
                          <a:cs typeface="Times New Roman"/>
                        </a:rPr>
                        <a:t>Comp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500" i="1" spc="3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500" i="1" spc="-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500" i="1" spc="30" dirty="0">
                          <a:latin typeface="Times New Roman"/>
                          <a:cs typeface="Times New Roman"/>
                        </a:rPr>
                        <a:t>su</a:t>
                      </a:r>
                      <a:r>
                        <a:rPr sz="1500" i="1" spc="40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500" i="1" dirty="0">
                          <a:latin typeface="Times New Roman"/>
                          <a:cs typeface="Times New Roman"/>
                        </a:rPr>
                        <a:t>t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750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500" spc="165" dirty="0">
                          <a:latin typeface="Times New Roman"/>
                          <a:cs typeface="Times New Roman"/>
                        </a:rPr>
                        <a:t>Busy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500" spc="150" dirty="0">
                          <a:latin typeface="Times New Roman"/>
                          <a:cs typeface="Times New Roman"/>
                        </a:rPr>
                        <a:t>Address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694"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75"/>
                        </a:spcBef>
                        <a:tabLst>
                          <a:tab pos="945515" algn="l"/>
                          <a:tab pos="1462405" algn="l"/>
                        </a:tabLst>
                      </a:pPr>
                      <a:r>
                        <a:rPr sz="1350" spc="25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350" dirty="0">
                          <a:latin typeface="Times New Roman"/>
                          <a:cs typeface="Times New Roman"/>
                        </a:rPr>
                        <a:t>D	</a:t>
                      </a:r>
                      <a:r>
                        <a:rPr sz="1350" spc="-20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350" dirty="0">
                          <a:latin typeface="Times New Roman"/>
                          <a:cs typeface="Times New Roman"/>
                        </a:rPr>
                        <a:t>6	3</a:t>
                      </a:r>
                      <a:r>
                        <a:rPr sz="1350" spc="-10" dirty="0">
                          <a:latin typeface="Times New Roman"/>
                          <a:cs typeface="Times New Roman"/>
                        </a:rPr>
                        <a:t>4</a:t>
                      </a:r>
                      <a:r>
                        <a:rPr sz="1350" dirty="0">
                          <a:latin typeface="Times New Roman"/>
                          <a:cs typeface="Times New Roman"/>
                        </a:rPr>
                        <a:t>+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/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350" spc="160" dirty="0">
                          <a:latin typeface="Times New Roman"/>
                          <a:cs typeface="Times New Roman"/>
                        </a:rPr>
                        <a:t>R2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3340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3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2545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3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3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73025" algn="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350" spc="25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35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350" spc="2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350" spc="-1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3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2545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350" spc="155" dirty="0">
                          <a:latin typeface="Times New Roman"/>
                          <a:cs typeface="Times New Roman"/>
                        </a:rPr>
                        <a:t>No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1715">
                <a:tc>
                  <a:txBody>
                    <a:bodyPr/>
                    <a:lstStyle/>
                    <a:p>
                      <a:pPr marR="136525" algn="r">
                        <a:lnSpc>
                          <a:spcPts val="1595"/>
                        </a:lnSpc>
                        <a:tabLst>
                          <a:tab pos="946150" algn="l"/>
                          <a:tab pos="1462405" algn="l"/>
                        </a:tabLst>
                      </a:pPr>
                      <a:r>
                        <a:rPr sz="1350" spc="2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3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D	</a:t>
                      </a:r>
                      <a:r>
                        <a:rPr sz="1350" spc="-2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3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2	4</a:t>
                      </a:r>
                      <a:r>
                        <a:rPr sz="1350" spc="-1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r>
                        <a:rPr sz="13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+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ts val="1595"/>
                        </a:lnSpc>
                      </a:pPr>
                      <a:r>
                        <a:rPr sz="1350" spc="16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R3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3340" algn="ctr">
                        <a:lnSpc>
                          <a:spcPts val="1595"/>
                        </a:lnSpc>
                      </a:pPr>
                      <a:r>
                        <a:rPr sz="13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42545" algn="ctr">
                        <a:lnSpc>
                          <a:spcPts val="1595"/>
                        </a:lnSpc>
                      </a:pPr>
                      <a:r>
                        <a:rPr sz="13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595"/>
                        </a:lnSpc>
                      </a:pPr>
                      <a:r>
                        <a:rPr sz="1350" dirty="0">
                          <a:latin typeface="Times New Roman"/>
                          <a:cs typeface="Times New Roman"/>
                        </a:rPr>
                        <a:t>5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73025" algn="r">
                        <a:lnSpc>
                          <a:spcPts val="1595"/>
                        </a:lnSpc>
                      </a:pPr>
                      <a:r>
                        <a:rPr sz="1350" spc="25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35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350" spc="2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350" spc="-1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3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3180" algn="ctr">
                        <a:lnSpc>
                          <a:spcPts val="1595"/>
                        </a:lnSpc>
                      </a:pPr>
                      <a:r>
                        <a:rPr sz="1350" spc="155" dirty="0">
                          <a:latin typeface="Times New Roman"/>
                          <a:cs typeface="Times New Roman"/>
                        </a:rPr>
                        <a:t>No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0483">
                <a:tc>
                  <a:txBody>
                    <a:bodyPr/>
                    <a:lstStyle/>
                    <a:p>
                      <a:pPr marL="359410">
                        <a:lnSpc>
                          <a:spcPts val="1555"/>
                        </a:lnSpc>
                        <a:tabLst>
                          <a:tab pos="1305560" algn="l"/>
                          <a:tab pos="1881505" algn="l"/>
                        </a:tabLst>
                      </a:pPr>
                      <a:r>
                        <a:rPr sz="1350" spc="165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MULTD	</a:t>
                      </a:r>
                      <a:r>
                        <a:rPr sz="1350" spc="135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F0	F2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555"/>
                        </a:lnSpc>
                      </a:pPr>
                      <a:r>
                        <a:rPr sz="1350" spc="13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F4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3340" algn="ctr">
                        <a:lnSpc>
                          <a:spcPts val="1555"/>
                        </a:lnSpc>
                      </a:pPr>
                      <a:r>
                        <a:rPr sz="13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262890">
                        <a:lnSpc>
                          <a:spcPts val="1555"/>
                        </a:lnSpc>
                      </a:pPr>
                      <a:r>
                        <a:rPr sz="1350" spc="130" dirty="0">
                          <a:latin typeface="Times New Roman"/>
                          <a:cs typeface="Times New Roman"/>
                        </a:rPr>
                        <a:t>15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555"/>
                        </a:lnSpc>
                      </a:pPr>
                      <a:r>
                        <a:rPr sz="1350" spc="135" dirty="0">
                          <a:latin typeface="Times New Roman"/>
                          <a:cs typeface="Times New Roman"/>
                        </a:rPr>
                        <a:t>16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73025" algn="r">
                        <a:lnSpc>
                          <a:spcPts val="1555"/>
                        </a:lnSpc>
                      </a:pPr>
                      <a:r>
                        <a:rPr sz="1350" spc="25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35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350" spc="2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350" spc="-1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3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3180" algn="ctr">
                        <a:lnSpc>
                          <a:spcPts val="1555"/>
                        </a:lnSpc>
                      </a:pPr>
                      <a:r>
                        <a:rPr sz="1350" spc="155" dirty="0">
                          <a:latin typeface="Times New Roman"/>
                          <a:cs typeface="Times New Roman"/>
                        </a:rPr>
                        <a:t>No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3805">
                <a:tc>
                  <a:txBody>
                    <a:bodyPr/>
                    <a:lstStyle/>
                    <a:p>
                      <a:pPr marL="359410">
                        <a:lnSpc>
                          <a:spcPct val="100000"/>
                        </a:lnSpc>
                        <a:spcBef>
                          <a:spcPts val="75"/>
                        </a:spcBef>
                        <a:tabLst>
                          <a:tab pos="1305560" algn="l"/>
                          <a:tab pos="1881505" algn="l"/>
                        </a:tabLst>
                      </a:pPr>
                      <a:r>
                        <a:rPr sz="1350" spc="135" dirty="0">
                          <a:solidFill>
                            <a:srgbClr val="FF00FF"/>
                          </a:solidFill>
                          <a:latin typeface="Times New Roman"/>
                          <a:cs typeface="Times New Roman"/>
                        </a:rPr>
                        <a:t>SUBD	F8	F6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/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350" spc="130" dirty="0">
                          <a:solidFill>
                            <a:srgbClr val="FF00FF"/>
                          </a:solidFill>
                          <a:latin typeface="Times New Roman"/>
                          <a:cs typeface="Times New Roman"/>
                        </a:rPr>
                        <a:t>F2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3340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3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42545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350" dirty="0">
                          <a:latin typeface="Times New Roman"/>
                          <a:cs typeface="Times New Roman"/>
                        </a:rPr>
                        <a:t>7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/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350" dirty="0">
                          <a:latin typeface="Times New Roman"/>
                          <a:cs typeface="Times New Roman"/>
                        </a:rPr>
                        <a:t>8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1801">
                <a:tc>
                  <a:txBody>
                    <a:bodyPr/>
                    <a:lstStyle/>
                    <a:p>
                      <a:pPr marL="359410">
                        <a:lnSpc>
                          <a:spcPts val="1595"/>
                        </a:lnSpc>
                        <a:tabLst>
                          <a:tab pos="1253490" algn="l"/>
                          <a:tab pos="1881505" algn="l"/>
                        </a:tabLst>
                      </a:pPr>
                      <a:r>
                        <a:rPr sz="1350" spc="140" dirty="0">
                          <a:solidFill>
                            <a:srgbClr val="00FF00"/>
                          </a:solidFill>
                          <a:latin typeface="Times New Roman"/>
                          <a:cs typeface="Times New Roman"/>
                        </a:rPr>
                        <a:t>DIVD	</a:t>
                      </a:r>
                      <a:r>
                        <a:rPr sz="1350" spc="130" dirty="0">
                          <a:solidFill>
                            <a:srgbClr val="00FF00"/>
                          </a:solidFill>
                          <a:latin typeface="Times New Roman"/>
                          <a:cs typeface="Times New Roman"/>
                        </a:rPr>
                        <a:t>F10	</a:t>
                      </a:r>
                      <a:r>
                        <a:rPr sz="1350" spc="135" dirty="0">
                          <a:solidFill>
                            <a:srgbClr val="00FF00"/>
                          </a:solidFill>
                          <a:latin typeface="Times New Roman"/>
                          <a:cs typeface="Times New Roman"/>
                        </a:rPr>
                        <a:t>F0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595"/>
                        </a:lnSpc>
                      </a:pPr>
                      <a:r>
                        <a:rPr sz="1350" spc="130" dirty="0">
                          <a:solidFill>
                            <a:srgbClr val="00FF00"/>
                          </a:solidFill>
                          <a:latin typeface="Times New Roman"/>
                          <a:cs typeface="Times New Roman"/>
                        </a:rPr>
                        <a:t>F6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3340" algn="ctr">
                        <a:lnSpc>
                          <a:spcPts val="1595"/>
                        </a:lnSpc>
                      </a:pPr>
                      <a:r>
                        <a:rPr sz="1350" dirty="0">
                          <a:latin typeface="Times New Roman"/>
                          <a:cs typeface="Times New Roman"/>
                        </a:rPr>
                        <a:t>5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262890">
                        <a:lnSpc>
                          <a:spcPts val="1595"/>
                        </a:lnSpc>
                      </a:pPr>
                      <a:r>
                        <a:rPr sz="1350" spc="130" dirty="0">
                          <a:latin typeface="Times New Roman"/>
                          <a:cs typeface="Times New Roman"/>
                        </a:rPr>
                        <a:t>56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9476">
                <a:tc>
                  <a:txBody>
                    <a:bodyPr/>
                    <a:lstStyle/>
                    <a:p>
                      <a:pPr marL="359410">
                        <a:lnSpc>
                          <a:spcPts val="1550"/>
                        </a:lnSpc>
                        <a:tabLst>
                          <a:tab pos="1305560" algn="l"/>
                          <a:tab pos="1881505" algn="l"/>
                        </a:tabLst>
                      </a:pPr>
                      <a:r>
                        <a:rPr sz="1350" spc="180" dirty="0">
                          <a:latin typeface="Times New Roman"/>
                          <a:cs typeface="Times New Roman"/>
                        </a:rPr>
                        <a:t>ADDD	</a:t>
                      </a:r>
                      <a:r>
                        <a:rPr sz="1350" spc="135" dirty="0">
                          <a:latin typeface="Times New Roman"/>
                          <a:cs typeface="Times New Roman"/>
                        </a:rPr>
                        <a:t>F6	F8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550"/>
                        </a:lnSpc>
                      </a:pPr>
                      <a:r>
                        <a:rPr sz="1350" spc="130" dirty="0">
                          <a:latin typeface="Times New Roman"/>
                          <a:cs typeface="Times New Roman"/>
                        </a:rPr>
                        <a:t>F2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3340" algn="ctr">
                        <a:lnSpc>
                          <a:spcPts val="1550"/>
                        </a:lnSpc>
                      </a:pPr>
                      <a:r>
                        <a:rPr sz="1350" dirty="0">
                          <a:latin typeface="Times New Roman"/>
                          <a:cs typeface="Times New Roman"/>
                        </a:rPr>
                        <a:t>6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2890">
                        <a:lnSpc>
                          <a:spcPts val="1550"/>
                        </a:lnSpc>
                      </a:pPr>
                      <a:r>
                        <a:rPr sz="1350" spc="130" dirty="0">
                          <a:latin typeface="Times New Roman"/>
                          <a:cs typeface="Times New Roman"/>
                        </a:rPr>
                        <a:t>10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550"/>
                        </a:lnSpc>
                      </a:pPr>
                      <a:r>
                        <a:rPr sz="1350" spc="135" dirty="0">
                          <a:latin typeface="Times New Roman"/>
                          <a:cs typeface="Times New Roman"/>
                        </a:rPr>
                        <a:t>11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020">
              <a:lnSpc>
                <a:spcPct val="100000"/>
              </a:lnSpc>
              <a:spcBef>
                <a:spcPts val="100"/>
              </a:spcBef>
              <a:tabLst>
                <a:tab pos="494665" algn="l"/>
                <a:tab pos="7811134" algn="l"/>
              </a:tabLst>
            </a:pPr>
            <a:r>
              <a:rPr b="0" u="dbl" dirty="0">
                <a:uFill>
                  <a:solidFill>
                    <a:srgbClr val="FBBA03"/>
                  </a:solidFill>
                </a:uFill>
                <a:latin typeface="Times New Roman"/>
                <a:cs typeface="Times New Roman"/>
              </a:rPr>
              <a:t> 	</a:t>
            </a:r>
            <a:r>
              <a:rPr u="dbl" spc="-5" dirty="0">
                <a:uFill>
                  <a:solidFill>
                    <a:srgbClr val="FBBA03"/>
                  </a:solidFill>
                </a:uFill>
              </a:rPr>
              <a:t>Tomas</a:t>
            </a:r>
            <a:r>
              <a:rPr u="heavy" spc="-5" dirty="0">
                <a:uFill>
                  <a:solidFill>
                    <a:srgbClr val="FBBA03"/>
                  </a:solidFill>
                </a:uFill>
              </a:rPr>
              <a:t>ul</a:t>
            </a:r>
            <a:r>
              <a:rPr u="none" spc="-5" dirty="0"/>
              <a:t>o Exam</a:t>
            </a:r>
            <a:r>
              <a:rPr u="heavy" spc="-5" dirty="0">
                <a:uFill>
                  <a:solidFill>
                    <a:srgbClr val="FBBA03"/>
                  </a:solidFill>
                </a:uFill>
              </a:rPr>
              <a:t>pl</a:t>
            </a:r>
            <a:r>
              <a:rPr u="none" spc="-5" dirty="0"/>
              <a:t>e Cyc</a:t>
            </a:r>
            <a:r>
              <a:rPr u="heavy" spc="-5" dirty="0">
                <a:uFill>
                  <a:solidFill>
                    <a:srgbClr val="FBBA03"/>
                  </a:solidFill>
                </a:uFill>
              </a:rPr>
              <a:t>l</a:t>
            </a:r>
            <a:r>
              <a:rPr u="none" spc="-5" dirty="0"/>
              <a:t>e</a:t>
            </a:r>
            <a:r>
              <a:rPr u="none" spc="-100" dirty="0"/>
              <a:t> </a:t>
            </a:r>
            <a:r>
              <a:rPr u="heavy" spc="-5" dirty="0">
                <a:uFill>
                  <a:solidFill>
                    <a:srgbClr val="FBBA03"/>
                  </a:solidFill>
                </a:uFill>
              </a:rPr>
              <a:t>5</a:t>
            </a:r>
            <a:r>
              <a:rPr u="none" spc="-5" dirty="0"/>
              <a:t>6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15964" y="3404374"/>
            <a:ext cx="3284220" cy="58991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sz="1800" i="1" spc="150" dirty="0">
                <a:solidFill>
                  <a:srgbClr val="FF0000"/>
                </a:solidFill>
                <a:latin typeface="Times New Roman"/>
                <a:cs typeface="Times New Roman"/>
              </a:rPr>
              <a:t>Reservation</a:t>
            </a:r>
            <a:r>
              <a:rPr sz="1800" i="1" spc="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i="1" spc="140" dirty="0">
                <a:solidFill>
                  <a:srgbClr val="FF0000"/>
                </a:solidFill>
                <a:latin typeface="Times New Roman"/>
                <a:cs typeface="Times New Roman"/>
              </a:rPr>
              <a:t>Stations:</a:t>
            </a:r>
            <a:endParaRPr sz="1800">
              <a:latin typeface="Times New Roman"/>
              <a:cs typeface="Times New Roman"/>
            </a:endParaRPr>
          </a:p>
          <a:p>
            <a:pPr marL="1149350">
              <a:lnSpc>
                <a:spcPct val="100000"/>
              </a:lnSpc>
              <a:spcBef>
                <a:spcPts val="229"/>
              </a:spcBef>
              <a:tabLst>
                <a:tab pos="1690370" algn="l"/>
                <a:tab pos="2982595" algn="l"/>
              </a:tabLst>
            </a:pPr>
            <a:r>
              <a:rPr sz="1350" i="1" spc="120" dirty="0">
                <a:latin typeface="Times New Roman"/>
                <a:cs typeface="Times New Roman"/>
              </a:rPr>
              <a:t>T</a:t>
            </a:r>
            <a:r>
              <a:rPr sz="1350" i="1" spc="100" dirty="0">
                <a:latin typeface="Times New Roman"/>
                <a:cs typeface="Times New Roman"/>
              </a:rPr>
              <a:t>i</a:t>
            </a:r>
            <a:r>
              <a:rPr sz="1350" i="1" spc="170" dirty="0">
                <a:latin typeface="Times New Roman"/>
                <a:cs typeface="Times New Roman"/>
              </a:rPr>
              <a:t>m</a:t>
            </a:r>
            <a:r>
              <a:rPr sz="1350" i="1" spc="120" dirty="0">
                <a:latin typeface="Times New Roman"/>
                <a:cs typeface="Times New Roman"/>
              </a:rPr>
              <a:t>e</a:t>
            </a:r>
            <a:r>
              <a:rPr sz="1350" i="1" dirty="0">
                <a:latin typeface="Times New Roman"/>
                <a:cs typeface="Times New Roman"/>
              </a:rPr>
              <a:t>	</a:t>
            </a:r>
            <a:r>
              <a:rPr sz="1350" i="1" spc="185" dirty="0">
                <a:latin typeface="Times New Roman"/>
                <a:cs typeface="Times New Roman"/>
              </a:rPr>
              <a:t>N</a:t>
            </a:r>
            <a:r>
              <a:rPr sz="1350" i="1" spc="135" dirty="0">
                <a:latin typeface="Times New Roman"/>
                <a:cs typeface="Times New Roman"/>
              </a:rPr>
              <a:t>a</a:t>
            </a:r>
            <a:r>
              <a:rPr sz="1350" i="1" spc="175" dirty="0">
                <a:latin typeface="Times New Roman"/>
                <a:cs typeface="Times New Roman"/>
              </a:rPr>
              <a:t>m</a:t>
            </a:r>
            <a:r>
              <a:rPr sz="1350" i="1" spc="120" dirty="0">
                <a:latin typeface="Times New Roman"/>
                <a:cs typeface="Times New Roman"/>
              </a:rPr>
              <a:t>e</a:t>
            </a:r>
            <a:r>
              <a:rPr sz="1350" i="1" dirty="0">
                <a:latin typeface="Times New Roman"/>
                <a:cs typeface="Times New Roman"/>
              </a:rPr>
              <a:t>  </a:t>
            </a:r>
            <a:r>
              <a:rPr sz="1350" i="1" spc="-120" dirty="0">
                <a:latin typeface="Times New Roman"/>
                <a:cs typeface="Times New Roman"/>
              </a:rPr>
              <a:t> </a:t>
            </a:r>
            <a:r>
              <a:rPr sz="1500" i="1" spc="235" dirty="0">
                <a:latin typeface="Times New Roman"/>
                <a:cs typeface="Times New Roman"/>
              </a:rPr>
              <a:t>B</a:t>
            </a:r>
            <a:r>
              <a:rPr sz="1500" i="1" spc="175" dirty="0">
                <a:latin typeface="Times New Roman"/>
                <a:cs typeface="Times New Roman"/>
              </a:rPr>
              <a:t>us</a:t>
            </a:r>
            <a:r>
              <a:rPr sz="1500" i="1" spc="145" dirty="0">
                <a:latin typeface="Times New Roman"/>
                <a:cs typeface="Times New Roman"/>
              </a:rPr>
              <a:t>y</a:t>
            </a:r>
            <a:r>
              <a:rPr sz="1500" i="1" dirty="0">
                <a:latin typeface="Times New Roman"/>
                <a:cs typeface="Times New Roman"/>
              </a:rPr>
              <a:t>	</a:t>
            </a:r>
            <a:r>
              <a:rPr sz="1500" i="1" spc="265" dirty="0">
                <a:latin typeface="Times New Roman"/>
                <a:cs typeface="Times New Roman"/>
              </a:rPr>
              <a:t>O</a:t>
            </a:r>
            <a:r>
              <a:rPr sz="1500" i="1" spc="160" dirty="0">
                <a:latin typeface="Times New Roman"/>
                <a:cs typeface="Times New Roman"/>
              </a:rPr>
              <a:t>p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82606" y="3450316"/>
            <a:ext cx="262255" cy="54102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1500" i="1" spc="190" dirty="0">
                <a:latin typeface="Times New Roman"/>
                <a:cs typeface="Times New Roman"/>
              </a:rPr>
              <a:t>S</a:t>
            </a:r>
            <a:r>
              <a:rPr sz="1500" i="1" spc="160" dirty="0"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225"/>
              </a:spcBef>
            </a:pPr>
            <a:r>
              <a:rPr sz="1500" i="1" spc="125" dirty="0">
                <a:latin typeface="Times New Roman"/>
                <a:cs typeface="Times New Roman"/>
              </a:rPr>
              <a:t>Vj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28809" y="3450316"/>
            <a:ext cx="266065" cy="54102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1500" i="1" spc="190" dirty="0">
                <a:latin typeface="Times New Roman"/>
                <a:cs typeface="Times New Roman"/>
              </a:rPr>
              <a:t>S</a:t>
            </a:r>
            <a:r>
              <a:rPr sz="1500" i="1" spc="160" dirty="0">
                <a:latin typeface="Times New Roman"/>
                <a:cs typeface="Times New Roman"/>
              </a:rPr>
              <a:t>2</a:t>
            </a: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500" i="1" spc="160" dirty="0">
                <a:latin typeface="Times New Roman"/>
                <a:cs typeface="Times New Roman"/>
              </a:rPr>
              <a:t>V</a:t>
            </a:r>
            <a:r>
              <a:rPr sz="1500" i="1" spc="145" dirty="0">
                <a:latin typeface="Times New Roman"/>
                <a:cs typeface="Times New Roman"/>
              </a:rPr>
              <a:t>k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64346" y="3450316"/>
            <a:ext cx="937894" cy="54102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  <a:tabLst>
                <a:tab pos="658495" algn="l"/>
              </a:tabLst>
            </a:pPr>
            <a:r>
              <a:rPr sz="1500" i="1" spc="229" dirty="0">
                <a:latin typeface="Times New Roman"/>
                <a:cs typeface="Times New Roman"/>
              </a:rPr>
              <a:t>R</a:t>
            </a:r>
            <a:r>
              <a:rPr sz="1500" i="1" spc="160" dirty="0">
                <a:latin typeface="Times New Roman"/>
                <a:cs typeface="Times New Roman"/>
              </a:rPr>
              <a:t>S</a:t>
            </a:r>
            <a:r>
              <a:rPr sz="1500" i="1" dirty="0">
                <a:latin typeface="Times New Roman"/>
                <a:cs typeface="Times New Roman"/>
              </a:rPr>
              <a:t>	</a:t>
            </a:r>
            <a:r>
              <a:rPr sz="1500" i="1" spc="229" dirty="0">
                <a:latin typeface="Times New Roman"/>
                <a:cs typeface="Times New Roman"/>
              </a:rPr>
              <a:t>R</a:t>
            </a:r>
            <a:r>
              <a:rPr sz="1500" i="1" spc="160" dirty="0">
                <a:latin typeface="Times New Roman"/>
                <a:cs typeface="Times New Roman"/>
              </a:rPr>
              <a:t>S</a:t>
            </a:r>
            <a:endParaRPr sz="1500">
              <a:latin typeface="Times New Roman"/>
              <a:cs typeface="Times New Roman"/>
            </a:endParaRPr>
          </a:p>
          <a:p>
            <a:pPr marL="30480">
              <a:lnSpc>
                <a:spcPct val="100000"/>
              </a:lnSpc>
              <a:spcBef>
                <a:spcPts val="225"/>
              </a:spcBef>
              <a:tabLst>
                <a:tab pos="648970" algn="l"/>
              </a:tabLst>
            </a:pPr>
            <a:r>
              <a:rPr sz="1500" i="1" spc="265" dirty="0">
                <a:latin typeface="Times New Roman"/>
                <a:cs typeface="Times New Roman"/>
              </a:rPr>
              <a:t>Q</a:t>
            </a:r>
            <a:r>
              <a:rPr sz="1500" i="1" spc="90" dirty="0">
                <a:latin typeface="Times New Roman"/>
                <a:cs typeface="Times New Roman"/>
              </a:rPr>
              <a:t>j</a:t>
            </a:r>
            <a:r>
              <a:rPr sz="1500" i="1" dirty="0">
                <a:latin typeface="Times New Roman"/>
                <a:cs typeface="Times New Roman"/>
              </a:rPr>
              <a:t>	</a:t>
            </a:r>
            <a:r>
              <a:rPr sz="1500" i="1" spc="265" dirty="0">
                <a:latin typeface="Times New Roman"/>
                <a:cs typeface="Times New Roman"/>
              </a:rPr>
              <a:t>Q</a:t>
            </a:r>
            <a:r>
              <a:rPr sz="1500" i="1" spc="145" dirty="0">
                <a:latin typeface="Times New Roman"/>
                <a:cs typeface="Times New Roman"/>
              </a:rPr>
              <a:t>k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30791" y="3970478"/>
            <a:ext cx="688340" cy="1136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5260" marR="5080" algn="just">
              <a:lnSpc>
                <a:spcPct val="107900"/>
              </a:lnSpc>
              <a:spcBef>
                <a:spcPts val="100"/>
              </a:spcBef>
            </a:pPr>
            <a:r>
              <a:rPr sz="1350" spc="145" dirty="0">
                <a:latin typeface="Times New Roman"/>
                <a:cs typeface="Times New Roman"/>
              </a:rPr>
              <a:t>Add1  Add2  Add3  </a:t>
            </a:r>
            <a:r>
              <a:rPr sz="1350" spc="225" dirty="0">
                <a:latin typeface="Times New Roman"/>
                <a:cs typeface="Times New Roman"/>
              </a:rPr>
              <a:t>M</a:t>
            </a:r>
            <a:r>
              <a:rPr sz="1350" spc="135" dirty="0">
                <a:latin typeface="Times New Roman"/>
                <a:cs typeface="Times New Roman"/>
              </a:rPr>
              <a:t>u</a:t>
            </a:r>
            <a:r>
              <a:rPr sz="1350" spc="30" dirty="0">
                <a:latin typeface="Times New Roman"/>
                <a:cs typeface="Times New Roman"/>
              </a:rPr>
              <a:t>l</a:t>
            </a:r>
            <a:r>
              <a:rPr sz="1350" spc="90" dirty="0">
                <a:latin typeface="Times New Roman"/>
                <a:cs typeface="Times New Roman"/>
              </a:rPr>
              <a:t>t</a:t>
            </a:r>
            <a:r>
              <a:rPr sz="1350" spc="135" dirty="0">
                <a:latin typeface="Times New Roman"/>
                <a:cs typeface="Times New Roman"/>
              </a:rPr>
              <a:t>1</a:t>
            </a:r>
            <a:endParaRPr sz="135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135"/>
              </a:spcBef>
            </a:pPr>
            <a:r>
              <a:rPr sz="1350" spc="135" dirty="0">
                <a:latin typeface="Times New Roman"/>
                <a:cs typeface="Times New Roman"/>
              </a:rPr>
              <a:t>0</a:t>
            </a:r>
            <a:r>
              <a:rPr sz="1350" spc="30" dirty="0">
                <a:latin typeface="Times New Roman"/>
                <a:cs typeface="Times New Roman"/>
              </a:rPr>
              <a:t> </a:t>
            </a:r>
            <a:r>
              <a:rPr sz="1350" spc="125" dirty="0">
                <a:latin typeface="Times New Roman"/>
                <a:cs typeface="Times New Roman"/>
              </a:rPr>
              <a:t>Mult2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85916" y="3990523"/>
            <a:ext cx="3804920" cy="1109980"/>
          </a:xfrm>
          <a:prstGeom prst="rect">
            <a:avLst/>
          </a:prstGeom>
          <a:ln w="13179">
            <a:solidFill>
              <a:srgbClr val="000000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 marL="135255" marR="3411854" indent="-635">
              <a:lnSpc>
                <a:spcPts val="1750"/>
              </a:lnSpc>
              <a:spcBef>
                <a:spcPts val="20"/>
              </a:spcBef>
            </a:pPr>
            <a:r>
              <a:rPr sz="1350" spc="170" dirty="0">
                <a:latin typeface="Times New Roman"/>
                <a:cs typeface="Times New Roman"/>
              </a:rPr>
              <a:t>N</a:t>
            </a:r>
            <a:r>
              <a:rPr sz="1350" spc="90" dirty="0">
                <a:latin typeface="Times New Roman"/>
                <a:cs typeface="Times New Roman"/>
              </a:rPr>
              <a:t>o  </a:t>
            </a:r>
            <a:r>
              <a:rPr sz="1350" spc="170" dirty="0">
                <a:latin typeface="Times New Roman"/>
                <a:cs typeface="Times New Roman"/>
              </a:rPr>
              <a:t>N</a:t>
            </a:r>
            <a:r>
              <a:rPr sz="1350" spc="135" dirty="0">
                <a:latin typeface="Times New Roman"/>
                <a:cs typeface="Times New Roman"/>
              </a:rPr>
              <a:t>o</a:t>
            </a:r>
            <a:endParaRPr sz="1350">
              <a:latin typeface="Times New Roman"/>
              <a:cs typeface="Times New Roman"/>
            </a:endParaRPr>
          </a:p>
          <a:p>
            <a:pPr marL="135255" marR="3411854">
              <a:lnSpc>
                <a:spcPts val="1739"/>
              </a:lnSpc>
              <a:spcBef>
                <a:spcPts val="15"/>
              </a:spcBef>
            </a:pPr>
            <a:r>
              <a:rPr sz="1350" spc="170" dirty="0">
                <a:latin typeface="Times New Roman"/>
                <a:cs typeface="Times New Roman"/>
              </a:rPr>
              <a:t>N</a:t>
            </a:r>
            <a:r>
              <a:rPr sz="1350" spc="90" dirty="0">
                <a:latin typeface="Times New Roman"/>
                <a:cs typeface="Times New Roman"/>
              </a:rPr>
              <a:t>o  </a:t>
            </a:r>
            <a:r>
              <a:rPr sz="1350" spc="170" dirty="0">
                <a:latin typeface="Times New Roman"/>
                <a:cs typeface="Times New Roman"/>
              </a:rPr>
              <a:t>N</a:t>
            </a:r>
            <a:r>
              <a:rPr sz="1350" spc="135" dirty="0">
                <a:latin typeface="Times New Roman"/>
                <a:cs typeface="Times New Roman"/>
              </a:rPr>
              <a:t>o</a:t>
            </a:r>
            <a:endParaRPr sz="1350">
              <a:latin typeface="Times New Roman"/>
              <a:cs typeface="Times New Roman"/>
            </a:endParaRPr>
          </a:p>
          <a:p>
            <a:pPr marL="101600">
              <a:lnSpc>
                <a:spcPct val="100000"/>
              </a:lnSpc>
              <a:spcBef>
                <a:spcPts val="50"/>
              </a:spcBef>
              <a:tabLst>
                <a:tab pos="626110" algn="l"/>
                <a:tab pos="1297940" algn="l"/>
              </a:tabLst>
            </a:pPr>
            <a:r>
              <a:rPr sz="1350" spc="140" dirty="0">
                <a:latin typeface="Times New Roman"/>
                <a:cs typeface="Times New Roman"/>
              </a:rPr>
              <a:t>Yes	</a:t>
            </a:r>
            <a:r>
              <a:rPr sz="1350" spc="145" dirty="0">
                <a:solidFill>
                  <a:srgbClr val="00FF00"/>
                </a:solidFill>
                <a:latin typeface="Times New Roman"/>
                <a:cs typeface="Times New Roman"/>
              </a:rPr>
              <a:t>DIVD	</a:t>
            </a:r>
            <a:r>
              <a:rPr sz="1350" spc="150" dirty="0">
                <a:solidFill>
                  <a:srgbClr val="0000FF"/>
                </a:solidFill>
                <a:latin typeface="Times New Roman"/>
                <a:cs typeface="Times New Roman"/>
              </a:rPr>
              <a:t>M*F4</a:t>
            </a:r>
            <a:r>
              <a:rPr sz="1350" spc="54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350" spc="140" dirty="0">
                <a:latin typeface="Times New Roman"/>
                <a:cs typeface="Times New Roman"/>
              </a:rPr>
              <a:t>M(A1)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15964" y="5189810"/>
            <a:ext cx="24250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150" dirty="0">
                <a:solidFill>
                  <a:srgbClr val="FF0000"/>
                </a:solidFill>
                <a:latin typeface="Times New Roman"/>
                <a:cs typeface="Times New Roman"/>
              </a:rPr>
              <a:t>Register </a:t>
            </a:r>
            <a:r>
              <a:rPr sz="1800" i="1" spc="125" dirty="0">
                <a:solidFill>
                  <a:srgbClr val="FF0000"/>
                </a:solidFill>
                <a:latin typeface="Times New Roman"/>
                <a:cs typeface="Times New Roman"/>
              </a:rPr>
              <a:t>result</a:t>
            </a:r>
            <a:r>
              <a:rPr sz="1800" i="1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i="1" spc="130" dirty="0">
                <a:solidFill>
                  <a:srgbClr val="FF0000"/>
                </a:solidFill>
                <a:latin typeface="Times New Roman"/>
                <a:cs typeface="Times New Roman"/>
              </a:rPr>
              <a:t>status:</a:t>
            </a:r>
            <a:endParaRPr sz="1800">
              <a:latin typeface="Times New Roman"/>
              <a:cs typeface="Times New Roman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1333743" y="5521596"/>
          <a:ext cx="8405491" cy="4879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2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5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389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293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9247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006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5595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65722">
                <a:tc>
                  <a:txBody>
                    <a:bodyPr/>
                    <a:lstStyle/>
                    <a:p>
                      <a:pPr marL="31750">
                        <a:lnSpc>
                          <a:spcPts val="1989"/>
                        </a:lnSpc>
                      </a:pPr>
                      <a:r>
                        <a:rPr sz="1800" spc="165" dirty="0">
                          <a:latin typeface="Times New Roman"/>
                          <a:cs typeface="Times New Roman"/>
                        </a:rPr>
                        <a:t>Clock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181610" algn="r">
                        <a:lnSpc>
                          <a:spcPts val="1964"/>
                        </a:lnSpc>
                      </a:pPr>
                      <a:r>
                        <a:rPr sz="1800" i="1" spc="-45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800" i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960" algn="ctr">
                        <a:lnSpc>
                          <a:spcPts val="1964"/>
                        </a:lnSpc>
                      </a:pPr>
                      <a:r>
                        <a:rPr sz="1800" i="1" spc="185" dirty="0">
                          <a:latin typeface="Times New Roman"/>
                          <a:cs typeface="Times New Roman"/>
                        </a:rPr>
                        <a:t>F2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ts val="1964"/>
                        </a:lnSpc>
                      </a:pPr>
                      <a:r>
                        <a:rPr sz="1800" i="1" spc="180" dirty="0">
                          <a:latin typeface="Times New Roman"/>
                          <a:cs typeface="Times New Roman"/>
                        </a:rPr>
                        <a:t>F4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1625">
                        <a:lnSpc>
                          <a:spcPts val="1964"/>
                        </a:lnSpc>
                      </a:pPr>
                      <a:r>
                        <a:rPr sz="1800" i="1" spc="180" dirty="0">
                          <a:latin typeface="Times New Roman"/>
                          <a:cs typeface="Times New Roman"/>
                        </a:rPr>
                        <a:t>F6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>
                        <a:lnSpc>
                          <a:spcPts val="1964"/>
                        </a:lnSpc>
                      </a:pPr>
                      <a:r>
                        <a:rPr sz="1800" i="1" spc="180" dirty="0">
                          <a:latin typeface="Times New Roman"/>
                          <a:cs typeface="Times New Roman"/>
                        </a:rPr>
                        <a:t>F8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964"/>
                        </a:lnSpc>
                      </a:pPr>
                      <a:r>
                        <a:rPr sz="1800" i="1" spc="185" dirty="0">
                          <a:latin typeface="Times New Roman"/>
                          <a:cs typeface="Times New Roman"/>
                        </a:rPr>
                        <a:t>F10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8115">
                        <a:lnSpc>
                          <a:spcPts val="1964"/>
                        </a:lnSpc>
                      </a:pPr>
                      <a:r>
                        <a:rPr sz="1800" i="1" spc="185" dirty="0">
                          <a:latin typeface="Times New Roman"/>
                          <a:cs typeface="Times New Roman"/>
                        </a:rPr>
                        <a:t>F12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3675">
                        <a:lnSpc>
                          <a:spcPts val="1964"/>
                        </a:lnSpc>
                      </a:pPr>
                      <a:r>
                        <a:rPr sz="1800" i="1" spc="90" dirty="0">
                          <a:latin typeface="Times New Roman"/>
                          <a:cs typeface="Times New Roman"/>
                        </a:rPr>
                        <a:t>...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9380">
                        <a:lnSpc>
                          <a:spcPts val="1964"/>
                        </a:lnSpc>
                      </a:pPr>
                      <a:r>
                        <a:rPr sz="1800" i="1" spc="185" dirty="0">
                          <a:latin typeface="Times New Roman"/>
                          <a:cs typeface="Times New Roman"/>
                        </a:rPr>
                        <a:t>F30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218">
                <a:tc>
                  <a:txBody>
                    <a:bodyPr/>
                    <a:lstStyle/>
                    <a:p>
                      <a:pPr marL="297815">
                        <a:lnSpc>
                          <a:spcPts val="1550"/>
                        </a:lnSpc>
                        <a:spcBef>
                          <a:spcPts val="95"/>
                        </a:spcBef>
                      </a:pPr>
                      <a:r>
                        <a:rPr sz="1350" b="1" spc="130" dirty="0">
                          <a:latin typeface="Times New Roman"/>
                          <a:cs typeface="Times New Roman"/>
                        </a:rPr>
                        <a:t>56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/>
                </a:tc>
                <a:tc>
                  <a:txBody>
                    <a:bodyPr/>
                    <a:lstStyle/>
                    <a:p>
                      <a:pPr marL="688340">
                        <a:lnSpc>
                          <a:spcPts val="1575"/>
                        </a:lnSpc>
                        <a:spcBef>
                          <a:spcPts val="70"/>
                        </a:spcBef>
                      </a:pPr>
                      <a:r>
                        <a:rPr sz="1350" i="1" spc="195" dirty="0">
                          <a:latin typeface="Times New Roman"/>
                          <a:cs typeface="Times New Roman"/>
                        </a:rPr>
                        <a:t>FU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889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ts val="1575"/>
                        </a:lnSpc>
                        <a:spcBef>
                          <a:spcPts val="70"/>
                        </a:spcBef>
                      </a:pPr>
                      <a:r>
                        <a:rPr sz="1350" spc="155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M*F4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780" algn="ctr">
                        <a:lnSpc>
                          <a:spcPts val="1575"/>
                        </a:lnSpc>
                        <a:spcBef>
                          <a:spcPts val="70"/>
                        </a:spcBef>
                      </a:pPr>
                      <a:r>
                        <a:rPr sz="1350" spc="14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M(A2)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889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481330">
                        <a:lnSpc>
                          <a:spcPts val="1575"/>
                        </a:lnSpc>
                        <a:spcBef>
                          <a:spcPts val="70"/>
                        </a:spcBef>
                      </a:pPr>
                      <a:r>
                        <a:rPr sz="1350" spc="150" dirty="0">
                          <a:solidFill>
                            <a:srgbClr val="00FF00"/>
                          </a:solidFill>
                          <a:latin typeface="Times New Roman"/>
                          <a:cs typeface="Times New Roman"/>
                        </a:rPr>
                        <a:t>(M-M+M</a:t>
                      </a:r>
                      <a:r>
                        <a:rPr sz="1350" spc="150" dirty="0">
                          <a:solidFill>
                            <a:srgbClr val="FF00FF"/>
                          </a:solidFill>
                          <a:latin typeface="Times New Roman"/>
                          <a:cs typeface="Times New Roman"/>
                        </a:rPr>
                        <a:t>(M-M)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889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 marL="55880">
                        <a:lnSpc>
                          <a:spcPts val="1575"/>
                        </a:lnSpc>
                        <a:spcBef>
                          <a:spcPts val="70"/>
                        </a:spcBef>
                      </a:pPr>
                      <a:r>
                        <a:rPr sz="1350" spc="120" dirty="0">
                          <a:solidFill>
                            <a:srgbClr val="00FF00"/>
                          </a:solidFill>
                          <a:latin typeface="Times New Roman"/>
                          <a:cs typeface="Times New Roman"/>
                        </a:rPr>
                        <a:t>Mult2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889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object 12"/>
          <p:cNvSpPr txBox="1"/>
          <p:nvPr/>
        </p:nvSpPr>
        <p:spPr>
          <a:xfrm>
            <a:off x="1154683" y="6426245"/>
            <a:ext cx="63944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sz="2400" dirty="0">
                <a:solidFill>
                  <a:srgbClr val="FC0128"/>
                </a:solidFill>
                <a:latin typeface="Comic Sans MS"/>
                <a:cs typeface="Comic Sans MS"/>
              </a:rPr>
              <a:t>Mult2 </a:t>
            </a:r>
            <a:r>
              <a:rPr sz="2400" spc="-5" dirty="0">
                <a:solidFill>
                  <a:srgbClr val="FC0128"/>
                </a:solidFill>
                <a:latin typeface="Comic Sans MS"/>
                <a:cs typeface="Comic Sans MS"/>
              </a:rPr>
              <a:t>is completing; </a:t>
            </a:r>
            <a:r>
              <a:rPr sz="2400" dirty="0">
                <a:solidFill>
                  <a:srgbClr val="FC0128"/>
                </a:solidFill>
                <a:latin typeface="Comic Sans MS"/>
                <a:cs typeface="Comic Sans MS"/>
              </a:rPr>
              <a:t>what </a:t>
            </a:r>
            <a:r>
              <a:rPr sz="2400" spc="-5" dirty="0">
                <a:solidFill>
                  <a:srgbClr val="FC0128"/>
                </a:solidFill>
                <a:latin typeface="Comic Sans MS"/>
                <a:cs typeface="Comic Sans MS"/>
              </a:rPr>
              <a:t>is waiting for</a:t>
            </a:r>
            <a:r>
              <a:rPr sz="2400" spc="-110" dirty="0">
                <a:solidFill>
                  <a:srgbClr val="FC0128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FC0128"/>
                </a:solidFill>
                <a:latin typeface="Comic Sans MS"/>
                <a:cs typeface="Comic Sans MS"/>
              </a:rPr>
              <a:t>it?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6" name="页脚占位符 15">
            <a:extLst>
              <a:ext uri="{FF2B5EF4-FFF2-40B4-BE49-F238E27FC236}">
                <a16:creationId xmlns:a16="http://schemas.microsoft.com/office/drawing/2014/main" id="{24412967-9F55-6245-8C6A-B4A19E1224AC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16857" y="793441"/>
            <a:ext cx="548322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5" dirty="0"/>
              <a:t>Tomasulo Example Cycle</a:t>
            </a:r>
            <a:r>
              <a:rPr u="none" spc="-105" dirty="0"/>
              <a:t> </a:t>
            </a:r>
            <a:r>
              <a:rPr u="none" spc="-5" dirty="0"/>
              <a:t>57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96914" y="1402074"/>
          <a:ext cx="7618093" cy="18677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62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48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70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51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2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75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258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93024">
                <a:tc>
                  <a:txBody>
                    <a:bodyPr/>
                    <a:lstStyle/>
                    <a:p>
                      <a:pPr marL="31750">
                        <a:lnSpc>
                          <a:spcPts val="2125"/>
                        </a:lnSpc>
                      </a:pPr>
                      <a:r>
                        <a:rPr sz="1800" i="1" spc="14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Instruction</a:t>
                      </a:r>
                      <a:r>
                        <a:rPr sz="1800" i="1" spc="7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i="1" spc="13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status: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500" i="1" spc="170" dirty="0">
                          <a:latin typeface="Times New Roman"/>
                          <a:cs typeface="Times New Roman"/>
                        </a:rPr>
                        <a:t>Exec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/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500" i="1" spc="155" dirty="0">
                          <a:latin typeface="Times New Roman"/>
                          <a:cs typeface="Times New Roman"/>
                        </a:rPr>
                        <a:t>Write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739">
                <a:tc>
                  <a:txBody>
                    <a:bodyPr/>
                    <a:lstStyle/>
                    <a:p>
                      <a:pPr marL="359410">
                        <a:lnSpc>
                          <a:spcPct val="100000"/>
                        </a:lnSpc>
                        <a:spcBef>
                          <a:spcPts val="195"/>
                        </a:spcBef>
                        <a:tabLst>
                          <a:tab pos="1942464" algn="l"/>
                        </a:tabLst>
                      </a:pPr>
                      <a:r>
                        <a:rPr sz="1350" spc="105" dirty="0">
                          <a:latin typeface="Times New Roman"/>
                          <a:cs typeface="Times New Roman"/>
                        </a:rPr>
                        <a:t>Instruction	</a:t>
                      </a:r>
                      <a:r>
                        <a:rPr sz="1350" i="1" spc="75" dirty="0">
                          <a:latin typeface="Times New Roman"/>
                          <a:cs typeface="Times New Roman"/>
                        </a:rPr>
                        <a:t>j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marR="2413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350" i="1" dirty="0">
                          <a:latin typeface="Times New Roman"/>
                          <a:cs typeface="Times New Roman"/>
                        </a:rPr>
                        <a:t>k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500" i="1" spc="150" dirty="0">
                          <a:latin typeface="Times New Roman"/>
                          <a:cs typeface="Times New Roman"/>
                        </a:rPr>
                        <a:t>Issue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500" i="1" spc="210" dirty="0">
                          <a:latin typeface="Times New Roman"/>
                          <a:cs typeface="Times New Roman"/>
                        </a:rPr>
                        <a:t>Comp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500" i="1" spc="3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500" i="1" spc="-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500" i="1" spc="30" dirty="0">
                          <a:latin typeface="Times New Roman"/>
                          <a:cs typeface="Times New Roman"/>
                        </a:rPr>
                        <a:t>su</a:t>
                      </a:r>
                      <a:r>
                        <a:rPr sz="1500" i="1" spc="40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500" i="1" dirty="0">
                          <a:latin typeface="Times New Roman"/>
                          <a:cs typeface="Times New Roman"/>
                        </a:rPr>
                        <a:t>t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750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500" spc="165" dirty="0">
                          <a:latin typeface="Times New Roman"/>
                          <a:cs typeface="Times New Roman"/>
                        </a:rPr>
                        <a:t>Busy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500" spc="150" dirty="0">
                          <a:latin typeface="Times New Roman"/>
                          <a:cs typeface="Times New Roman"/>
                        </a:rPr>
                        <a:t>Address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784"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75"/>
                        </a:spcBef>
                        <a:tabLst>
                          <a:tab pos="945515" algn="l"/>
                          <a:tab pos="1462405" algn="l"/>
                        </a:tabLst>
                      </a:pPr>
                      <a:r>
                        <a:rPr sz="1350" spc="25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350" dirty="0">
                          <a:latin typeface="Times New Roman"/>
                          <a:cs typeface="Times New Roman"/>
                        </a:rPr>
                        <a:t>D	</a:t>
                      </a:r>
                      <a:r>
                        <a:rPr sz="1350" spc="-20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350" dirty="0">
                          <a:latin typeface="Times New Roman"/>
                          <a:cs typeface="Times New Roman"/>
                        </a:rPr>
                        <a:t>6	3</a:t>
                      </a:r>
                      <a:r>
                        <a:rPr sz="1350" spc="-10" dirty="0">
                          <a:latin typeface="Times New Roman"/>
                          <a:cs typeface="Times New Roman"/>
                        </a:rPr>
                        <a:t>4</a:t>
                      </a:r>
                      <a:r>
                        <a:rPr sz="1350" dirty="0">
                          <a:latin typeface="Times New Roman"/>
                          <a:cs typeface="Times New Roman"/>
                        </a:rPr>
                        <a:t>+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/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350" spc="160" dirty="0">
                          <a:latin typeface="Times New Roman"/>
                          <a:cs typeface="Times New Roman"/>
                        </a:rPr>
                        <a:t>R2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3340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3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2545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3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3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73025" algn="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350" spc="25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35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350" spc="2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350" spc="-1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3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2545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350" spc="155" dirty="0">
                          <a:latin typeface="Times New Roman"/>
                          <a:cs typeface="Times New Roman"/>
                        </a:rPr>
                        <a:t>No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1715">
                <a:tc>
                  <a:txBody>
                    <a:bodyPr/>
                    <a:lstStyle/>
                    <a:p>
                      <a:pPr marR="136525" algn="r">
                        <a:lnSpc>
                          <a:spcPts val="1595"/>
                        </a:lnSpc>
                        <a:tabLst>
                          <a:tab pos="946150" algn="l"/>
                          <a:tab pos="1462405" algn="l"/>
                        </a:tabLst>
                      </a:pPr>
                      <a:r>
                        <a:rPr sz="1350" spc="2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3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D	</a:t>
                      </a:r>
                      <a:r>
                        <a:rPr sz="1350" spc="-2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3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2	4</a:t>
                      </a:r>
                      <a:r>
                        <a:rPr sz="1350" spc="-1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r>
                        <a:rPr sz="13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+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ts val="1595"/>
                        </a:lnSpc>
                      </a:pPr>
                      <a:r>
                        <a:rPr sz="1350" spc="16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R3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3340" algn="ctr">
                        <a:lnSpc>
                          <a:spcPts val="1595"/>
                        </a:lnSpc>
                      </a:pPr>
                      <a:r>
                        <a:rPr sz="13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42545" algn="ctr">
                        <a:lnSpc>
                          <a:spcPts val="1595"/>
                        </a:lnSpc>
                      </a:pPr>
                      <a:r>
                        <a:rPr sz="13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595"/>
                        </a:lnSpc>
                      </a:pPr>
                      <a:r>
                        <a:rPr sz="1350" dirty="0">
                          <a:latin typeface="Times New Roman"/>
                          <a:cs typeface="Times New Roman"/>
                        </a:rPr>
                        <a:t>5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73025" algn="r">
                        <a:lnSpc>
                          <a:spcPts val="1595"/>
                        </a:lnSpc>
                      </a:pPr>
                      <a:r>
                        <a:rPr sz="1350" spc="25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35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350" spc="2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350" spc="-1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3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3180" algn="ctr">
                        <a:lnSpc>
                          <a:spcPts val="1595"/>
                        </a:lnSpc>
                      </a:pPr>
                      <a:r>
                        <a:rPr sz="1350" spc="155" dirty="0">
                          <a:latin typeface="Times New Roman"/>
                          <a:cs typeface="Times New Roman"/>
                        </a:rPr>
                        <a:t>No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0393">
                <a:tc>
                  <a:txBody>
                    <a:bodyPr/>
                    <a:lstStyle/>
                    <a:p>
                      <a:pPr marL="359410">
                        <a:lnSpc>
                          <a:spcPts val="1555"/>
                        </a:lnSpc>
                        <a:tabLst>
                          <a:tab pos="1305560" algn="l"/>
                          <a:tab pos="1881505" algn="l"/>
                        </a:tabLst>
                      </a:pPr>
                      <a:r>
                        <a:rPr sz="1350" spc="165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MULTD	</a:t>
                      </a:r>
                      <a:r>
                        <a:rPr sz="1350" spc="135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F0	F2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555"/>
                        </a:lnSpc>
                      </a:pPr>
                      <a:r>
                        <a:rPr sz="1350" spc="13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F4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3340" algn="ctr">
                        <a:lnSpc>
                          <a:spcPts val="1555"/>
                        </a:lnSpc>
                      </a:pPr>
                      <a:r>
                        <a:rPr sz="13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262890">
                        <a:lnSpc>
                          <a:spcPts val="1555"/>
                        </a:lnSpc>
                      </a:pPr>
                      <a:r>
                        <a:rPr sz="1350" spc="130" dirty="0">
                          <a:latin typeface="Times New Roman"/>
                          <a:cs typeface="Times New Roman"/>
                        </a:rPr>
                        <a:t>15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555"/>
                        </a:lnSpc>
                      </a:pPr>
                      <a:r>
                        <a:rPr sz="1350" spc="135" dirty="0">
                          <a:latin typeface="Times New Roman"/>
                          <a:cs typeface="Times New Roman"/>
                        </a:rPr>
                        <a:t>16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73025" algn="r">
                        <a:lnSpc>
                          <a:spcPts val="1555"/>
                        </a:lnSpc>
                      </a:pPr>
                      <a:r>
                        <a:rPr sz="1350" spc="25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35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350" spc="2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350" spc="-1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3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3180" algn="ctr">
                        <a:lnSpc>
                          <a:spcPts val="1555"/>
                        </a:lnSpc>
                      </a:pPr>
                      <a:r>
                        <a:rPr sz="1350" spc="155" dirty="0">
                          <a:latin typeface="Times New Roman"/>
                          <a:cs typeface="Times New Roman"/>
                        </a:rPr>
                        <a:t>No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3810">
                <a:tc>
                  <a:txBody>
                    <a:bodyPr/>
                    <a:lstStyle/>
                    <a:p>
                      <a:pPr marL="359410">
                        <a:lnSpc>
                          <a:spcPct val="100000"/>
                        </a:lnSpc>
                        <a:spcBef>
                          <a:spcPts val="75"/>
                        </a:spcBef>
                        <a:tabLst>
                          <a:tab pos="1305560" algn="l"/>
                          <a:tab pos="1881505" algn="l"/>
                        </a:tabLst>
                      </a:pPr>
                      <a:r>
                        <a:rPr sz="1350" spc="135" dirty="0">
                          <a:solidFill>
                            <a:srgbClr val="FF00FF"/>
                          </a:solidFill>
                          <a:latin typeface="Times New Roman"/>
                          <a:cs typeface="Times New Roman"/>
                        </a:rPr>
                        <a:t>SUBD	F8	F6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/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350" spc="130" dirty="0">
                          <a:solidFill>
                            <a:srgbClr val="FF00FF"/>
                          </a:solidFill>
                          <a:latin typeface="Times New Roman"/>
                          <a:cs typeface="Times New Roman"/>
                        </a:rPr>
                        <a:t>F2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3340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3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42545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350" dirty="0">
                          <a:latin typeface="Times New Roman"/>
                          <a:cs typeface="Times New Roman"/>
                        </a:rPr>
                        <a:t>7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/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350" dirty="0">
                          <a:latin typeface="Times New Roman"/>
                          <a:cs typeface="Times New Roman"/>
                        </a:rPr>
                        <a:t>8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1715">
                <a:tc>
                  <a:txBody>
                    <a:bodyPr/>
                    <a:lstStyle/>
                    <a:p>
                      <a:pPr marL="359410">
                        <a:lnSpc>
                          <a:spcPts val="1595"/>
                        </a:lnSpc>
                        <a:tabLst>
                          <a:tab pos="1253490" algn="l"/>
                          <a:tab pos="1881505" algn="l"/>
                        </a:tabLst>
                      </a:pPr>
                      <a:r>
                        <a:rPr sz="1350" spc="140" dirty="0">
                          <a:solidFill>
                            <a:srgbClr val="00FF00"/>
                          </a:solidFill>
                          <a:latin typeface="Times New Roman"/>
                          <a:cs typeface="Times New Roman"/>
                        </a:rPr>
                        <a:t>DIVD	</a:t>
                      </a:r>
                      <a:r>
                        <a:rPr sz="1350" spc="130" dirty="0">
                          <a:solidFill>
                            <a:srgbClr val="00FF00"/>
                          </a:solidFill>
                          <a:latin typeface="Times New Roman"/>
                          <a:cs typeface="Times New Roman"/>
                        </a:rPr>
                        <a:t>F10	</a:t>
                      </a:r>
                      <a:r>
                        <a:rPr sz="1350" spc="135" dirty="0">
                          <a:solidFill>
                            <a:srgbClr val="00FF00"/>
                          </a:solidFill>
                          <a:latin typeface="Times New Roman"/>
                          <a:cs typeface="Times New Roman"/>
                        </a:rPr>
                        <a:t>F0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595"/>
                        </a:lnSpc>
                      </a:pPr>
                      <a:r>
                        <a:rPr sz="1350" spc="130" dirty="0">
                          <a:solidFill>
                            <a:srgbClr val="00FF00"/>
                          </a:solidFill>
                          <a:latin typeface="Times New Roman"/>
                          <a:cs typeface="Times New Roman"/>
                        </a:rPr>
                        <a:t>F6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3340" algn="ctr">
                        <a:lnSpc>
                          <a:spcPts val="1595"/>
                        </a:lnSpc>
                      </a:pPr>
                      <a:r>
                        <a:rPr sz="1350" dirty="0">
                          <a:latin typeface="Times New Roman"/>
                          <a:cs typeface="Times New Roman"/>
                        </a:rPr>
                        <a:t>5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262890">
                        <a:lnSpc>
                          <a:spcPts val="1595"/>
                        </a:lnSpc>
                      </a:pPr>
                      <a:r>
                        <a:rPr sz="1350" spc="130" dirty="0">
                          <a:latin typeface="Times New Roman"/>
                          <a:cs typeface="Times New Roman"/>
                        </a:rPr>
                        <a:t>56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595"/>
                        </a:lnSpc>
                      </a:pPr>
                      <a:r>
                        <a:rPr sz="1350" spc="135" dirty="0">
                          <a:latin typeface="Times New Roman"/>
                          <a:cs typeface="Times New Roman"/>
                        </a:rPr>
                        <a:t>57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9558">
                <a:tc>
                  <a:txBody>
                    <a:bodyPr/>
                    <a:lstStyle/>
                    <a:p>
                      <a:pPr marL="359410">
                        <a:lnSpc>
                          <a:spcPts val="1550"/>
                        </a:lnSpc>
                        <a:tabLst>
                          <a:tab pos="1305560" algn="l"/>
                          <a:tab pos="1881505" algn="l"/>
                        </a:tabLst>
                      </a:pPr>
                      <a:r>
                        <a:rPr sz="1350" spc="180" dirty="0">
                          <a:latin typeface="Times New Roman"/>
                          <a:cs typeface="Times New Roman"/>
                        </a:rPr>
                        <a:t>ADDD	</a:t>
                      </a:r>
                      <a:r>
                        <a:rPr sz="1350" spc="135" dirty="0">
                          <a:latin typeface="Times New Roman"/>
                          <a:cs typeface="Times New Roman"/>
                        </a:rPr>
                        <a:t>F6	F8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550"/>
                        </a:lnSpc>
                      </a:pPr>
                      <a:r>
                        <a:rPr sz="1350" spc="130" dirty="0">
                          <a:latin typeface="Times New Roman"/>
                          <a:cs typeface="Times New Roman"/>
                        </a:rPr>
                        <a:t>F2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3340" algn="ctr">
                        <a:lnSpc>
                          <a:spcPts val="1550"/>
                        </a:lnSpc>
                      </a:pPr>
                      <a:r>
                        <a:rPr sz="1350" dirty="0">
                          <a:latin typeface="Times New Roman"/>
                          <a:cs typeface="Times New Roman"/>
                        </a:rPr>
                        <a:t>6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2890">
                        <a:lnSpc>
                          <a:spcPts val="1550"/>
                        </a:lnSpc>
                      </a:pPr>
                      <a:r>
                        <a:rPr sz="1350" spc="130" dirty="0">
                          <a:latin typeface="Times New Roman"/>
                          <a:cs typeface="Times New Roman"/>
                        </a:rPr>
                        <a:t>10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550"/>
                        </a:lnSpc>
                      </a:pPr>
                      <a:r>
                        <a:rPr sz="1350" spc="135" dirty="0">
                          <a:latin typeface="Times New Roman"/>
                          <a:cs typeface="Times New Roman"/>
                        </a:rPr>
                        <a:t>11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3869435" y="1706874"/>
            <a:ext cx="513715" cy="1734820"/>
          </a:xfrm>
          <a:custGeom>
            <a:avLst/>
            <a:gdLst/>
            <a:ahLst/>
            <a:cxnLst/>
            <a:rect l="l" t="t" r="r" b="b"/>
            <a:pathLst>
              <a:path w="513714" h="1734820">
                <a:moveTo>
                  <a:pt x="419100" y="0"/>
                </a:moveTo>
                <a:lnTo>
                  <a:pt x="103632" y="0"/>
                </a:lnTo>
                <a:lnTo>
                  <a:pt x="82296" y="3047"/>
                </a:lnTo>
                <a:lnTo>
                  <a:pt x="71628" y="6095"/>
                </a:lnTo>
                <a:lnTo>
                  <a:pt x="62484" y="9143"/>
                </a:lnTo>
                <a:lnTo>
                  <a:pt x="47244" y="16763"/>
                </a:lnTo>
                <a:lnTo>
                  <a:pt x="45720" y="18287"/>
                </a:lnTo>
                <a:lnTo>
                  <a:pt x="44196" y="18287"/>
                </a:lnTo>
                <a:lnTo>
                  <a:pt x="44196" y="19811"/>
                </a:lnTo>
                <a:lnTo>
                  <a:pt x="32004" y="28955"/>
                </a:lnTo>
                <a:lnTo>
                  <a:pt x="28956" y="32003"/>
                </a:lnTo>
                <a:lnTo>
                  <a:pt x="28956" y="33527"/>
                </a:lnTo>
                <a:lnTo>
                  <a:pt x="19812" y="44195"/>
                </a:lnTo>
                <a:lnTo>
                  <a:pt x="18288" y="45719"/>
                </a:lnTo>
                <a:lnTo>
                  <a:pt x="16764" y="45719"/>
                </a:lnTo>
                <a:lnTo>
                  <a:pt x="16764" y="47243"/>
                </a:lnTo>
                <a:lnTo>
                  <a:pt x="7620" y="65531"/>
                </a:lnTo>
                <a:lnTo>
                  <a:pt x="4572" y="74675"/>
                </a:lnTo>
                <a:lnTo>
                  <a:pt x="1524" y="85343"/>
                </a:lnTo>
                <a:lnTo>
                  <a:pt x="0" y="96011"/>
                </a:lnTo>
                <a:lnTo>
                  <a:pt x="0" y="1641347"/>
                </a:lnTo>
                <a:lnTo>
                  <a:pt x="1524" y="1652015"/>
                </a:lnTo>
                <a:lnTo>
                  <a:pt x="4572" y="1661159"/>
                </a:lnTo>
                <a:lnTo>
                  <a:pt x="9144" y="1670303"/>
                </a:lnTo>
                <a:lnTo>
                  <a:pt x="12192" y="1679447"/>
                </a:lnTo>
                <a:lnTo>
                  <a:pt x="16764" y="1685543"/>
                </a:lnTo>
                <a:lnTo>
                  <a:pt x="16764" y="1687067"/>
                </a:lnTo>
                <a:lnTo>
                  <a:pt x="19812" y="1690115"/>
                </a:lnTo>
                <a:lnTo>
                  <a:pt x="28956" y="1700783"/>
                </a:lnTo>
                <a:lnTo>
                  <a:pt x="28956" y="1702307"/>
                </a:lnTo>
                <a:lnTo>
                  <a:pt x="32004" y="1705355"/>
                </a:lnTo>
                <a:lnTo>
                  <a:pt x="44196" y="1714499"/>
                </a:lnTo>
                <a:lnTo>
                  <a:pt x="45720" y="1716023"/>
                </a:lnTo>
                <a:lnTo>
                  <a:pt x="47244" y="1716023"/>
                </a:lnTo>
                <a:lnTo>
                  <a:pt x="54864" y="1722119"/>
                </a:lnTo>
                <a:lnTo>
                  <a:pt x="65532" y="1725167"/>
                </a:lnTo>
                <a:lnTo>
                  <a:pt x="74676" y="1729739"/>
                </a:lnTo>
                <a:lnTo>
                  <a:pt x="85344" y="1731263"/>
                </a:lnTo>
                <a:lnTo>
                  <a:pt x="103632" y="1734311"/>
                </a:lnTo>
                <a:lnTo>
                  <a:pt x="409956" y="1734311"/>
                </a:lnTo>
                <a:lnTo>
                  <a:pt x="451104" y="1725167"/>
                </a:lnTo>
                <a:lnTo>
                  <a:pt x="484631" y="1702307"/>
                </a:lnTo>
                <a:lnTo>
                  <a:pt x="484631" y="1700783"/>
                </a:lnTo>
                <a:lnTo>
                  <a:pt x="496823" y="1685543"/>
                </a:lnTo>
                <a:lnTo>
                  <a:pt x="501395" y="1677923"/>
                </a:lnTo>
                <a:lnTo>
                  <a:pt x="502158" y="1676399"/>
                </a:lnTo>
                <a:lnTo>
                  <a:pt x="97536" y="1676399"/>
                </a:lnTo>
                <a:lnTo>
                  <a:pt x="88392" y="1673352"/>
                </a:lnTo>
                <a:lnTo>
                  <a:pt x="85344" y="1671827"/>
                </a:lnTo>
                <a:lnTo>
                  <a:pt x="80772" y="1670303"/>
                </a:lnTo>
                <a:lnTo>
                  <a:pt x="79248" y="1670303"/>
                </a:lnTo>
                <a:lnTo>
                  <a:pt x="68580" y="1661159"/>
                </a:lnTo>
                <a:lnTo>
                  <a:pt x="70539" y="1661159"/>
                </a:lnTo>
                <a:lnTo>
                  <a:pt x="66620" y="1656587"/>
                </a:lnTo>
                <a:lnTo>
                  <a:pt x="65532" y="1656587"/>
                </a:lnTo>
                <a:lnTo>
                  <a:pt x="62484" y="1650491"/>
                </a:lnTo>
                <a:lnTo>
                  <a:pt x="59436" y="1645919"/>
                </a:lnTo>
                <a:lnTo>
                  <a:pt x="57912" y="1641347"/>
                </a:lnTo>
                <a:lnTo>
                  <a:pt x="57912" y="1636775"/>
                </a:lnTo>
                <a:lnTo>
                  <a:pt x="56388" y="1632203"/>
                </a:lnTo>
                <a:lnTo>
                  <a:pt x="56388" y="99059"/>
                </a:lnTo>
                <a:lnTo>
                  <a:pt x="62484" y="80771"/>
                </a:lnTo>
                <a:lnTo>
                  <a:pt x="65532" y="77723"/>
                </a:lnTo>
                <a:lnTo>
                  <a:pt x="66294" y="77723"/>
                </a:lnTo>
                <a:lnTo>
                  <a:pt x="69723" y="73151"/>
                </a:lnTo>
                <a:lnTo>
                  <a:pt x="68580" y="73151"/>
                </a:lnTo>
                <a:lnTo>
                  <a:pt x="73151" y="68579"/>
                </a:lnTo>
                <a:lnTo>
                  <a:pt x="73913" y="68579"/>
                </a:lnTo>
                <a:lnTo>
                  <a:pt x="77470" y="65531"/>
                </a:lnTo>
                <a:lnTo>
                  <a:pt x="76200" y="65531"/>
                </a:lnTo>
                <a:lnTo>
                  <a:pt x="82296" y="62483"/>
                </a:lnTo>
                <a:lnTo>
                  <a:pt x="96012" y="57911"/>
                </a:lnTo>
                <a:lnTo>
                  <a:pt x="502158" y="57911"/>
                </a:lnTo>
                <a:lnTo>
                  <a:pt x="499872" y="53339"/>
                </a:lnTo>
                <a:lnTo>
                  <a:pt x="493776" y="44195"/>
                </a:lnTo>
                <a:lnTo>
                  <a:pt x="484631" y="33527"/>
                </a:lnTo>
                <a:lnTo>
                  <a:pt x="484631" y="32003"/>
                </a:lnTo>
                <a:lnTo>
                  <a:pt x="448056" y="7619"/>
                </a:lnTo>
                <a:lnTo>
                  <a:pt x="428244" y="1523"/>
                </a:lnTo>
                <a:lnTo>
                  <a:pt x="419100" y="0"/>
                </a:lnTo>
                <a:close/>
              </a:path>
              <a:path w="513714" h="1734820">
                <a:moveTo>
                  <a:pt x="508145" y="1661159"/>
                </a:moveTo>
                <a:lnTo>
                  <a:pt x="445008" y="1661159"/>
                </a:lnTo>
                <a:lnTo>
                  <a:pt x="434340" y="1670303"/>
                </a:lnTo>
                <a:lnTo>
                  <a:pt x="431292" y="1671827"/>
                </a:lnTo>
                <a:lnTo>
                  <a:pt x="417576" y="1676399"/>
                </a:lnTo>
                <a:lnTo>
                  <a:pt x="502158" y="1676399"/>
                </a:lnTo>
                <a:lnTo>
                  <a:pt x="505968" y="1668779"/>
                </a:lnTo>
                <a:lnTo>
                  <a:pt x="508145" y="1661159"/>
                </a:lnTo>
                <a:close/>
              </a:path>
              <a:path w="513714" h="1734820">
                <a:moveTo>
                  <a:pt x="76200" y="1667255"/>
                </a:moveTo>
                <a:lnTo>
                  <a:pt x="79248" y="1670303"/>
                </a:lnTo>
                <a:lnTo>
                  <a:pt x="80772" y="1670303"/>
                </a:lnTo>
                <a:lnTo>
                  <a:pt x="76200" y="1667255"/>
                </a:lnTo>
                <a:close/>
              </a:path>
              <a:path w="513714" h="1734820">
                <a:moveTo>
                  <a:pt x="70539" y="1661159"/>
                </a:moveTo>
                <a:lnTo>
                  <a:pt x="68580" y="1661159"/>
                </a:lnTo>
                <a:lnTo>
                  <a:pt x="73152" y="1664207"/>
                </a:lnTo>
                <a:lnTo>
                  <a:pt x="70539" y="1661159"/>
                </a:lnTo>
                <a:close/>
              </a:path>
              <a:path w="513714" h="1734820">
                <a:moveTo>
                  <a:pt x="440436" y="68579"/>
                </a:moveTo>
                <a:lnTo>
                  <a:pt x="449580" y="80771"/>
                </a:lnTo>
                <a:lnTo>
                  <a:pt x="451104" y="83819"/>
                </a:lnTo>
                <a:lnTo>
                  <a:pt x="454152" y="88391"/>
                </a:lnTo>
                <a:lnTo>
                  <a:pt x="455676" y="91439"/>
                </a:lnTo>
                <a:lnTo>
                  <a:pt x="455676" y="96011"/>
                </a:lnTo>
                <a:lnTo>
                  <a:pt x="457200" y="102107"/>
                </a:lnTo>
                <a:lnTo>
                  <a:pt x="457200" y="1629155"/>
                </a:lnTo>
                <a:lnTo>
                  <a:pt x="455676" y="1635252"/>
                </a:lnTo>
                <a:lnTo>
                  <a:pt x="455676" y="1639823"/>
                </a:lnTo>
                <a:lnTo>
                  <a:pt x="452628" y="1648967"/>
                </a:lnTo>
                <a:lnTo>
                  <a:pt x="451104" y="1652015"/>
                </a:lnTo>
                <a:lnTo>
                  <a:pt x="448056" y="1656587"/>
                </a:lnTo>
                <a:lnTo>
                  <a:pt x="440436" y="1664207"/>
                </a:lnTo>
                <a:lnTo>
                  <a:pt x="445008" y="1661159"/>
                </a:lnTo>
                <a:lnTo>
                  <a:pt x="508145" y="1661159"/>
                </a:lnTo>
                <a:lnTo>
                  <a:pt x="509016" y="1658111"/>
                </a:lnTo>
                <a:lnTo>
                  <a:pt x="512064" y="1648967"/>
                </a:lnTo>
                <a:lnTo>
                  <a:pt x="513588" y="1638299"/>
                </a:lnTo>
                <a:lnTo>
                  <a:pt x="513588" y="92963"/>
                </a:lnTo>
                <a:lnTo>
                  <a:pt x="512064" y="82295"/>
                </a:lnTo>
                <a:lnTo>
                  <a:pt x="509451" y="73151"/>
                </a:lnTo>
                <a:lnTo>
                  <a:pt x="445008" y="73151"/>
                </a:lnTo>
                <a:lnTo>
                  <a:pt x="440436" y="68579"/>
                </a:lnTo>
                <a:close/>
              </a:path>
              <a:path w="513714" h="1734820">
                <a:moveTo>
                  <a:pt x="64008" y="1653539"/>
                </a:moveTo>
                <a:lnTo>
                  <a:pt x="65532" y="1656587"/>
                </a:lnTo>
                <a:lnTo>
                  <a:pt x="66620" y="1656587"/>
                </a:lnTo>
                <a:lnTo>
                  <a:pt x="64008" y="1653539"/>
                </a:lnTo>
                <a:close/>
              </a:path>
              <a:path w="513714" h="1734820">
                <a:moveTo>
                  <a:pt x="66294" y="77723"/>
                </a:moveTo>
                <a:lnTo>
                  <a:pt x="65532" y="77723"/>
                </a:lnTo>
                <a:lnTo>
                  <a:pt x="64008" y="80771"/>
                </a:lnTo>
                <a:lnTo>
                  <a:pt x="66294" y="77723"/>
                </a:lnTo>
                <a:close/>
              </a:path>
              <a:path w="513714" h="1734820">
                <a:moveTo>
                  <a:pt x="73151" y="68579"/>
                </a:moveTo>
                <a:lnTo>
                  <a:pt x="68580" y="73151"/>
                </a:lnTo>
                <a:lnTo>
                  <a:pt x="71780" y="70408"/>
                </a:lnTo>
                <a:lnTo>
                  <a:pt x="73151" y="68579"/>
                </a:lnTo>
                <a:close/>
              </a:path>
              <a:path w="513714" h="1734820">
                <a:moveTo>
                  <a:pt x="71780" y="70408"/>
                </a:moveTo>
                <a:lnTo>
                  <a:pt x="68580" y="73151"/>
                </a:lnTo>
                <a:lnTo>
                  <a:pt x="69723" y="73151"/>
                </a:lnTo>
                <a:lnTo>
                  <a:pt x="71780" y="70408"/>
                </a:lnTo>
                <a:close/>
              </a:path>
              <a:path w="513714" h="1734820">
                <a:moveTo>
                  <a:pt x="502158" y="57911"/>
                </a:moveTo>
                <a:lnTo>
                  <a:pt x="420623" y="57911"/>
                </a:lnTo>
                <a:lnTo>
                  <a:pt x="425195" y="59435"/>
                </a:lnTo>
                <a:lnTo>
                  <a:pt x="428244" y="60959"/>
                </a:lnTo>
                <a:lnTo>
                  <a:pt x="432816" y="64007"/>
                </a:lnTo>
                <a:lnTo>
                  <a:pt x="437388" y="65531"/>
                </a:lnTo>
                <a:lnTo>
                  <a:pt x="445008" y="73151"/>
                </a:lnTo>
                <a:lnTo>
                  <a:pt x="509451" y="73151"/>
                </a:lnTo>
                <a:lnTo>
                  <a:pt x="509016" y="71627"/>
                </a:lnTo>
                <a:lnTo>
                  <a:pt x="502158" y="57911"/>
                </a:lnTo>
                <a:close/>
              </a:path>
              <a:path w="513714" h="1734820">
                <a:moveTo>
                  <a:pt x="73913" y="68579"/>
                </a:moveTo>
                <a:lnTo>
                  <a:pt x="73151" y="68579"/>
                </a:lnTo>
                <a:lnTo>
                  <a:pt x="71780" y="70408"/>
                </a:lnTo>
                <a:lnTo>
                  <a:pt x="73913" y="68579"/>
                </a:lnTo>
                <a:close/>
              </a:path>
              <a:path w="513714" h="1734820">
                <a:moveTo>
                  <a:pt x="79247" y="64007"/>
                </a:moveTo>
                <a:lnTo>
                  <a:pt x="76200" y="65531"/>
                </a:lnTo>
                <a:lnTo>
                  <a:pt x="77470" y="65531"/>
                </a:lnTo>
                <a:lnTo>
                  <a:pt x="79247" y="64007"/>
                </a:lnTo>
                <a:close/>
              </a:path>
            </a:pathLst>
          </a:custGeom>
          <a:solidFill>
            <a:srgbClr val="FC01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69435" y="1706874"/>
            <a:ext cx="513715" cy="1734820"/>
          </a:xfrm>
          <a:custGeom>
            <a:avLst/>
            <a:gdLst/>
            <a:ahLst/>
            <a:cxnLst/>
            <a:rect l="l" t="t" r="r" b="b"/>
            <a:pathLst>
              <a:path w="513714" h="1734820">
                <a:moveTo>
                  <a:pt x="419100" y="0"/>
                </a:moveTo>
                <a:lnTo>
                  <a:pt x="103632" y="0"/>
                </a:lnTo>
                <a:lnTo>
                  <a:pt x="82296" y="3047"/>
                </a:lnTo>
                <a:lnTo>
                  <a:pt x="71628" y="6095"/>
                </a:lnTo>
                <a:lnTo>
                  <a:pt x="62484" y="9143"/>
                </a:lnTo>
                <a:lnTo>
                  <a:pt x="47244" y="16763"/>
                </a:lnTo>
                <a:lnTo>
                  <a:pt x="45720" y="18287"/>
                </a:lnTo>
                <a:lnTo>
                  <a:pt x="44196" y="18287"/>
                </a:lnTo>
                <a:lnTo>
                  <a:pt x="44196" y="19811"/>
                </a:lnTo>
                <a:lnTo>
                  <a:pt x="32004" y="28955"/>
                </a:lnTo>
                <a:lnTo>
                  <a:pt x="28956" y="32003"/>
                </a:lnTo>
                <a:lnTo>
                  <a:pt x="28956" y="33527"/>
                </a:lnTo>
                <a:lnTo>
                  <a:pt x="19812" y="44195"/>
                </a:lnTo>
                <a:lnTo>
                  <a:pt x="18288" y="45719"/>
                </a:lnTo>
                <a:lnTo>
                  <a:pt x="16764" y="45719"/>
                </a:lnTo>
                <a:lnTo>
                  <a:pt x="16764" y="47243"/>
                </a:lnTo>
                <a:lnTo>
                  <a:pt x="7620" y="65531"/>
                </a:lnTo>
                <a:lnTo>
                  <a:pt x="4572" y="74675"/>
                </a:lnTo>
                <a:lnTo>
                  <a:pt x="1524" y="85343"/>
                </a:lnTo>
                <a:lnTo>
                  <a:pt x="0" y="96011"/>
                </a:lnTo>
                <a:lnTo>
                  <a:pt x="0" y="1641347"/>
                </a:lnTo>
                <a:lnTo>
                  <a:pt x="1524" y="1652015"/>
                </a:lnTo>
                <a:lnTo>
                  <a:pt x="4572" y="1661159"/>
                </a:lnTo>
                <a:lnTo>
                  <a:pt x="9144" y="1670303"/>
                </a:lnTo>
                <a:lnTo>
                  <a:pt x="12192" y="1679447"/>
                </a:lnTo>
                <a:lnTo>
                  <a:pt x="16764" y="1685543"/>
                </a:lnTo>
                <a:lnTo>
                  <a:pt x="16764" y="1687067"/>
                </a:lnTo>
                <a:lnTo>
                  <a:pt x="19812" y="1690115"/>
                </a:lnTo>
                <a:lnTo>
                  <a:pt x="28956" y="1700783"/>
                </a:lnTo>
                <a:lnTo>
                  <a:pt x="28956" y="1702307"/>
                </a:lnTo>
                <a:lnTo>
                  <a:pt x="32004" y="1705355"/>
                </a:lnTo>
                <a:lnTo>
                  <a:pt x="44196" y="1714499"/>
                </a:lnTo>
                <a:lnTo>
                  <a:pt x="45720" y="1716023"/>
                </a:lnTo>
                <a:lnTo>
                  <a:pt x="47244" y="1716023"/>
                </a:lnTo>
                <a:lnTo>
                  <a:pt x="54864" y="1722119"/>
                </a:lnTo>
                <a:lnTo>
                  <a:pt x="65532" y="1725167"/>
                </a:lnTo>
                <a:lnTo>
                  <a:pt x="74676" y="1729739"/>
                </a:lnTo>
                <a:lnTo>
                  <a:pt x="85344" y="1731263"/>
                </a:lnTo>
                <a:lnTo>
                  <a:pt x="103632" y="1734311"/>
                </a:lnTo>
                <a:lnTo>
                  <a:pt x="409956" y="1734311"/>
                </a:lnTo>
                <a:lnTo>
                  <a:pt x="451104" y="1725167"/>
                </a:lnTo>
                <a:lnTo>
                  <a:pt x="484631" y="1702307"/>
                </a:lnTo>
                <a:lnTo>
                  <a:pt x="484631" y="1700783"/>
                </a:lnTo>
                <a:lnTo>
                  <a:pt x="496823" y="1685543"/>
                </a:lnTo>
                <a:lnTo>
                  <a:pt x="501395" y="1677923"/>
                </a:lnTo>
                <a:lnTo>
                  <a:pt x="502158" y="1676399"/>
                </a:lnTo>
                <a:lnTo>
                  <a:pt x="97536" y="1676399"/>
                </a:lnTo>
                <a:lnTo>
                  <a:pt x="88392" y="1673352"/>
                </a:lnTo>
                <a:lnTo>
                  <a:pt x="85344" y="1671827"/>
                </a:lnTo>
                <a:lnTo>
                  <a:pt x="80772" y="1670303"/>
                </a:lnTo>
                <a:lnTo>
                  <a:pt x="79248" y="1670303"/>
                </a:lnTo>
                <a:lnTo>
                  <a:pt x="68580" y="1661159"/>
                </a:lnTo>
                <a:lnTo>
                  <a:pt x="70539" y="1661159"/>
                </a:lnTo>
                <a:lnTo>
                  <a:pt x="66620" y="1656587"/>
                </a:lnTo>
                <a:lnTo>
                  <a:pt x="65532" y="1656587"/>
                </a:lnTo>
                <a:lnTo>
                  <a:pt x="62484" y="1650491"/>
                </a:lnTo>
                <a:lnTo>
                  <a:pt x="59436" y="1645919"/>
                </a:lnTo>
                <a:lnTo>
                  <a:pt x="57912" y="1641347"/>
                </a:lnTo>
                <a:lnTo>
                  <a:pt x="57912" y="1636775"/>
                </a:lnTo>
                <a:lnTo>
                  <a:pt x="56388" y="1632203"/>
                </a:lnTo>
                <a:lnTo>
                  <a:pt x="56388" y="99059"/>
                </a:lnTo>
                <a:lnTo>
                  <a:pt x="62484" y="80771"/>
                </a:lnTo>
                <a:lnTo>
                  <a:pt x="65532" y="77723"/>
                </a:lnTo>
                <a:lnTo>
                  <a:pt x="66294" y="77723"/>
                </a:lnTo>
                <a:lnTo>
                  <a:pt x="69723" y="73151"/>
                </a:lnTo>
                <a:lnTo>
                  <a:pt x="68580" y="73151"/>
                </a:lnTo>
                <a:lnTo>
                  <a:pt x="73151" y="68579"/>
                </a:lnTo>
                <a:lnTo>
                  <a:pt x="73913" y="68579"/>
                </a:lnTo>
                <a:lnTo>
                  <a:pt x="77470" y="65531"/>
                </a:lnTo>
                <a:lnTo>
                  <a:pt x="76200" y="65531"/>
                </a:lnTo>
                <a:lnTo>
                  <a:pt x="82296" y="62483"/>
                </a:lnTo>
                <a:lnTo>
                  <a:pt x="96012" y="57911"/>
                </a:lnTo>
                <a:lnTo>
                  <a:pt x="502158" y="57911"/>
                </a:lnTo>
                <a:lnTo>
                  <a:pt x="499872" y="53339"/>
                </a:lnTo>
                <a:lnTo>
                  <a:pt x="493776" y="44195"/>
                </a:lnTo>
                <a:lnTo>
                  <a:pt x="484631" y="33527"/>
                </a:lnTo>
                <a:lnTo>
                  <a:pt x="484631" y="32003"/>
                </a:lnTo>
                <a:lnTo>
                  <a:pt x="448056" y="7619"/>
                </a:lnTo>
                <a:lnTo>
                  <a:pt x="428244" y="1523"/>
                </a:lnTo>
                <a:lnTo>
                  <a:pt x="419100" y="0"/>
                </a:lnTo>
                <a:close/>
              </a:path>
              <a:path w="513714" h="1734820">
                <a:moveTo>
                  <a:pt x="508145" y="1661159"/>
                </a:moveTo>
                <a:lnTo>
                  <a:pt x="445008" y="1661159"/>
                </a:lnTo>
                <a:lnTo>
                  <a:pt x="434340" y="1670303"/>
                </a:lnTo>
                <a:lnTo>
                  <a:pt x="431292" y="1671827"/>
                </a:lnTo>
                <a:lnTo>
                  <a:pt x="417576" y="1676399"/>
                </a:lnTo>
                <a:lnTo>
                  <a:pt x="502158" y="1676399"/>
                </a:lnTo>
                <a:lnTo>
                  <a:pt x="505968" y="1668779"/>
                </a:lnTo>
                <a:lnTo>
                  <a:pt x="508145" y="1661159"/>
                </a:lnTo>
                <a:close/>
              </a:path>
              <a:path w="513714" h="1734820">
                <a:moveTo>
                  <a:pt x="76200" y="1667255"/>
                </a:moveTo>
                <a:lnTo>
                  <a:pt x="79248" y="1670303"/>
                </a:lnTo>
                <a:lnTo>
                  <a:pt x="80772" y="1670303"/>
                </a:lnTo>
                <a:lnTo>
                  <a:pt x="76200" y="1667255"/>
                </a:lnTo>
                <a:close/>
              </a:path>
              <a:path w="513714" h="1734820">
                <a:moveTo>
                  <a:pt x="70539" y="1661159"/>
                </a:moveTo>
                <a:lnTo>
                  <a:pt x="68580" y="1661159"/>
                </a:lnTo>
                <a:lnTo>
                  <a:pt x="73152" y="1664207"/>
                </a:lnTo>
                <a:lnTo>
                  <a:pt x="70539" y="1661159"/>
                </a:lnTo>
                <a:close/>
              </a:path>
              <a:path w="513714" h="1734820">
                <a:moveTo>
                  <a:pt x="440436" y="68579"/>
                </a:moveTo>
                <a:lnTo>
                  <a:pt x="449580" y="80771"/>
                </a:lnTo>
                <a:lnTo>
                  <a:pt x="451104" y="83819"/>
                </a:lnTo>
                <a:lnTo>
                  <a:pt x="454152" y="88391"/>
                </a:lnTo>
                <a:lnTo>
                  <a:pt x="455676" y="91439"/>
                </a:lnTo>
                <a:lnTo>
                  <a:pt x="455676" y="96011"/>
                </a:lnTo>
                <a:lnTo>
                  <a:pt x="457200" y="102107"/>
                </a:lnTo>
                <a:lnTo>
                  <a:pt x="457200" y="1629155"/>
                </a:lnTo>
                <a:lnTo>
                  <a:pt x="455676" y="1635252"/>
                </a:lnTo>
                <a:lnTo>
                  <a:pt x="455676" y="1639823"/>
                </a:lnTo>
                <a:lnTo>
                  <a:pt x="452628" y="1648967"/>
                </a:lnTo>
                <a:lnTo>
                  <a:pt x="451104" y="1652015"/>
                </a:lnTo>
                <a:lnTo>
                  <a:pt x="448056" y="1656587"/>
                </a:lnTo>
                <a:lnTo>
                  <a:pt x="440436" y="1664207"/>
                </a:lnTo>
                <a:lnTo>
                  <a:pt x="445008" y="1661159"/>
                </a:lnTo>
                <a:lnTo>
                  <a:pt x="508145" y="1661159"/>
                </a:lnTo>
                <a:lnTo>
                  <a:pt x="509016" y="1658111"/>
                </a:lnTo>
                <a:lnTo>
                  <a:pt x="512064" y="1648967"/>
                </a:lnTo>
                <a:lnTo>
                  <a:pt x="513588" y="1638299"/>
                </a:lnTo>
                <a:lnTo>
                  <a:pt x="513588" y="92963"/>
                </a:lnTo>
                <a:lnTo>
                  <a:pt x="512064" y="82295"/>
                </a:lnTo>
                <a:lnTo>
                  <a:pt x="509451" y="73151"/>
                </a:lnTo>
                <a:lnTo>
                  <a:pt x="445008" y="73151"/>
                </a:lnTo>
                <a:lnTo>
                  <a:pt x="440436" y="68579"/>
                </a:lnTo>
                <a:close/>
              </a:path>
              <a:path w="513714" h="1734820">
                <a:moveTo>
                  <a:pt x="64008" y="1653539"/>
                </a:moveTo>
                <a:lnTo>
                  <a:pt x="65532" y="1656587"/>
                </a:lnTo>
                <a:lnTo>
                  <a:pt x="66620" y="1656587"/>
                </a:lnTo>
                <a:lnTo>
                  <a:pt x="64008" y="1653539"/>
                </a:lnTo>
                <a:close/>
              </a:path>
              <a:path w="513714" h="1734820">
                <a:moveTo>
                  <a:pt x="66294" y="77723"/>
                </a:moveTo>
                <a:lnTo>
                  <a:pt x="65532" y="77723"/>
                </a:lnTo>
                <a:lnTo>
                  <a:pt x="64008" y="80771"/>
                </a:lnTo>
                <a:lnTo>
                  <a:pt x="66294" y="77723"/>
                </a:lnTo>
                <a:close/>
              </a:path>
              <a:path w="513714" h="1734820">
                <a:moveTo>
                  <a:pt x="73151" y="68579"/>
                </a:moveTo>
                <a:lnTo>
                  <a:pt x="68580" y="73151"/>
                </a:lnTo>
                <a:lnTo>
                  <a:pt x="71780" y="70408"/>
                </a:lnTo>
                <a:lnTo>
                  <a:pt x="73151" y="68579"/>
                </a:lnTo>
                <a:close/>
              </a:path>
              <a:path w="513714" h="1734820">
                <a:moveTo>
                  <a:pt x="71780" y="70408"/>
                </a:moveTo>
                <a:lnTo>
                  <a:pt x="68580" y="73151"/>
                </a:lnTo>
                <a:lnTo>
                  <a:pt x="69723" y="73151"/>
                </a:lnTo>
                <a:lnTo>
                  <a:pt x="71780" y="70408"/>
                </a:lnTo>
                <a:close/>
              </a:path>
              <a:path w="513714" h="1734820">
                <a:moveTo>
                  <a:pt x="502158" y="57911"/>
                </a:moveTo>
                <a:lnTo>
                  <a:pt x="420623" y="57911"/>
                </a:lnTo>
                <a:lnTo>
                  <a:pt x="425195" y="59435"/>
                </a:lnTo>
                <a:lnTo>
                  <a:pt x="428244" y="60959"/>
                </a:lnTo>
                <a:lnTo>
                  <a:pt x="432816" y="64007"/>
                </a:lnTo>
                <a:lnTo>
                  <a:pt x="437388" y="65531"/>
                </a:lnTo>
                <a:lnTo>
                  <a:pt x="445008" y="73151"/>
                </a:lnTo>
                <a:lnTo>
                  <a:pt x="509451" y="73151"/>
                </a:lnTo>
                <a:lnTo>
                  <a:pt x="509016" y="71627"/>
                </a:lnTo>
                <a:lnTo>
                  <a:pt x="502158" y="57911"/>
                </a:lnTo>
                <a:close/>
              </a:path>
              <a:path w="513714" h="1734820">
                <a:moveTo>
                  <a:pt x="73913" y="68579"/>
                </a:moveTo>
                <a:lnTo>
                  <a:pt x="73151" y="68579"/>
                </a:lnTo>
                <a:lnTo>
                  <a:pt x="71780" y="70408"/>
                </a:lnTo>
                <a:lnTo>
                  <a:pt x="73913" y="68579"/>
                </a:lnTo>
                <a:close/>
              </a:path>
              <a:path w="513714" h="1734820">
                <a:moveTo>
                  <a:pt x="79247" y="64007"/>
                </a:moveTo>
                <a:lnTo>
                  <a:pt x="76200" y="65531"/>
                </a:lnTo>
                <a:lnTo>
                  <a:pt x="77470" y="65531"/>
                </a:lnTo>
                <a:lnTo>
                  <a:pt x="79247" y="64007"/>
                </a:lnTo>
                <a:close/>
              </a:path>
            </a:pathLst>
          </a:custGeom>
          <a:solidFill>
            <a:srgbClr val="FC01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55235" y="2316474"/>
            <a:ext cx="513715" cy="1125220"/>
          </a:xfrm>
          <a:custGeom>
            <a:avLst/>
            <a:gdLst/>
            <a:ahLst/>
            <a:cxnLst/>
            <a:rect l="l" t="t" r="r" b="b"/>
            <a:pathLst>
              <a:path w="513714" h="1125220">
                <a:moveTo>
                  <a:pt x="419100" y="0"/>
                </a:moveTo>
                <a:lnTo>
                  <a:pt x="103632" y="0"/>
                </a:lnTo>
                <a:lnTo>
                  <a:pt x="82296" y="3047"/>
                </a:lnTo>
                <a:lnTo>
                  <a:pt x="71628" y="6095"/>
                </a:lnTo>
                <a:lnTo>
                  <a:pt x="62484" y="9143"/>
                </a:lnTo>
                <a:lnTo>
                  <a:pt x="47244" y="16763"/>
                </a:lnTo>
                <a:lnTo>
                  <a:pt x="45720" y="18287"/>
                </a:lnTo>
                <a:lnTo>
                  <a:pt x="44196" y="18287"/>
                </a:lnTo>
                <a:lnTo>
                  <a:pt x="44196" y="19811"/>
                </a:lnTo>
                <a:lnTo>
                  <a:pt x="32004" y="28955"/>
                </a:lnTo>
                <a:lnTo>
                  <a:pt x="28956" y="32003"/>
                </a:lnTo>
                <a:lnTo>
                  <a:pt x="28956" y="33527"/>
                </a:lnTo>
                <a:lnTo>
                  <a:pt x="19812" y="44195"/>
                </a:lnTo>
                <a:lnTo>
                  <a:pt x="18288" y="45719"/>
                </a:lnTo>
                <a:lnTo>
                  <a:pt x="16764" y="45719"/>
                </a:lnTo>
                <a:lnTo>
                  <a:pt x="16764" y="47243"/>
                </a:lnTo>
                <a:lnTo>
                  <a:pt x="7620" y="65531"/>
                </a:lnTo>
                <a:lnTo>
                  <a:pt x="4572" y="74675"/>
                </a:lnTo>
                <a:lnTo>
                  <a:pt x="1524" y="85343"/>
                </a:lnTo>
                <a:lnTo>
                  <a:pt x="0" y="96011"/>
                </a:lnTo>
                <a:lnTo>
                  <a:pt x="0" y="1031747"/>
                </a:lnTo>
                <a:lnTo>
                  <a:pt x="1524" y="1042415"/>
                </a:lnTo>
                <a:lnTo>
                  <a:pt x="4572" y="1051559"/>
                </a:lnTo>
                <a:lnTo>
                  <a:pt x="9144" y="1060703"/>
                </a:lnTo>
                <a:lnTo>
                  <a:pt x="12192" y="1069847"/>
                </a:lnTo>
                <a:lnTo>
                  <a:pt x="16764" y="1075943"/>
                </a:lnTo>
                <a:lnTo>
                  <a:pt x="16764" y="1077467"/>
                </a:lnTo>
                <a:lnTo>
                  <a:pt x="19812" y="1080515"/>
                </a:lnTo>
                <a:lnTo>
                  <a:pt x="28956" y="1091183"/>
                </a:lnTo>
                <a:lnTo>
                  <a:pt x="28956" y="1092707"/>
                </a:lnTo>
                <a:lnTo>
                  <a:pt x="32004" y="1095755"/>
                </a:lnTo>
                <a:lnTo>
                  <a:pt x="44196" y="1104899"/>
                </a:lnTo>
                <a:lnTo>
                  <a:pt x="45720" y="1106423"/>
                </a:lnTo>
                <a:lnTo>
                  <a:pt x="47244" y="1106423"/>
                </a:lnTo>
                <a:lnTo>
                  <a:pt x="54864" y="1112519"/>
                </a:lnTo>
                <a:lnTo>
                  <a:pt x="65532" y="1115567"/>
                </a:lnTo>
                <a:lnTo>
                  <a:pt x="74676" y="1120139"/>
                </a:lnTo>
                <a:lnTo>
                  <a:pt x="85344" y="1121663"/>
                </a:lnTo>
                <a:lnTo>
                  <a:pt x="103632" y="1124711"/>
                </a:lnTo>
                <a:lnTo>
                  <a:pt x="409956" y="1124711"/>
                </a:lnTo>
                <a:lnTo>
                  <a:pt x="451104" y="1115567"/>
                </a:lnTo>
                <a:lnTo>
                  <a:pt x="484631" y="1092707"/>
                </a:lnTo>
                <a:lnTo>
                  <a:pt x="484631" y="1091183"/>
                </a:lnTo>
                <a:lnTo>
                  <a:pt x="496823" y="1075943"/>
                </a:lnTo>
                <a:lnTo>
                  <a:pt x="501395" y="1068323"/>
                </a:lnTo>
                <a:lnTo>
                  <a:pt x="502158" y="1066799"/>
                </a:lnTo>
                <a:lnTo>
                  <a:pt x="97536" y="1066799"/>
                </a:lnTo>
                <a:lnTo>
                  <a:pt x="88392" y="1063751"/>
                </a:lnTo>
                <a:lnTo>
                  <a:pt x="85344" y="1062227"/>
                </a:lnTo>
                <a:lnTo>
                  <a:pt x="80772" y="1060703"/>
                </a:lnTo>
                <a:lnTo>
                  <a:pt x="79248" y="1060703"/>
                </a:lnTo>
                <a:lnTo>
                  <a:pt x="68580" y="1051559"/>
                </a:lnTo>
                <a:lnTo>
                  <a:pt x="70539" y="1051559"/>
                </a:lnTo>
                <a:lnTo>
                  <a:pt x="66620" y="1046987"/>
                </a:lnTo>
                <a:lnTo>
                  <a:pt x="65532" y="1046987"/>
                </a:lnTo>
                <a:lnTo>
                  <a:pt x="62484" y="1040891"/>
                </a:lnTo>
                <a:lnTo>
                  <a:pt x="59436" y="1036319"/>
                </a:lnTo>
                <a:lnTo>
                  <a:pt x="57912" y="1031747"/>
                </a:lnTo>
                <a:lnTo>
                  <a:pt x="57912" y="1027175"/>
                </a:lnTo>
                <a:lnTo>
                  <a:pt x="56388" y="1022603"/>
                </a:lnTo>
                <a:lnTo>
                  <a:pt x="56388" y="99059"/>
                </a:lnTo>
                <a:lnTo>
                  <a:pt x="62484" y="80771"/>
                </a:lnTo>
                <a:lnTo>
                  <a:pt x="65532" y="77723"/>
                </a:lnTo>
                <a:lnTo>
                  <a:pt x="66294" y="77723"/>
                </a:lnTo>
                <a:lnTo>
                  <a:pt x="69723" y="73151"/>
                </a:lnTo>
                <a:lnTo>
                  <a:pt x="68580" y="73151"/>
                </a:lnTo>
                <a:lnTo>
                  <a:pt x="73151" y="68579"/>
                </a:lnTo>
                <a:lnTo>
                  <a:pt x="73913" y="68579"/>
                </a:lnTo>
                <a:lnTo>
                  <a:pt x="77470" y="65531"/>
                </a:lnTo>
                <a:lnTo>
                  <a:pt x="76200" y="65531"/>
                </a:lnTo>
                <a:lnTo>
                  <a:pt x="82296" y="62483"/>
                </a:lnTo>
                <a:lnTo>
                  <a:pt x="96012" y="57911"/>
                </a:lnTo>
                <a:lnTo>
                  <a:pt x="502158" y="57911"/>
                </a:lnTo>
                <a:lnTo>
                  <a:pt x="499872" y="53339"/>
                </a:lnTo>
                <a:lnTo>
                  <a:pt x="493776" y="44195"/>
                </a:lnTo>
                <a:lnTo>
                  <a:pt x="484631" y="33527"/>
                </a:lnTo>
                <a:lnTo>
                  <a:pt x="484631" y="32003"/>
                </a:lnTo>
                <a:lnTo>
                  <a:pt x="448056" y="7619"/>
                </a:lnTo>
                <a:lnTo>
                  <a:pt x="428244" y="1523"/>
                </a:lnTo>
                <a:lnTo>
                  <a:pt x="419100" y="0"/>
                </a:lnTo>
                <a:close/>
              </a:path>
              <a:path w="513714" h="1125220">
                <a:moveTo>
                  <a:pt x="508145" y="1051559"/>
                </a:moveTo>
                <a:lnTo>
                  <a:pt x="445008" y="1051559"/>
                </a:lnTo>
                <a:lnTo>
                  <a:pt x="434340" y="1060703"/>
                </a:lnTo>
                <a:lnTo>
                  <a:pt x="431292" y="1062227"/>
                </a:lnTo>
                <a:lnTo>
                  <a:pt x="417576" y="1066799"/>
                </a:lnTo>
                <a:lnTo>
                  <a:pt x="502158" y="1066799"/>
                </a:lnTo>
                <a:lnTo>
                  <a:pt x="505968" y="1059179"/>
                </a:lnTo>
                <a:lnTo>
                  <a:pt x="508145" y="1051559"/>
                </a:lnTo>
                <a:close/>
              </a:path>
              <a:path w="513714" h="1125220">
                <a:moveTo>
                  <a:pt x="76200" y="1057655"/>
                </a:moveTo>
                <a:lnTo>
                  <a:pt x="79248" y="1060703"/>
                </a:lnTo>
                <a:lnTo>
                  <a:pt x="80772" y="1060703"/>
                </a:lnTo>
                <a:lnTo>
                  <a:pt x="76200" y="1057655"/>
                </a:lnTo>
                <a:close/>
              </a:path>
              <a:path w="513714" h="1125220">
                <a:moveTo>
                  <a:pt x="70539" y="1051559"/>
                </a:moveTo>
                <a:lnTo>
                  <a:pt x="68580" y="1051559"/>
                </a:lnTo>
                <a:lnTo>
                  <a:pt x="73152" y="1054607"/>
                </a:lnTo>
                <a:lnTo>
                  <a:pt x="70539" y="1051559"/>
                </a:lnTo>
                <a:close/>
              </a:path>
              <a:path w="513714" h="1125220">
                <a:moveTo>
                  <a:pt x="440436" y="68579"/>
                </a:moveTo>
                <a:lnTo>
                  <a:pt x="449580" y="80771"/>
                </a:lnTo>
                <a:lnTo>
                  <a:pt x="451104" y="83819"/>
                </a:lnTo>
                <a:lnTo>
                  <a:pt x="454152" y="88391"/>
                </a:lnTo>
                <a:lnTo>
                  <a:pt x="455676" y="91439"/>
                </a:lnTo>
                <a:lnTo>
                  <a:pt x="455676" y="96011"/>
                </a:lnTo>
                <a:lnTo>
                  <a:pt x="457200" y="102107"/>
                </a:lnTo>
                <a:lnTo>
                  <a:pt x="457200" y="1019555"/>
                </a:lnTo>
                <a:lnTo>
                  <a:pt x="455676" y="1025651"/>
                </a:lnTo>
                <a:lnTo>
                  <a:pt x="455676" y="1030223"/>
                </a:lnTo>
                <a:lnTo>
                  <a:pt x="452628" y="1039367"/>
                </a:lnTo>
                <a:lnTo>
                  <a:pt x="451104" y="1042415"/>
                </a:lnTo>
                <a:lnTo>
                  <a:pt x="448056" y="1046987"/>
                </a:lnTo>
                <a:lnTo>
                  <a:pt x="440436" y="1054607"/>
                </a:lnTo>
                <a:lnTo>
                  <a:pt x="445008" y="1051559"/>
                </a:lnTo>
                <a:lnTo>
                  <a:pt x="508145" y="1051559"/>
                </a:lnTo>
                <a:lnTo>
                  <a:pt x="509016" y="1048511"/>
                </a:lnTo>
                <a:lnTo>
                  <a:pt x="512064" y="1039367"/>
                </a:lnTo>
                <a:lnTo>
                  <a:pt x="513588" y="1028699"/>
                </a:lnTo>
                <a:lnTo>
                  <a:pt x="513588" y="92963"/>
                </a:lnTo>
                <a:lnTo>
                  <a:pt x="512064" y="82295"/>
                </a:lnTo>
                <a:lnTo>
                  <a:pt x="509451" y="73151"/>
                </a:lnTo>
                <a:lnTo>
                  <a:pt x="445008" y="73151"/>
                </a:lnTo>
                <a:lnTo>
                  <a:pt x="440436" y="68579"/>
                </a:lnTo>
                <a:close/>
              </a:path>
              <a:path w="513714" h="1125220">
                <a:moveTo>
                  <a:pt x="64008" y="1043939"/>
                </a:moveTo>
                <a:lnTo>
                  <a:pt x="65532" y="1046987"/>
                </a:lnTo>
                <a:lnTo>
                  <a:pt x="66620" y="1046987"/>
                </a:lnTo>
                <a:lnTo>
                  <a:pt x="64008" y="1043939"/>
                </a:lnTo>
                <a:close/>
              </a:path>
              <a:path w="513714" h="1125220">
                <a:moveTo>
                  <a:pt x="66294" y="77723"/>
                </a:moveTo>
                <a:lnTo>
                  <a:pt x="65532" y="77723"/>
                </a:lnTo>
                <a:lnTo>
                  <a:pt x="64008" y="80771"/>
                </a:lnTo>
                <a:lnTo>
                  <a:pt x="66294" y="77723"/>
                </a:lnTo>
                <a:close/>
              </a:path>
              <a:path w="513714" h="1125220">
                <a:moveTo>
                  <a:pt x="73151" y="68579"/>
                </a:moveTo>
                <a:lnTo>
                  <a:pt x="68580" y="73151"/>
                </a:lnTo>
                <a:lnTo>
                  <a:pt x="71780" y="70408"/>
                </a:lnTo>
                <a:lnTo>
                  <a:pt x="73151" y="68579"/>
                </a:lnTo>
                <a:close/>
              </a:path>
              <a:path w="513714" h="1125220">
                <a:moveTo>
                  <a:pt x="71780" y="70408"/>
                </a:moveTo>
                <a:lnTo>
                  <a:pt x="68580" y="73151"/>
                </a:lnTo>
                <a:lnTo>
                  <a:pt x="69723" y="73151"/>
                </a:lnTo>
                <a:lnTo>
                  <a:pt x="71780" y="70408"/>
                </a:lnTo>
                <a:close/>
              </a:path>
              <a:path w="513714" h="1125220">
                <a:moveTo>
                  <a:pt x="502158" y="57911"/>
                </a:moveTo>
                <a:lnTo>
                  <a:pt x="420623" y="57911"/>
                </a:lnTo>
                <a:lnTo>
                  <a:pt x="425195" y="59435"/>
                </a:lnTo>
                <a:lnTo>
                  <a:pt x="428244" y="60959"/>
                </a:lnTo>
                <a:lnTo>
                  <a:pt x="432816" y="64007"/>
                </a:lnTo>
                <a:lnTo>
                  <a:pt x="437388" y="65531"/>
                </a:lnTo>
                <a:lnTo>
                  <a:pt x="445008" y="73151"/>
                </a:lnTo>
                <a:lnTo>
                  <a:pt x="509451" y="73151"/>
                </a:lnTo>
                <a:lnTo>
                  <a:pt x="509016" y="71627"/>
                </a:lnTo>
                <a:lnTo>
                  <a:pt x="502158" y="57911"/>
                </a:lnTo>
                <a:close/>
              </a:path>
              <a:path w="513714" h="1125220">
                <a:moveTo>
                  <a:pt x="73913" y="68579"/>
                </a:moveTo>
                <a:lnTo>
                  <a:pt x="73151" y="68579"/>
                </a:lnTo>
                <a:lnTo>
                  <a:pt x="71780" y="70408"/>
                </a:lnTo>
                <a:lnTo>
                  <a:pt x="73913" y="68579"/>
                </a:lnTo>
                <a:close/>
              </a:path>
              <a:path w="513714" h="1125220">
                <a:moveTo>
                  <a:pt x="79247" y="64007"/>
                </a:moveTo>
                <a:lnTo>
                  <a:pt x="76200" y="65531"/>
                </a:lnTo>
                <a:lnTo>
                  <a:pt x="77470" y="65531"/>
                </a:lnTo>
                <a:lnTo>
                  <a:pt x="79247" y="64007"/>
                </a:lnTo>
                <a:close/>
              </a:path>
            </a:pathLst>
          </a:custGeom>
          <a:solidFill>
            <a:srgbClr val="FC01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164835" y="1706874"/>
            <a:ext cx="513715" cy="1734820"/>
          </a:xfrm>
          <a:custGeom>
            <a:avLst/>
            <a:gdLst/>
            <a:ahLst/>
            <a:cxnLst/>
            <a:rect l="l" t="t" r="r" b="b"/>
            <a:pathLst>
              <a:path w="513714" h="1734820">
                <a:moveTo>
                  <a:pt x="419100" y="0"/>
                </a:moveTo>
                <a:lnTo>
                  <a:pt x="103632" y="0"/>
                </a:lnTo>
                <a:lnTo>
                  <a:pt x="82296" y="3047"/>
                </a:lnTo>
                <a:lnTo>
                  <a:pt x="71628" y="6095"/>
                </a:lnTo>
                <a:lnTo>
                  <a:pt x="62484" y="9143"/>
                </a:lnTo>
                <a:lnTo>
                  <a:pt x="47244" y="16763"/>
                </a:lnTo>
                <a:lnTo>
                  <a:pt x="45720" y="18287"/>
                </a:lnTo>
                <a:lnTo>
                  <a:pt x="44196" y="18287"/>
                </a:lnTo>
                <a:lnTo>
                  <a:pt x="44196" y="19811"/>
                </a:lnTo>
                <a:lnTo>
                  <a:pt x="32004" y="28955"/>
                </a:lnTo>
                <a:lnTo>
                  <a:pt x="28956" y="32003"/>
                </a:lnTo>
                <a:lnTo>
                  <a:pt x="28956" y="33527"/>
                </a:lnTo>
                <a:lnTo>
                  <a:pt x="19812" y="44195"/>
                </a:lnTo>
                <a:lnTo>
                  <a:pt x="18288" y="45719"/>
                </a:lnTo>
                <a:lnTo>
                  <a:pt x="16764" y="45719"/>
                </a:lnTo>
                <a:lnTo>
                  <a:pt x="16764" y="47243"/>
                </a:lnTo>
                <a:lnTo>
                  <a:pt x="7620" y="65531"/>
                </a:lnTo>
                <a:lnTo>
                  <a:pt x="4572" y="74675"/>
                </a:lnTo>
                <a:lnTo>
                  <a:pt x="1524" y="85343"/>
                </a:lnTo>
                <a:lnTo>
                  <a:pt x="0" y="96011"/>
                </a:lnTo>
                <a:lnTo>
                  <a:pt x="0" y="1641347"/>
                </a:lnTo>
                <a:lnTo>
                  <a:pt x="1524" y="1652015"/>
                </a:lnTo>
                <a:lnTo>
                  <a:pt x="4572" y="1661159"/>
                </a:lnTo>
                <a:lnTo>
                  <a:pt x="9144" y="1670303"/>
                </a:lnTo>
                <a:lnTo>
                  <a:pt x="12192" y="1679447"/>
                </a:lnTo>
                <a:lnTo>
                  <a:pt x="16764" y="1685543"/>
                </a:lnTo>
                <a:lnTo>
                  <a:pt x="16764" y="1687067"/>
                </a:lnTo>
                <a:lnTo>
                  <a:pt x="19812" y="1690115"/>
                </a:lnTo>
                <a:lnTo>
                  <a:pt x="28956" y="1700783"/>
                </a:lnTo>
                <a:lnTo>
                  <a:pt x="28956" y="1702307"/>
                </a:lnTo>
                <a:lnTo>
                  <a:pt x="32004" y="1705355"/>
                </a:lnTo>
                <a:lnTo>
                  <a:pt x="44196" y="1714499"/>
                </a:lnTo>
                <a:lnTo>
                  <a:pt x="45720" y="1716023"/>
                </a:lnTo>
                <a:lnTo>
                  <a:pt x="47244" y="1716023"/>
                </a:lnTo>
                <a:lnTo>
                  <a:pt x="54864" y="1722119"/>
                </a:lnTo>
                <a:lnTo>
                  <a:pt x="65532" y="1725167"/>
                </a:lnTo>
                <a:lnTo>
                  <a:pt x="74676" y="1729739"/>
                </a:lnTo>
                <a:lnTo>
                  <a:pt x="85344" y="1731263"/>
                </a:lnTo>
                <a:lnTo>
                  <a:pt x="103632" y="1734311"/>
                </a:lnTo>
                <a:lnTo>
                  <a:pt x="409956" y="1734311"/>
                </a:lnTo>
                <a:lnTo>
                  <a:pt x="451104" y="1725167"/>
                </a:lnTo>
                <a:lnTo>
                  <a:pt x="484631" y="1702307"/>
                </a:lnTo>
                <a:lnTo>
                  <a:pt x="484631" y="1700783"/>
                </a:lnTo>
                <a:lnTo>
                  <a:pt x="496823" y="1685543"/>
                </a:lnTo>
                <a:lnTo>
                  <a:pt x="501395" y="1677923"/>
                </a:lnTo>
                <a:lnTo>
                  <a:pt x="502158" y="1676399"/>
                </a:lnTo>
                <a:lnTo>
                  <a:pt x="97536" y="1676399"/>
                </a:lnTo>
                <a:lnTo>
                  <a:pt x="88392" y="1673352"/>
                </a:lnTo>
                <a:lnTo>
                  <a:pt x="85344" y="1671827"/>
                </a:lnTo>
                <a:lnTo>
                  <a:pt x="80772" y="1670303"/>
                </a:lnTo>
                <a:lnTo>
                  <a:pt x="79248" y="1670303"/>
                </a:lnTo>
                <a:lnTo>
                  <a:pt x="68580" y="1661159"/>
                </a:lnTo>
                <a:lnTo>
                  <a:pt x="70539" y="1661159"/>
                </a:lnTo>
                <a:lnTo>
                  <a:pt x="66620" y="1656587"/>
                </a:lnTo>
                <a:lnTo>
                  <a:pt x="65532" y="1656587"/>
                </a:lnTo>
                <a:lnTo>
                  <a:pt x="62484" y="1650491"/>
                </a:lnTo>
                <a:lnTo>
                  <a:pt x="59436" y="1645919"/>
                </a:lnTo>
                <a:lnTo>
                  <a:pt x="57912" y="1641347"/>
                </a:lnTo>
                <a:lnTo>
                  <a:pt x="57912" y="1636775"/>
                </a:lnTo>
                <a:lnTo>
                  <a:pt x="56388" y="1632203"/>
                </a:lnTo>
                <a:lnTo>
                  <a:pt x="56388" y="99059"/>
                </a:lnTo>
                <a:lnTo>
                  <a:pt x="62484" y="80771"/>
                </a:lnTo>
                <a:lnTo>
                  <a:pt x="65532" y="77723"/>
                </a:lnTo>
                <a:lnTo>
                  <a:pt x="66294" y="77723"/>
                </a:lnTo>
                <a:lnTo>
                  <a:pt x="69723" y="73151"/>
                </a:lnTo>
                <a:lnTo>
                  <a:pt x="68580" y="73151"/>
                </a:lnTo>
                <a:lnTo>
                  <a:pt x="73151" y="68579"/>
                </a:lnTo>
                <a:lnTo>
                  <a:pt x="73913" y="68579"/>
                </a:lnTo>
                <a:lnTo>
                  <a:pt x="77470" y="65531"/>
                </a:lnTo>
                <a:lnTo>
                  <a:pt x="76200" y="65531"/>
                </a:lnTo>
                <a:lnTo>
                  <a:pt x="82296" y="62483"/>
                </a:lnTo>
                <a:lnTo>
                  <a:pt x="96012" y="57911"/>
                </a:lnTo>
                <a:lnTo>
                  <a:pt x="502158" y="57911"/>
                </a:lnTo>
                <a:lnTo>
                  <a:pt x="499872" y="53339"/>
                </a:lnTo>
                <a:lnTo>
                  <a:pt x="493776" y="44195"/>
                </a:lnTo>
                <a:lnTo>
                  <a:pt x="484631" y="33527"/>
                </a:lnTo>
                <a:lnTo>
                  <a:pt x="484631" y="32003"/>
                </a:lnTo>
                <a:lnTo>
                  <a:pt x="448056" y="7619"/>
                </a:lnTo>
                <a:lnTo>
                  <a:pt x="428244" y="1523"/>
                </a:lnTo>
                <a:lnTo>
                  <a:pt x="419100" y="0"/>
                </a:lnTo>
                <a:close/>
              </a:path>
              <a:path w="513714" h="1734820">
                <a:moveTo>
                  <a:pt x="508145" y="1661159"/>
                </a:moveTo>
                <a:lnTo>
                  <a:pt x="445008" y="1661159"/>
                </a:lnTo>
                <a:lnTo>
                  <a:pt x="434340" y="1670303"/>
                </a:lnTo>
                <a:lnTo>
                  <a:pt x="431292" y="1671827"/>
                </a:lnTo>
                <a:lnTo>
                  <a:pt x="417576" y="1676399"/>
                </a:lnTo>
                <a:lnTo>
                  <a:pt x="502158" y="1676399"/>
                </a:lnTo>
                <a:lnTo>
                  <a:pt x="505968" y="1668779"/>
                </a:lnTo>
                <a:lnTo>
                  <a:pt x="508145" y="1661159"/>
                </a:lnTo>
                <a:close/>
              </a:path>
              <a:path w="513714" h="1734820">
                <a:moveTo>
                  <a:pt x="76200" y="1667255"/>
                </a:moveTo>
                <a:lnTo>
                  <a:pt x="79248" y="1670303"/>
                </a:lnTo>
                <a:lnTo>
                  <a:pt x="80772" y="1670303"/>
                </a:lnTo>
                <a:lnTo>
                  <a:pt x="76200" y="1667255"/>
                </a:lnTo>
                <a:close/>
              </a:path>
              <a:path w="513714" h="1734820">
                <a:moveTo>
                  <a:pt x="70539" y="1661159"/>
                </a:moveTo>
                <a:lnTo>
                  <a:pt x="68580" y="1661159"/>
                </a:lnTo>
                <a:lnTo>
                  <a:pt x="73152" y="1664207"/>
                </a:lnTo>
                <a:lnTo>
                  <a:pt x="70539" y="1661159"/>
                </a:lnTo>
                <a:close/>
              </a:path>
              <a:path w="513714" h="1734820">
                <a:moveTo>
                  <a:pt x="440436" y="68579"/>
                </a:moveTo>
                <a:lnTo>
                  <a:pt x="449580" y="80771"/>
                </a:lnTo>
                <a:lnTo>
                  <a:pt x="451104" y="83819"/>
                </a:lnTo>
                <a:lnTo>
                  <a:pt x="454152" y="88391"/>
                </a:lnTo>
                <a:lnTo>
                  <a:pt x="455676" y="91439"/>
                </a:lnTo>
                <a:lnTo>
                  <a:pt x="455676" y="96011"/>
                </a:lnTo>
                <a:lnTo>
                  <a:pt x="457200" y="102107"/>
                </a:lnTo>
                <a:lnTo>
                  <a:pt x="457200" y="1629155"/>
                </a:lnTo>
                <a:lnTo>
                  <a:pt x="455676" y="1635252"/>
                </a:lnTo>
                <a:lnTo>
                  <a:pt x="455676" y="1639823"/>
                </a:lnTo>
                <a:lnTo>
                  <a:pt x="452628" y="1648967"/>
                </a:lnTo>
                <a:lnTo>
                  <a:pt x="451104" y="1652015"/>
                </a:lnTo>
                <a:lnTo>
                  <a:pt x="448056" y="1656587"/>
                </a:lnTo>
                <a:lnTo>
                  <a:pt x="440436" y="1664207"/>
                </a:lnTo>
                <a:lnTo>
                  <a:pt x="445008" y="1661159"/>
                </a:lnTo>
                <a:lnTo>
                  <a:pt x="508145" y="1661159"/>
                </a:lnTo>
                <a:lnTo>
                  <a:pt x="509016" y="1658111"/>
                </a:lnTo>
                <a:lnTo>
                  <a:pt x="512064" y="1648967"/>
                </a:lnTo>
                <a:lnTo>
                  <a:pt x="513588" y="1638299"/>
                </a:lnTo>
                <a:lnTo>
                  <a:pt x="513588" y="92963"/>
                </a:lnTo>
                <a:lnTo>
                  <a:pt x="512064" y="82295"/>
                </a:lnTo>
                <a:lnTo>
                  <a:pt x="509451" y="73151"/>
                </a:lnTo>
                <a:lnTo>
                  <a:pt x="445008" y="73151"/>
                </a:lnTo>
                <a:lnTo>
                  <a:pt x="440436" y="68579"/>
                </a:lnTo>
                <a:close/>
              </a:path>
              <a:path w="513714" h="1734820">
                <a:moveTo>
                  <a:pt x="64008" y="1653539"/>
                </a:moveTo>
                <a:lnTo>
                  <a:pt x="65532" y="1656587"/>
                </a:lnTo>
                <a:lnTo>
                  <a:pt x="66620" y="1656587"/>
                </a:lnTo>
                <a:lnTo>
                  <a:pt x="64008" y="1653539"/>
                </a:lnTo>
                <a:close/>
              </a:path>
              <a:path w="513714" h="1734820">
                <a:moveTo>
                  <a:pt x="66294" y="77723"/>
                </a:moveTo>
                <a:lnTo>
                  <a:pt x="65532" y="77723"/>
                </a:lnTo>
                <a:lnTo>
                  <a:pt x="64008" y="80771"/>
                </a:lnTo>
                <a:lnTo>
                  <a:pt x="66294" y="77723"/>
                </a:lnTo>
                <a:close/>
              </a:path>
              <a:path w="513714" h="1734820">
                <a:moveTo>
                  <a:pt x="73151" y="68579"/>
                </a:moveTo>
                <a:lnTo>
                  <a:pt x="68580" y="73151"/>
                </a:lnTo>
                <a:lnTo>
                  <a:pt x="71780" y="70408"/>
                </a:lnTo>
                <a:lnTo>
                  <a:pt x="73151" y="68579"/>
                </a:lnTo>
                <a:close/>
              </a:path>
              <a:path w="513714" h="1734820">
                <a:moveTo>
                  <a:pt x="71780" y="70408"/>
                </a:moveTo>
                <a:lnTo>
                  <a:pt x="68580" y="73151"/>
                </a:lnTo>
                <a:lnTo>
                  <a:pt x="69723" y="73151"/>
                </a:lnTo>
                <a:lnTo>
                  <a:pt x="71780" y="70408"/>
                </a:lnTo>
                <a:close/>
              </a:path>
              <a:path w="513714" h="1734820">
                <a:moveTo>
                  <a:pt x="502158" y="57911"/>
                </a:moveTo>
                <a:lnTo>
                  <a:pt x="420623" y="57911"/>
                </a:lnTo>
                <a:lnTo>
                  <a:pt x="425195" y="59435"/>
                </a:lnTo>
                <a:lnTo>
                  <a:pt x="428244" y="60959"/>
                </a:lnTo>
                <a:lnTo>
                  <a:pt x="432816" y="64007"/>
                </a:lnTo>
                <a:lnTo>
                  <a:pt x="437388" y="65531"/>
                </a:lnTo>
                <a:lnTo>
                  <a:pt x="445008" y="73151"/>
                </a:lnTo>
                <a:lnTo>
                  <a:pt x="509451" y="73151"/>
                </a:lnTo>
                <a:lnTo>
                  <a:pt x="509016" y="71627"/>
                </a:lnTo>
                <a:lnTo>
                  <a:pt x="502158" y="57911"/>
                </a:lnTo>
                <a:close/>
              </a:path>
              <a:path w="513714" h="1734820">
                <a:moveTo>
                  <a:pt x="73913" y="68579"/>
                </a:moveTo>
                <a:lnTo>
                  <a:pt x="73151" y="68579"/>
                </a:lnTo>
                <a:lnTo>
                  <a:pt x="71780" y="70408"/>
                </a:lnTo>
                <a:lnTo>
                  <a:pt x="73913" y="68579"/>
                </a:lnTo>
                <a:close/>
              </a:path>
              <a:path w="513714" h="1734820">
                <a:moveTo>
                  <a:pt x="79247" y="64007"/>
                </a:moveTo>
                <a:lnTo>
                  <a:pt x="76200" y="65531"/>
                </a:lnTo>
                <a:lnTo>
                  <a:pt x="77470" y="65531"/>
                </a:lnTo>
                <a:lnTo>
                  <a:pt x="79247" y="64007"/>
                </a:lnTo>
                <a:close/>
              </a:path>
            </a:pathLst>
          </a:custGeom>
          <a:solidFill>
            <a:srgbClr val="FC01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015964" y="3328384"/>
            <a:ext cx="3284220" cy="58991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sz="1800" i="1" spc="150" dirty="0">
                <a:solidFill>
                  <a:srgbClr val="FF0000"/>
                </a:solidFill>
                <a:latin typeface="Times New Roman"/>
                <a:cs typeface="Times New Roman"/>
              </a:rPr>
              <a:t>Reservation</a:t>
            </a:r>
            <a:r>
              <a:rPr sz="1800" i="1" spc="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i="1" spc="140" dirty="0">
                <a:solidFill>
                  <a:srgbClr val="FF0000"/>
                </a:solidFill>
                <a:latin typeface="Times New Roman"/>
                <a:cs typeface="Times New Roman"/>
              </a:rPr>
              <a:t>Stations:</a:t>
            </a:r>
            <a:endParaRPr sz="1800">
              <a:latin typeface="Times New Roman"/>
              <a:cs typeface="Times New Roman"/>
            </a:endParaRPr>
          </a:p>
          <a:p>
            <a:pPr marL="1149350">
              <a:lnSpc>
                <a:spcPct val="100000"/>
              </a:lnSpc>
              <a:spcBef>
                <a:spcPts val="229"/>
              </a:spcBef>
              <a:tabLst>
                <a:tab pos="1690370" algn="l"/>
                <a:tab pos="2982595" algn="l"/>
              </a:tabLst>
            </a:pPr>
            <a:r>
              <a:rPr sz="1350" i="1" spc="120" dirty="0">
                <a:latin typeface="Times New Roman"/>
                <a:cs typeface="Times New Roman"/>
              </a:rPr>
              <a:t>T</a:t>
            </a:r>
            <a:r>
              <a:rPr sz="1350" i="1" spc="100" dirty="0">
                <a:latin typeface="Times New Roman"/>
                <a:cs typeface="Times New Roman"/>
              </a:rPr>
              <a:t>i</a:t>
            </a:r>
            <a:r>
              <a:rPr sz="1350" i="1" spc="170" dirty="0">
                <a:latin typeface="Times New Roman"/>
                <a:cs typeface="Times New Roman"/>
              </a:rPr>
              <a:t>m</a:t>
            </a:r>
            <a:r>
              <a:rPr sz="1350" i="1" spc="120" dirty="0">
                <a:latin typeface="Times New Roman"/>
                <a:cs typeface="Times New Roman"/>
              </a:rPr>
              <a:t>e</a:t>
            </a:r>
            <a:r>
              <a:rPr sz="1350" i="1" dirty="0">
                <a:latin typeface="Times New Roman"/>
                <a:cs typeface="Times New Roman"/>
              </a:rPr>
              <a:t>	</a:t>
            </a:r>
            <a:r>
              <a:rPr sz="1350" i="1" spc="185" dirty="0">
                <a:latin typeface="Times New Roman"/>
                <a:cs typeface="Times New Roman"/>
              </a:rPr>
              <a:t>N</a:t>
            </a:r>
            <a:r>
              <a:rPr sz="1350" i="1" spc="135" dirty="0">
                <a:latin typeface="Times New Roman"/>
                <a:cs typeface="Times New Roman"/>
              </a:rPr>
              <a:t>a</a:t>
            </a:r>
            <a:r>
              <a:rPr sz="1350" i="1" spc="175" dirty="0">
                <a:latin typeface="Times New Roman"/>
                <a:cs typeface="Times New Roman"/>
              </a:rPr>
              <a:t>m</a:t>
            </a:r>
            <a:r>
              <a:rPr sz="1350" i="1" spc="120" dirty="0">
                <a:latin typeface="Times New Roman"/>
                <a:cs typeface="Times New Roman"/>
              </a:rPr>
              <a:t>e</a:t>
            </a:r>
            <a:r>
              <a:rPr sz="1350" i="1" dirty="0">
                <a:latin typeface="Times New Roman"/>
                <a:cs typeface="Times New Roman"/>
              </a:rPr>
              <a:t>  </a:t>
            </a:r>
            <a:r>
              <a:rPr sz="1350" i="1" spc="-120" dirty="0">
                <a:latin typeface="Times New Roman"/>
                <a:cs typeface="Times New Roman"/>
              </a:rPr>
              <a:t> </a:t>
            </a:r>
            <a:r>
              <a:rPr sz="1500" i="1" spc="235" dirty="0">
                <a:latin typeface="Times New Roman"/>
                <a:cs typeface="Times New Roman"/>
              </a:rPr>
              <a:t>B</a:t>
            </a:r>
            <a:r>
              <a:rPr sz="1500" i="1" spc="175" dirty="0">
                <a:latin typeface="Times New Roman"/>
                <a:cs typeface="Times New Roman"/>
              </a:rPr>
              <a:t>us</a:t>
            </a:r>
            <a:r>
              <a:rPr sz="1500" i="1" spc="145" dirty="0">
                <a:latin typeface="Times New Roman"/>
                <a:cs typeface="Times New Roman"/>
              </a:rPr>
              <a:t>y</a:t>
            </a:r>
            <a:r>
              <a:rPr sz="1500" i="1" dirty="0">
                <a:latin typeface="Times New Roman"/>
                <a:cs typeface="Times New Roman"/>
              </a:rPr>
              <a:t>	</a:t>
            </a:r>
            <a:r>
              <a:rPr sz="1500" i="1" spc="265" dirty="0">
                <a:latin typeface="Times New Roman"/>
                <a:cs typeface="Times New Roman"/>
              </a:rPr>
              <a:t>O</a:t>
            </a:r>
            <a:r>
              <a:rPr sz="1500" i="1" spc="160" dirty="0">
                <a:latin typeface="Times New Roman"/>
                <a:cs typeface="Times New Roman"/>
              </a:rPr>
              <a:t>p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82606" y="3374163"/>
            <a:ext cx="262255" cy="54102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1500" i="1" spc="190" dirty="0">
                <a:latin typeface="Times New Roman"/>
                <a:cs typeface="Times New Roman"/>
              </a:rPr>
              <a:t>S</a:t>
            </a:r>
            <a:r>
              <a:rPr sz="1500" i="1" spc="160" dirty="0"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225"/>
              </a:spcBef>
            </a:pPr>
            <a:r>
              <a:rPr sz="1500" i="1" spc="125" dirty="0">
                <a:latin typeface="Times New Roman"/>
                <a:cs typeface="Times New Roman"/>
              </a:rPr>
              <a:t>Vj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28809" y="3374163"/>
            <a:ext cx="266065" cy="54102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1500" i="1" spc="190" dirty="0">
                <a:latin typeface="Times New Roman"/>
                <a:cs typeface="Times New Roman"/>
              </a:rPr>
              <a:t>S</a:t>
            </a:r>
            <a:r>
              <a:rPr sz="1500" i="1" spc="160" dirty="0">
                <a:latin typeface="Times New Roman"/>
                <a:cs typeface="Times New Roman"/>
              </a:rPr>
              <a:t>2</a:t>
            </a: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500" i="1" spc="160" dirty="0">
                <a:latin typeface="Times New Roman"/>
                <a:cs typeface="Times New Roman"/>
              </a:rPr>
              <a:t>V</a:t>
            </a:r>
            <a:r>
              <a:rPr sz="1500" i="1" spc="145" dirty="0">
                <a:latin typeface="Times New Roman"/>
                <a:cs typeface="Times New Roman"/>
              </a:rPr>
              <a:t>k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64346" y="3374163"/>
            <a:ext cx="937894" cy="54102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  <a:tabLst>
                <a:tab pos="658495" algn="l"/>
              </a:tabLst>
            </a:pPr>
            <a:r>
              <a:rPr sz="1500" i="1" spc="229" dirty="0">
                <a:latin typeface="Times New Roman"/>
                <a:cs typeface="Times New Roman"/>
              </a:rPr>
              <a:t>R</a:t>
            </a:r>
            <a:r>
              <a:rPr sz="1500" i="1" spc="160" dirty="0">
                <a:latin typeface="Times New Roman"/>
                <a:cs typeface="Times New Roman"/>
              </a:rPr>
              <a:t>S</a:t>
            </a:r>
            <a:r>
              <a:rPr sz="1500" i="1" dirty="0">
                <a:latin typeface="Times New Roman"/>
                <a:cs typeface="Times New Roman"/>
              </a:rPr>
              <a:t>	</a:t>
            </a:r>
            <a:r>
              <a:rPr sz="1500" i="1" spc="229" dirty="0">
                <a:latin typeface="Times New Roman"/>
                <a:cs typeface="Times New Roman"/>
              </a:rPr>
              <a:t>R</a:t>
            </a:r>
            <a:r>
              <a:rPr sz="1500" i="1" spc="160" dirty="0">
                <a:latin typeface="Times New Roman"/>
                <a:cs typeface="Times New Roman"/>
              </a:rPr>
              <a:t>S</a:t>
            </a:r>
            <a:endParaRPr sz="1500">
              <a:latin typeface="Times New Roman"/>
              <a:cs typeface="Times New Roman"/>
            </a:endParaRPr>
          </a:p>
          <a:p>
            <a:pPr marL="30480">
              <a:lnSpc>
                <a:spcPct val="100000"/>
              </a:lnSpc>
              <a:spcBef>
                <a:spcPts val="225"/>
              </a:spcBef>
              <a:tabLst>
                <a:tab pos="648970" algn="l"/>
              </a:tabLst>
            </a:pPr>
            <a:r>
              <a:rPr sz="1500" i="1" spc="265" dirty="0">
                <a:latin typeface="Times New Roman"/>
                <a:cs typeface="Times New Roman"/>
              </a:rPr>
              <a:t>Q</a:t>
            </a:r>
            <a:r>
              <a:rPr sz="1500" i="1" spc="90" dirty="0">
                <a:latin typeface="Times New Roman"/>
                <a:cs typeface="Times New Roman"/>
              </a:rPr>
              <a:t>j</a:t>
            </a:r>
            <a:r>
              <a:rPr sz="1500" i="1" dirty="0">
                <a:latin typeface="Times New Roman"/>
                <a:cs typeface="Times New Roman"/>
              </a:rPr>
              <a:t>	</a:t>
            </a:r>
            <a:r>
              <a:rPr sz="1500" i="1" spc="265" dirty="0">
                <a:latin typeface="Times New Roman"/>
                <a:cs typeface="Times New Roman"/>
              </a:rPr>
              <a:t>Q</a:t>
            </a:r>
            <a:r>
              <a:rPr sz="1500" i="1" spc="145" dirty="0">
                <a:latin typeface="Times New Roman"/>
                <a:cs typeface="Times New Roman"/>
              </a:rPr>
              <a:t>k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93967" y="3894197"/>
            <a:ext cx="525145" cy="1136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8000"/>
              </a:lnSpc>
              <a:spcBef>
                <a:spcPts val="100"/>
              </a:spcBef>
            </a:pPr>
            <a:r>
              <a:rPr sz="1350" spc="145" dirty="0">
                <a:latin typeface="Times New Roman"/>
                <a:cs typeface="Times New Roman"/>
              </a:rPr>
              <a:t>Add1  Add2  Add3  </a:t>
            </a:r>
            <a:r>
              <a:rPr sz="1350" spc="225" dirty="0">
                <a:latin typeface="Times New Roman"/>
                <a:cs typeface="Times New Roman"/>
              </a:rPr>
              <a:t>M</a:t>
            </a:r>
            <a:r>
              <a:rPr sz="1350" spc="135" dirty="0">
                <a:latin typeface="Times New Roman"/>
                <a:cs typeface="Times New Roman"/>
              </a:rPr>
              <a:t>u</a:t>
            </a:r>
            <a:r>
              <a:rPr sz="1350" spc="30" dirty="0">
                <a:latin typeface="Times New Roman"/>
                <a:cs typeface="Times New Roman"/>
              </a:rPr>
              <a:t>l</a:t>
            </a:r>
            <a:r>
              <a:rPr sz="1350" spc="90" dirty="0">
                <a:latin typeface="Times New Roman"/>
                <a:cs typeface="Times New Roman"/>
              </a:rPr>
              <a:t>t1  </a:t>
            </a:r>
            <a:r>
              <a:rPr sz="1350" spc="225" dirty="0">
                <a:latin typeface="Times New Roman"/>
                <a:cs typeface="Times New Roman"/>
              </a:rPr>
              <a:t>M</a:t>
            </a:r>
            <a:r>
              <a:rPr sz="1350" spc="135" dirty="0">
                <a:latin typeface="Times New Roman"/>
                <a:cs typeface="Times New Roman"/>
              </a:rPr>
              <a:t>u</a:t>
            </a:r>
            <a:r>
              <a:rPr sz="1350" spc="30" dirty="0">
                <a:latin typeface="Times New Roman"/>
                <a:cs typeface="Times New Roman"/>
              </a:rPr>
              <a:t>l</a:t>
            </a:r>
            <a:r>
              <a:rPr sz="1350" spc="90" dirty="0">
                <a:latin typeface="Times New Roman"/>
                <a:cs typeface="Times New Roman"/>
              </a:rPr>
              <a:t>t</a:t>
            </a:r>
            <a:r>
              <a:rPr sz="1350" spc="135" dirty="0">
                <a:latin typeface="Times New Roman"/>
                <a:cs typeface="Times New Roman"/>
              </a:rPr>
              <a:t>2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285916" y="3914323"/>
            <a:ext cx="3804920" cy="1109980"/>
          </a:xfrm>
          <a:prstGeom prst="rect">
            <a:avLst/>
          </a:prstGeom>
          <a:ln w="13179">
            <a:solidFill>
              <a:srgbClr val="000000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 marL="135255" marR="3411854" indent="-635">
              <a:lnSpc>
                <a:spcPts val="1750"/>
              </a:lnSpc>
              <a:spcBef>
                <a:spcPts val="20"/>
              </a:spcBef>
            </a:pPr>
            <a:r>
              <a:rPr sz="1350" spc="170" dirty="0">
                <a:latin typeface="Times New Roman"/>
                <a:cs typeface="Times New Roman"/>
              </a:rPr>
              <a:t>N</a:t>
            </a:r>
            <a:r>
              <a:rPr sz="1350" spc="90" dirty="0">
                <a:latin typeface="Times New Roman"/>
                <a:cs typeface="Times New Roman"/>
              </a:rPr>
              <a:t>o  </a:t>
            </a:r>
            <a:r>
              <a:rPr sz="1350" spc="170" dirty="0">
                <a:latin typeface="Times New Roman"/>
                <a:cs typeface="Times New Roman"/>
              </a:rPr>
              <a:t>N</a:t>
            </a:r>
            <a:r>
              <a:rPr sz="1350" spc="135" dirty="0">
                <a:latin typeface="Times New Roman"/>
                <a:cs typeface="Times New Roman"/>
              </a:rPr>
              <a:t>o</a:t>
            </a:r>
            <a:endParaRPr sz="1350">
              <a:latin typeface="Times New Roman"/>
              <a:cs typeface="Times New Roman"/>
            </a:endParaRPr>
          </a:p>
          <a:p>
            <a:pPr marL="135255" marR="3411854">
              <a:lnSpc>
                <a:spcPts val="1739"/>
              </a:lnSpc>
              <a:spcBef>
                <a:spcPts val="15"/>
              </a:spcBef>
            </a:pPr>
            <a:r>
              <a:rPr sz="1350" spc="170" dirty="0">
                <a:latin typeface="Times New Roman"/>
                <a:cs typeface="Times New Roman"/>
              </a:rPr>
              <a:t>N</a:t>
            </a:r>
            <a:r>
              <a:rPr sz="1350" spc="90" dirty="0">
                <a:latin typeface="Times New Roman"/>
                <a:cs typeface="Times New Roman"/>
              </a:rPr>
              <a:t>o  </a:t>
            </a:r>
            <a:r>
              <a:rPr sz="1350" spc="170" dirty="0">
                <a:latin typeface="Times New Roman"/>
                <a:cs typeface="Times New Roman"/>
              </a:rPr>
              <a:t>N</a:t>
            </a:r>
            <a:r>
              <a:rPr sz="1350" spc="135" dirty="0">
                <a:latin typeface="Times New Roman"/>
                <a:cs typeface="Times New Roman"/>
              </a:rPr>
              <a:t>o</a:t>
            </a:r>
            <a:endParaRPr sz="1350">
              <a:latin typeface="Times New Roman"/>
              <a:cs typeface="Times New Roman"/>
            </a:endParaRPr>
          </a:p>
          <a:p>
            <a:pPr marL="101600">
              <a:lnSpc>
                <a:spcPct val="100000"/>
              </a:lnSpc>
              <a:spcBef>
                <a:spcPts val="55"/>
              </a:spcBef>
              <a:tabLst>
                <a:tab pos="626110" algn="l"/>
                <a:tab pos="1297940" algn="l"/>
              </a:tabLst>
            </a:pPr>
            <a:r>
              <a:rPr sz="1350" spc="140" dirty="0">
                <a:latin typeface="Times New Roman"/>
                <a:cs typeface="Times New Roman"/>
              </a:rPr>
              <a:t>Yes	</a:t>
            </a:r>
            <a:r>
              <a:rPr sz="1350" spc="145" dirty="0">
                <a:solidFill>
                  <a:srgbClr val="00FF00"/>
                </a:solidFill>
                <a:latin typeface="Times New Roman"/>
                <a:cs typeface="Times New Roman"/>
              </a:rPr>
              <a:t>DIVD	</a:t>
            </a:r>
            <a:r>
              <a:rPr sz="1350" spc="150" dirty="0">
                <a:solidFill>
                  <a:srgbClr val="0000FF"/>
                </a:solidFill>
                <a:latin typeface="Times New Roman"/>
                <a:cs typeface="Times New Roman"/>
              </a:rPr>
              <a:t>M*F4</a:t>
            </a:r>
            <a:r>
              <a:rPr sz="1350" spc="54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350" spc="140" dirty="0">
                <a:latin typeface="Times New Roman"/>
                <a:cs typeface="Times New Roman"/>
              </a:rPr>
              <a:t>M(A1)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15964" y="5113526"/>
            <a:ext cx="24250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150" dirty="0">
                <a:solidFill>
                  <a:srgbClr val="FF0000"/>
                </a:solidFill>
                <a:latin typeface="Times New Roman"/>
                <a:cs typeface="Times New Roman"/>
              </a:rPr>
              <a:t>Register </a:t>
            </a:r>
            <a:r>
              <a:rPr sz="1800" i="1" spc="125" dirty="0">
                <a:solidFill>
                  <a:srgbClr val="FF0000"/>
                </a:solidFill>
                <a:latin typeface="Times New Roman"/>
                <a:cs typeface="Times New Roman"/>
              </a:rPr>
              <a:t>result</a:t>
            </a:r>
            <a:r>
              <a:rPr sz="1800" i="1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i="1" spc="130" dirty="0">
                <a:solidFill>
                  <a:srgbClr val="FF0000"/>
                </a:solidFill>
                <a:latin typeface="Times New Roman"/>
                <a:cs typeface="Times New Roman"/>
              </a:rPr>
              <a:t>status:</a:t>
            </a:r>
            <a:endParaRPr sz="1800">
              <a:latin typeface="Times New Roman"/>
              <a:cs typeface="Times New Roman"/>
            </a:endParaRPr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1333743" y="5445312"/>
          <a:ext cx="8404857" cy="4880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2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5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437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18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924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006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5595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65806">
                <a:tc>
                  <a:txBody>
                    <a:bodyPr/>
                    <a:lstStyle/>
                    <a:p>
                      <a:pPr marL="31750">
                        <a:lnSpc>
                          <a:spcPts val="1995"/>
                        </a:lnSpc>
                      </a:pPr>
                      <a:r>
                        <a:rPr sz="1800" spc="165" dirty="0">
                          <a:latin typeface="Times New Roman"/>
                          <a:cs typeface="Times New Roman"/>
                        </a:rPr>
                        <a:t>Clock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181610" algn="r">
                        <a:lnSpc>
                          <a:spcPts val="1964"/>
                        </a:lnSpc>
                      </a:pPr>
                      <a:r>
                        <a:rPr sz="1800" i="1" spc="-45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800" i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960" algn="ctr">
                        <a:lnSpc>
                          <a:spcPts val="1964"/>
                        </a:lnSpc>
                      </a:pPr>
                      <a:r>
                        <a:rPr sz="1800" i="1" spc="185" dirty="0">
                          <a:latin typeface="Times New Roman"/>
                          <a:cs typeface="Times New Roman"/>
                        </a:rPr>
                        <a:t>F2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ts val="1964"/>
                        </a:lnSpc>
                      </a:pPr>
                      <a:r>
                        <a:rPr sz="1800" i="1" spc="180" dirty="0">
                          <a:latin typeface="Times New Roman"/>
                          <a:cs typeface="Times New Roman"/>
                        </a:rPr>
                        <a:t>F4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1625">
                        <a:lnSpc>
                          <a:spcPts val="1964"/>
                        </a:lnSpc>
                      </a:pPr>
                      <a:r>
                        <a:rPr sz="1800" i="1" spc="180" dirty="0">
                          <a:latin typeface="Times New Roman"/>
                          <a:cs typeface="Times New Roman"/>
                        </a:rPr>
                        <a:t>F6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>
                        <a:lnSpc>
                          <a:spcPts val="1964"/>
                        </a:lnSpc>
                      </a:pPr>
                      <a:r>
                        <a:rPr sz="1800" i="1" spc="180" dirty="0">
                          <a:latin typeface="Times New Roman"/>
                          <a:cs typeface="Times New Roman"/>
                        </a:rPr>
                        <a:t>F8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964"/>
                        </a:lnSpc>
                      </a:pPr>
                      <a:r>
                        <a:rPr sz="1800" i="1" spc="185" dirty="0">
                          <a:latin typeface="Times New Roman"/>
                          <a:cs typeface="Times New Roman"/>
                        </a:rPr>
                        <a:t>F10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8115">
                        <a:lnSpc>
                          <a:spcPts val="1964"/>
                        </a:lnSpc>
                      </a:pPr>
                      <a:r>
                        <a:rPr sz="1800" i="1" spc="185" dirty="0">
                          <a:latin typeface="Times New Roman"/>
                          <a:cs typeface="Times New Roman"/>
                        </a:rPr>
                        <a:t>F12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3675">
                        <a:lnSpc>
                          <a:spcPts val="1964"/>
                        </a:lnSpc>
                      </a:pPr>
                      <a:r>
                        <a:rPr sz="1800" i="1" spc="90" dirty="0">
                          <a:latin typeface="Times New Roman"/>
                          <a:cs typeface="Times New Roman"/>
                        </a:rPr>
                        <a:t>...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9380">
                        <a:lnSpc>
                          <a:spcPts val="1964"/>
                        </a:lnSpc>
                      </a:pPr>
                      <a:r>
                        <a:rPr sz="1800" i="1" spc="185" dirty="0">
                          <a:latin typeface="Times New Roman"/>
                          <a:cs typeface="Times New Roman"/>
                        </a:rPr>
                        <a:t>F30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218">
                <a:tc>
                  <a:txBody>
                    <a:bodyPr/>
                    <a:lstStyle/>
                    <a:p>
                      <a:pPr marL="297815">
                        <a:lnSpc>
                          <a:spcPts val="1555"/>
                        </a:lnSpc>
                        <a:spcBef>
                          <a:spcPts val="95"/>
                        </a:spcBef>
                      </a:pPr>
                      <a:r>
                        <a:rPr sz="1350" b="1" spc="130" dirty="0">
                          <a:latin typeface="Times New Roman"/>
                          <a:cs typeface="Times New Roman"/>
                        </a:rPr>
                        <a:t>56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/>
                </a:tc>
                <a:tc>
                  <a:txBody>
                    <a:bodyPr/>
                    <a:lstStyle/>
                    <a:p>
                      <a:pPr marL="688340">
                        <a:lnSpc>
                          <a:spcPts val="1575"/>
                        </a:lnSpc>
                        <a:spcBef>
                          <a:spcPts val="70"/>
                        </a:spcBef>
                      </a:pPr>
                      <a:r>
                        <a:rPr sz="1350" i="1" spc="195" dirty="0">
                          <a:latin typeface="Times New Roman"/>
                          <a:cs typeface="Times New Roman"/>
                        </a:rPr>
                        <a:t>FU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889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ts val="1575"/>
                        </a:lnSpc>
                        <a:spcBef>
                          <a:spcPts val="70"/>
                        </a:spcBef>
                      </a:pPr>
                      <a:r>
                        <a:rPr sz="1350" spc="155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M*F4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780" algn="ctr">
                        <a:lnSpc>
                          <a:spcPts val="1575"/>
                        </a:lnSpc>
                        <a:spcBef>
                          <a:spcPts val="70"/>
                        </a:spcBef>
                      </a:pPr>
                      <a:r>
                        <a:rPr sz="1350" spc="14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M(A2)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889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481330">
                        <a:lnSpc>
                          <a:spcPts val="1575"/>
                        </a:lnSpc>
                        <a:spcBef>
                          <a:spcPts val="70"/>
                        </a:spcBef>
                      </a:pPr>
                      <a:r>
                        <a:rPr sz="1350" spc="150" dirty="0">
                          <a:solidFill>
                            <a:srgbClr val="00FF00"/>
                          </a:solidFill>
                          <a:latin typeface="Times New Roman"/>
                          <a:cs typeface="Times New Roman"/>
                        </a:rPr>
                        <a:t>(M-M+M</a:t>
                      </a:r>
                      <a:r>
                        <a:rPr sz="1350" spc="150" dirty="0">
                          <a:solidFill>
                            <a:srgbClr val="FF00FF"/>
                          </a:solidFill>
                          <a:latin typeface="Times New Roman"/>
                          <a:cs typeface="Times New Roman"/>
                        </a:rPr>
                        <a:t>(M-M)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889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 marL="46990">
                        <a:lnSpc>
                          <a:spcPts val="1575"/>
                        </a:lnSpc>
                        <a:spcBef>
                          <a:spcPts val="70"/>
                        </a:spcBef>
                      </a:pPr>
                      <a:r>
                        <a:rPr sz="1350" spc="105" dirty="0">
                          <a:solidFill>
                            <a:srgbClr val="00FF00"/>
                          </a:solidFill>
                          <a:latin typeface="Times New Roman"/>
                          <a:cs typeface="Times New Roman"/>
                        </a:rPr>
                        <a:t>Result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889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object 16"/>
          <p:cNvSpPr txBox="1"/>
          <p:nvPr/>
        </p:nvSpPr>
        <p:spPr>
          <a:xfrm>
            <a:off x="1154683" y="6363761"/>
            <a:ext cx="8139430" cy="7207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99085" marR="5080" indent="-287020">
              <a:lnSpc>
                <a:spcPts val="2590"/>
              </a:lnSpc>
              <a:spcBef>
                <a:spcPts val="425"/>
              </a:spcBef>
              <a:buChar char="•"/>
              <a:tabLst>
                <a:tab pos="299085" algn="l"/>
                <a:tab pos="299720" algn="l"/>
              </a:tabLst>
            </a:pPr>
            <a:r>
              <a:rPr sz="2400" dirty="0">
                <a:solidFill>
                  <a:srgbClr val="FC0128"/>
                </a:solidFill>
                <a:latin typeface="Comic Sans MS"/>
                <a:cs typeface="Comic Sans MS"/>
              </a:rPr>
              <a:t>Once </a:t>
            </a:r>
            <a:r>
              <a:rPr sz="2400" spc="-5" dirty="0">
                <a:solidFill>
                  <a:srgbClr val="FC0128"/>
                </a:solidFill>
                <a:latin typeface="Comic Sans MS"/>
                <a:cs typeface="Comic Sans MS"/>
              </a:rPr>
              <a:t>again: In-order </a:t>
            </a:r>
            <a:r>
              <a:rPr sz="2400" spc="-10" dirty="0">
                <a:solidFill>
                  <a:srgbClr val="FC0128"/>
                </a:solidFill>
                <a:latin typeface="Comic Sans MS"/>
                <a:cs typeface="Comic Sans MS"/>
              </a:rPr>
              <a:t>issue, </a:t>
            </a:r>
            <a:r>
              <a:rPr sz="2400" spc="-5" dirty="0">
                <a:solidFill>
                  <a:srgbClr val="FC0128"/>
                </a:solidFill>
                <a:latin typeface="Comic Sans MS"/>
                <a:cs typeface="Comic Sans MS"/>
              </a:rPr>
              <a:t>out-of-order </a:t>
            </a:r>
            <a:r>
              <a:rPr sz="2400" dirty="0">
                <a:solidFill>
                  <a:srgbClr val="FC0128"/>
                </a:solidFill>
                <a:latin typeface="Comic Sans MS"/>
                <a:cs typeface="Comic Sans MS"/>
              </a:rPr>
              <a:t>execution and  completion.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20" name="页脚占位符 19">
            <a:extLst>
              <a:ext uri="{FF2B5EF4-FFF2-40B4-BE49-F238E27FC236}">
                <a16:creationId xmlns:a16="http://schemas.microsoft.com/office/drawing/2014/main" id="{19ABA208-AB50-654D-B56D-618222F17B83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82611" y="502501"/>
            <a:ext cx="8413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0" dirty="0">
                <a:solidFill>
                  <a:srgbClr val="0332B7"/>
                </a:solidFill>
                <a:latin typeface="宋体"/>
                <a:cs typeface="宋体"/>
              </a:rPr>
              <a:t>解</a:t>
            </a:r>
            <a:r>
              <a:rPr sz="3200" dirty="0">
                <a:solidFill>
                  <a:srgbClr val="0332B7"/>
                </a:solidFill>
                <a:latin typeface="宋体"/>
                <a:cs typeface="宋体"/>
              </a:rPr>
              <a:t>答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72668" y="3779514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0" y="0"/>
                </a:moveTo>
                <a:lnTo>
                  <a:pt x="9144000" y="0"/>
                </a:lnTo>
                <a:lnTo>
                  <a:pt x="9144000" y="3429000"/>
                </a:lnTo>
                <a:lnTo>
                  <a:pt x="0" y="3429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470115" y="6930731"/>
            <a:ext cx="17907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30"/>
              </a:lnSpc>
            </a:pPr>
            <a:r>
              <a:rPr sz="1400" spc="5" dirty="0">
                <a:solidFill>
                  <a:srgbClr val="00AE00"/>
                </a:solidFill>
                <a:latin typeface="Times New Roman"/>
                <a:cs typeface="Times New Roman"/>
              </a:rPr>
              <a:t>3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15924" y="3779514"/>
            <a:ext cx="329565" cy="497205"/>
          </a:xfrm>
          <a:custGeom>
            <a:avLst/>
            <a:gdLst/>
            <a:ahLst/>
            <a:cxnLst/>
            <a:rect l="l" t="t" r="r" b="b"/>
            <a:pathLst>
              <a:path w="329565" h="497204">
                <a:moveTo>
                  <a:pt x="0" y="0"/>
                </a:moveTo>
                <a:lnTo>
                  <a:pt x="329184" y="0"/>
                </a:lnTo>
                <a:lnTo>
                  <a:pt x="329184" y="496823"/>
                </a:lnTo>
                <a:lnTo>
                  <a:pt x="0" y="49682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45108" y="3779514"/>
            <a:ext cx="327660" cy="497205"/>
          </a:xfrm>
          <a:custGeom>
            <a:avLst/>
            <a:gdLst/>
            <a:ahLst/>
            <a:cxnLst/>
            <a:rect l="l" t="t" r="r" b="b"/>
            <a:pathLst>
              <a:path w="327659" h="497204">
                <a:moveTo>
                  <a:pt x="0" y="0"/>
                </a:moveTo>
                <a:lnTo>
                  <a:pt x="327660" y="0"/>
                </a:lnTo>
                <a:lnTo>
                  <a:pt x="327660" y="496823"/>
                </a:lnTo>
                <a:lnTo>
                  <a:pt x="0" y="49682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72767" y="3779514"/>
            <a:ext cx="327660" cy="497205"/>
          </a:xfrm>
          <a:custGeom>
            <a:avLst/>
            <a:gdLst/>
            <a:ahLst/>
            <a:cxnLst/>
            <a:rect l="l" t="t" r="r" b="b"/>
            <a:pathLst>
              <a:path w="327660" h="497204">
                <a:moveTo>
                  <a:pt x="0" y="0"/>
                </a:moveTo>
                <a:lnTo>
                  <a:pt x="327660" y="0"/>
                </a:lnTo>
                <a:lnTo>
                  <a:pt x="327660" y="496823"/>
                </a:lnTo>
                <a:lnTo>
                  <a:pt x="0" y="49682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00427" y="3779514"/>
            <a:ext cx="327660" cy="497205"/>
          </a:xfrm>
          <a:custGeom>
            <a:avLst/>
            <a:gdLst/>
            <a:ahLst/>
            <a:cxnLst/>
            <a:rect l="l" t="t" r="r" b="b"/>
            <a:pathLst>
              <a:path w="327660" h="497204">
                <a:moveTo>
                  <a:pt x="0" y="0"/>
                </a:moveTo>
                <a:lnTo>
                  <a:pt x="327660" y="0"/>
                </a:lnTo>
                <a:lnTo>
                  <a:pt x="327660" y="496823"/>
                </a:lnTo>
                <a:lnTo>
                  <a:pt x="0" y="49682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28088" y="3779514"/>
            <a:ext cx="329565" cy="497205"/>
          </a:xfrm>
          <a:custGeom>
            <a:avLst/>
            <a:gdLst/>
            <a:ahLst/>
            <a:cxnLst/>
            <a:rect l="l" t="t" r="r" b="b"/>
            <a:pathLst>
              <a:path w="329564" h="497204">
                <a:moveTo>
                  <a:pt x="0" y="0"/>
                </a:moveTo>
                <a:lnTo>
                  <a:pt x="329184" y="0"/>
                </a:lnTo>
                <a:lnTo>
                  <a:pt x="329184" y="496823"/>
                </a:lnTo>
                <a:lnTo>
                  <a:pt x="0" y="49682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557272" y="3779514"/>
            <a:ext cx="327660" cy="497205"/>
          </a:xfrm>
          <a:custGeom>
            <a:avLst/>
            <a:gdLst/>
            <a:ahLst/>
            <a:cxnLst/>
            <a:rect l="l" t="t" r="r" b="b"/>
            <a:pathLst>
              <a:path w="327660" h="497204">
                <a:moveTo>
                  <a:pt x="0" y="0"/>
                </a:moveTo>
                <a:lnTo>
                  <a:pt x="327660" y="0"/>
                </a:lnTo>
                <a:lnTo>
                  <a:pt x="327660" y="496823"/>
                </a:lnTo>
                <a:lnTo>
                  <a:pt x="0" y="49682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84932" y="3779514"/>
            <a:ext cx="327660" cy="497205"/>
          </a:xfrm>
          <a:custGeom>
            <a:avLst/>
            <a:gdLst/>
            <a:ahLst/>
            <a:cxnLst/>
            <a:rect l="l" t="t" r="r" b="b"/>
            <a:pathLst>
              <a:path w="327660" h="497204">
                <a:moveTo>
                  <a:pt x="0" y="0"/>
                </a:moveTo>
                <a:lnTo>
                  <a:pt x="327660" y="0"/>
                </a:lnTo>
                <a:lnTo>
                  <a:pt x="327660" y="496823"/>
                </a:lnTo>
                <a:lnTo>
                  <a:pt x="0" y="49682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212592" y="3779514"/>
            <a:ext cx="327660" cy="497205"/>
          </a:xfrm>
          <a:custGeom>
            <a:avLst/>
            <a:gdLst/>
            <a:ahLst/>
            <a:cxnLst/>
            <a:rect l="l" t="t" r="r" b="b"/>
            <a:pathLst>
              <a:path w="327660" h="497204">
                <a:moveTo>
                  <a:pt x="0" y="0"/>
                </a:moveTo>
                <a:lnTo>
                  <a:pt x="327660" y="0"/>
                </a:lnTo>
                <a:lnTo>
                  <a:pt x="327660" y="496823"/>
                </a:lnTo>
                <a:lnTo>
                  <a:pt x="0" y="49682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540252" y="3779514"/>
            <a:ext cx="329565" cy="497205"/>
          </a:xfrm>
          <a:custGeom>
            <a:avLst/>
            <a:gdLst/>
            <a:ahLst/>
            <a:cxnLst/>
            <a:rect l="l" t="t" r="r" b="b"/>
            <a:pathLst>
              <a:path w="329564" h="497204">
                <a:moveTo>
                  <a:pt x="0" y="0"/>
                </a:moveTo>
                <a:lnTo>
                  <a:pt x="329184" y="0"/>
                </a:lnTo>
                <a:lnTo>
                  <a:pt x="329184" y="496823"/>
                </a:lnTo>
                <a:lnTo>
                  <a:pt x="0" y="49682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869435" y="3779514"/>
            <a:ext cx="327660" cy="497205"/>
          </a:xfrm>
          <a:custGeom>
            <a:avLst/>
            <a:gdLst/>
            <a:ahLst/>
            <a:cxnLst/>
            <a:rect l="l" t="t" r="r" b="b"/>
            <a:pathLst>
              <a:path w="327660" h="497204">
                <a:moveTo>
                  <a:pt x="0" y="0"/>
                </a:moveTo>
                <a:lnTo>
                  <a:pt x="327660" y="0"/>
                </a:lnTo>
                <a:lnTo>
                  <a:pt x="327660" y="496823"/>
                </a:lnTo>
                <a:lnTo>
                  <a:pt x="0" y="49682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197096" y="3779514"/>
            <a:ext cx="327660" cy="497205"/>
          </a:xfrm>
          <a:custGeom>
            <a:avLst/>
            <a:gdLst/>
            <a:ahLst/>
            <a:cxnLst/>
            <a:rect l="l" t="t" r="r" b="b"/>
            <a:pathLst>
              <a:path w="327660" h="497204">
                <a:moveTo>
                  <a:pt x="0" y="0"/>
                </a:moveTo>
                <a:lnTo>
                  <a:pt x="327660" y="0"/>
                </a:lnTo>
                <a:lnTo>
                  <a:pt x="327660" y="496823"/>
                </a:lnTo>
                <a:lnTo>
                  <a:pt x="0" y="49682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524755" y="3779514"/>
            <a:ext cx="329565" cy="497205"/>
          </a:xfrm>
          <a:custGeom>
            <a:avLst/>
            <a:gdLst/>
            <a:ahLst/>
            <a:cxnLst/>
            <a:rect l="l" t="t" r="r" b="b"/>
            <a:pathLst>
              <a:path w="329564" h="497204">
                <a:moveTo>
                  <a:pt x="0" y="0"/>
                </a:moveTo>
                <a:lnTo>
                  <a:pt x="329184" y="0"/>
                </a:lnTo>
                <a:lnTo>
                  <a:pt x="329184" y="496823"/>
                </a:lnTo>
                <a:lnTo>
                  <a:pt x="0" y="49682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853940" y="3779514"/>
            <a:ext cx="327660" cy="497205"/>
          </a:xfrm>
          <a:custGeom>
            <a:avLst/>
            <a:gdLst/>
            <a:ahLst/>
            <a:cxnLst/>
            <a:rect l="l" t="t" r="r" b="b"/>
            <a:pathLst>
              <a:path w="327660" h="497204">
                <a:moveTo>
                  <a:pt x="0" y="0"/>
                </a:moveTo>
                <a:lnTo>
                  <a:pt x="327660" y="0"/>
                </a:lnTo>
                <a:lnTo>
                  <a:pt x="327660" y="496823"/>
                </a:lnTo>
                <a:lnTo>
                  <a:pt x="0" y="49682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181600" y="3779514"/>
            <a:ext cx="327660" cy="497205"/>
          </a:xfrm>
          <a:custGeom>
            <a:avLst/>
            <a:gdLst/>
            <a:ahLst/>
            <a:cxnLst/>
            <a:rect l="l" t="t" r="r" b="b"/>
            <a:pathLst>
              <a:path w="327660" h="497204">
                <a:moveTo>
                  <a:pt x="0" y="0"/>
                </a:moveTo>
                <a:lnTo>
                  <a:pt x="327660" y="0"/>
                </a:lnTo>
                <a:lnTo>
                  <a:pt x="327660" y="496823"/>
                </a:lnTo>
                <a:lnTo>
                  <a:pt x="0" y="49682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509259" y="3779514"/>
            <a:ext cx="327660" cy="497205"/>
          </a:xfrm>
          <a:custGeom>
            <a:avLst/>
            <a:gdLst/>
            <a:ahLst/>
            <a:cxnLst/>
            <a:rect l="l" t="t" r="r" b="b"/>
            <a:pathLst>
              <a:path w="327660" h="497204">
                <a:moveTo>
                  <a:pt x="0" y="0"/>
                </a:moveTo>
                <a:lnTo>
                  <a:pt x="327660" y="0"/>
                </a:lnTo>
                <a:lnTo>
                  <a:pt x="327660" y="496823"/>
                </a:lnTo>
                <a:lnTo>
                  <a:pt x="0" y="49682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836920" y="3779514"/>
            <a:ext cx="329565" cy="497205"/>
          </a:xfrm>
          <a:custGeom>
            <a:avLst/>
            <a:gdLst/>
            <a:ahLst/>
            <a:cxnLst/>
            <a:rect l="l" t="t" r="r" b="b"/>
            <a:pathLst>
              <a:path w="329564" h="497204">
                <a:moveTo>
                  <a:pt x="0" y="0"/>
                </a:moveTo>
                <a:lnTo>
                  <a:pt x="329184" y="0"/>
                </a:lnTo>
                <a:lnTo>
                  <a:pt x="329184" y="496823"/>
                </a:lnTo>
                <a:lnTo>
                  <a:pt x="0" y="49682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166103" y="3779514"/>
            <a:ext cx="327660" cy="497205"/>
          </a:xfrm>
          <a:custGeom>
            <a:avLst/>
            <a:gdLst/>
            <a:ahLst/>
            <a:cxnLst/>
            <a:rect l="l" t="t" r="r" b="b"/>
            <a:pathLst>
              <a:path w="327660" h="497204">
                <a:moveTo>
                  <a:pt x="0" y="0"/>
                </a:moveTo>
                <a:lnTo>
                  <a:pt x="327660" y="0"/>
                </a:lnTo>
                <a:lnTo>
                  <a:pt x="327660" y="496823"/>
                </a:lnTo>
                <a:lnTo>
                  <a:pt x="0" y="49682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493764" y="3779514"/>
            <a:ext cx="327660" cy="497205"/>
          </a:xfrm>
          <a:custGeom>
            <a:avLst/>
            <a:gdLst/>
            <a:ahLst/>
            <a:cxnLst/>
            <a:rect l="l" t="t" r="r" b="b"/>
            <a:pathLst>
              <a:path w="327659" h="497204">
                <a:moveTo>
                  <a:pt x="0" y="0"/>
                </a:moveTo>
                <a:lnTo>
                  <a:pt x="327660" y="0"/>
                </a:lnTo>
                <a:lnTo>
                  <a:pt x="327660" y="496823"/>
                </a:lnTo>
                <a:lnTo>
                  <a:pt x="0" y="49682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821423" y="3779514"/>
            <a:ext cx="329565" cy="497205"/>
          </a:xfrm>
          <a:custGeom>
            <a:avLst/>
            <a:gdLst/>
            <a:ahLst/>
            <a:cxnLst/>
            <a:rect l="l" t="t" r="r" b="b"/>
            <a:pathLst>
              <a:path w="329565" h="497204">
                <a:moveTo>
                  <a:pt x="0" y="0"/>
                </a:moveTo>
                <a:lnTo>
                  <a:pt x="329184" y="0"/>
                </a:lnTo>
                <a:lnTo>
                  <a:pt x="329184" y="496823"/>
                </a:lnTo>
                <a:lnTo>
                  <a:pt x="0" y="49682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150607" y="3779514"/>
            <a:ext cx="327660" cy="497205"/>
          </a:xfrm>
          <a:custGeom>
            <a:avLst/>
            <a:gdLst/>
            <a:ahLst/>
            <a:cxnLst/>
            <a:rect l="l" t="t" r="r" b="b"/>
            <a:pathLst>
              <a:path w="327659" h="497204">
                <a:moveTo>
                  <a:pt x="0" y="0"/>
                </a:moveTo>
                <a:lnTo>
                  <a:pt x="327660" y="0"/>
                </a:lnTo>
                <a:lnTo>
                  <a:pt x="327660" y="496823"/>
                </a:lnTo>
                <a:lnTo>
                  <a:pt x="0" y="49682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478268" y="3779514"/>
            <a:ext cx="327660" cy="497205"/>
          </a:xfrm>
          <a:custGeom>
            <a:avLst/>
            <a:gdLst/>
            <a:ahLst/>
            <a:cxnLst/>
            <a:rect l="l" t="t" r="r" b="b"/>
            <a:pathLst>
              <a:path w="327659" h="497204">
                <a:moveTo>
                  <a:pt x="0" y="0"/>
                </a:moveTo>
                <a:lnTo>
                  <a:pt x="327660" y="0"/>
                </a:lnTo>
                <a:lnTo>
                  <a:pt x="327660" y="496823"/>
                </a:lnTo>
                <a:lnTo>
                  <a:pt x="0" y="49682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805928" y="3779514"/>
            <a:ext cx="327660" cy="497205"/>
          </a:xfrm>
          <a:custGeom>
            <a:avLst/>
            <a:gdLst/>
            <a:ahLst/>
            <a:cxnLst/>
            <a:rect l="l" t="t" r="r" b="b"/>
            <a:pathLst>
              <a:path w="327659" h="497204">
                <a:moveTo>
                  <a:pt x="0" y="0"/>
                </a:moveTo>
                <a:lnTo>
                  <a:pt x="327660" y="0"/>
                </a:lnTo>
                <a:lnTo>
                  <a:pt x="327660" y="496823"/>
                </a:lnTo>
                <a:lnTo>
                  <a:pt x="0" y="49682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133588" y="3779514"/>
            <a:ext cx="329565" cy="497205"/>
          </a:xfrm>
          <a:custGeom>
            <a:avLst/>
            <a:gdLst/>
            <a:ahLst/>
            <a:cxnLst/>
            <a:rect l="l" t="t" r="r" b="b"/>
            <a:pathLst>
              <a:path w="329565" h="497204">
                <a:moveTo>
                  <a:pt x="0" y="0"/>
                </a:moveTo>
                <a:lnTo>
                  <a:pt x="329184" y="0"/>
                </a:lnTo>
                <a:lnTo>
                  <a:pt x="329184" y="496823"/>
                </a:lnTo>
                <a:lnTo>
                  <a:pt x="0" y="49682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62771" y="3779514"/>
            <a:ext cx="327660" cy="497205"/>
          </a:xfrm>
          <a:custGeom>
            <a:avLst/>
            <a:gdLst/>
            <a:ahLst/>
            <a:cxnLst/>
            <a:rect l="l" t="t" r="r" b="b"/>
            <a:pathLst>
              <a:path w="327659" h="497204">
                <a:moveTo>
                  <a:pt x="0" y="0"/>
                </a:moveTo>
                <a:lnTo>
                  <a:pt x="327660" y="0"/>
                </a:lnTo>
                <a:lnTo>
                  <a:pt x="327660" y="496823"/>
                </a:lnTo>
                <a:lnTo>
                  <a:pt x="0" y="49682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90431" y="3779514"/>
            <a:ext cx="327660" cy="497205"/>
          </a:xfrm>
          <a:custGeom>
            <a:avLst/>
            <a:gdLst/>
            <a:ahLst/>
            <a:cxnLst/>
            <a:rect l="l" t="t" r="r" b="b"/>
            <a:pathLst>
              <a:path w="327659" h="497204">
                <a:moveTo>
                  <a:pt x="0" y="0"/>
                </a:moveTo>
                <a:lnTo>
                  <a:pt x="327660" y="0"/>
                </a:lnTo>
                <a:lnTo>
                  <a:pt x="327660" y="496823"/>
                </a:lnTo>
                <a:lnTo>
                  <a:pt x="0" y="49682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118092" y="3779514"/>
            <a:ext cx="327660" cy="497205"/>
          </a:xfrm>
          <a:custGeom>
            <a:avLst/>
            <a:gdLst/>
            <a:ahLst/>
            <a:cxnLst/>
            <a:rect l="l" t="t" r="r" b="b"/>
            <a:pathLst>
              <a:path w="327659" h="497204">
                <a:moveTo>
                  <a:pt x="0" y="0"/>
                </a:moveTo>
                <a:lnTo>
                  <a:pt x="327660" y="0"/>
                </a:lnTo>
                <a:lnTo>
                  <a:pt x="327660" y="496823"/>
                </a:lnTo>
                <a:lnTo>
                  <a:pt x="0" y="49682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445752" y="3779514"/>
            <a:ext cx="329565" cy="497205"/>
          </a:xfrm>
          <a:custGeom>
            <a:avLst/>
            <a:gdLst/>
            <a:ahLst/>
            <a:cxnLst/>
            <a:rect l="l" t="t" r="r" b="b"/>
            <a:pathLst>
              <a:path w="329565" h="497204">
                <a:moveTo>
                  <a:pt x="0" y="0"/>
                </a:moveTo>
                <a:lnTo>
                  <a:pt x="329184" y="0"/>
                </a:lnTo>
                <a:lnTo>
                  <a:pt x="329184" y="496823"/>
                </a:lnTo>
                <a:lnTo>
                  <a:pt x="0" y="49682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15924" y="4276338"/>
            <a:ext cx="329565" cy="944880"/>
          </a:xfrm>
          <a:custGeom>
            <a:avLst/>
            <a:gdLst/>
            <a:ahLst/>
            <a:cxnLst/>
            <a:rect l="l" t="t" r="r" b="b"/>
            <a:pathLst>
              <a:path w="329565" h="944879">
                <a:moveTo>
                  <a:pt x="0" y="0"/>
                </a:moveTo>
                <a:lnTo>
                  <a:pt x="329184" y="0"/>
                </a:lnTo>
                <a:lnTo>
                  <a:pt x="329184" y="944880"/>
                </a:lnTo>
                <a:lnTo>
                  <a:pt x="0" y="94488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245108" y="4276338"/>
            <a:ext cx="327660" cy="944880"/>
          </a:xfrm>
          <a:custGeom>
            <a:avLst/>
            <a:gdLst/>
            <a:ahLst/>
            <a:cxnLst/>
            <a:rect l="l" t="t" r="r" b="b"/>
            <a:pathLst>
              <a:path w="327659" h="944879">
                <a:moveTo>
                  <a:pt x="0" y="0"/>
                </a:moveTo>
                <a:lnTo>
                  <a:pt x="327660" y="0"/>
                </a:lnTo>
                <a:lnTo>
                  <a:pt x="327660" y="944880"/>
                </a:lnTo>
                <a:lnTo>
                  <a:pt x="0" y="94488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572767" y="4276338"/>
            <a:ext cx="327660" cy="944880"/>
          </a:xfrm>
          <a:custGeom>
            <a:avLst/>
            <a:gdLst/>
            <a:ahLst/>
            <a:cxnLst/>
            <a:rect l="l" t="t" r="r" b="b"/>
            <a:pathLst>
              <a:path w="327660" h="944879">
                <a:moveTo>
                  <a:pt x="0" y="0"/>
                </a:moveTo>
                <a:lnTo>
                  <a:pt x="327660" y="0"/>
                </a:lnTo>
                <a:lnTo>
                  <a:pt x="327660" y="944880"/>
                </a:lnTo>
                <a:lnTo>
                  <a:pt x="0" y="94488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900427" y="4276338"/>
            <a:ext cx="327660" cy="944880"/>
          </a:xfrm>
          <a:custGeom>
            <a:avLst/>
            <a:gdLst/>
            <a:ahLst/>
            <a:cxnLst/>
            <a:rect l="l" t="t" r="r" b="b"/>
            <a:pathLst>
              <a:path w="327660" h="944879">
                <a:moveTo>
                  <a:pt x="0" y="0"/>
                </a:moveTo>
                <a:lnTo>
                  <a:pt x="327660" y="0"/>
                </a:lnTo>
                <a:lnTo>
                  <a:pt x="327660" y="944880"/>
                </a:lnTo>
                <a:lnTo>
                  <a:pt x="0" y="94488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228088" y="4276338"/>
            <a:ext cx="329565" cy="944880"/>
          </a:xfrm>
          <a:custGeom>
            <a:avLst/>
            <a:gdLst/>
            <a:ahLst/>
            <a:cxnLst/>
            <a:rect l="l" t="t" r="r" b="b"/>
            <a:pathLst>
              <a:path w="329564" h="944879">
                <a:moveTo>
                  <a:pt x="0" y="0"/>
                </a:moveTo>
                <a:lnTo>
                  <a:pt x="329184" y="0"/>
                </a:lnTo>
                <a:lnTo>
                  <a:pt x="329184" y="944880"/>
                </a:lnTo>
                <a:lnTo>
                  <a:pt x="0" y="94488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557272" y="4276338"/>
            <a:ext cx="327660" cy="944880"/>
          </a:xfrm>
          <a:custGeom>
            <a:avLst/>
            <a:gdLst/>
            <a:ahLst/>
            <a:cxnLst/>
            <a:rect l="l" t="t" r="r" b="b"/>
            <a:pathLst>
              <a:path w="327660" h="944879">
                <a:moveTo>
                  <a:pt x="0" y="0"/>
                </a:moveTo>
                <a:lnTo>
                  <a:pt x="327660" y="0"/>
                </a:lnTo>
                <a:lnTo>
                  <a:pt x="327660" y="944880"/>
                </a:lnTo>
                <a:lnTo>
                  <a:pt x="0" y="94488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884932" y="4276338"/>
            <a:ext cx="327660" cy="944880"/>
          </a:xfrm>
          <a:custGeom>
            <a:avLst/>
            <a:gdLst/>
            <a:ahLst/>
            <a:cxnLst/>
            <a:rect l="l" t="t" r="r" b="b"/>
            <a:pathLst>
              <a:path w="327660" h="944879">
                <a:moveTo>
                  <a:pt x="0" y="0"/>
                </a:moveTo>
                <a:lnTo>
                  <a:pt x="327660" y="0"/>
                </a:lnTo>
                <a:lnTo>
                  <a:pt x="327660" y="944880"/>
                </a:lnTo>
                <a:lnTo>
                  <a:pt x="0" y="94488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212592" y="4276338"/>
            <a:ext cx="327660" cy="944880"/>
          </a:xfrm>
          <a:custGeom>
            <a:avLst/>
            <a:gdLst/>
            <a:ahLst/>
            <a:cxnLst/>
            <a:rect l="l" t="t" r="r" b="b"/>
            <a:pathLst>
              <a:path w="327660" h="944879">
                <a:moveTo>
                  <a:pt x="0" y="0"/>
                </a:moveTo>
                <a:lnTo>
                  <a:pt x="327660" y="0"/>
                </a:lnTo>
                <a:lnTo>
                  <a:pt x="327660" y="944880"/>
                </a:lnTo>
                <a:lnTo>
                  <a:pt x="0" y="94488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540252" y="4276338"/>
            <a:ext cx="329565" cy="944880"/>
          </a:xfrm>
          <a:custGeom>
            <a:avLst/>
            <a:gdLst/>
            <a:ahLst/>
            <a:cxnLst/>
            <a:rect l="l" t="t" r="r" b="b"/>
            <a:pathLst>
              <a:path w="329564" h="944879">
                <a:moveTo>
                  <a:pt x="0" y="0"/>
                </a:moveTo>
                <a:lnTo>
                  <a:pt x="329184" y="0"/>
                </a:lnTo>
                <a:lnTo>
                  <a:pt x="329184" y="944880"/>
                </a:lnTo>
                <a:lnTo>
                  <a:pt x="0" y="94488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869435" y="4276338"/>
            <a:ext cx="327660" cy="944880"/>
          </a:xfrm>
          <a:custGeom>
            <a:avLst/>
            <a:gdLst/>
            <a:ahLst/>
            <a:cxnLst/>
            <a:rect l="l" t="t" r="r" b="b"/>
            <a:pathLst>
              <a:path w="327660" h="944879">
                <a:moveTo>
                  <a:pt x="0" y="0"/>
                </a:moveTo>
                <a:lnTo>
                  <a:pt x="327660" y="0"/>
                </a:lnTo>
                <a:lnTo>
                  <a:pt x="327660" y="944880"/>
                </a:lnTo>
                <a:lnTo>
                  <a:pt x="0" y="94488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197096" y="4276338"/>
            <a:ext cx="327660" cy="944880"/>
          </a:xfrm>
          <a:custGeom>
            <a:avLst/>
            <a:gdLst/>
            <a:ahLst/>
            <a:cxnLst/>
            <a:rect l="l" t="t" r="r" b="b"/>
            <a:pathLst>
              <a:path w="327660" h="944879">
                <a:moveTo>
                  <a:pt x="0" y="0"/>
                </a:moveTo>
                <a:lnTo>
                  <a:pt x="327660" y="0"/>
                </a:lnTo>
                <a:lnTo>
                  <a:pt x="327660" y="944880"/>
                </a:lnTo>
                <a:lnTo>
                  <a:pt x="0" y="94488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524755" y="4276338"/>
            <a:ext cx="329565" cy="944880"/>
          </a:xfrm>
          <a:custGeom>
            <a:avLst/>
            <a:gdLst/>
            <a:ahLst/>
            <a:cxnLst/>
            <a:rect l="l" t="t" r="r" b="b"/>
            <a:pathLst>
              <a:path w="329564" h="944879">
                <a:moveTo>
                  <a:pt x="0" y="0"/>
                </a:moveTo>
                <a:lnTo>
                  <a:pt x="329184" y="0"/>
                </a:lnTo>
                <a:lnTo>
                  <a:pt x="329184" y="944880"/>
                </a:lnTo>
                <a:lnTo>
                  <a:pt x="0" y="94488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853940" y="4276338"/>
            <a:ext cx="327660" cy="944880"/>
          </a:xfrm>
          <a:custGeom>
            <a:avLst/>
            <a:gdLst/>
            <a:ahLst/>
            <a:cxnLst/>
            <a:rect l="l" t="t" r="r" b="b"/>
            <a:pathLst>
              <a:path w="327660" h="944879">
                <a:moveTo>
                  <a:pt x="0" y="0"/>
                </a:moveTo>
                <a:lnTo>
                  <a:pt x="327660" y="0"/>
                </a:lnTo>
                <a:lnTo>
                  <a:pt x="327660" y="944880"/>
                </a:lnTo>
                <a:lnTo>
                  <a:pt x="0" y="94488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181600" y="4276338"/>
            <a:ext cx="327660" cy="944880"/>
          </a:xfrm>
          <a:custGeom>
            <a:avLst/>
            <a:gdLst/>
            <a:ahLst/>
            <a:cxnLst/>
            <a:rect l="l" t="t" r="r" b="b"/>
            <a:pathLst>
              <a:path w="327660" h="944879">
                <a:moveTo>
                  <a:pt x="0" y="0"/>
                </a:moveTo>
                <a:lnTo>
                  <a:pt x="327660" y="0"/>
                </a:lnTo>
                <a:lnTo>
                  <a:pt x="327660" y="944880"/>
                </a:lnTo>
                <a:lnTo>
                  <a:pt x="0" y="94488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509259" y="4276338"/>
            <a:ext cx="327660" cy="944880"/>
          </a:xfrm>
          <a:custGeom>
            <a:avLst/>
            <a:gdLst/>
            <a:ahLst/>
            <a:cxnLst/>
            <a:rect l="l" t="t" r="r" b="b"/>
            <a:pathLst>
              <a:path w="327660" h="944879">
                <a:moveTo>
                  <a:pt x="0" y="0"/>
                </a:moveTo>
                <a:lnTo>
                  <a:pt x="327660" y="0"/>
                </a:lnTo>
                <a:lnTo>
                  <a:pt x="327660" y="944880"/>
                </a:lnTo>
                <a:lnTo>
                  <a:pt x="0" y="94488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836920" y="4276338"/>
            <a:ext cx="329565" cy="944880"/>
          </a:xfrm>
          <a:custGeom>
            <a:avLst/>
            <a:gdLst/>
            <a:ahLst/>
            <a:cxnLst/>
            <a:rect l="l" t="t" r="r" b="b"/>
            <a:pathLst>
              <a:path w="329564" h="944879">
                <a:moveTo>
                  <a:pt x="0" y="0"/>
                </a:moveTo>
                <a:lnTo>
                  <a:pt x="329184" y="0"/>
                </a:lnTo>
                <a:lnTo>
                  <a:pt x="329184" y="944880"/>
                </a:lnTo>
                <a:lnTo>
                  <a:pt x="0" y="94488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166103" y="4276338"/>
            <a:ext cx="327660" cy="944880"/>
          </a:xfrm>
          <a:custGeom>
            <a:avLst/>
            <a:gdLst/>
            <a:ahLst/>
            <a:cxnLst/>
            <a:rect l="l" t="t" r="r" b="b"/>
            <a:pathLst>
              <a:path w="327660" h="944879">
                <a:moveTo>
                  <a:pt x="0" y="0"/>
                </a:moveTo>
                <a:lnTo>
                  <a:pt x="327660" y="0"/>
                </a:lnTo>
                <a:lnTo>
                  <a:pt x="327660" y="944880"/>
                </a:lnTo>
                <a:lnTo>
                  <a:pt x="0" y="94488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493764" y="4276338"/>
            <a:ext cx="327660" cy="944880"/>
          </a:xfrm>
          <a:custGeom>
            <a:avLst/>
            <a:gdLst/>
            <a:ahLst/>
            <a:cxnLst/>
            <a:rect l="l" t="t" r="r" b="b"/>
            <a:pathLst>
              <a:path w="327659" h="944879">
                <a:moveTo>
                  <a:pt x="0" y="0"/>
                </a:moveTo>
                <a:lnTo>
                  <a:pt x="327660" y="0"/>
                </a:lnTo>
                <a:lnTo>
                  <a:pt x="327660" y="944880"/>
                </a:lnTo>
                <a:lnTo>
                  <a:pt x="0" y="94488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821423" y="4276338"/>
            <a:ext cx="329565" cy="944880"/>
          </a:xfrm>
          <a:custGeom>
            <a:avLst/>
            <a:gdLst/>
            <a:ahLst/>
            <a:cxnLst/>
            <a:rect l="l" t="t" r="r" b="b"/>
            <a:pathLst>
              <a:path w="329565" h="944879">
                <a:moveTo>
                  <a:pt x="0" y="0"/>
                </a:moveTo>
                <a:lnTo>
                  <a:pt x="329184" y="0"/>
                </a:lnTo>
                <a:lnTo>
                  <a:pt x="329184" y="944880"/>
                </a:lnTo>
                <a:lnTo>
                  <a:pt x="0" y="94488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150607" y="4276338"/>
            <a:ext cx="327660" cy="944880"/>
          </a:xfrm>
          <a:custGeom>
            <a:avLst/>
            <a:gdLst/>
            <a:ahLst/>
            <a:cxnLst/>
            <a:rect l="l" t="t" r="r" b="b"/>
            <a:pathLst>
              <a:path w="327659" h="944879">
                <a:moveTo>
                  <a:pt x="0" y="0"/>
                </a:moveTo>
                <a:lnTo>
                  <a:pt x="327660" y="0"/>
                </a:lnTo>
                <a:lnTo>
                  <a:pt x="327660" y="944880"/>
                </a:lnTo>
                <a:lnTo>
                  <a:pt x="0" y="94488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478268" y="4276338"/>
            <a:ext cx="327660" cy="944880"/>
          </a:xfrm>
          <a:custGeom>
            <a:avLst/>
            <a:gdLst/>
            <a:ahLst/>
            <a:cxnLst/>
            <a:rect l="l" t="t" r="r" b="b"/>
            <a:pathLst>
              <a:path w="327659" h="944879">
                <a:moveTo>
                  <a:pt x="0" y="0"/>
                </a:moveTo>
                <a:lnTo>
                  <a:pt x="327660" y="0"/>
                </a:lnTo>
                <a:lnTo>
                  <a:pt x="327660" y="944880"/>
                </a:lnTo>
                <a:lnTo>
                  <a:pt x="0" y="94488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805928" y="4276338"/>
            <a:ext cx="327660" cy="944880"/>
          </a:xfrm>
          <a:custGeom>
            <a:avLst/>
            <a:gdLst/>
            <a:ahLst/>
            <a:cxnLst/>
            <a:rect l="l" t="t" r="r" b="b"/>
            <a:pathLst>
              <a:path w="327659" h="944879">
                <a:moveTo>
                  <a:pt x="0" y="0"/>
                </a:moveTo>
                <a:lnTo>
                  <a:pt x="327660" y="0"/>
                </a:lnTo>
                <a:lnTo>
                  <a:pt x="327660" y="944880"/>
                </a:lnTo>
                <a:lnTo>
                  <a:pt x="0" y="94488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133588" y="4276338"/>
            <a:ext cx="329565" cy="944880"/>
          </a:xfrm>
          <a:custGeom>
            <a:avLst/>
            <a:gdLst/>
            <a:ahLst/>
            <a:cxnLst/>
            <a:rect l="l" t="t" r="r" b="b"/>
            <a:pathLst>
              <a:path w="329565" h="944879">
                <a:moveTo>
                  <a:pt x="0" y="0"/>
                </a:moveTo>
                <a:lnTo>
                  <a:pt x="329184" y="0"/>
                </a:lnTo>
                <a:lnTo>
                  <a:pt x="329184" y="944880"/>
                </a:lnTo>
                <a:lnTo>
                  <a:pt x="0" y="94488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462771" y="4276338"/>
            <a:ext cx="327660" cy="944880"/>
          </a:xfrm>
          <a:custGeom>
            <a:avLst/>
            <a:gdLst/>
            <a:ahLst/>
            <a:cxnLst/>
            <a:rect l="l" t="t" r="r" b="b"/>
            <a:pathLst>
              <a:path w="327659" h="944879">
                <a:moveTo>
                  <a:pt x="0" y="0"/>
                </a:moveTo>
                <a:lnTo>
                  <a:pt x="327660" y="0"/>
                </a:lnTo>
                <a:lnTo>
                  <a:pt x="327660" y="944880"/>
                </a:lnTo>
                <a:lnTo>
                  <a:pt x="0" y="94488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790431" y="4276338"/>
            <a:ext cx="327660" cy="944880"/>
          </a:xfrm>
          <a:custGeom>
            <a:avLst/>
            <a:gdLst/>
            <a:ahLst/>
            <a:cxnLst/>
            <a:rect l="l" t="t" r="r" b="b"/>
            <a:pathLst>
              <a:path w="327659" h="944879">
                <a:moveTo>
                  <a:pt x="0" y="0"/>
                </a:moveTo>
                <a:lnTo>
                  <a:pt x="327660" y="0"/>
                </a:lnTo>
                <a:lnTo>
                  <a:pt x="327660" y="944880"/>
                </a:lnTo>
                <a:lnTo>
                  <a:pt x="0" y="94488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9118092" y="4276338"/>
            <a:ext cx="327660" cy="944880"/>
          </a:xfrm>
          <a:custGeom>
            <a:avLst/>
            <a:gdLst/>
            <a:ahLst/>
            <a:cxnLst/>
            <a:rect l="l" t="t" r="r" b="b"/>
            <a:pathLst>
              <a:path w="327659" h="944879">
                <a:moveTo>
                  <a:pt x="0" y="0"/>
                </a:moveTo>
                <a:lnTo>
                  <a:pt x="327660" y="0"/>
                </a:lnTo>
                <a:lnTo>
                  <a:pt x="327660" y="944880"/>
                </a:lnTo>
                <a:lnTo>
                  <a:pt x="0" y="94488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9445752" y="4276338"/>
            <a:ext cx="329565" cy="944880"/>
          </a:xfrm>
          <a:custGeom>
            <a:avLst/>
            <a:gdLst/>
            <a:ahLst/>
            <a:cxnLst/>
            <a:rect l="l" t="t" r="r" b="b"/>
            <a:pathLst>
              <a:path w="329565" h="944879">
                <a:moveTo>
                  <a:pt x="0" y="0"/>
                </a:moveTo>
                <a:lnTo>
                  <a:pt x="329184" y="0"/>
                </a:lnTo>
                <a:lnTo>
                  <a:pt x="329184" y="944880"/>
                </a:lnTo>
                <a:lnTo>
                  <a:pt x="0" y="94488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915924" y="5221218"/>
            <a:ext cx="329565" cy="1158240"/>
          </a:xfrm>
          <a:custGeom>
            <a:avLst/>
            <a:gdLst/>
            <a:ahLst/>
            <a:cxnLst/>
            <a:rect l="l" t="t" r="r" b="b"/>
            <a:pathLst>
              <a:path w="329565" h="1158239">
                <a:moveTo>
                  <a:pt x="0" y="0"/>
                </a:moveTo>
                <a:lnTo>
                  <a:pt x="329184" y="0"/>
                </a:lnTo>
                <a:lnTo>
                  <a:pt x="329184" y="1158240"/>
                </a:lnTo>
                <a:lnTo>
                  <a:pt x="0" y="115824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245108" y="5221218"/>
            <a:ext cx="327660" cy="1158240"/>
          </a:xfrm>
          <a:custGeom>
            <a:avLst/>
            <a:gdLst/>
            <a:ahLst/>
            <a:cxnLst/>
            <a:rect l="l" t="t" r="r" b="b"/>
            <a:pathLst>
              <a:path w="327659" h="1158239">
                <a:moveTo>
                  <a:pt x="0" y="0"/>
                </a:moveTo>
                <a:lnTo>
                  <a:pt x="327660" y="0"/>
                </a:lnTo>
                <a:lnTo>
                  <a:pt x="327660" y="1158240"/>
                </a:lnTo>
                <a:lnTo>
                  <a:pt x="0" y="115824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572767" y="5221218"/>
            <a:ext cx="327660" cy="1158240"/>
          </a:xfrm>
          <a:custGeom>
            <a:avLst/>
            <a:gdLst/>
            <a:ahLst/>
            <a:cxnLst/>
            <a:rect l="l" t="t" r="r" b="b"/>
            <a:pathLst>
              <a:path w="327660" h="1158239">
                <a:moveTo>
                  <a:pt x="0" y="0"/>
                </a:moveTo>
                <a:lnTo>
                  <a:pt x="327660" y="0"/>
                </a:lnTo>
                <a:lnTo>
                  <a:pt x="327660" y="1158240"/>
                </a:lnTo>
                <a:lnTo>
                  <a:pt x="0" y="115824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900427" y="5221218"/>
            <a:ext cx="327660" cy="1158240"/>
          </a:xfrm>
          <a:custGeom>
            <a:avLst/>
            <a:gdLst/>
            <a:ahLst/>
            <a:cxnLst/>
            <a:rect l="l" t="t" r="r" b="b"/>
            <a:pathLst>
              <a:path w="327660" h="1158239">
                <a:moveTo>
                  <a:pt x="0" y="0"/>
                </a:moveTo>
                <a:lnTo>
                  <a:pt x="327660" y="0"/>
                </a:lnTo>
                <a:lnTo>
                  <a:pt x="327660" y="1158240"/>
                </a:lnTo>
                <a:lnTo>
                  <a:pt x="0" y="115824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228088" y="5221218"/>
            <a:ext cx="329565" cy="1158240"/>
          </a:xfrm>
          <a:custGeom>
            <a:avLst/>
            <a:gdLst/>
            <a:ahLst/>
            <a:cxnLst/>
            <a:rect l="l" t="t" r="r" b="b"/>
            <a:pathLst>
              <a:path w="329564" h="1158239">
                <a:moveTo>
                  <a:pt x="0" y="0"/>
                </a:moveTo>
                <a:lnTo>
                  <a:pt x="329184" y="0"/>
                </a:lnTo>
                <a:lnTo>
                  <a:pt x="329184" y="1158240"/>
                </a:lnTo>
                <a:lnTo>
                  <a:pt x="0" y="115824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557272" y="5221218"/>
            <a:ext cx="327660" cy="1158240"/>
          </a:xfrm>
          <a:custGeom>
            <a:avLst/>
            <a:gdLst/>
            <a:ahLst/>
            <a:cxnLst/>
            <a:rect l="l" t="t" r="r" b="b"/>
            <a:pathLst>
              <a:path w="327660" h="1158239">
                <a:moveTo>
                  <a:pt x="0" y="0"/>
                </a:moveTo>
                <a:lnTo>
                  <a:pt x="327660" y="0"/>
                </a:lnTo>
                <a:lnTo>
                  <a:pt x="327660" y="1158240"/>
                </a:lnTo>
                <a:lnTo>
                  <a:pt x="0" y="115824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884932" y="5221218"/>
            <a:ext cx="327660" cy="1158240"/>
          </a:xfrm>
          <a:custGeom>
            <a:avLst/>
            <a:gdLst/>
            <a:ahLst/>
            <a:cxnLst/>
            <a:rect l="l" t="t" r="r" b="b"/>
            <a:pathLst>
              <a:path w="327660" h="1158239">
                <a:moveTo>
                  <a:pt x="0" y="0"/>
                </a:moveTo>
                <a:lnTo>
                  <a:pt x="327660" y="0"/>
                </a:lnTo>
                <a:lnTo>
                  <a:pt x="327660" y="1158240"/>
                </a:lnTo>
                <a:lnTo>
                  <a:pt x="0" y="115824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212592" y="5221218"/>
            <a:ext cx="327660" cy="1158240"/>
          </a:xfrm>
          <a:custGeom>
            <a:avLst/>
            <a:gdLst/>
            <a:ahLst/>
            <a:cxnLst/>
            <a:rect l="l" t="t" r="r" b="b"/>
            <a:pathLst>
              <a:path w="327660" h="1158239">
                <a:moveTo>
                  <a:pt x="0" y="0"/>
                </a:moveTo>
                <a:lnTo>
                  <a:pt x="327660" y="0"/>
                </a:lnTo>
                <a:lnTo>
                  <a:pt x="327660" y="1158240"/>
                </a:lnTo>
                <a:lnTo>
                  <a:pt x="0" y="115824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540252" y="5221218"/>
            <a:ext cx="329565" cy="1158240"/>
          </a:xfrm>
          <a:custGeom>
            <a:avLst/>
            <a:gdLst/>
            <a:ahLst/>
            <a:cxnLst/>
            <a:rect l="l" t="t" r="r" b="b"/>
            <a:pathLst>
              <a:path w="329564" h="1158239">
                <a:moveTo>
                  <a:pt x="0" y="0"/>
                </a:moveTo>
                <a:lnTo>
                  <a:pt x="329184" y="0"/>
                </a:lnTo>
                <a:lnTo>
                  <a:pt x="329184" y="1158240"/>
                </a:lnTo>
                <a:lnTo>
                  <a:pt x="0" y="115824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869435" y="5221218"/>
            <a:ext cx="327660" cy="1158240"/>
          </a:xfrm>
          <a:custGeom>
            <a:avLst/>
            <a:gdLst/>
            <a:ahLst/>
            <a:cxnLst/>
            <a:rect l="l" t="t" r="r" b="b"/>
            <a:pathLst>
              <a:path w="327660" h="1158239">
                <a:moveTo>
                  <a:pt x="0" y="0"/>
                </a:moveTo>
                <a:lnTo>
                  <a:pt x="327660" y="0"/>
                </a:lnTo>
                <a:lnTo>
                  <a:pt x="327660" y="1158240"/>
                </a:lnTo>
                <a:lnTo>
                  <a:pt x="0" y="115824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197096" y="5221218"/>
            <a:ext cx="327660" cy="1158240"/>
          </a:xfrm>
          <a:custGeom>
            <a:avLst/>
            <a:gdLst/>
            <a:ahLst/>
            <a:cxnLst/>
            <a:rect l="l" t="t" r="r" b="b"/>
            <a:pathLst>
              <a:path w="327660" h="1158239">
                <a:moveTo>
                  <a:pt x="0" y="0"/>
                </a:moveTo>
                <a:lnTo>
                  <a:pt x="327660" y="0"/>
                </a:lnTo>
                <a:lnTo>
                  <a:pt x="327660" y="1158240"/>
                </a:lnTo>
                <a:lnTo>
                  <a:pt x="0" y="115824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524755" y="5221218"/>
            <a:ext cx="329565" cy="1158240"/>
          </a:xfrm>
          <a:custGeom>
            <a:avLst/>
            <a:gdLst/>
            <a:ahLst/>
            <a:cxnLst/>
            <a:rect l="l" t="t" r="r" b="b"/>
            <a:pathLst>
              <a:path w="329564" h="1158239">
                <a:moveTo>
                  <a:pt x="0" y="0"/>
                </a:moveTo>
                <a:lnTo>
                  <a:pt x="329184" y="0"/>
                </a:lnTo>
                <a:lnTo>
                  <a:pt x="329184" y="1158240"/>
                </a:lnTo>
                <a:lnTo>
                  <a:pt x="0" y="115824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853940" y="5221218"/>
            <a:ext cx="327660" cy="1158240"/>
          </a:xfrm>
          <a:custGeom>
            <a:avLst/>
            <a:gdLst/>
            <a:ahLst/>
            <a:cxnLst/>
            <a:rect l="l" t="t" r="r" b="b"/>
            <a:pathLst>
              <a:path w="327660" h="1158239">
                <a:moveTo>
                  <a:pt x="0" y="0"/>
                </a:moveTo>
                <a:lnTo>
                  <a:pt x="327660" y="0"/>
                </a:lnTo>
                <a:lnTo>
                  <a:pt x="327660" y="1158240"/>
                </a:lnTo>
                <a:lnTo>
                  <a:pt x="0" y="115824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181600" y="5221218"/>
            <a:ext cx="327660" cy="1158240"/>
          </a:xfrm>
          <a:custGeom>
            <a:avLst/>
            <a:gdLst/>
            <a:ahLst/>
            <a:cxnLst/>
            <a:rect l="l" t="t" r="r" b="b"/>
            <a:pathLst>
              <a:path w="327660" h="1158239">
                <a:moveTo>
                  <a:pt x="0" y="0"/>
                </a:moveTo>
                <a:lnTo>
                  <a:pt x="327660" y="0"/>
                </a:lnTo>
                <a:lnTo>
                  <a:pt x="327660" y="1158240"/>
                </a:lnTo>
                <a:lnTo>
                  <a:pt x="0" y="115824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509259" y="5221218"/>
            <a:ext cx="327660" cy="1158240"/>
          </a:xfrm>
          <a:custGeom>
            <a:avLst/>
            <a:gdLst/>
            <a:ahLst/>
            <a:cxnLst/>
            <a:rect l="l" t="t" r="r" b="b"/>
            <a:pathLst>
              <a:path w="327660" h="1158239">
                <a:moveTo>
                  <a:pt x="0" y="0"/>
                </a:moveTo>
                <a:lnTo>
                  <a:pt x="327660" y="0"/>
                </a:lnTo>
                <a:lnTo>
                  <a:pt x="327660" y="1158240"/>
                </a:lnTo>
                <a:lnTo>
                  <a:pt x="0" y="115824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836920" y="5221218"/>
            <a:ext cx="329565" cy="1158240"/>
          </a:xfrm>
          <a:custGeom>
            <a:avLst/>
            <a:gdLst/>
            <a:ahLst/>
            <a:cxnLst/>
            <a:rect l="l" t="t" r="r" b="b"/>
            <a:pathLst>
              <a:path w="329564" h="1158239">
                <a:moveTo>
                  <a:pt x="0" y="0"/>
                </a:moveTo>
                <a:lnTo>
                  <a:pt x="329184" y="0"/>
                </a:lnTo>
                <a:lnTo>
                  <a:pt x="329184" y="1158240"/>
                </a:lnTo>
                <a:lnTo>
                  <a:pt x="0" y="115824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166103" y="5221218"/>
            <a:ext cx="327660" cy="1158240"/>
          </a:xfrm>
          <a:custGeom>
            <a:avLst/>
            <a:gdLst/>
            <a:ahLst/>
            <a:cxnLst/>
            <a:rect l="l" t="t" r="r" b="b"/>
            <a:pathLst>
              <a:path w="327660" h="1158239">
                <a:moveTo>
                  <a:pt x="0" y="0"/>
                </a:moveTo>
                <a:lnTo>
                  <a:pt x="327660" y="0"/>
                </a:lnTo>
                <a:lnTo>
                  <a:pt x="327660" y="1158240"/>
                </a:lnTo>
                <a:lnTo>
                  <a:pt x="0" y="115824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493764" y="5221218"/>
            <a:ext cx="327660" cy="1158240"/>
          </a:xfrm>
          <a:custGeom>
            <a:avLst/>
            <a:gdLst/>
            <a:ahLst/>
            <a:cxnLst/>
            <a:rect l="l" t="t" r="r" b="b"/>
            <a:pathLst>
              <a:path w="327659" h="1158239">
                <a:moveTo>
                  <a:pt x="0" y="0"/>
                </a:moveTo>
                <a:lnTo>
                  <a:pt x="327660" y="0"/>
                </a:lnTo>
                <a:lnTo>
                  <a:pt x="327660" y="1158240"/>
                </a:lnTo>
                <a:lnTo>
                  <a:pt x="0" y="115824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821423" y="5221218"/>
            <a:ext cx="329565" cy="1158240"/>
          </a:xfrm>
          <a:custGeom>
            <a:avLst/>
            <a:gdLst/>
            <a:ahLst/>
            <a:cxnLst/>
            <a:rect l="l" t="t" r="r" b="b"/>
            <a:pathLst>
              <a:path w="329565" h="1158239">
                <a:moveTo>
                  <a:pt x="0" y="0"/>
                </a:moveTo>
                <a:lnTo>
                  <a:pt x="329184" y="0"/>
                </a:lnTo>
                <a:lnTo>
                  <a:pt x="329184" y="1158240"/>
                </a:lnTo>
                <a:lnTo>
                  <a:pt x="0" y="115824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150607" y="5221218"/>
            <a:ext cx="327660" cy="1158240"/>
          </a:xfrm>
          <a:custGeom>
            <a:avLst/>
            <a:gdLst/>
            <a:ahLst/>
            <a:cxnLst/>
            <a:rect l="l" t="t" r="r" b="b"/>
            <a:pathLst>
              <a:path w="327659" h="1158239">
                <a:moveTo>
                  <a:pt x="0" y="0"/>
                </a:moveTo>
                <a:lnTo>
                  <a:pt x="327660" y="0"/>
                </a:lnTo>
                <a:lnTo>
                  <a:pt x="327660" y="1158240"/>
                </a:lnTo>
                <a:lnTo>
                  <a:pt x="0" y="115824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478268" y="5221218"/>
            <a:ext cx="327660" cy="1158240"/>
          </a:xfrm>
          <a:custGeom>
            <a:avLst/>
            <a:gdLst/>
            <a:ahLst/>
            <a:cxnLst/>
            <a:rect l="l" t="t" r="r" b="b"/>
            <a:pathLst>
              <a:path w="327659" h="1158239">
                <a:moveTo>
                  <a:pt x="0" y="0"/>
                </a:moveTo>
                <a:lnTo>
                  <a:pt x="327660" y="0"/>
                </a:lnTo>
                <a:lnTo>
                  <a:pt x="327660" y="1158240"/>
                </a:lnTo>
                <a:lnTo>
                  <a:pt x="0" y="115824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805928" y="5221218"/>
            <a:ext cx="327660" cy="1158240"/>
          </a:xfrm>
          <a:custGeom>
            <a:avLst/>
            <a:gdLst/>
            <a:ahLst/>
            <a:cxnLst/>
            <a:rect l="l" t="t" r="r" b="b"/>
            <a:pathLst>
              <a:path w="327659" h="1158239">
                <a:moveTo>
                  <a:pt x="0" y="0"/>
                </a:moveTo>
                <a:lnTo>
                  <a:pt x="327660" y="0"/>
                </a:lnTo>
                <a:lnTo>
                  <a:pt x="327660" y="1158240"/>
                </a:lnTo>
                <a:lnTo>
                  <a:pt x="0" y="115824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8133588" y="5221218"/>
            <a:ext cx="329565" cy="1158240"/>
          </a:xfrm>
          <a:custGeom>
            <a:avLst/>
            <a:gdLst/>
            <a:ahLst/>
            <a:cxnLst/>
            <a:rect l="l" t="t" r="r" b="b"/>
            <a:pathLst>
              <a:path w="329565" h="1158239">
                <a:moveTo>
                  <a:pt x="0" y="0"/>
                </a:moveTo>
                <a:lnTo>
                  <a:pt x="329184" y="0"/>
                </a:lnTo>
                <a:lnTo>
                  <a:pt x="329184" y="1158240"/>
                </a:lnTo>
                <a:lnTo>
                  <a:pt x="0" y="115824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8462771" y="5221218"/>
            <a:ext cx="327660" cy="1158240"/>
          </a:xfrm>
          <a:custGeom>
            <a:avLst/>
            <a:gdLst/>
            <a:ahLst/>
            <a:cxnLst/>
            <a:rect l="l" t="t" r="r" b="b"/>
            <a:pathLst>
              <a:path w="327659" h="1158239">
                <a:moveTo>
                  <a:pt x="0" y="0"/>
                </a:moveTo>
                <a:lnTo>
                  <a:pt x="327660" y="0"/>
                </a:lnTo>
                <a:lnTo>
                  <a:pt x="327660" y="1158240"/>
                </a:lnTo>
                <a:lnTo>
                  <a:pt x="0" y="115824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790431" y="5221218"/>
            <a:ext cx="327660" cy="1158240"/>
          </a:xfrm>
          <a:custGeom>
            <a:avLst/>
            <a:gdLst/>
            <a:ahLst/>
            <a:cxnLst/>
            <a:rect l="l" t="t" r="r" b="b"/>
            <a:pathLst>
              <a:path w="327659" h="1158239">
                <a:moveTo>
                  <a:pt x="0" y="0"/>
                </a:moveTo>
                <a:lnTo>
                  <a:pt x="327660" y="0"/>
                </a:lnTo>
                <a:lnTo>
                  <a:pt x="327660" y="1158240"/>
                </a:lnTo>
                <a:lnTo>
                  <a:pt x="0" y="115824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9118092" y="5221218"/>
            <a:ext cx="327660" cy="1158240"/>
          </a:xfrm>
          <a:custGeom>
            <a:avLst/>
            <a:gdLst/>
            <a:ahLst/>
            <a:cxnLst/>
            <a:rect l="l" t="t" r="r" b="b"/>
            <a:pathLst>
              <a:path w="327659" h="1158239">
                <a:moveTo>
                  <a:pt x="0" y="0"/>
                </a:moveTo>
                <a:lnTo>
                  <a:pt x="327660" y="0"/>
                </a:lnTo>
                <a:lnTo>
                  <a:pt x="327660" y="1158240"/>
                </a:lnTo>
                <a:lnTo>
                  <a:pt x="0" y="115824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9445752" y="5221218"/>
            <a:ext cx="329565" cy="1158240"/>
          </a:xfrm>
          <a:custGeom>
            <a:avLst/>
            <a:gdLst/>
            <a:ahLst/>
            <a:cxnLst/>
            <a:rect l="l" t="t" r="r" b="b"/>
            <a:pathLst>
              <a:path w="329565" h="1158239">
                <a:moveTo>
                  <a:pt x="0" y="0"/>
                </a:moveTo>
                <a:lnTo>
                  <a:pt x="329184" y="0"/>
                </a:lnTo>
                <a:lnTo>
                  <a:pt x="329184" y="1158240"/>
                </a:lnTo>
                <a:lnTo>
                  <a:pt x="0" y="115824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915924" y="6379458"/>
            <a:ext cx="329565" cy="731520"/>
          </a:xfrm>
          <a:custGeom>
            <a:avLst/>
            <a:gdLst/>
            <a:ahLst/>
            <a:cxnLst/>
            <a:rect l="l" t="t" r="r" b="b"/>
            <a:pathLst>
              <a:path w="329565" h="731520">
                <a:moveTo>
                  <a:pt x="0" y="0"/>
                </a:moveTo>
                <a:lnTo>
                  <a:pt x="329184" y="0"/>
                </a:lnTo>
                <a:lnTo>
                  <a:pt x="329184" y="731520"/>
                </a:lnTo>
                <a:lnTo>
                  <a:pt x="0" y="73152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245108" y="6379458"/>
            <a:ext cx="327660" cy="731520"/>
          </a:xfrm>
          <a:custGeom>
            <a:avLst/>
            <a:gdLst/>
            <a:ahLst/>
            <a:cxnLst/>
            <a:rect l="l" t="t" r="r" b="b"/>
            <a:pathLst>
              <a:path w="327659" h="731520">
                <a:moveTo>
                  <a:pt x="0" y="0"/>
                </a:moveTo>
                <a:lnTo>
                  <a:pt x="327660" y="0"/>
                </a:lnTo>
                <a:lnTo>
                  <a:pt x="327660" y="731520"/>
                </a:lnTo>
                <a:lnTo>
                  <a:pt x="0" y="73152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572767" y="6379458"/>
            <a:ext cx="327660" cy="731520"/>
          </a:xfrm>
          <a:custGeom>
            <a:avLst/>
            <a:gdLst/>
            <a:ahLst/>
            <a:cxnLst/>
            <a:rect l="l" t="t" r="r" b="b"/>
            <a:pathLst>
              <a:path w="327660" h="731520">
                <a:moveTo>
                  <a:pt x="0" y="0"/>
                </a:moveTo>
                <a:lnTo>
                  <a:pt x="327660" y="0"/>
                </a:lnTo>
                <a:lnTo>
                  <a:pt x="327660" y="731520"/>
                </a:lnTo>
                <a:lnTo>
                  <a:pt x="0" y="73152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900427" y="6379458"/>
            <a:ext cx="327660" cy="731520"/>
          </a:xfrm>
          <a:custGeom>
            <a:avLst/>
            <a:gdLst/>
            <a:ahLst/>
            <a:cxnLst/>
            <a:rect l="l" t="t" r="r" b="b"/>
            <a:pathLst>
              <a:path w="327660" h="731520">
                <a:moveTo>
                  <a:pt x="0" y="0"/>
                </a:moveTo>
                <a:lnTo>
                  <a:pt x="327660" y="0"/>
                </a:lnTo>
                <a:lnTo>
                  <a:pt x="327660" y="731520"/>
                </a:lnTo>
                <a:lnTo>
                  <a:pt x="0" y="73152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2228088" y="6379458"/>
            <a:ext cx="329565" cy="731520"/>
          </a:xfrm>
          <a:custGeom>
            <a:avLst/>
            <a:gdLst/>
            <a:ahLst/>
            <a:cxnLst/>
            <a:rect l="l" t="t" r="r" b="b"/>
            <a:pathLst>
              <a:path w="329564" h="731520">
                <a:moveTo>
                  <a:pt x="0" y="0"/>
                </a:moveTo>
                <a:lnTo>
                  <a:pt x="329184" y="0"/>
                </a:lnTo>
                <a:lnTo>
                  <a:pt x="329184" y="731520"/>
                </a:lnTo>
                <a:lnTo>
                  <a:pt x="0" y="73152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2557272" y="6379458"/>
            <a:ext cx="327660" cy="731520"/>
          </a:xfrm>
          <a:custGeom>
            <a:avLst/>
            <a:gdLst/>
            <a:ahLst/>
            <a:cxnLst/>
            <a:rect l="l" t="t" r="r" b="b"/>
            <a:pathLst>
              <a:path w="327660" h="731520">
                <a:moveTo>
                  <a:pt x="0" y="0"/>
                </a:moveTo>
                <a:lnTo>
                  <a:pt x="327660" y="0"/>
                </a:lnTo>
                <a:lnTo>
                  <a:pt x="327660" y="731520"/>
                </a:lnTo>
                <a:lnTo>
                  <a:pt x="0" y="73152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2884932" y="6379458"/>
            <a:ext cx="327660" cy="731520"/>
          </a:xfrm>
          <a:custGeom>
            <a:avLst/>
            <a:gdLst/>
            <a:ahLst/>
            <a:cxnLst/>
            <a:rect l="l" t="t" r="r" b="b"/>
            <a:pathLst>
              <a:path w="327660" h="731520">
                <a:moveTo>
                  <a:pt x="0" y="0"/>
                </a:moveTo>
                <a:lnTo>
                  <a:pt x="327660" y="0"/>
                </a:lnTo>
                <a:lnTo>
                  <a:pt x="327660" y="731520"/>
                </a:lnTo>
                <a:lnTo>
                  <a:pt x="0" y="73152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3212592" y="6379458"/>
            <a:ext cx="327660" cy="731520"/>
          </a:xfrm>
          <a:custGeom>
            <a:avLst/>
            <a:gdLst/>
            <a:ahLst/>
            <a:cxnLst/>
            <a:rect l="l" t="t" r="r" b="b"/>
            <a:pathLst>
              <a:path w="327660" h="731520">
                <a:moveTo>
                  <a:pt x="0" y="0"/>
                </a:moveTo>
                <a:lnTo>
                  <a:pt x="327660" y="0"/>
                </a:lnTo>
                <a:lnTo>
                  <a:pt x="327660" y="731520"/>
                </a:lnTo>
                <a:lnTo>
                  <a:pt x="0" y="73152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3540252" y="6379458"/>
            <a:ext cx="329565" cy="731520"/>
          </a:xfrm>
          <a:custGeom>
            <a:avLst/>
            <a:gdLst/>
            <a:ahLst/>
            <a:cxnLst/>
            <a:rect l="l" t="t" r="r" b="b"/>
            <a:pathLst>
              <a:path w="329564" h="731520">
                <a:moveTo>
                  <a:pt x="0" y="0"/>
                </a:moveTo>
                <a:lnTo>
                  <a:pt x="329184" y="0"/>
                </a:lnTo>
                <a:lnTo>
                  <a:pt x="329184" y="731520"/>
                </a:lnTo>
                <a:lnTo>
                  <a:pt x="0" y="73152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3869435" y="6379458"/>
            <a:ext cx="327660" cy="731520"/>
          </a:xfrm>
          <a:custGeom>
            <a:avLst/>
            <a:gdLst/>
            <a:ahLst/>
            <a:cxnLst/>
            <a:rect l="l" t="t" r="r" b="b"/>
            <a:pathLst>
              <a:path w="327660" h="731520">
                <a:moveTo>
                  <a:pt x="0" y="0"/>
                </a:moveTo>
                <a:lnTo>
                  <a:pt x="327660" y="0"/>
                </a:lnTo>
                <a:lnTo>
                  <a:pt x="327660" y="731520"/>
                </a:lnTo>
                <a:lnTo>
                  <a:pt x="0" y="73152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4197096" y="6379458"/>
            <a:ext cx="327660" cy="731520"/>
          </a:xfrm>
          <a:custGeom>
            <a:avLst/>
            <a:gdLst/>
            <a:ahLst/>
            <a:cxnLst/>
            <a:rect l="l" t="t" r="r" b="b"/>
            <a:pathLst>
              <a:path w="327660" h="731520">
                <a:moveTo>
                  <a:pt x="0" y="0"/>
                </a:moveTo>
                <a:lnTo>
                  <a:pt x="327660" y="0"/>
                </a:lnTo>
                <a:lnTo>
                  <a:pt x="327660" y="731520"/>
                </a:lnTo>
                <a:lnTo>
                  <a:pt x="0" y="73152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4524755" y="6379458"/>
            <a:ext cx="329565" cy="731520"/>
          </a:xfrm>
          <a:custGeom>
            <a:avLst/>
            <a:gdLst/>
            <a:ahLst/>
            <a:cxnLst/>
            <a:rect l="l" t="t" r="r" b="b"/>
            <a:pathLst>
              <a:path w="329564" h="731520">
                <a:moveTo>
                  <a:pt x="0" y="0"/>
                </a:moveTo>
                <a:lnTo>
                  <a:pt x="329184" y="0"/>
                </a:lnTo>
                <a:lnTo>
                  <a:pt x="329184" y="731520"/>
                </a:lnTo>
                <a:lnTo>
                  <a:pt x="0" y="73152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4853940" y="6379458"/>
            <a:ext cx="327660" cy="731520"/>
          </a:xfrm>
          <a:custGeom>
            <a:avLst/>
            <a:gdLst/>
            <a:ahLst/>
            <a:cxnLst/>
            <a:rect l="l" t="t" r="r" b="b"/>
            <a:pathLst>
              <a:path w="327660" h="731520">
                <a:moveTo>
                  <a:pt x="0" y="0"/>
                </a:moveTo>
                <a:lnTo>
                  <a:pt x="327660" y="0"/>
                </a:lnTo>
                <a:lnTo>
                  <a:pt x="327660" y="731520"/>
                </a:lnTo>
                <a:lnTo>
                  <a:pt x="0" y="73152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5181600" y="6379458"/>
            <a:ext cx="327660" cy="731520"/>
          </a:xfrm>
          <a:custGeom>
            <a:avLst/>
            <a:gdLst/>
            <a:ahLst/>
            <a:cxnLst/>
            <a:rect l="l" t="t" r="r" b="b"/>
            <a:pathLst>
              <a:path w="327660" h="731520">
                <a:moveTo>
                  <a:pt x="0" y="0"/>
                </a:moveTo>
                <a:lnTo>
                  <a:pt x="327660" y="0"/>
                </a:lnTo>
                <a:lnTo>
                  <a:pt x="327660" y="731520"/>
                </a:lnTo>
                <a:lnTo>
                  <a:pt x="0" y="73152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5509259" y="6379458"/>
            <a:ext cx="327660" cy="731520"/>
          </a:xfrm>
          <a:custGeom>
            <a:avLst/>
            <a:gdLst/>
            <a:ahLst/>
            <a:cxnLst/>
            <a:rect l="l" t="t" r="r" b="b"/>
            <a:pathLst>
              <a:path w="327660" h="731520">
                <a:moveTo>
                  <a:pt x="0" y="0"/>
                </a:moveTo>
                <a:lnTo>
                  <a:pt x="327660" y="0"/>
                </a:lnTo>
                <a:lnTo>
                  <a:pt x="327660" y="731520"/>
                </a:lnTo>
                <a:lnTo>
                  <a:pt x="0" y="73152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5836920" y="6379458"/>
            <a:ext cx="329565" cy="731520"/>
          </a:xfrm>
          <a:custGeom>
            <a:avLst/>
            <a:gdLst/>
            <a:ahLst/>
            <a:cxnLst/>
            <a:rect l="l" t="t" r="r" b="b"/>
            <a:pathLst>
              <a:path w="329564" h="731520">
                <a:moveTo>
                  <a:pt x="0" y="0"/>
                </a:moveTo>
                <a:lnTo>
                  <a:pt x="329184" y="0"/>
                </a:lnTo>
                <a:lnTo>
                  <a:pt x="329184" y="731520"/>
                </a:lnTo>
                <a:lnTo>
                  <a:pt x="0" y="73152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6166103" y="6379458"/>
            <a:ext cx="327660" cy="731520"/>
          </a:xfrm>
          <a:custGeom>
            <a:avLst/>
            <a:gdLst/>
            <a:ahLst/>
            <a:cxnLst/>
            <a:rect l="l" t="t" r="r" b="b"/>
            <a:pathLst>
              <a:path w="327660" h="731520">
                <a:moveTo>
                  <a:pt x="0" y="0"/>
                </a:moveTo>
                <a:lnTo>
                  <a:pt x="327660" y="0"/>
                </a:lnTo>
                <a:lnTo>
                  <a:pt x="327660" y="731520"/>
                </a:lnTo>
                <a:lnTo>
                  <a:pt x="0" y="73152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6493764" y="6379458"/>
            <a:ext cx="327660" cy="731520"/>
          </a:xfrm>
          <a:custGeom>
            <a:avLst/>
            <a:gdLst/>
            <a:ahLst/>
            <a:cxnLst/>
            <a:rect l="l" t="t" r="r" b="b"/>
            <a:pathLst>
              <a:path w="327659" h="731520">
                <a:moveTo>
                  <a:pt x="0" y="0"/>
                </a:moveTo>
                <a:lnTo>
                  <a:pt x="327660" y="0"/>
                </a:lnTo>
                <a:lnTo>
                  <a:pt x="327660" y="731520"/>
                </a:lnTo>
                <a:lnTo>
                  <a:pt x="0" y="73152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6821423" y="6379458"/>
            <a:ext cx="329565" cy="731520"/>
          </a:xfrm>
          <a:custGeom>
            <a:avLst/>
            <a:gdLst/>
            <a:ahLst/>
            <a:cxnLst/>
            <a:rect l="l" t="t" r="r" b="b"/>
            <a:pathLst>
              <a:path w="329565" h="731520">
                <a:moveTo>
                  <a:pt x="0" y="0"/>
                </a:moveTo>
                <a:lnTo>
                  <a:pt x="329184" y="0"/>
                </a:lnTo>
                <a:lnTo>
                  <a:pt x="329184" y="731520"/>
                </a:lnTo>
                <a:lnTo>
                  <a:pt x="0" y="73152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7150607" y="6379458"/>
            <a:ext cx="327660" cy="731520"/>
          </a:xfrm>
          <a:custGeom>
            <a:avLst/>
            <a:gdLst/>
            <a:ahLst/>
            <a:cxnLst/>
            <a:rect l="l" t="t" r="r" b="b"/>
            <a:pathLst>
              <a:path w="327659" h="731520">
                <a:moveTo>
                  <a:pt x="0" y="0"/>
                </a:moveTo>
                <a:lnTo>
                  <a:pt x="327660" y="0"/>
                </a:lnTo>
                <a:lnTo>
                  <a:pt x="327660" y="731520"/>
                </a:lnTo>
                <a:lnTo>
                  <a:pt x="0" y="73152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7478268" y="6379458"/>
            <a:ext cx="327660" cy="731520"/>
          </a:xfrm>
          <a:custGeom>
            <a:avLst/>
            <a:gdLst/>
            <a:ahLst/>
            <a:cxnLst/>
            <a:rect l="l" t="t" r="r" b="b"/>
            <a:pathLst>
              <a:path w="327659" h="731520">
                <a:moveTo>
                  <a:pt x="0" y="0"/>
                </a:moveTo>
                <a:lnTo>
                  <a:pt x="327660" y="0"/>
                </a:lnTo>
                <a:lnTo>
                  <a:pt x="327660" y="731520"/>
                </a:lnTo>
                <a:lnTo>
                  <a:pt x="0" y="73152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7805928" y="6379458"/>
            <a:ext cx="327660" cy="731520"/>
          </a:xfrm>
          <a:custGeom>
            <a:avLst/>
            <a:gdLst/>
            <a:ahLst/>
            <a:cxnLst/>
            <a:rect l="l" t="t" r="r" b="b"/>
            <a:pathLst>
              <a:path w="327659" h="731520">
                <a:moveTo>
                  <a:pt x="0" y="0"/>
                </a:moveTo>
                <a:lnTo>
                  <a:pt x="327660" y="0"/>
                </a:lnTo>
                <a:lnTo>
                  <a:pt x="327660" y="731520"/>
                </a:lnTo>
                <a:lnTo>
                  <a:pt x="0" y="73152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8133588" y="6379458"/>
            <a:ext cx="329565" cy="731520"/>
          </a:xfrm>
          <a:custGeom>
            <a:avLst/>
            <a:gdLst/>
            <a:ahLst/>
            <a:cxnLst/>
            <a:rect l="l" t="t" r="r" b="b"/>
            <a:pathLst>
              <a:path w="329565" h="731520">
                <a:moveTo>
                  <a:pt x="0" y="0"/>
                </a:moveTo>
                <a:lnTo>
                  <a:pt x="329184" y="0"/>
                </a:lnTo>
                <a:lnTo>
                  <a:pt x="329184" y="731520"/>
                </a:lnTo>
                <a:lnTo>
                  <a:pt x="0" y="73152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8462771" y="6379458"/>
            <a:ext cx="327660" cy="731520"/>
          </a:xfrm>
          <a:custGeom>
            <a:avLst/>
            <a:gdLst/>
            <a:ahLst/>
            <a:cxnLst/>
            <a:rect l="l" t="t" r="r" b="b"/>
            <a:pathLst>
              <a:path w="327659" h="731520">
                <a:moveTo>
                  <a:pt x="0" y="0"/>
                </a:moveTo>
                <a:lnTo>
                  <a:pt x="327660" y="0"/>
                </a:lnTo>
                <a:lnTo>
                  <a:pt x="327660" y="731520"/>
                </a:lnTo>
                <a:lnTo>
                  <a:pt x="0" y="73152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8790431" y="6379458"/>
            <a:ext cx="327660" cy="731520"/>
          </a:xfrm>
          <a:custGeom>
            <a:avLst/>
            <a:gdLst/>
            <a:ahLst/>
            <a:cxnLst/>
            <a:rect l="l" t="t" r="r" b="b"/>
            <a:pathLst>
              <a:path w="327659" h="731520">
                <a:moveTo>
                  <a:pt x="0" y="0"/>
                </a:moveTo>
                <a:lnTo>
                  <a:pt x="327660" y="0"/>
                </a:lnTo>
                <a:lnTo>
                  <a:pt x="327660" y="731520"/>
                </a:lnTo>
                <a:lnTo>
                  <a:pt x="0" y="73152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9118092" y="6379458"/>
            <a:ext cx="327660" cy="731520"/>
          </a:xfrm>
          <a:custGeom>
            <a:avLst/>
            <a:gdLst/>
            <a:ahLst/>
            <a:cxnLst/>
            <a:rect l="l" t="t" r="r" b="b"/>
            <a:pathLst>
              <a:path w="327659" h="731520">
                <a:moveTo>
                  <a:pt x="0" y="0"/>
                </a:moveTo>
                <a:lnTo>
                  <a:pt x="327660" y="0"/>
                </a:lnTo>
                <a:lnTo>
                  <a:pt x="327660" y="731520"/>
                </a:lnTo>
                <a:lnTo>
                  <a:pt x="0" y="73152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9445752" y="6379458"/>
            <a:ext cx="329565" cy="731520"/>
          </a:xfrm>
          <a:custGeom>
            <a:avLst/>
            <a:gdLst/>
            <a:ahLst/>
            <a:cxnLst/>
            <a:rect l="l" t="t" r="r" b="b"/>
            <a:pathLst>
              <a:path w="329565" h="731520">
                <a:moveTo>
                  <a:pt x="0" y="0"/>
                </a:moveTo>
                <a:lnTo>
                  <a:pt x="329184" y="0"/>
                </a:lnTo>
                <a:lnTo>
                  <a:pt x="329184" y="731520"/>
                </a:lnTo>
                <a:lnTo>
                  <a:pt x="0" y="73152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13" name="object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248626"/>
              </p:ext>
            </p:extLst>
          </p:nvPr>
        </p:nvGraphicFramePr>
        <p:xfrm>
          <a:off x="909827" y="1130802"/>
          <a:ext cx="8856971" cy="59740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82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5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73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82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82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829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829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829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829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829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2829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2829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28294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27659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2829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27659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32829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327659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328295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328295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</a:tblGrid>
              <a:tr h="5181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87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06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810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810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89535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90170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89535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90170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89535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…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11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…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89535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altLang="zh-CN" sz="1400" b="1">
                          <a:latin typeface="Arial"/>
                          <a:cs typeface="Arial"/>
                        </a:rPr>
                        <a:t>5</a:t>
                      </a:r>
                      <a:endParaRPr lang="zh-CN" altLang="en-US" sz="1400">
                        <a:latin typeface="Arial"/>
                        <a:cs typeface="Arial"/>
                      </a:endParaRPr>
                    </a:p>
                    <a:p>
                      <a:pPr marL="90170">
                        <a:lnSpc>
                          <a:spcPct val="100000"/>
                        </a:lnSpc>
                      </a:pPr>
                      <a:r>
                        <a:rPr lang="en-US" altLang="zh-CN" sz="1400" b="1">
                          <a:latin typeface="Arial"/>
                          <a:cs typeface="Arial"/>
                        </a:rPr>
                        <a:t>7</a:t>
                      </a:r>
                      <a:endParaRPr lang="zh-CN" altLang="en-US" sz="14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91440" marR="10033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L  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90170" marR="12065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F  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3</a:t>
                      </a:r>
                    </a:p>
                    <a:p>
                      <a:pPr marL="8953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4</a:t>
                      </a:r>
                    </a:p>
                    <a:p>
                      <a:pPr marL="8953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+</a:t>
                      </a: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91440" marR="10033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R  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R="88900" algn="ct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I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90170" marR="11112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E  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89535" marR="10096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E  C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2222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W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91440" marR="10033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L  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90170" marR="12065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F  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4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8953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8953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+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91440" marR="10033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R  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9017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I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89535" marR="11112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E  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91440" marR="10033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E  C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9017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W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58239">
                <a:tc>
                  <a:txBody>
                    <a:bodyPr/>
                    <a:lstStyle/>
                    <a:p>
                      <a:pPr marL="91440" marR="80645" algn="just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M  U  L  T  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90170" marR="1206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F  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89535" marR="1206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F  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91440" marR="120014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F  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R="90170" algn="ct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I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R="18415" algn="ct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90170" marR="110489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E  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8953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R="18415" algn="ct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9017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R="20955" algn="ct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R="20320" algn="ct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8953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R="17780" algn="ct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90805" marR="10033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E  C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9017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W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4880">
                <a:tc>
                  <a:txBody>
                    <a:bodyPr/>
                    <a:lstStyle/>
                    <a:p>
                      <a:pPr marL="91440" marR="100330" algn="just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S  U  B  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90170" marR="1206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F  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89535" marR="1206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F  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91440" marR="120014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F  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R="88265" algn="ct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I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90170" marR="110489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E  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8953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90805" marR="9969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E  C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22225" algn="ct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W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58239">
                <a:tc>
                  <a:txBody>
                    <a:bodyPr/>
                    <a:lstStyle/>
                    <a:p>
                      <a:pPr marL="91440" marR="10033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D   I  V   I  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90170" marR="1206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F  1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9017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89535" marR="12065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F  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91440" marR="120014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F  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9017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I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8953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R="18415" algn="ct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9017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R="20955" algn="ct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R="20320" algn="ct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8953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R="17780" algn="ct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90170" marR="11112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E  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8953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31750" algn="ct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…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31115" algn="ct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…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8953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91440" marR="10033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E  C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"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"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"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lang="en" sz="1600">
                        <a:latin typeface="Times New Roman"/>
                        <a:cs typeface="Times New Roman"/>
                      </a:endParaRPr>
                    </a:p>
                    <a:p>
                      <a:pPr marL="90170">
                        <a:lnSpc>
                          <a:spcPct val="100000"/>
                        </a:lnSpc>
                      </a:pPr>
                      <a:r>
                        <a:rPr lang="en" sz="1400">
                          <a:latin typeface="Arial"/>
                          <a:cs typeface="Arial"/>
                        </a:rPr>
                        <a:t>W</a:t>
                      </a: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91440" marR="100330" algn="just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A  D  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90170" marR="12065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F  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89535" marR="12065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F  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91440" marR="120014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F  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8953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I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91440" marR="10985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E  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9017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89535" marR="10096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E  C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W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6" name="页脚占位符 115">
            <a:extLst>
              <a:ext uri="{FF2B5EF4-FFF2-40B4-BE49-F238E27FC236}">
                <a16:creationId xmlns:a16="http://schemas.microsoft.com/office/drawing/2014/main" id="{8D148B71-7366-E44B-9EB0-0F3B3C7AC5E7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53233" y="760074"/>
            <a:ext cx="270002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u="none" spc="10" dirty="0">
                <a:latin typeface="宋体"/>
                <a:cs typeface="宋体"/>
              </a:rPr>
              <a:t>例题选讲</a:t>
            </a:r>
            <a:r>
              <a:rPr b="0" u="none" dirty="0">
                <a:latin typeface="宋体"/>
                <a:cs typeface="宋体"/>
              </a:rPr>
              <a:t>（</a:t>
            </a:r>
            <a:r>
              <a:rPr u="none" dirty="0"/>
              <a:t>8</a:t>
            </a:r>
            <a:r>
              <a:rPr b="0" u="none" dirty="0">
                <a:latin typeface="宋体"/>
                <a:cs typeface="宋体"/>
              </a:rPr>
              <a:t>）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364310" y="1583591"/>
          <a:ext cx="6644640" cy="17677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92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2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198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0356">
                <a:tc>
                  <a:txBody>
                    <a:bodyPr/>
                    <a:lstStyle/>
                    <a:p>
                      <a:pPr marL="31750">
                        <a:lnSpc>
                          <a:spcPts val="1860"/>
                        </a:lnSpc>
                        <a:tabLst>
                          <a:tab pos="945515" algn="l"/>
                        </a:tabLst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Loop:	LD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ts val="1860"/>
                        </a:lnSpc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F0,0(R1)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ts val="1860"/>
                        </a:lnSpc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;F0=vector</a:t>
                      </a:r>
                      <a:r>
                        <a:rPr sz="1800" b="1" spc="-7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5" dirty="0">
                          <a:latin typeface="Courier New"/>
                          <a:cs typeface="Courier New"/>
                        </a:rPr>
                        <a:t>element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751">
                <a:tc>
                  <a:txBody>
                    <a:bodyPr/>
                    <a:lstStyle/>
                    <a:p>
                      <a:pPr marR="89535" algn="r">
                        <a:lnSpc>
                          <a:spcPts val="2025"/>
                        </a:lnSpc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ADDD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ts val="2025"/>
                        </a:lnSpc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F4,F0,F2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ts val="2025"/>
                        </a:lnSpc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;add scalar from</a:t>
                      </a:r>
                      <a:r>
                        <a:rPr sz="1800" b="1" spc="-1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5" dirty="0">
                          <a:latin typeface="Courier New"/>
                          <a:cs typeface="Courier New"/>
                        </a:rPr>
                        <a:t>F2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751">
                <a:tc>
                  <a:txBody>
                    <a:bodyPr/>
                    <a:lstStyle/>
                    <a:p>
                      <a:pPr marL="945515">
                        <a:lnSpc>
                          <a:spcPts val="2025"/>
                        </a:lnSpc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SD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ts val="2025"/>
                        </a:lnSpc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0(R1),F4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ts val="2025"/>
                        </a:lnSpc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;store</a:t>
                      </a:r>
                      <a:r>
                        <a:rPr sz="1800" b="1" spc="-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5" dirty="0">
                          <a:latin typeface="Courier New"/>
                          <a:cs typeface="Courier New"/>
                        </a:rPr>
                        <a:t>result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751">
                <a:tc>
                  <a:txBody>
                    <a:bodyPr/>
                    <a:lstStyle/>
                    <a:p>
                      <a:pPr marR="89535" algn="r">
                        <a:lnSpc>
                          <a:spcPts val="2025"/>
                        </a:lnSpc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SUBI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ts val="2025"/>
                        </a:lnSpc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R1,R1,8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ts val="2025"/>
                        </a:lnSpc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;decrement </a:t>
                      </a:r>
                      <a:r>
                        <a:rPr sz="1800" b="1" spc="-5" dirty="0">
                          <a:latin typeface="Courier New"/>
                          <a:cs typeface="Courier New"/>
                        </a:rPr>
                        <a:t>pointer 8B</a:t>
                      </a:r>
                      <a:r>
                        <a:rPr sz="1800" b="1" spc="-15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5" dirty="0">
                          <a:latin typeface="Courier New"/>
                          <a:cs typeface="Courier New"/>
                        </a:rPr>
                        <a:t>(DW)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751">
                <a:tc>
                  <a:txBody>
                    <a:bodyPr/>
                    <a:lstStyle/>
                    <a:p>
                      <a:pPr marR="89535" algn="r">
                        <a:lnSpc>
                          <a:spcPts val="2025"/>
                        </a:lnSpc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BNEZ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ts val="2025"/>
                        </a:lnSpc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R1,Loop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ts val="2025"/>
                        </a:lnSpc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;branch</a:t>
                      </a:r>
                      <a:r>
                        <a:rPr sz="1800" b="1" spc="-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5" dirty="0">
                          <a:latin typeface="Courier New"/>
                          <a:cs typeface="Courier New"/>
                        </a:rPr>
                        <a:t>R1!=zero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356">
                <a:tc>
                  <a:txBody>
                    <a:bodyPr/>
                    <a:lstStyle/>
                    <a:p>
                      <a:pPr marL="945515">
                        <a:lnSpc>
                          <a:spcPts val="2025"/>
                        </a:lnSpc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NOP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6525">
                        <a:lnSpc>
                          <a:spcPts val="2025"/>
                        </a:lnSpc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;delayed branch</a:t>
                      </a:r>
                      <a:r>
                        <a:rPr sz="1800" b="1" spc="-1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5" dirty="0">
                          <a:latin typeface="Courier New"/>
                          <a:cs typeface="Courier New"/>
                        </a:rPr>
                        <a:t>slot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115113" y="3834638"/>
            <a:ext cx="1757045" cy="562610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12700" marR="5080" indent="255270">
              <a:lnSpc>
                <a:spcPts val="1939"/>
              </a:lnSpc>
              <a:spcBef>
                <a:spcPts val="450"/>
              </a:spcBef>
            </a:pPr>
            <a:r>
              <a:rPr sz="1900" i="1" spc="-50" dirty="0">
                <a:latin typeface="Comic Sans MS"/>
                <a:cs typeface="Comic Sans MS"/>
              </a:rPr>
              <a:t>Instruction  producing</a:t>
            </a:r>
            <a:r>
              <a:rPr sz="1900" i="1" spc="-95" dirty="0">
                <a:latin typeface="Comic Sans MS"/>
                <a:cs typeface="Comic Sans MS"/>
              </a:rPr>
              <a:t> </a:t>
            </a:r>
            <a:r>
              <a:rPr sz="1900" i="1" spc="-55" dirty="0">
                <a:latin typeface="Comic Sans MS"/>
                <a:cs typeface="Comic Sans MS"/>
              </a:rPr>
              <a:t>result</a:t>
            </a:r>
            <a:endParaRPr sz="19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34245" y="3834638"/>
            <a:ext cx="1262380" cy="562610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12700" marR="5080" indent="8255">
              <a:lnSpc>
                <a:spcPts val="1939"/>
              </a:lnSpc>
              <a:spcBef>
                <a:spcPts val="450"/>
              </a:spcBef>
            </a:pPr>
            <a:r>
              <a:rPr sz="1900" i="1" spc="-60" dirty="0">
                <a:latin typeface="Comic Sans MS"/>
                <a:cs typeface="Comic Sans MS"/>
              </a:rPr>
              <a:t>I</a:t>
            </a:r>
            <a:r>
              <a:rPr sz="1900" i="1" spc="-50" dirty="0">
                <a:latin typeface="Comic Sans MS"/>
                <a:cs typeface="Comic Sans MS"/>
              </a:rPr>
              <a:t>nstruc</a:t>
            </a:r>
            <a:r>
              <a:rPr sz="1900" i="1" spc="-45" dirty="0">
                <a:latin typeface="Comic Sans MS"/>
                <a:cs typeface="Comic Sans MS"/>
              </a:rPr>
              <a:t>t</a:t>
            </a:r>
            <a:r>
              <a:rPr sz="1900" i="1" spc="-35" dirty="0">
                <a:latin typeface="Comic Sans MS"/>
                <a:cs typeface="Comic Sans MS"/>
              </a:rPr>
              <a:t>i</a:t>
            </a:r>
            <a:r>
              <a:rPr sz="1900" i="1" spc="-70" dirty="0">
                <a:latin typeface="Comic Sans MS"/>
                <a:cs typeface="Comic Sans MS"/>
              </a:rPr>
              <a:t>o</a:t>
            </a:r>
            <a:r>
              <a:rPr sz="1900" i="1" spc="-40" dirty="0">
                <a:latin typeface="Comic Sans MS"/>
                <a:cs typeface="Comic Sans MS"/>
              </a:rPr>
              <a:t>n  </a:t>
            </a:r>
            <a:r>
              <a:rPr sz="1900" i="1" spc="-50" dirty="0">
                <a:latin typeface="Comic Sans MS"/>
                <a:cs typeface="Comic Sans MS"/>
              </a:rPr>
              <a:t>using</a:t>
            </a:r>
            <a:r>
              <a:rPr sz="1900" i="1" spc="-105" dirty="0">
                <a:latin typeface="Comic Sans MS"/>
                <a:cs typeface="Comic Sans MS"/>
              </a:rPr>
              <a:t> </a:t>
            </a:r>
            <a:r>
              <a:rPr sz="1900" i="1" spc="-55" dirty="0">
                <a:latin typeface="Comic Sans MS"/>
                <a:cs typeface="Comic Sans MS"/>
              </a:rPr>
              <a:t>result</a:t>
            </a:r>
            <a:endParaRPr sz="19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09954" y="3834638"/>
            <a:ext cx="2229485" cy="562610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481330" marR="5080" indent="-469265">
              <a:lnSpc>
                <a:spcPts val="1939"/>
              </a:lnSpc>
              <a:spcBef>
                <a:spcPts val="450"/>
              </a:spcBef>
            </a:pPr>
            <a:r>
              <a:rPr sz="1900" i="1" spc="-55" dirty="0">
                <a:latin typeface="Comic Sans MS"/>
                <a:cs typeface="Comic Sans MS"/>
              </a:rPr>
              <a:t>Execution Latency </a:t>
            </a:r>
            <a:r>
              <a:rPr sz="1900" i="1" spc="-50" dirty="0">
                <a:latin typeface="Comic Sans MS"/>
                <a:cs typeface="Comic Sans MS"/>
              </a:rPr>
              <a:t>in  clock</a:t>
            </a:r>
            <a:r>
              <a:rPr sz="1900" i="1" spc="-40" dirty="0">
                <a:latin typeface="Comic Sans MS"/>
                <a:cs typeface="Comic Sans MS"/>
              </a:rPr>
              <a:t> </a:t>
            </a:r>
            <a:r>
              <a:rPr sz="1900" i="1" spc="-50" dirty="0">
                <a:latin typeface="Comic Sans MS"/>
                <a:cs typeface="Comic Sans MS"/>
              </a:rPr>
              <a:t>cycles</a:t>
            </a:r>
            <a:endParaRPr sz="19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719934" y="3834638"/>
            <a:ext cx="1581150" cy="562610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159385" marR="5080" indent="-147320">
              <a:lnSpc>
                <a:spcPts val="1939"/>
              </a:lnSpc>
              <a:spcBef>
                <a:spcPts val="450"/>
              </a:spcBef>
            </a:pPr>
            <a:r>
              <a:rPr sz="1900" i="1" spc="-60" dirty="0">
                <a:latin typeface="Comic Sans MS"/>
                <a:cs typeface="Comic Sans MS"/>
              </a:rPr>
              <a:t>Use </a:t>
            </a:r>
            <a:r>
              <a:rPr sz="1900" i="1" spc="-55" dirty="0">
                <a:latin typeface="Comic Sans MS"/>
                <a:cs typeface="Comic Sans MS"/>
              </a:rPr>
              <a:t>Latency</a:t>
            </a:r>
            <a:r>
              <a:rPr sz="1900" i="1" spc="-95" dirty="0">
                <a:latin typeface="Comic Sans MS"/>
                <a:cs typeface="Comic Sans MS"/>
              </a:rPr>
              <a:t> </a:t>
            </a:r>
            <a:r>
              <a:rPr sz="1900" i="1" spc="-50" dirty="0">
                <a:latin typeface="Comic Sans MS"/>
                <a:cs typeface="Comic Sans MS"/>
              </a:rPr>
              <a:t>in  clock</a:t>
            </a:r>
            <a:r>
              <a:rPr sz="1900" i="1" spc="-70" dirty="0">
                <a:latin typeface="Comic Sans MS"/>
                <a:cs typeface="Comic Sans MS"/>
              </a:rPr>
              <a:t> </a:t>
            </a:r>
            <a:r>
              <a:rPr sz="1900" i="1" spc="-50" dirty="0">
                <a:latin typeface="Comic Sans MS"/>
                <a:cs typeface="Comic Sans MS"/>
              </a:rPr>
              <a:t>cycles</a:t>
            </a:r>
            <a:endParaRPr sz="1900">
              <a:latin typeface="Comic Sans MS"/>
              <a:cs typeface="Comic Sans MS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330705" y="4413080"/>
          <a:ext cx="7279004" cy="16353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3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70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41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3875"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800" dirty="0">
                          <a:latin typeface="Comic Sans MS"/>
                          <a:cs typeface="Comic Sans MS"/>
                        </a:rPr>
                        <a:t>FP </a:t>
                      </a:r>
                      <a:r>
                        <a:rPr sz="1800" spc="-5" dirty="0">
                          <a:latin typeface="Comic Sans MS"/>
                          <a:cs typeface="Comic Sans MS"/>
                        </a:rPr>
                        <a:t>ALU</a:t>
                      </a:r>
                      <a:r>
                        <a:rPr sz="1800" spc="-35" dirty="0"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sz="1800" dirty="0">
                          <a:latin typeface="Comic Sans MS"/>
                          <a:cs typeface="Comic Sans MS"/>
                        </a:rPr>
                        <a:t>op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22860" marB="0"/>
                </a:tc>
                <a:tc>
                  <a:txBody>
                    <a:bodyPr/>
                    <a:lstStyle/>
                    <a:p>
                      <a:pPr marR="214629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800" dirty="0">
                          <a:latin typeface="Comic Sans MS"/>
                          <a:cs typeface="Comic Sans MS"/>
                        </a:rPr>
                        <a:t>Another FP </a:t>
                      </a:r>
                      <a:r>
                        <a:rPr sz="1800" spc="-5" dirty="0">
                          <a:latin typeface="Comic Sans MS"/>
                          <a:cs typeface="Comic Sans MS"/>
                        </a:rPr>
                        <a:t>ALU</a:t>
                      </a:r>
                      <a:r>
                        <a:rPr sz="1800" spc="-60" dirty="0"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sz="1800" dirty="0">
                          <a:latin typeface="Comic Sans MS"/>
                          <a:cs typeface="Comic Sans MS"/>
                        </a:rPr>
                        <a:t>op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22860" marB="0"/>
                </a:tc>
                <a:tc>
                  <a:txBody>
                    <a:bodyPr/>
                    <a:lstStyle/>
                    <a:p>
                      <a:pPr marL="48133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800" dirty="0">
                          <a:latin typeface="Comic Sans MS"/>
                          <a:cs typeface="Comic Sans MS"/>
                        </a:rPr>
                        <a:t>4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2286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800" dirty="0">
                          <a:latin typeface="Comic Sans MS"/>
                          <a:cs typeface="Comic Sans MS"/>
                        </a:rPr>
                        <a:t>3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2286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dirty="0">
                          <a:latin typeface="Comic Sans MS"/>
                          <a:cs typeface="Comic Sans MS"/>
                        </a:rPr>
                        <a:t>FP </a:t>
                      </a:r>
                      <a:r>
                        <a:rPr sz="1800" spc="-5" dirty="0">
                          <a:latin typeface="Comic Sans MS"/>
                          <a:cs typeface="Comic Sans MS"/>
                        </a:rPr>
                        <a:t>ALU</a:t>
                      </a:r>
                      <a:r>
                        <a:rPr sz="1800" spc="-30" dirty="0"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sz="1800" dirty="0">
                          <a:latin typeface="Comic Sans MS"/>
                          <a:cs typeface="Comic Sans MS"/>
                        </a:rPr>
                        <a:t>op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marR="217804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-5" dirty="0">
                          <a:latin typeface="Comic Sans MS"/>
                          <a:cs typeface="Comic Sans MS"/>
                        </a:rPr>
                        <a:t>Store</a:t>
                      </a:r>
                      <a:r>
                        <a:rPr sz="1800" spc="-15" dirty="0"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sz="1800" spc="-5" dirty="0">
                          <a:latin typeface="Comic Sans MS"/>
                          <a:cs typeface="Comic Sans MS"/>
                        </a:rPr>
                        <a:t>double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marL="48069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dirty="0">
                          <a:latin typeface="Comic Sans MS"/>
                          <a:cs typeface="Comic Sans MS"/>
                        </a:rPr>
                        <a:t>4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dirty="0">
                          <a:latin typeface="Comic Sans MS"/>
                          <a:cs typeface="Comic Sans MS"/>
                        </a:rPr>
                        <a:t>2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2857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dirty="0">
                          <a:latin typeface="Comic Sans MS"/>
                          <a:cs typeface="Comic Sans MS"/>
                        </a:rPr>
                        <a:t>Load</a:t>
                      </a:r>
                      <a:r>
                        <a:rPr sz="1800" spc="-20" dirty="0"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sz="1800" spc="-5" dirty="0">
                          <a:latin typeface="Comic Sans MS"/>
                          <a:cs typeface="Comic Sans MS"/>
                        </a:rPr>
                        <a:t>double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marR="217804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dirty="0">
                          <a:latin typeface="Comic Sans MS"/>
                          <a:cs typeface="Comic Sans MS"/>
                        </a:rPr>
                        <a:t>FP </a:t>
                      </a:r>
                      <a:r>
                        <a:rPr sz="1800" spc="-5" dirty="0">
                          <a:latin typeface="Comic Sans MS"/>
                          <a:cs typeface="Comic Sans MS"/>
                        </a:rPr>
                        <a:t>ALU</a:t>
                      </a:r>
                      <a:r>
                        <a:rPr sz="1800" spc="-15" dirty="0"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sz="1800" dirty="0">
                          <a:latin typeface="Comic Sans MS"/>
                          <a:cs typeface="Comic Sans MS"/>
                        </a:rPr>
                        <a:t>op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marL="48069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dirty="0">
                          <a:latin typeface="Comic Sans MS"/>
                          <a:cs typeface="Comic Sans MS"/>
                        </a:rPr>
                        <a:t>2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marR="41910"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dirty="0">
                          <a:latin typeface="Comic Sans MS"/>
                          <a:cs typeface="Comic Sans MS"/>
                        </a:rPr>
                        <a:t>1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2857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omic Sans MS"/>
                          <a:cs typeface="Comic Sans MS"/>
                        </a:rPr>
                        <a:t>Load</a:t>
                      </a:r>
                      <a:r>
                        <a:rPr sz="1800" spc="-20" dirty="0"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sz="1800" spc="-5" dirty="0">
                          <a:latin typeface="Comic Sans MS"/>
                          <a:cs typeface="Comic Sans MS"/>
                        </a:rPr>
                        <a:t>double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30480" marB="0"/>
                </a:tc>
                <a:tc>
                  <a:txBody>
                    <a:bodyPr/>
                    <a:lstStyle/>
                    <a:p>
                      <a:pPr marR="21971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latin typeface="Comic Sans MS"/>
                          <a:cs typeface="Comic Sans MS"/>
                        </a:rPr>
                        <a:t>Store</a:t>
                      </a:r>
                      <a:r>
                        <a:rPr sz="1800" spc="-15" dirty="0"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sz="1800" spc="-5" dirty="0">
                          <a:latin typeface="Comic Sans MS"/>
                          <a:cs typeface="Comic Sans MS"/>
                        </a:rPr>
                        <a:t>double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30480" marB="0"/>
                </a:tc>
                <a:tc>
                  <a:txBody>
                    <a:bodyPr/>
                    <a:lstStyle/>
                    <a:p>
                      <a:pPr marL="48069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omic Sans MS"/>
                          <a:cs typeface="Comic Sans MS"/>
                        </a:rPr>
                        <a:t>2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3048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omic Sans MS"/>
                          <a:cs typeface="Comic Sans MS"/>
                        </a:rPr>
                        <a:t>0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3048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158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800" spc="-5" dirty="0">
                          <a:latin typeface="Comic Sans MS"/>
                          <a:cs typeface="Comic Sans MS"/>
                        </a:rPr>
                        <a:t>Integer</a:t>
                      </a:r>
                      <a:r>
                        <a:rPr sz="1800" spc="-20" dirty="0"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sz="1800" dirty="0">
                          <a:latin typeface="Comic Sans MS"/>
                          <a:cs typeface="Comic Sans MS"/>
                        </a:rPr>
                        <a:t>op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26034" marB="0"/>
                </a:tc>
                <a:tc>
                  <a:txBody>
                    <a:bodyPr/>
                    <a:lstStyle/>
                    <a:p>
                      <a:pPr marR="21399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800" spc="-5" dirty="0">
                          <a:latin typeface="Comic Sans MS"/>
                          <a:cs typeface="Comic Sans MS"/>
                        </a:rPr>
                        <a:t>Integer</a:t>
                      </a:r>
                      <a:r>
                        <a:rPr sz="1800" spc="-10" dirty="0"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sz="1800" dirty="0">
                          <a:latin typeface="Comic Sans MS"/>
                          <a:cs typeface="Comic Sans MS"/>
                        </a:rPr>
                        <a:t>op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26034" marB="0"/>
                </a:tc>
                <a:tc>
                  <a:txBody>
                    <a:bodyPr/>
                    <a:lstStyle/>
                    <a:p>
                      <a:pPr marL="499109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800" dirty="0">
                          <a:latin typeface="Comic Sans MS"/>
                          <a:cs typeface="Comic Sans MS"/>
                        </a:rPr>
                        <a:t>1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26034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800" dirty="0">
                          <a:latin typeface="Comic Sans MS"/>
                          <a:cs typeface="Comic Sans MS"/>
                        </a:rPr>
                        <a:t>0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26034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1383283" y="6273845"/>
            <a:ext cx="361187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8790" indent="-466725">
              <a:lnSpc>
                <a:spcPct val="100000"/>
              </a:lnSpc>
              <a:spcBef>
                <a:spcPts val="100"/>
              </a:spcBef>
              <a:buChar char="•"/>
              <a:tabLst>
                <a:tab pos="478790" algn="l"/>
                <a:tab pos="479425" algn="l"/>
              </a:tabLst>
            </a:pPr>
            <a:r>
              <a:rPr sz="2400" dirty="0">
                <a:latin typeface="Comic Sans MS"/>
                <a:cs typeface="Comic Sans MS"/>
              </a:rPr>
              <a:t>Where are </a:t>
            </a:r>
            <a:r>
              <a:rPr sz="2400" spc="-5" dirty="0">
                <a:latin typeface="Comic Sans MS"/>
                <a:cs typeface="Comic Sans MS"/>
              </a:rPr>
              <a:t>the</a:t>
            </a:r>
            <a:r>
              <a:rPr sz="2400" spc="-12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stalls?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3" name="页脚占位符 12">
            <a:extLst>
              <a:ext uri="{FF2B5EF4-FFF2-40B4-BE49-F238E27FC236}">
                <a16:creationId xmlns:a16="http://schemas.microsoft.com/office/drawing/2014/main" id="{85D00CE0-2822-394B-937C-BD1FC0D9EE4C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467611" y="1402074"/>
          <a:ext cx="7778115" cy="30327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8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6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15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714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90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63625">
                <a:tc>
                  <a:txBody>
                    <a:bodyPr/>
                    <a:lstStyle/>
                    <a:p>
                      <a:pPr marL="215900" marR="45720">
                        <a:lnSpc>
                          <a:spcPct val="12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800" spc="-114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Loop: 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2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46990" marB="0">
                    <a:lnT w="28575">
                      <a:solidFill>
                        <a:srgbClr val="FBBA03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LD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5334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stall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01600" marB="0">
                    <a:lnT w="28575">
                      <a:solidFill>
                        <a:srgbClr val="FBBA03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1800" spc="-5" dirty="0">
                          <a:solidFill>
                            <a:srgbClr val="00FF00"/>
                          </a:solidFill>
                          <a:latin typeface="Courier New"/>
                          <a:cs typeface="Courier New"/>
                        </a:rPr>
                        <a:t>F0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,0(R1)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01600" marB="0">
                    <a:lnT w="28575">
                      <a:solidFill>
                        <a:srgbClr val="FBBA03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;F0=vector</a:t>
                      </a:r>
                      <a:r>
                        <a:rPr sz="1800" spc="-8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element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01600" marB="0">
                    <a:lnT w="28575">
                      <a:solidFill>
                        <a:srgbClr val="FBBA03"/>
                      </a:solidFill>
                      <a:prstDash val="solid"/>
                    </a:lnT>
                  </a:tcPr>
                </a:tc>
                <a:tc row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FBBA03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pPr marL="215900">
                        <a:lnSpc>
                          <a:spcPts val="2135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3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2135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ADDD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2135"/>
                        </a:lnSpc>
                      </a:pPr>
                      <a:r>
                        <a:rPr sz="1800" spc="-5" dirty="0">
                          <a:solidFill>
                            <a:srgbClr val="618FFD"/>
                          </a:solidFill>
                          <a:latin typeface="Courier New"/>
                          <a:cs typeface="Courier New"/>
                        </a:rPr>
                        <a:t>F4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800" spc="-5" dirty="0">
                          <a:solidFill>
                            <a:srgbClr val="00FF00"/>
                          </a:solidFill>
                          <a:latin typeface="Courier New"/>
                          <a:cs typeface="Courier New"/>
                        </a:rPr>
                        <a:t>F0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,F2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ts val="2135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;add scalar in</a:t>
                      </a:r>
                      <a:r>
                        <a:rPr sz="1800" spc="-1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F2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28575">
                      <a:solidFill>
                        <a:srgbClr val="FBBA03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183">
                <a:tc>
                  <a:txBody>
                    <a:bodyPr/>
                    <a:lstStyle/>
                    <a:p>
                      <a:pPr marL="215900">
                        <a:lnSpc>
                          <a:spcPts val="2135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4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2135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stall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28575">
                      <a:solidFill>
                        <a:srgbClr val="FBBA03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pPr marL="215900">
                        <a:lnSpc>
                          <a:spcPts val="2135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5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2135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stall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28575">
                      <a:solidFill>
                        <a:srgbClr val="FBBA03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9183">
                <a:tc>
                  <a:txBody>
                    <a:bodyPr/>
                    <a:lstStyle/>
                    <a:p>
                      <a:pPr marL="215900">
                        <a:lnSpc>
                          <a:spcPts val="2135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6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2135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SD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2135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0(R1),</a:t>
                      </a:r>
                      <a:r>
                        <a:rPr sz="1800" spc="-5" dirty="0">
                          <a:solidFill>
                            <a:srgbClr val="618FFD"/>
                          </a:solidFill>
                          <a:latin typeface="Courier New"/>
                          <a:cs typeface="Courier New"/>
                        </a:rPr>
                        <a:t>F4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6525">
                        <a:lnSpc>
                          <a:spcPts val="2135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;store</a:t>
                      </a:r>
                      <a:r>
                        <a:rPr sz="1800" spc="-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result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28575">
                      <a:solidFill>
                        <a:srgbClr val="FBBA03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9183">
                <a:tc>
                  <a:txBody>
                    <a:bodyPr/>
                    <a:lstStyle/>
                    <a:p>
                      <a:pPr marL="215900">
                        <a:lnSpc>
                          <a:spcPts val="2135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7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2135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SUBI</a:t>
                      </a:r>
                      <a:endParaRPr sz="18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2135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R1,R1,8</a:t>
                      </a:r>
                      <a:endParaRPr sz="18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ts val="2135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;decrement 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pointer</a:t>
                      </a:r>
                      <a:r>
                        <a:rPr sz="1800" spc="-1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8B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2135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(DW)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9183">
                <a:tc>
                  <a:txBody>
                    <a:bodyPr/>
                    <a:lstStyle/>
                    <a:p>
                      <a:pPr marL="215900">
                        <a:lnSpc>
                          <a:spcPts val="2135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8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2135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BNEZ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2135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R1,Loop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ts val="2135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;branch</a:t>
                      </a:r>
                      <a:r>
                        <a:rPr sz="1800" spc="-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R1!=zero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4072">
                <a:tc>
                  <a:txBody>
                    <a:bodyPr/>
                    <a:lstStyle/>
                    <a:p>
                      <a:pPr marL="215900">
                        <a:lnSpc>
                          <a:spcPts val="2135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9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2135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stall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6525">
                        <a:lnSpc>
                          <a:spcPts val="2135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;delayed branch</a:t>
                      </a:r>
                      <a:r>
                        <a:rPr sz="1800" spc="-15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slot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020">
              <a:lnSpc>
                <a:spcPct val="100000"/>
              </a:lnSpc>
              <a:spcBef>
                <a:spcPts val="100"/>
              </a:spcBef>
              <a:tabLst>
                <a:tab pos="7811134" algn="l"/>
              </a:tabLst>
            </a:pPr>
            <a:r>
              <a:rPr b="0" dirty="0">
                <a:latin typeface="Times New Roman"/>
                <a:cs typeface="Times New Roman"/>
              </a:rPr>
              <a:t> </a:t>
            </a:r>
            <a:r>
              <a:rPr b="0" spc="235" dirty="0">
                <a:latin typeface="Times New Roman"/>
                <a:cs typeface="Times New Roman"/>
              </a:rPr>
              <a:t> </a:t>
            </a:r>
            <a:r>
              <a:rPr dirty="0"/>
              <a:t>FP Loop Showing</a:t>
            </a:r>
            <a:r>
              <a:rPr spc="-165" dirty="0"/>
              <a:t> </a:t>
            </a:r>
            <a:r>
              <a:rPr dirty="0"/>
              <a:t>Stalls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59483" y="6334805"/>
            <a:ext cx="64903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0" indent="-3689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81000" algn="l"/>
                <a:tab pos="381635" algn="l"/>
              </a:tabLst>
            </a:pPr>
            <a:r>
              <a:rPr sz="2400" b="1" dirty="0">
                <a:solidFill>
                  <a:srgbClr val="FC0128"/>
                </a:solidFill>
                <a:latin typeface="Arial"/>
                <a:cs typeface="Arial"/>
              </a:rPr>
              <a:t>9 </a:t>
            </a:r>
            <a:r>
              <a:rPr sz="2400" b="1" spc="-5" dirty="0">
                <a:solidFill>
                  <a:srgbClr val="FC0128"/>
                </a:solidFill>
                <a:latin typeface="Arial"/>
                <a:cs typeface="Arial"/>
              </a:rPr>
              <a:t>clocks: </a:t>
            </a:r>
            <a:r>
              <a:rPr sz="2400" b="1" dirty="0">
                <a:solidFill>
                  <a:srgbClr val="FC0128"/>
                </a:solidFill>
                <a:latin typeface="Arial"/>
                <a:cs typeface="Arial"/>
              </a:rPr>
              <a:t>Rewrite </a:t>
            </a:r>
            <a:r>
              <a:rPr sz="2400" b="1" spc="-5" dirty="0">
                <a:solidFill>
                  <a:srgbClr val="FC0128"/>
                </a:solidFill>
                <a:latin typeface="Arial"/>
                <a:cs typeface="Arial"/>
              </a:rPr>
              <a:t>code </a:t>
            </a:r>
            <a:r>
              <a:rPr sz="2400" b="1" dirty="0">
                <a:solidFill>
                  <a:srgbClr val="FC0128"/>
                </a:solidFill>
                <a:latin typeface="Arial"/>
                <a:cs typeface="Arial"/>
              </a:rPr>
              <a:t>to minimize</a:t>
            </a:r>
            <a:r>
              <a:rPr sz="2400" b="1" spc="-135" dirty="0">
                <a:solidFill>
                  <a:srgbClr val="FC0128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C0128"/>
                </a:solidFill>
                <a:latin typeface="Arial"/>
                <a:cs typeface="Arial"/>
              </a:rPr>
              <a:t>stalls?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33203" y="4672685"/>
            <a:ext cx="1247140" cy="315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i="1" spc="-60" dirty="0">
                <a:latin typeface="Comic Sans MS"/>
                <a:cs typeface="Comic Sans MS"/>
              </a:rPr>
              <a:t>I</a:t>
            </a:r>
            <a:r>
              <a:rPr sz="1900" i="1" spc="-50" dirty="0">
                <a:latin typeface="Comic Sans MS"/>
                <a:cs typeface="Comic Sans MS"/>
              </a:rPr>
              <a:t>nstruc</a:t>
            </a:r>
            <a:r>
              <a:rPr sz="1900" i="1" spc="-45" dirty="0">
                <a:latin typeface="Comic Sans MS"/>
                <a:cs typeface="Comic Sans MS"/>
              </a:rPr>
              <a:t>t</a:t>
            </a:r>
            <a:r>
              <a:rPr sz="1900" i="1" spc="-35" dirty="0">
                <a:latin typeface="Comic Sans MS"/>
                <a:cs typeface="Comic Sans MS"/>
              </a:rPr>
              <a:t>i</a:t>
            </a:r>
            <a:r>
              <a:rPr sz="1900" i="1" spc="-70" dirty="0">
                <a:latin typeface="Comic Sans MS"/>
                <a:cs typeface="Comic Sans MS"/>
              </a:rPr>
              <a:t>o</a:t>
            </a:r>
            <a:r>
              <a:rPr sz="1900" i="1" spc="-55" dirty="0">
                <a:latin typeface="Comic Sans MS"/>
                <a:cs typeface="Comic Sans MS"/>
              </a:rPr>
              <a:t>n</a:t>
            </a:r>
            <a:endParaRPr sz="19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05079" y="4672685"/>
            <a:ext cx="1247775" cy="315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i="1" spc="-60" dirty="0">
                <a:latin typeface="Comic Sans MS"/>
                <a:cs typeface="Comic Sans MS"/>
              </a:rPr>
              <a:t>I</a:t>
            </a:r>
            <a:r>
              <a:rPr sz="1900" i="1" spc="-50" dirty="0">
                <a:latin typeface="Comic Sans MS"/>
                <a:cs typeface="Comic Sans MS"/>
              </a:rPr>
              <a:t>nstruc</a:t>
            </a:r>
            <a:r>
              <a:rPr sz="1900" i="1" spc="-45" dirty="0">
                <a:latin typeface="Comic Sans MS"/>
                <a:cs typeface="Comic Sans MS"/>
              </a:rPr>
              <a:t>t</a:t>
            </a:r>
            <a:r>
              <a:rPr sz="1900" i="1" spc="-35" dirty="0">
                <a:latin typeface="Comic Sans MS"/>
                <a:cs typeface="Comic Sans MS"/>
              </a:rPr>
              <a:t>i</a:t>
            </a:r>
            <a:r>
              <a:rPr sz="1900" i="1" spc="-70" dirty="0">
                <a:latin typeface="Comic Sans MS"/>
                <a:cs typeface="Comic Sans MS"/>
              </a:rPr>
              <a:t>o</a:t>
            </a:r>
            <a:r>
              <a:rPr sz="1900" i="1" spc="-55" dirty="0">
                <a:latin typeface="Comic Sans MS"/>
                <a:cs typeface="Comic Sans MS"/>
              </a:rPr>
              <a:t>n</a:t>
            </a:r>
            <a:endParaRPr sz="19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94942" y="4672685"/>
            <a:ext cx="1581150" cy="315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i="1" spc="-60" dirty="0">
                <a:latin typeface="Comic Sans MS"/>
                <a:cs typeface="Comic Sans MS"/>
              </a:rPr>
              <a:t>Use </a:t>
            </a:r>
            <a:r>
              <a:rPr sz="1900" i="1" spc="-55" dirty="0">
                <a:latin typeface="Comic Sans MS"/>
                <a:cs typeface="Comic Sans MS"/>
              </a:rPr>
              <a:t>Latency</a:t>
            </a:r>
            <a:r>
              <a:rPr sz="1900" i="1" spc="-95" dirty="0">
                <a:latin typeface="Comic Sans MS"/>
                <a:cs typeface="Comic Sans MS"/>
              </a:rPr>
              <a:t> </a:t>
            </a:r>
            <a:r>
              <a:rPr sz="1900" i="1" spc="-50" dirty="0">
                <a:latin typeface="Comic Sans MS"/>
                <a:cs typeface="Comic Sans MS"/>
              </a:rPr>
              <a:t>in</a:t>
            </a:r>
            <a:endParaRPr sz="1900">
              <a:latin typeface="Comic Sans MS"/>
              <a:cs typeface="Comic Sans MS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858039" y="4907618"/>
          <a:ext cx="5791200" cy="13204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01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60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0095">
                <a:tc>
                  <a:txBody>
                    <a:bodyPr/>
                    <a:lstStyle/>
                    <a:p>
                      <a:pPr marR="102235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900" i="1" spc="-50" dirty="0">
                          <a:latin typeface="Comic Sans MS"/>
                          <a:cs typeface="Comic Sans MS"/>
                        </a:rPr>
                        <a:t>producing</a:t>
                      </a:r>
                      <a:r>
                        <a:rPr sz="1900" i="1" spc="-75" dirty="0"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sz="1900" i="1" spc="-55" dirty="0">
                          <a:latin typeface="Comic Sans MS"/>
                          <a:cs typeface="Comic Sans MS"/>
                        </a:rPr>
                        <a:t>result</a:t>
                      </a:r>
                      <a:endParaRPr sz="1900">
                        <a:latin typeface="Comic Sans MS"/>
                        <a:cs typeface="Comic Sans MS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marR="5334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900" i="1" spc="-50" dirty="0">
                          <a:latin typeface="Comic Sans MS"/>
                          <a:cs typeface="Comic Sans MS"/>
                        </a:rPr>
                        <a:t>using</a:t>
                      </a:r>
                      <a:r>
                        <a:rPr sz="1900" i="1" spc="-35" dirty="0"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sz="1900" i="1" spc="-55" dirty="0">
                          <a:latin typeface="Comic Sans MS"/>
                          <a:cs typeface="Comic Sans MS"/>
                        </a:rPr>
                        <a:t>result</a:t>
                      </a:r>
                      <a:endParaRPr sz="1900">
                        <a:latin typeface="Comic Sans MS"/>
                        <a:cs typeface="Comic Sans MS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marL="16891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900" i="1" spc="-50" dirty="0">
                          <a:latin typeface="Comic Sans MS"/>
                          <a:cs typeface="Comic Sans MS"/>
                        </a:rPr>
                        <a:t>clock</a:t>
                      </a:r>
                      <a:r>
                        <a:rPr sz="1900" i="1" spc="-85" dirty="0"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sz="1900" i="1" spc="-50" dirty="0">
                          <a:latin typeface="Comic Sans MS"/>
                          <a:cs typeface="Comic Sans MS"/>
                        </a:rPr>
                        <a:t>cycles</a:t>
                      </a:r>
                      <a:endParaRPr sz="1900">
                        <a:latin typeface="Comic Sans MS"/>
                        <a:cs typeface="Comic Sans MS"/>
                      </a:endParaRPr>
                    </a:p>
                  </a:txBody>
                  <a:tcPr marL="0" marR="0" marT="2476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289">
                <a:tc>
                  <a:txBody>
                    <a:bodyPr/>
                    <a:lstStyle/>
                    <a:p>
                      <a:pPr marR="10223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dirty="0">
                          <a:latin typeface="Comic Sans MS"/>
                          <a:cs typeface="Comic Sans MS"/>
                        </a:rPr>
                        <a:t>FP </a:t>
                      </a:r>
                      <a:r>
                        <a:rPr sz="1800" spc="-5" dirty="0">
                          <a:latin typeface="Comic Sans MS"/>
                          <a:cs typeface="Comic Sans MS"/>
                        </a:rPr>
                        <a:t>ALU</a:t>
                      </a:r>
                      <a:r>
                        <a:rPr sz="1800" spc="-35" dirty="0"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sz="1800" dirty="0">
                          <a:latin typeface="Comic Sans MS"/>
                          <a:cs typeface="Comic Sans MS"/>
                        </a:rPr>
                        <a:t>op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26670" marB="0"/>
                </a:tc>
                <a:tc>
                  <a:txBody>
                    <a:bodyPr/>
                    <a:lstStyle/>
                    <a:p>
                      <a:pPr marR="5143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dirty="0">
                          <a:latin typeface="Comic Sans MS"/>
                          <a:cs typeface="Comic Sans MS"/>
                        </a:rPr>
                        <a:t>Another FP </a:t>
                      </a:r>
                      <a:r>
                        <a:rPr sz="1800" spc="-5" dirty="0">
                          <a:latin typeface="Comic Sans MS"/>
                          <a:cs typeface="Comic Sans MS"/>
                        </a:rPr>
                        <a:t>ALU</a:t>
                      </a:r>
                      <a:r>
                        <a:rPr sz="1800" spc="-75" dirty="0"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sz="1800" dirty="0">
                          <a:latin typeface="Comic Sans MS"/>
                          <a:cs typeface="Comic Sans MS"/>
                        </a:rPr>
                        <a:t>op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26670" marB="0"/>
                </a:tc>
                <a:tc>
                  <a:txBody>
                    <a:bodyPr/>
                    <a:lstStyle/>
                    <a:p>
                      <a:pPr marL="16764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dirty="0">
                          <a:latin typeface="Comic Sans MS"/>
                          <a:cs typeface="Comic Sans MS"/>
                        </a:rPr>
                        <a:t>3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2667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pPr marR="102235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dirty="0">
                          <a:latin typeface="Comic Sans MS"/>
                          <a:cs typeface="Comic Sans MS"/>
                        </a:rPr>
                        <a:t>FP </a:t>
                      </a:r>
                      <a:r>
                        <a:rPr sz="1800" spc="-5" dirty="0">
                          <a:latin typeface="Comic Sans MS"/>
                          <a:cs typeface="Comic Sans MS"/>
                        </a:rPr>
                        <a:t>ALU</a:t>
                      </a:r>
                      <a:r>
                        <a:rPr sz="1800" spc="-30" dirty="0"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sz="1800" dirty="0">
                          <a:latin typeface="Comic Sans MS"/>
                          <a:cs typeface="Comic Sans MS"/>
                        </a:rPr>
                        <a:t>op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marR="53975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-5" dirty="0">
                          <a:latin typeface="Comic Sans MS"/>
                          <a:cs typeface="Comic Sans MS"/>
                        </a:rPr>
                        <a:t>Store</a:t>
                      </a:r>
                      <a:r>
                        <a:rPr sz="1800" spc="-15" dirty="0"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sz="1800" spc="-5" dirty="0">
                          <a:latin typeface="Comic Sans MS"/>
                          <a:cs typeface="Comic Sans MS"/>
                        </a:rPr>
                        <a:t>double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marL="167005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dirty="0">
                          <a:latin typeface="Comic Sans MS"/>
                          <a:cs typeface="Comic Sans MS"/>
                        </a:rPr>
                        <a:t>2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2857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75">
                <a:tc>
                  <a:txBody>
                    <a:bodyPr/>
                    <a:lstStyle/>
                    <a:p>
                      <a:pPr marR="100965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dirty="0">
                          <a:latin typeface="Comic Sans MS"/>
                          <a:cs typeface="Comic Sans MS"/>
                        </a:rPr>
                        <a:t>Load</a:t>
                      </a:r>
                      <a:r>
                        <a:rPr sz="1800" spc="-20" dirty="0"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sz="1800" spc="-5" dirty="0">
                          <a:latin typeface="Comic Sans MS"/>
                          <a:cs typeface="Comic Sans MS"/>
                        </a:rPr>
                        <a:t>double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marR="54610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dirty="0">
                          <a:latin typeface="Comic Sans MS"/>
                          <a:cs typeface="Comic Sans MS"/>
                        </a:rPr>
                        <a:t>FP </a:t>
                      </a:r>
                      <a:r>
                        <a:rPr sz="1800" spc="-5" dirty="0">
                          <a:latin typeface="Comic Sans MS"/>
                          <a:cs typeface="Comic Sans MS"/>
                        </a:rPr>
                        <a:t>ALU</a:t>
                      </a:r>
                      <a:r>
                        <a:rPr sz="1800" spc="-20" dirty="0"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sz="1800" dirty="0">
                          <a:latin typeface="Comic Sans MS"/>
                          <a:cs typeface="Comic Sans MS"/>
                        </a:rPr>
                        <a:t>op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marL="167005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dirty="0">
                          <a:latin typeface="Comic Sans MS"/>
                          <a:cs typeface="Comic Sans MS"/>
                        </a:rPr>
                        <a:t>1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2857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页脚占位符 10">
            <a:extLst>
              <a:ext uri="{FF2B5EF4-FFF2-40B4-BE49-F238E27FC236}">
                <a16:creationId xmlns:a16="http://schemas.microsoft.com/office/drawing/2014/main" id="{A7644FF3-6AC0-F247-85A5-B018F73CC6E0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467611" y="1402074"/>
          <a:ext cx="7780655" cy="20377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246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6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2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451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17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56081">
                <a:tc>
                  <a:txBody>
                    <a:bodyPr/>
                    <a:lstStyle/>
                    <a:p>
                      <a:pPr marL="312420" marR="45720">
                        <a:lnSpc>
                          <a:spcPct val="12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800" spc="-114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Loop: 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2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39370" marB="0">
                    <a:lnT w="28575">
                      <a:solidFill>
                        <a:srgbClr val="FBBA03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LD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5334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stall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94615" marB="0">
                    <a:lnT w="28575">
                      <a:solidFill>
                        <a:srgbClr val="FBBA03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800" spc="-5" dirty="0">
                          <a:solidFill>
                            <a:srgbClr val="00FF00"/>
                          </a:solidFill>
                          <a:latin typeface="Courier New"/>
                          <a:cs typeface="Courier New"/>
                        </a:rPr>
                        <a:t>F0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,0(R1)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94615" marB="0">
                    <a:lnT w="28575">
                      <a:solidFill>
                        <a:srgbClr val="FBBA03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FBBA03"/>
                      </a:solidFill>
                      <a:prstDash val="solid"/>
                    </a:lnT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FBBA03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pPr marL="312420">
                        <a:lnSpc>
                          <a:spcPts val="2135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3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2135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ADDD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2135"/>
                        </a:lnSpc>
                      </a:pPr>
                      <a:r>
                        <a:rPr sz="1800" spc="-5" dirty="0">
                          <a:solidFill>
                            <a:srgbClr val="618FFD"/>
                          </a:solidFill>
                          <a:latin typeface="Courier New"/>
                          <a:cs typeface="Courier New"/>
                        </a:rPr>
                        <a:t>F4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800" spc="-5" dirty="0">
                          <a:solidFill>
                            <a:srgbClr val="00FF00"/>
                          </a:solidFill>
                          <a:latin typeface="Courier New"/>
                          <a:cs typeface="Courier New"/>
                        </a:rPr>
                        <a:t>F0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,F2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28575">
                      <a:solidFill>
                        <a:srgbClr val="FBBA03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183">
                <a:tc>
                  <a:txBody>
                    <a:bodyPr/>
                    <a:lstStyle/>
                    <a:p>
                      <a:pPr marL="312420">
                        <a:lnSpc>
                          <a:spcPts val="2135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4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2135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SUBI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2135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R1,R1,8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28575">
                      <a:solidFill>
                        <a:srgbClr val="FBBA03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pPr marL="312420">
                        <a:lnSpc>
                          <a:spcPts val="2135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5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2135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BNEZ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2135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R1,Loop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ts val="2135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;delayed</a:t>
                      </a:r>
                      <a:r>
                        <a:rPr sz="1800" spc="-7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branch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28575">
                      <a:solidFill>
                        <a:srgbClr val="FBBA03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4072">
                <a:tc>
                  <a:txBody>
                    <a:bodyPr/>
                    <a:lstStyle/>
                    <a:p>
                      <a:pPr marL="312420">
                        <a:lnSpc>
                          <a:spcPts val="2135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6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2135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SD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2135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8(R1),</a:t>
                      </a:r>
                      <a:r>
                        <a:rPr sz="1800" spc="-5" dirty="0">
                          <a:solidFill>
                            <a:srgbClr val="618FFD"/>
                          </a:solidFill>
                          <a:latin typeface="Courier New"/>
                          <a:cs typeface="Courier New"/>
                        </a:rPr>
                        <a:t>F4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ts val="2135"/>
                        </a:lnSpc>
                      </a:pPr>
                      <a:r>
                        <a:rPr sz="1800" spc="-5" dirty="0">
                          <a:solidFill>
                            <a:srgbClr val="618FFD"/>
                          </a:solidFill>
                          <a:latin typeface="Courier New"/>
                          <a:cs typeface="Courier New"/>
                        </a:rPr>
                        <a:t>;altered when move</a:t>
                      </a:r>
                      <a:r>
                        <a:rPr sz="1800" spc="-180" dirty="0">
                          <a:solidFill>
                            <a:srgbClr val="618FFD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solidFill>
                            <a:srgbClr val="618FFD"/>
                          </a:solidFill>
                          <a:latin typeface="Courier New"/>
                          <a:cs typeface="Courier New"/>
                        </a:rPr>
                        <a:t>past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2135"/>
                        </a:lnSpc>
                      </a:pPr>
                      <a:r>
                        <a:rPr sz="1800" spc="-5" dirty="0">
                          <a:solidFill>
                            <a:srgbClr val="618FFD"/>
                          </a:solidFill>
                          <a:latin typeface="Courier New"/>
                          <a:cs typeface="Courier New"/>
                        </a:rPr>
                        <a:t>SUBI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59492" y="857325"/>
            <a:ext cx="779970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786370" algn="l"/>
              </a:tabLst>
            </a:pPr>
            <a:r>
              <a:rPr spc="-5" dirty="0"/>
              <a:t>Revised </a:t>
            </a:r>
            <a:r>
              <a:rPr dirty="0"/>
              <a:t>FP Loop Minimizing</a:t>
            </a:r>
            <a:r>
              <a:rPr spc="-180" dirty="0"/>
              <a:t> </a:t>
            </a:r>
            <a:r>
              <a:rPr dirty="0"/>
              <a:t>Stalls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53200" y="6141142"/>
            <a:ext cx="61468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83835" algn="l"/>
              </a:tabLst>
            </a:pPr>
            <a:r>
              <a:rPr sz="2000" b="1" dirty="0">
                <a:solidFill>
                  <a:srgbClr val="FC0128"/>
                </a:solidFill>
                <a:latin typeface="Arial"/>
                <a:cs typeface="Arial"/>
              </a:rPr>
              <a:t>6 </a:t>
            </a:r>
            <a:r>
              <a:rPr sz="2000" b="1" spc="-5" dirty="0">
                <a:solidFill>
                  <a:srgbClr val="FC0128"/>
                </a:solidFill>
                <a:latin typeface="Arial"/>
                <a:cs typeface="Arial"/>
              </a:rPr>
              <a:t>c</a:t>
            </a:r>
            <a:r>
              <a:rPr sz="2000" b="1" spc="-10" dirty="0">
                <a:solidFill>
                  <a:srgbClr val="FC0128"/>
                </a:solidFill>
                <a:latin typeface="Arial"/>
                <a:cs typeface="Arial"/>
              </a:rPr>
              <a:t>l</a:t>
            </a:r>
            <a:r>
              <a:rPr sz="2000" b="1" dirty="0">
                <a:solidFill>
                  <a:srgbClr val="FC0128"/>
                </a:solidFill>
                <a:latin typeface="Arial"/>
                <a:cs typeface="Arial"/>
              </a:rPr>
              <a:t>ocks:</a:t>
            </a:r>
            <a:r>
              <a:rPr sz="2000" b="1" spc="-20" dirty="0">
                <a:solidFill>
                  <a:srgbClr val="FC0128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C0128"/>
                </a:solidFill>
                <a:latin typeface="Arial"/>
                <a:cs typeface="Arial"/>
              </a:rPr>
              <a:t>Unrol</a:t>
            </a:r>
            <a:r>
              <a:rPr sz="2000" b="1" dirty="0">
                <a:solidFill>
                  <a:srgbClr val="FC0128"/>
                </a:solidFill>
                <a:latin typeface="Arial"/>
                <a:cs typeface="Arial"/>
              </a:rPr>
              <a:t>l</a:t>
            </a:r>
            <a:r>
              <a:rPr sz="2000" b="1" spc="-25" dirty="0">
                <a:solidFill>
                  <a:srgbClr val="FC0128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C0128"/>
                </a:solidFill>
                <a:latin typeface="Arial"/>
                <a:cs typeface="Arial"/>
              </a:rPr>
              <a:t>loop</a:t>
            </a:r>
            <a:r>
              <a:rPr sz="2000" b="1" spc="-5" dirty="0">
                <a:solidFill>
                  <a:srgbClr val="FC0128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C0128"/>
                </a:solidFill>
                <a:latin typeface="Arial"/>
                <a:cs typeface="Arial"/>
              </a:rPr>
              <a:t>4</a:t>
            </a:r>
            <a:r>
              <a:rPr sz="2000" b="1" spc="-20" dirty="0">
                <a:solidFill>
                  <a:srgbClr val="FC0128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C0128"/>
                </a:solidFill>
                <a:latin typeface="Arial"/>
                <a:cs typeface="Arial"/>
              </a:rPr>
              <a:t>ti</a:t>
            </a:r>
            <a:r>
              <a:rPr sz="2000" b="1" spc="-10" dirty="0">
                <a:solidFill>
                  <a:srgbClr val="FC0128"/>
                </a:solidFill>
                <a:latin typeface="Arial"/>
                <a:cs typeface="Arial"/>
              </a:rPr>
              <a:t>m</a:t>
            </a:r>
            <a:r>
              <a:rPr sz="2000" b="1" spc="-5" dirty="0">
                <a:solidFill>
                  <a:srgbClr val="FC0128"/>
                </a:solidFill>
                <a:latin typeface="Arial"/>
                <a:cs typeface="Arial"/>
              </a:rPr>
              <a:t>e</a:t>
            </a:r>
            <a:r>
              <a:rPr sz="2000" b="1" dirty="0">
                <a:solidFill>
                  <a:srgbClr val="FC0128"/>
                </a:solidFill>
                <a:latin typeface="Arial"/>
                <a:cs typeface="Arial"/>
              </a:rPr>
              <a:t>s</a:t>
            </a:r>
            <a:r>
              <a:rPr sz="2000" b="1" spc="-15" dirty="0">
                <a:solidFill>
                  <a:srgbClr val="FC0128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C0128"/>
                </a:solidFill>
                <a:latin typeface="Arial"/>
                <a:cs typeface="Arial"/>
              </a:rPr>
              <a:t>cod</a:t>
            </a:r>
            <a:r>
              <a:rPr sz="2000" b="1" dirty="0">
                <a:solidFill>
                  <a:srgbClr val="FC0128"/>
                </a:solidFill>
                <a:latin typeface="Arial"/>
                <a:cs typeface="Arial"/>
              </a:rPr>
              <a:t>e</a:t>
            </a:r>
            <a:r>
              <a:rPr sz="2000" b="1" spc="-15" dirty="0">
                <a:solidFill>
                  <a:srgbClr val="FC0128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C0128"/>
                </a:solidFill>
                <a:latin typeface="Arial"/>
                <a:cs typeface="Arial"/>
              </a:rPr>
              <a:t>to</a:t>
            </a:r>
            <a:r>
              <a:rPr sz="2000" b="1" spc="-15" dirty="0">
                <a:solidFill>
                  <a:srgbClr val="FC0128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C0128"/>
                </a:solidFill>
                <a:latin typeface="Arial"/>
                <a:cs typeface="Arial"/>
              </a:rPr>
              <a:t>mak</a:t>
            </a:r>
            <a:r>
              <a:rPr sz="2000" b="1" dirty="0">
                <a:solidFill>
                  <a:srgbClr val="FC0128"/>
                </a:solidFill>
                <a:latin typeface="Arial"/>
                <a:cs typeface="Arial"/>
              </a:rPr>
              <a:t>e	fas</a:t>
            </a:r>
            <a:r>
              <a:rPr sz="2000" b="1" spc="5" dirty="0">
                <a:solidFill>
                  <a:srgbClr val="FC0128"/>
                </a:solidFill>
                <a:latin typeface="Arial"/>
                <a:cs typeface="Arial"/>
              </a:rPr>
              <a:t>t</a:t>
            </a:r>
            <a:r>
              <a:rPr sz="2000" b="1" spc="-5" dirty="0">
                <a:solidFill>
                  <a:srgbClr val="FC0128"/>
                </a:solidFill>
                <a:latin typeface="Arial"/>
                <a:cs typeface="Arial"/>
              </a:rPr>
              <a:t>er?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62888" y="3829349"/>
            <a:ext cx="6678295" cy="854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omic Sans MS"/>
                <a:cs typeface="Comic Sans MS"/>
              </a:rPr>
              <a:t>Swap </a:t>
            </a:r>
            <a:r>
              <a:rPr sz="2400" spc="-5" dirty="0">
                <a:latin typeface="Comic Sans MS"/>
                <a:cs typeface="Comic Sans MS"/>
              </a:rPr>
              <a:t>BNEZ </a:t>
            </a:r>
            <a:r>
              <a:rPr sz="2400" dirty="0">
                <a:latin typeface="Comic Sans MS"/>
                <a:cs typeface="Comic Sans MS"/>
              </a:rPr>
              <a:t>and </a:t>
            </a:r>
            <a:r>
              <a:rPr sz="2400" spc="-5" dirty="0">
                <a:latin typeface="Comic Sans MS"/>
                <a:cs typeface="Comic Sans MS"/>
              </a:rPr>
              <a:t>SD by </a:t>
            </a:r>
            <a:r>
              <a:rPr sz="2400" dirty="0">
                <a:latin typeface="Comic Sans MS"/>
                <a:cs typeface="Comic Sans MS"/>
              </a:rPr>
              <a:t>changing </a:t>
            </a:r>
            <a:r>
              <a:rPr sz="2400" spc="-5" dirty="0">
                <a:latin typeface="Comic Sans MS"/>
                <a:cs typeface="Comic Sans MS"/>
              </a:rPr>
              <a:t>address </a:t>
            </a:r>
            <a:r>
              <a:rPr sz="2400" dirty="0">
                <a:latin typeface="Comic Sans MS"/>
                <a:cs typeface="Comic Sans MS"/>
              </a:rPr>
              <a:t>of</a:t>
            </a:r>
            <a:r>
              <a:rPr sz="2400" spc="-11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SD</a:t>
            </a:r>
            <a:endParaRPr sz="2400">
              <a:latin typeface="Comic Sans MS"/>
              <a:cs typeface="Comic Sans MS"/>
            </a:endParaRPr>
          </a:p>
          <a:p>
            <a:pPr marL="958850">
              <a:lnSpc>
                <a:spcPct val="100000"/>
              </a:lnSpc>
              <a:spcBef>
                <a:spcPts val="1360"/>
              </a:spcBef>
              <a:tabLst>
                <a:tab pos="3130550" algn="l"/>
                <a:tab pos="5020945" algn="l"/>
              </a:tabLst>
            </a:pPr>
            <a:r>
              <a:rPr sz="1900" i="1" spc="-50" dirty="0">
                <a:latin typeface="Comic Sans MS"/>
                <a:cs typeface="Comic Sans MS"/>
              </a:rPr>
              <a:t>Instruction	Instruction	</a:t>
            </a:r>
            <a:r>
              <a:rPr sz="1900" i="1" spc="-60" dirty="0">
                <a:latin typeface="Comic Sans MS"/>
                <a:cs typeface="Comic Sans MS"/>
              </a:rPr>
              <a:t>Use </a:t>
            </a:r>
            <a:r>
              <a:rPr sz="1900" i="1" spc="-55" dirty="0">
                <a:latin typeface="Comic Sans MS"/>
                <a:cs typeface="Comic Sans MS"/>
              </a:rPr>
              <a:t>Latency</a:t>
            </a:r>
            <a:r>
              <a:rPr sz="1900" i="1" spc="-75" dirty="0">
                <a:latin typeface="Comic Sans MS"/>
                <a:cs typeface="Comic Sans MS"/>
              </a:rPr>
              <a:t> </a:t>
            </a:r>
            <a:r>
              <a:rPr sz="1900" i="1" spc="-50" dirty="0">
                <a:latin typeface="Comic Sans MS"/>
                <a:cs typeface="Comic Sans MS"/>
              </a:rPr>
              <a:t>in</a:t>
            </a:r>
            <a:endParaRPr sz="1900">
              <a:latin typeface="Comic Sans MS"/>
              <a:cs typeface="Comic Sans MS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934137" y="4602894"/>
          <a:ext cx="5791200" cy="13204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01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60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0095">
                <a:tc>
                  <a:txBody>
                    <a:bodyPr/>
                    <a:lstStyle/>
                    <a:p>
                      <a:pPr marR="102235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900" i="1" spc="-50" dirty="0">
                          <a:latin typeface="Comic Sans MS"/>
                          <a:cs typeface="Comic Sans MS"/>
                        </a:rPr>
                        <a:t>producing</a:t>
                      </a:r>
                      <a:r>
                        <a:rPr sz="1900" i="1" spc="-75" dirty="0"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sz="1900" i="1" spc="-55" dirty="0">
                          <a:latin typeface="Comic Sans MS"/>
                          <a:cs typeface="Comic Sans MS"/>
                        </a:rPr>
                        <a:t>result</a:t>
                      </a:r>
                      <a:endParaRPr sz="1900">
                        <a:latin typeface="Comic Sans MS"/>
                        <a:cs typeface="Comic Sans MS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marR="5334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900" i="1" spc="-50" dirty="0">
                          <a:latin typeface="Comic Sans MS"/>
                          <a:cs typeface="Comic Sans MS"/>
                        </a:rPr>
                        <a:t>using</a:t>
                      </a:r>
                      <a:r>
                        <a:rPr sz="1900" i="1" spc="-35" dirty="0"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sz="1900" i="1" spc="-55" dirty="0">
                          <a:latin typeface="Comic Sans MS"/>
                          <a:cs typeface="Comic Sans MS"/>
                        </a:rPr>
                        <a:t>result</a:t>
                      </a:r>
                      <a:endParaRPr sz="1900">
                        <a:latin typeface="Comic Sans MS"/>
                        <a:cs typeface="Comic Sans MS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marL="16891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900" i="1" spc="-50" dirty="0">
                          <a:latin typeface="Comic Sans MS"/>
                          <a:cs typeface="Comic Sans MS"/>
                        </a:rPr>
                        <a:t>clock</a:t>
                      </a:r>
                      <a:r>
                        <a:rPr sz="1900" i="1" spc="-85" dirty="0"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sz="1900" i="1" spc="-50" dirty="0">
                          <a:latin typeface="Comic Sans MS"/>
                          <a:cs typeface="Comic Sans MS"/>
                        </a:rPr>
                        <a:t>cycles</a:t>
                      </a:r>
                      <a:endParaRPr sz="1900">
                        <a:latin typeface="Comic Sans MS"/>
                        <a:cs typeface="Comic Sans MS"/>
                      </a:endParaRPr>
                    </a:p>
                  </a:txBody>
                  <a:tcPr marL="0" marR="0" marT="2476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289">
                <a:tc>
                  <a:txBody>
                    <a:bodyPr/>
                    <a:lstStyle/>
                    <a:p>
                      <a:pPr marR="10160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dirty="0">
                          <a:latin typeface="Comic Sans MS"/>
                          <a:cs typeface="Comic Sans MS"/>
                        </a:rPr>
                        <a:t>FP </a:t>
                      </a:r>
                      <a:r>
                        <a:rPr sz="1800" spc="-5" dirty="0">
                          <a:latin typeface="Comic Sans MS"/>
                          <a:cs typeface="Comic Sans MS"/>
                        </a:rPr>
                        <a:t>ALU</a:t>
                      </a:r>
                      <a:r>
                        <a:rPr sz="1800" spc="-35" dirty="0"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sz="1800" dirty="0">
                          <a:latin typeface="Comic Sans MS"/>
                          <a:cs typeface="Comic Sans MS"/>
                        </a:rPr>
                        <a:t>op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26670" marB="0"/>
                </a:tc>
                <a:tc>
                  <a:txBody>
                    <a:bodyPr/>
                    <a:lstStyle/>
                    <a:p>
                      <a:pPr marR="5143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dirty="0">
                          <a:latin typeface="Comic Sans MS"/>
                          <a:cs typeface="Comic Sans MS"/>
                        </a:rPr>
                        <a:t>Another FP </a:t>
                      </a:r>
                      <a:r>
                        <a:rPr sz="1800" spc="-5" dirty="0">
                          <a:latin typeface="Comic Sans MS"/>
                          <a:cs typeface="Comic Sans MS"/>
                        </a:rPr>
                        <a:t>ALU</a:t>
                      </a:r>
                      <a:r>
                        <a:rPr sz="1800" spc="-75" dirty="0"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sz="1800" dirty="0">
                          <a:latin typeface="Comic Sans MS"/>
                          <a:cs typeface="Comic Sans MS"/>
                        </a:rPr>
                        <a:t>op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26670" marB="0"/>
                </a:tc>
                <a:tc>
                  <a:txBody>
                    <a:bodyPr/>
                    <a:lstStyle/>
                    <a:p>
                      <a:pPr marL="16764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dirty="0">
                          <a:latin typeface="Comic Sans MS"/>
                          <a:cs typeface="Comic Sans MS"/>
                        </a:rPr>
                        <a:t>3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2667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183">
                <a:tc>
                  <a:txBody>
                    <a:bodyPr/>
                    <a:lstStyle/>
                    <a:p>
                      <a:pPr marR="101600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dirty="0">
                          <a:latin typeface="Comic Sans MS"/>
                          <a:cs typeface="Comic Sans MS"/>
                        </a:rPr>
                        <a:t>FP </a:t>
                      </a:r>
                      <a:r>
                        <a:rPr sz="1800" spc="-5" dirty="0">
                          <a:latin typeface="Comic Sans MS"/>
                          <a:cs typeface="Comic Sans MS"/>
                        </a:rPr>
                        <a:t>ALU</a:t>
                      </a:r>
                      <a:r>
                        <a:rPr sz="1800" spc="-35" dirty="0"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sz="1800" dirty="0">
                          <a:latin typeface="Comic Sans MS"/>
                          <a:cs typeface="Comic Sans MS"/>
                        </a:rPr>
                        <a:t>op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marR="53975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-5" dirty="0">
                          <a:latin typeface="Comic Sans MS"/>
                          <a:cs typeface="Comic Sans MS"/>
                        </a:rPr>
                        <a:t>Store</a:t>
                      </a:r>
                      <a:r>
                        <a:rPr sz="1800" spc="-20" dirty="0"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sz="1800" dirty="0">
                          <a:latin typeface="Comic Sans MS"/>
                          <a:cs typeface="Comic Sans MS"/>
                        </a:rPr>
                        <a:t>double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marL="167005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dirty="0">
                          <a:latin typeface="Comic Sans MS"/>
                          <a:cs typeface="Comic Sans MS"/>
                        </a:rPr>
                        <a:t>2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2857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75">
                <a:tc>
                  <a:txBody>
                    <a:bodyPr/>
                    <a:lstStyle/>
                    <a:p>
                      <a:pPr marR="100330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dirty="0">
                          <a:latin typeface="Comic Sans MS"/>
                          <a:cs typeface="Comic Sans MS"/>
                        </a:rPr>
                        <a:t>Load</a:t>
                      </a:r>
                      <a:r>
                        <a:rPr sz="1800" spc="-20" dirty="0"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sz="1800" spc="-5" dirty="0">
                          <a:latin typeface="Comic Sans MS"/>
                          <a:cs typeface="Comic Sans MS"/>
                        </a:rPr>
                        <a:t>double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marR="53975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dirty="0">
                          <a:latin typeface="Comic Sans MS"/>
                          <a:cs typeface="Comic Sans MS"/>
                        </a:rPr>
                        <a:t>FP </a:t>
                      </a:r>
                      <a:r>
                        <a:rPr sz="1800" spc="-5" dirty="0">
                          <a:latin typeface="Comic Sans MS"/>
                          <a:cs typeface="Comic Sans MS"/>
                        </a:rPr>
                        <a:t>ALU</a:t>
                      </a:r>
                      <a:r>
                        <a:rPr sz="1800" spc="-20" dirty="0"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sz="1800" dirty="0">
                          <a:latin typeface="Comic Sans MS"/>
                          <a:cs typeface="Comic Sans MS"/>
                        </a:rPr>
                        <a:t>op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marL="167005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dirty="0">
                          <a:latin typeface="Comic Sans MS"/>
                          <a:cs typeface="Comic Sans MS"/>
                        </a:rPr>
                        <a:t>1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2857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页脚占位符 9">
            <a:extLst>
              <a:ext uri="{FF2B5EF4-FFF2-40B4-BE49-F238E27FC236}">
                <a16:creationId xmlns:a16="http://schemas.microsoft.com/office/drawing/2014/main" id="{05D4CA10-0C34-314C-837B-C44F826610FD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49154" y="760076"/>
            <a:ext cx="269367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u="none" dirty="0">
                <a:latin typeface="宋体"/>
                <a:cs typeface="宋体"/>
              </a:rPr>
              <a:t>例题选讲（</a:t>
            </a:r>
            <a:r>
              <a:rPr u="none" spc="-5" dirty="0"/>
              <a:t>9</a:t>
            </a:r>
            <a:r>
              <a:rPr b="0" u="none" dirty="0">
                <a:latin typeface="宋体"/>
                <a:cs typeface="宋体"/>
              </a:rPr>
              <a:t>）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52091" y="2148225"/>
            <a:ext cx="774065" cy="546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5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/* S1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*/</a:t>
            </a:r>
            <a:endParaRPr sz="1800">
              <a:latin typeface="Arial"/>
              <a:cs typeface="Arial"/>
            </a:endParaRPr>
          </a:p>
          <a:p>
            <a:pPr marL="50165">
              <a:lnSpc>
                <a:spcPts val="2050"/>
              </a:lnSpc>
            </a:pPr>
            <a:r>
              <a:rPr sz="1800" dirty="0">
                <a:latin typeface="Arial"/>
                <a:cs typeface="Arial"/>
              </a:rPr>
              <a:t>/* S2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*/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50997" y="1484501"/>
            <a:ext cx="3909060" cy="1457325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298450" indent="-286385">
              <a:lnSpc>
                <a:spcPct val="100000"/>
              </a:lnSpc>
              <a:spcBef>
                <a:spcPts val="565"/>
              </a:spcBef>
              <a:buFont typeface="Wingdings"/>
              <a:buChar char=""/>
              <a:tabLst>
                <a:tab pos="299085" algn="l"/>
              </a:tabLst>
            </a:pPr>
            <a:r>
              <a:rPr sz="2000" spc="10" dirty="0">
                <a:latin typeface="宋体"/>
                <a:cs typeface="宋体"/>
              </a:rPr>
              <a:t>考察如下循环程</a:t>
            </a:r>
            <a:r>
              <a:rPr sz="2000" dirty="0">
                <a:latin typeface="宋体"/>
                <a:cs typeface="宋体"/>
              </a:rPr>
              <a:t>序</a:t>
            </a:r>
          </a:p>
          <a:p>
            <a:pPr marL="926465">
              <a:lnSpc>
                <a:spcPts val="2050"/>
              </a:lnSpc>
              <a:spcBef>
                <a:spcPts val="415"/>
              </a:spcBef>
            </a:pPr>
            <a:r>
              <a:rPr sz="1800" dirty="0">
                <a:latin typeface="Arial"/>
                <a:cs typeface="Arial"/>
              </a:rPr>
              <a:t>for </a:t>
            </a:r>
            <a:r>
              <a:rPr sz="1800" spc="-5" dirty="0">
                <a:latin typeface="Arial"/>
                <a:cs typeface="Arial"/>
              </a:rPr>
              <a:t>(</a:t>
            </a:r>
            <a:r>
              <a:rPr sz="1800" spc="-5" dirty="0" err="1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=</a:t>
            </a:r>
            <a:r>
              <a:rPr lang="en-US" altLang="zh-CN" sz="1800" spc="-5" dirty="0">
                <a:latin typeface="Arial"/>
                <a:cs typeface="Arial"/>
              </a:rPr>
              <a:t>1</a:t>
            </a:r>
            <a:r>
              <a:rPr sz="1800" spc="-5" dirty="0">
                <a:latin typeface="Arial"/>
                <a:cs typeface="Arial"/>
              </a:rPr>
              <a:t>; </a:t>
            </a:r>
            <a:r>
              <a:rPr sz="1800" spc="-5" dirty="0" err="1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&lt;</a:t>
            </a:r>
            <a:r>
              <a:rPr lang="en-US" altLang="zh-CN" sz="1800" spc="-5" dirty="0">
                <a:latin typeface="Arial"/>
                <a:cs typeface="Arial"/>
              </a:rPr>
              <a:t>=</a:t>
            </a:r>
            <a:r>
              <a:rPr sz="1800" spc="-5" dirty="0">
                <a:latin typeface="Arial"/>
                <a:cs typeface="Arial"/>
              </a:rPr>
              <a:t>100; i=i+1)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{</a:t>
            </a:r>
          </a:p>
          <a:p>
            <a:pPr marL="1840864">
              <a:lnSpc>
                <a:spcPts val="1945"/>
              </a:lnSpc>
            </a:pPr>
            <a:r>
              <a:rPr sz="1800" spc="-5" dirty="0">
                <a:latin typeface="Arial"/>
                <a:cs typeface="Arial"/>
              </a:rPr>
              <a:t>A[i] </a:t>
            </a:r>
            <a:r>
              <a:rPr sz="1800" dirty="0">
                <a:latin typeface="Arial"/>
                <a:cs typeface="Arial"/>
              </a:rPr>
              <a:t>= </a:t>
            </a:r>
            <a:r>
              <a:rPr sz="1800" spc="-5" dirty="0">
                <a:latin typeface="Arial"/>
                <a:cs typeface="Arial"/>
              </a:rPr>
              <a:t>A[i] </a:t>
            </a:r>
            <a:r>
              <a:rPr sz="1800" dirty="0">
                <a:latin typeface="Arial"/>
                <a:cs typeface="Arial"/>
              </a:rPr>
              <a:t>+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B[i];</a:t>
            </a:r>
            <a:endParaRPr sz="1800" dirty="0">
              <a:latin typeface="Arial"/>
              <a:cs typeface="Arial"/>
            </a:endParaRPr>
          </a:p>
          <a:p>
            <a:pPr marL="1840864">
              <a:lnSpc>
                <a:spcPts val="1945"/>
              </a:lnSpc>
            </a:pPr>
            <a:r>
              <a:rPr sz="1800" dirty="0">
                <a:latin typeface="Arial"/>
                <a:cs typeface="Arial"/>
              </a:rPr>
              <a:t>B[i+1] </a:t>
            </a:r>
            <a:r>
              <a:rPr sz="1800" spc="-5" dirty="0">
                <a:latin typeface="Arial"/>
                <a:cs typeface="Arial"/>
              </a:rPr>
              <a:t>=C[i] </a:t>
            </a:r>
            <a:r>
              <a:rPr sz="1800" dirty="0">
                <a:latin typeface="Arial"/>
                <a:cs typeface="Arial"/>
              </a:rPr>
              <a:t>+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D[i+1];</a:t>
            </a:r>
            <a:endParaRPr sz="1800" dirty="0">
              <a:latin typeface="Arial"/>
              <a:cs typeface="Arial"/>
            </a:endParaRPr>
          </a:p>
          <a:p>
            <a:pPr marL="926465">
              <a:lnSpc>
                <a:spcPts val="2050"/>
              </a:lnSpc>
            </a:pPr>
            <a:r>
              <a:rPr sz="1800" dirty="0">
                <a:latin typeface="Arial"/>
                <a:cs typeface="Arial"/>
              </a:rPr>
              <a:t>}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50997" y="2978881"/>
            <a:ext cx="7438390" cy="28003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98450" marR="116205" indent="-286385">
              <a:lnSpc>
                <a:spcPts val="2160"/>
              </a:lnSpc>
              <a:spcBef>
                <a:spcPts val="375"/>
              </a:spcBef>
              <a:buFont typeface="Wingdings"/>
              <a:buChar char=""/>
              <a:tabLst>
                <a:tab pos="299085" algn="l"/>
              </a:tabLst>
            </a:pPr>
            <a:r>
              <a:rPr sz="2000" b="1" spc="-5" dirty="0">
                <a:latin typeface="Arial"/>
                <a:cs typeface="Arial"/>
              </a:rPr>
              <a:t>S1</a:t>
            </a:r>
            <a:r>
              <a:rPr sz="2000" spc="10" dirty="0">
                <a:latin typeface="宋体"/>
                <a:cs typeface="宋体"/>
              </a:rPr>
              <a:t>与</a:t>
            </a:r>
            <a:r>
              <a:rPr sz="2000" b="1" spc="-5" dirty="0">
                <a:latin typeface="Arial"/>
                <a:cs typeface="Arial"/>
              </a:rPr>
              <a:t>S2</a:t>
            </a:r>
            <a:r>
              <a:rPr sz="2000" spc="10" dirty="0">
                <a:latin typeface="宋体"/>
                <a:cs typeface="宋体"/>
              </a:rPr>
              <a:t>之间存在何种相关关系？这</a:t>
            </a:r>
            <a:r>
              <a:rPr sz="2000" dirty="0">
                <a:latin typeface="宋体"/>
                <a:cs typeface="宋体"/>
              </a:rPr>
              <a:t>个</a:t>
            </a:r>
            <a:r>
              <a:rPr sz="2000" spc="10" dirty="0">
                <a:latin typeface="宋体"/>
                <a:cs typeface="宋体"/>
              </a:rPr>
              <a:t>循环</a:t>
            </a:r>
            <a:r>
              <a:rPr sz="2000" dirty="0">
                <a:latin typeface="宋体"/>
                <a:cs typeface="宋体"/>
              </a:rPr>
              <a:t>程</a:t>
            </a:r>
            <a:r>
              <a:rPr sz="2000" spc="10" dirty="0">
                <a:latin typeface="宋体"/>
                <a:cs typeface="宋体"/>
              </a:rPr>
              <a:t>序是否</a:t>
            </a:r>
            <a:r>
              <a:rPr sz="2000" dirty="0">
                <a:latin typeface="宋体"/>
                <a:cs typeface="宋体"/>
              </a:rPr>
              <a:t>可</a:t>
            </a:r>
            <a:r>
              <a:rPr sz="2000" spc="10" dirty="0">
                <a:latin typeface="宋体"/>
                <a:cs typeface="宋体"/>
              </a:rPr>
              <a:t>以并</a:t>
            </a:r>
            <a:r>
              <a:rPr sz="2000" dirty="0">
                <a:latin typeface="宋体"/>
                <a:cs typeface="宋体"/>
              </a:rPr>
              <a:t>行，  </a:t>
            </a:r>
            <a:r>
              <a:rPr sz="2000" spc="10" dirty="0">
                <a:latin typeface="宋体"/>
                <a:cs typeface="宋体"/>
              </a:rPr>
              <a:t>若可以，如何使其并行</a:t>
            </a:r>
            <a:r>
              <a:rPr sz="2000" dirty="0">
                <a:latin typeface="宋体"/>
                <a:cs typeface="宋体"/>
              </a:rPr>
              <a:t>？</a:t>
            </a:r>
            <a:endParaRPr sz="2000">
              <a:latin typeface="宋体"/>
              <a:cs typeface="宋体"/>
            </a:endParaRPr>
          </a:p>
          <a:p>
            <a:pPr marL="298450" marR="5080" indent="-286385">
              <a:lnSpc>
                <a:spcPts val="2160"/>
              </a:lnSpc>
              <a:spcBef>
                <a:spcPts val="720"/>
              </a:spcBef>
              <a:buFont typeface="Wingdings"/>
              <a:buChar char=""/>
              <a:tabLst>
                <a:tab pos="299085" algn="l"/>
              </a:tabLst>
            </a:pPr>
            <a:r>
              <a:rPr sz="2000" spc="10" dirty="0">
                <a:latin typeface="宋体"/>
                <a:cs typeface="宋体"/>
              </a:rPr>
              <a:t>解</a:t>
            </a:r>
            <a:r>
              <a:rPr sz="2000" dirty="0">
                <a:latin typeface="宋体"/>
                <a:cs typeface="宋体"/>
              </a:rPr>
              <a:t>：</a:t>
            </a:r>
            <a:r>
              <a:rPr sz="2000" b="1" dirty="0">
                <a:latin typeface="Arial"/>
                <a:cs typeface="Arial"/>
              </a:rPr>
              <a:t>S1</a:t>
            </a:r>
            <a:r>
              <a:rPr sz="2000" spc="10" dirty="0">
                <a:latin typeface="宋体"/>
                <a:cs typeface="宋体"/>
              </a:rPr>
              <a:t>中使用的值是上次循环</a:t>
            </a:r>
            <a:r>
              <a:rPr sz="2000" b="1" spc="-5" dirty="0">
                <a:latin typeface="Arial"/>
                <a:cs typeface="Arial"/>
              </a:rPr>
              <a:t>S2</a:t>
            </a:r>
            <a:r>
              <a:rPr sz="2000" spc="10" dirty="0">
                <a:latin typeface="宋体"/>
                <a:cs typeface="宋体"/>
              </a:rPr>
              <a:t>计</a:t>
            </a:r>
            <a:r>
              <a:rPr sz="2000" dirty="0">
                <a:latin typeface="宋体"/>
                <a:cs typeface="宋体"/>
              </a:rPr>
              <a:t>算</a:t>
            </a:r>
            <a:r>
              <a:rPr sz="2000" spc="10" dirty="0">
                <a:latin typeface="宋体"/>
                <a:cs typeface="宋体"/>
              </a:rPr>
              <a:t>的结</a:t>
            </a:r>
            <a:r>
              <a:rPr sz="2000" dirty="0">
                <a:latin typeface="宋体"/>
                <a:cs typeface="宋体"/>
              </a:rPr>
              <a:t>果</a:t>
            </a:r>
            <a:r>
              <a:rPr sz="2000" spc="10" dirty="0">
                <a:latin typeface="宋体"/>
                <a:cs typeface="宋体"/>
              </a:rPr>
              <a:t>，即</a:t>
            </a:r>
            <a:r>
              <a:rPr sz="2000" b="1" spc="-5" dirty="0">
                <a:latin typeface="Arial"/>
                <a:cs typeface="Arial"/>
              </a:rPr>
              <a:t>S2</a:t>
            </a:r>
            <a:r>
              <a:rPr sz="2000" spc="10" dirty="0">
                <a:latin typeface="宋体"/>
                <a:cs typeface="宋体"/>
              </a:rPr>
              <a:t>和</a:t>
            </a:r>
            <a:r>
              <a:rPr sz="2000" b="1" spc="-5" dirty="0">
                <a:latin typeface="Arial"/>
                <a:cs typeface="Arial"/>
              </a:rPr>
              <a:t>S1</a:t>
            </a:r>
            <a:r>
              <a:rPr sz="2000" spc="10" dirty="0">
                <a:latin typeface="宋体"/>
                <a:cs typeface="宋体"/>
              </a:rPr>
              <a:t>之</a:t>
            </a:r>
            <a:r>
              <a:rPr sz="2000" dirty="0">
                <a:latin typeface="宋体"/>
                <a:cs typeface="宋体"/>
              </a:rPr>
              <a:t>间存 </a:t>
            </a:r>
            <a:r>
              <a:rPr sz="2000" spc="10" dirty="0">
                <a:latin typeface="宋体"/>
                <a:cs typeface="宋体"/>
              </a:rPr>
              <a:t>在循环体间相关；但</a:t>
            </a:r>
            <a:r>
              <a:rPr sz="2000" b="1" spc="-5" dirty="0">
                <a:latin typeface="Arial"/>
                <a:cs typeface="Arial"/>
              </a:rPr>
              <a:t>S2</a:t>
            </a:r>
            <a:r>
              <a:rPr sz="2000" spc="10" dirty="0">
                <a:latin typeface="宋体"/>
                <a:cs typeface="宋体"/>
              </a:rPr>
              <a:t>并不相</a:t>
            </a:r>
            <a:r>
              <a:rPr sz="2000" dirty="0">
                <a:latin typeface="宋体"/>
                <a:cs typeface="宋体"/>
              </a:rPr>
              <a:t>关</a:t>
            </a:r>
            <a:r>
              <a:rPr sz="2000" spc="10" dirty="0">
                <a:latin typeface="宋体"/>
                <a:cs typeface="宋体"/>
              </a:rPr>
              <a:t>于</a:t>
            </a:r>
            <a:r>
              <a:rPr sz="2000" b="1" spc="-5" dirty="0">
                <a:latin typeface="Arial"/>
                <a:cs typeface="Arial"/>
              </a:rPr>
              <a:t>S1.</a:t>
            </a:r>
            <a:r>
              <a:rPr sz="2000" spc="10" dirty="0">
                <a:latin typeface="宋体"/>
                <a:cs typeface="宋体"/>
              </a:rPr>
              <a:t>只要</a:t>
            </a:r>
            <a:r>
              <a:rPr sz="2000" dirty="0">
                <a:latin typeface="宋体"/>
                <a:cs typeface="宋体"/>
              </a:rPr>
              <a:t>相</a:t>
            </a:r>
            <a:r>
              <a:rPr sz="2000" spc="10" dirty="0">
                <a:latin typeface="宋体"/>
                <a:cs typeface="宋体"/>
              </a:rPr>
              <a:t>关关</a:t>
            </a:r>
            <a:r>
              <a:rPr sz="2000" dirty="0">
                <a:latin typeface="宋体"/>
                <a:cs typeface="宋体"/>
              </a:rPr>
              <a:t>系</a:t>
            </a:r>
            <a:r>
              <a:rPr sz="2000" spc="10" dirty="0">
                <a:latin typeface="宋体"/>
                <a:cs typeface="宋体"/>
              </a:rPr>
              <a:t>不形</a:t>
            </a:r>
            <a:r>
              <a:rPr sz="2000" dirty="0">
                <a:latin typeface="宋体"/>
                <a:cs typeface="宋体"/>
              </a:rPr>
              <a:t>成</a:t>
            </a:r>
            <a:r>
              <a:rPr sz="2000" spc="10" dirty="0">
                <a:latin typeface="宋体"/>
                <a:cs typeface="宋体"/>
              </a:rPr>
              <a:t>环</a:t>
            </a:r>
            <a:r>
              <a:rPr sz="2000" dirty="0">
                <a:latin typeface="宋体"/>
                <a:cs typeface="宋体"/>
              </a:rPr>
              <a:t>状</a:t>
            </a:r>
            <a:endParaRPr sz="2000">
              <a:latin typeface="宋体"/>
              <a:cs typeface="宋体"/>
            </a:endParaRPr>
          </a:p>
          <a:p>
            <a:pPr marL="298450">
              <a:lnSpc>
                <a:spcPts val="2130"/>
              </a:lnSpc>
            </a:pPr>
            <a:r>
              <a:rPr sz="2000" spc="10" dirty="0">
                <a:latin typeface="宋体"/>
                <a:cs typeface="宋体"/>
              </a:rPr>
              <a:t>，循环程序就可以并行</a:t>
            </a:r>
            <a:r>
              <a:rPr sz="2000" dirty="0">
                <a:latin typeface="宋体"/>
                <a:cs typeface="宋体"/>
              </a:rPr>
              <a:t>。</a:t>
            </a:r>
            <a:endParaRPr sz="2000">
              <a:latin typeface="宋体"/>
              <a:cs typeface="宋体"/>
            </a:endParaRPr>
          </a:p>
          <a:p>
            <a:pPr marL="469265" marR="31750" indent="-457200">
              <a:lnSpc>
                <a:spcPts val="2160"/>
              </a:lnSpc>
              <a:spcBef>
                <a:spcPts val="750"/>
              </a:spcBef>
              <a:buFont typeface="Arial"/>
              <a:buAutoNum type="arabicPeriod"/>
              <a:tabLst>
                <a:tab pos="469265" algn="l"/>
                <a:tab pos="469900" algn="l"/>
              </a:tabLst>
            </a:pPr>
            <a:r>
              <a:rPr sz="2000" spc="10" dirty="0">
                <a:latin typeface="宋体"/>
                <a:cs typeface="宋体"/>
              </a:rPr>
              <a:t>不存在</a:t>
            </a:r>
            <a:r>
              <a:rPr sz="2000" b="1" spc="-5" dirty="0">
                <a:latin typeface="Arial"/>
                <a:cs typeface="Arial"/>
              </a:rPr>
              <a:t>S1</a:t>
            </a:r>
            <a:r>
              <a:rPr sz="2000" spc="10" dirty="0">
                <a:latin typeface="宋体"/>
                <a:cs typeface="宋体"/>
              </a:rPr>
              <a:t>到</a:t>
            </a:r>
            <a:r>
              <a:rPr sz="2000" b="1" spc="-5" dirty="0">
                <a:latin typeface="Arial"/>
                <a:cs typeface="Arial"/>
              </a:rPr>
              <a:t>S2</a:t>
            </a:r>
            <a:r>
              <a:rPr sz="2000" spc="10" dirty="0">
                <a:latin typeface="宋体"/>
                <a:cs typeface="宋体"/>
              </a:rPr>
              <a:t>的相关路径，因此可</a:t>
            </a:r>
            <a:r>
              <a:rPr sz="2000" dirty="0">
                <a:latin typeface="宋体"/>
                <a:cs typeface="宋体"/>
              </a:rPr>
              <a:t>以</a:t>
            </a:r>
            <a:r>
              <a:rPr sz="2000" spc="10" dirty="0">
                <a:latin typeface="宋体"/>
                <a:cs typeface="宋体"/>
              </a:rPr>
              <a:t>把</a:t>
            </a:r>
            <a:r>
              <a:rPr sz="2000" b="1" spc="-5" dirty="0">
                <a:latin typeface="Arial"/>
                <a:cs typeface="Arial"/>
              </a:rPr>
              <a:t>S1</a:t>
            </a:r>
            <a:r>
              <a:rPr sz="2000" spc="10" dirty="0">
                <a:latin typeface="宋体"/>
                <a:cs typeface="宋体"/>
              </a:rPr>
              <a:t>和</a:t>
            </a:r>
            <a:r>
              <a:rPr sz="2000" b="1" spc="-5" dirty="0">
                <a:latin typeface="Arial"/>
                <a:cs typeface="Arial"/>
              </a:rPr>
              <a:t>S2</a:t>
            </a:r>
            <a:r>
              <a:rPr sz="2000" spc="10" dirty="0">
                <a:latin typeface="宋体"/>
                <a:cs typeface="宋体"/>
              </a:rPr>
              <a:t>对</a:t>
            </a:r>
            <a:r>
              <a:rPr sz="2000" dirty="0">
                <a:latin typeface="宋体"/>
                <a:cs typeface="宋体"/>
              </a:rPr>
              <a:t>调</a:t>
            </a:r>
            <a:r>
              <a:rPr sz="2000" spc="10" dirty="0">
                <a:latin typeface="宋体"/>
                <a:cs typeface="宋体"/>
              </a:rPr>
              <a:t>不影响</a:t>
            </a:r>
            <a:r>
              <a:rPr sz="2000" b="1" dirty="0">
                <a:latin typeface="Arial"/>
                <a:cs typeface="Arial"/>
              </a:rPr>
              <a:t>S2  </a:t>
            </a:r>
            <a:r>
              <a:rPr sz="2000" spc="10" dirty="0">
                <a:latin typeface="宋体"/>
                <a:cs typeface="宋体"/>
              </a:rPr>
              <a:t>的执行</a:t>
            </a:r>
            <a:r>
              <a:rPr sz="2000" dirty="0">
                <a:latin typeface="宋体"/>
                <a:cs typeface="宋体"/>
              </a:rPr>
              <a:t>；</a:t>
            </a:r>
            <a:endParaRPr sz="2000">
              <a:latin typeface="宋体"/>
              <a:cs typeface="宋体"/>
            </a:endParaRPr>
          </a:p>
          <a:p>
            <a:pPr marL="469265" marR="18415" indent="-457200">
              <a:lnSpc>
                <a:spcPts val="2160"/>
              </a:lnSpc>
              <a:spcBef>
                <a:spcPts val="720"/>
              </a:spcBef>
              <a:buFont typeface="Arial"/>
              <a:buAutoNum type="arabicPeriod"/>
              <a:tabLst>
                <a:tab pos="469265" algn="l"/>
                <a:tab pos="469900" algn="l"/>
              </a:tabLst>
            </a:pPr>
            <a:r>
              <a:rPr sz="2000" spc="10" dirty="0">
                <a:latin typeface="宋体"/>
                <a:cs typeface="宋体"/>
              </a:rPr>
              <a:t>在第一次循环中</a:t>
            </a:r>
            <a:r>
              <a:rPr sz="2000" dirty="0">
                <a:latin typeface="宋体"/>
                <a:cs typeface="宋体"/>
              </a:rPr>
              <a:t>，</a:t>
            </a:r>
            <a:r>
              <a:rPr sz="2000" b="1" dirty="0">
                <a:latin typeface="Arial"/>
                <a:cs typeface="Arial"/>
              </a:rPr>
              <a:t>S1</a:t>
            </a:r>
            <a:r>
              <a:rPr sz="2000" spc="10" dirty="0">
                <a:latin typeface="宋体"/>
                <a:cs typeface="宋体"/>
              </a:rPr>
              <a:t>中使用初</a:t>
            </a:r>
            <a:r>
              <a:rPr sz="2000" dirty="0">
                <a:latin typeface="宋体"/>
                <a:cs typeface="宋体"/>
              </a:rPr>
              <a:t>始</a:t>
            </a:r>
            <a:r>
              <a:rPr sz="2000" spc="10" dirty="0">
                <a:latin typeface="宋体"/>
                <a:cs typeface="宋体"/>
              </a:rPr>
              <a:t>值</a:t>
            </a:r>
            <a:r>
              <a:rPr sz="2000" b="1" spc="-5" dirty="0">
                <a:latin typeface="Arial"/>
                <a:cs typeface="Arial"/>
              </a:rPr>
              <a:t>B[1]</a:t>
            </a:r>
            <a:r>
              <a:rPr sz="2000" spc="-5" dirty="0">
                <a:latin typeface="宋体"/>
                <a:cs typeface="宋体"/>
              </a:rPr>
              <a:t>，</a:t>
            </a:r>
            <a:r>
              <a:rPr sz="2000" dirty="0">
                <a:latin typeface="宋体"/>
                <a:cs typeface="宋体"/>
              </a:rPr>
              <a:t>是</a:t>
            </a:r>
            <a:r>
              <a:rPr sz="2000" spc="10" dirty="0">
                <a:latin typeface="宋体"/>
                <a:cs typeface="宋体"/>
              </a:rPr>
              <a:t>在循环</a:t>
            </a:r>
            <a:r>
              <a:rPr sz="2000" dirty="0">
                <a:latin typeface="宋体"/>
                <a:cs typeface="宋体"/>
              </a:rPr>
              <a:t>初</a:t>
            </a:r>
            <a:r>
              <a:rPr sz="2000" spc="10" dirty="0">
                <a:latin typeface="宋体"/>
                <a:cs typeface="宋体"/>
              </a:rPr>
              <a:t>始化</a:t>
            </a:r>
            <a:r>
              <a:rPr sz="2000" dirty="0">
                <a:latin typeface="宋体"/>
                <a:cs typeface="宋体"/>
              </a:rPr>
              <a:t>之前 </a:t>
            </a:r>
            <a:r>
              <a:rPr sz="2000" spc="10" dirty="0">
                <a:latin typeface="宋体"/>
                <a:cs typeface="宋体"/>
              </a:rPr>
              <a:t>就已经计算出</a:t>
            </a:r>
            <a:r>
              <a:rPr sz="2000" dirty="0">
                <a:latin typeface="宋体"/>
                <a:cs typeface="宋体"/>
              </a:rPr>
              <a:t>来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D8937FF3-6728-814E-9C10-18644D895503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53233" y="760074"/>
            <a:ext cx="270002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u="none" spc="10" dirty="0">
                <a:latin typeface="宋体"/>
                <a:cs typeface="宋体"/>
              </a:rPr>
              <a:t>例题选讲</a:t>
            </a:r>
            <a:r>
              <a:rPr b="0" u="none" dirty="0">
                <a:latin typeface="宋体"/>
                <a:cs typeface="宋体"/>
              </a:rPr>
              <a:t>（</a:t>
            </a:r>
            <a:r>
              <a:rPr u="none" dirty="0"/>
              <a:t>2</a:t>
            </a:r>
            <a:r>
              <a:rPr b="0" u="none" dirty="0">
                <a:latin typeface="宋体"/>
                <a:cs typeface="宋体"/>
              </a:rPr>
              <a:t>）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5524" y="1546321"/>
            <a:ext cx="7551420" cy="1781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4485" indent="-287020">
              <a:lnSpc>
                <a:spcPts val="2050"/>
              </a:lnSpc>
              <a:spcBef>
                <a:spcPts val="100"/>
              </a:spcBef>
              <a:buFont typeface="Wingdings"/>
              <a:buChar char=""/>
              <a:tabLst>
                <a:tab pos="325120" algn="l"/>
              </a:tabLst>
            </a:pPr>
            <a:r>
              <a:rPr sz="1800" spc="10" dirty="0">
                <a:latin typeface="宋体"/>
                <a:cs typeface="宋体"/>
              </a:rPr>
              <a:t>某处理器能够使用</a:t>
            </a:r>
            <a:r>
              <a:rPr sz="1800" b="1" spc="-5" dirty="0">
                <a:latin typeface="Arial"/>
                <a:cs typeface="Arial"/>
              </a:rPr>
              <a:t>DVFS</a:t>
            </a:r>
            <a:r>
              <a:rPr sz="1800" spc="10" dirty="0">
                <a:latin typeface="宋体"/>
                <a:cs typeface="宋体"/>
              </a:rPr>
              <a:t>技术来降低处理器的能耗，如果电压降低</a:t>
            </a:r>
            <a:r>
              <a:rPr sz="1800" b="1" spc="-5" dirty="0">
                <a:latin typeface="Arial"/>
                <a:cs typeface="Arial"/>
              </a:rPr>
              <a:t>15%</a:t>
            </a:r>
            <a:endParaRPr sz="1800">
              <a:latin typeface="Arial"/>
              <a:cs typeface="Arial"/>
            </a:endParaRPr>
          </a:p>
          <a:p>
            <a:pPr marL="324485" marR="173355">
              <a:lnSpc>
                <a:spcPts val="1939"/>
              </a:lnSpc>
              <a:spcBef>
                <a:spcPts val="140"/>
              </a:spcBef>
            </a:pPr>
            <a:r>
              <a:rPr sz="1800" spc="10" dirty="0">
                <a:latin typeface="宋体"/>
                <a:cs typeface="宋体"/>
              </a:rPr>
              <a:t>，则相应的频率也下降</a:t>
            </a:r>
            <a:r>
              <a:rPr sz="1800" b="1" spc="-5" dirty="0">
                <a:latin typeface="Arial"/>
                <a:cs typeface="Arial"/>
              </a:rPr>
              <a:t>1</a:t>
            </a:r>
            <a:r>
              <a:rPr sz="1800" b="1" spc="-10" dirty="0">
                <a:latin typeface="Arial"/>
                <a:cs typeface="Arial"/>
              </a:rPr>
              <a:t>5</a:t>
            </a:r>
            <a:r>
              <a:rPr sz="1800" b="1" spc="-20" dirty="0">
                <a:latin typeface="Arial"/>
                <a:cs typeface="Arial"/>
              </a:rPr>
              <a:t>%</a:t>
            </a:r>
            <a:r>
              <a:rPr sz="1800" spc="10" dirty="0">
                <a:latin typeface="宋体"/>
                <a:cs typeface="宋体"/>
              </a:rPr>
              <a:t>。请问使用</a:t>
            </a:r>
            <a:r>
              <a:rPr sz="1800" b="1" spc="-5" dirty="0">
                <a:latin typeface="Arial"/>
                <a:cs typeface="Arial"/>
              </a:rPr>
              <a:t>DVFS</a:t>
            </a:r>
            <a:r>
              <a:rPr sz="1800" spc="10" dirty="0">
                <a:latin typeface="宋体"/>
                <a:cs typeface="宋体"/>
              </a:rPr>
              <a:t>之后，对于动态能耗和</a:t>
            </a:r>
            <a:r>
              <a:rPr sz="1800" dirty="0">
                <a:latin typeface="宋体"/>
                <a:cs typeface="宋体"/>
              </a:rPr>
              <a:t>动 </a:t>
            </a:r>
            <a:r>
              <a:rPr sz="1800" spc="10" dirty="0">
                <a:latin typeface="宋体"/>
                <a:cs typeface="宋体"/>
              </a:rPr>
              <a:t>态功率的影响</a:t>
            </a:r>
            <a:r>
              <a:rPr sz="1800" b="1" dirty="0">
                <a:latin typeface="Arial"/>
                <a:cs typeface="Arial"/>
              </a:rPr>
              <a:t>?</a:t>
            </a:r>
            <a:endParaRPr sz="18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405"/>
              </a:spcBef>
            </a:pPr>
            <a:r>
              <a:rPr sz="1800" dirty="0">
                <a:latin typeface="宋体"/>
                <a:cs typeface="宋体"/>
              </a:rPr>
              <a:t>解 </a:t>
            </a:r>
            <a:r>
              <a:rPr sz="1800" b="1" dirty="0">
                <a:latin typeface="Arial"/>
                <a:cs typeface="Arial"/>
              </a:rPr>
              <a:t>Energy </a:t>
            </a:r>
            <a:r>
              <a:rPr sz="1800" b="1" spc="-7" baseline="-20833" dirty="0">
                <a:latin typeface="Arial"/>
                <a:cs typeface="Arial"/>
              </a:rPr>
              <a:t>dynamic </a:t>
            </a:r>
            <a:r>
              <a:rPr sz="1800" b="1" dirty="0">
                <a:latin typeface="Arial"/>
                <a:cs typeface="Arial"/>
              </a:rPr>
              <a:t>= </a:t>
            </a:r>
            <a:r>
              <a:rPr sz="1800" b="1" spc="-10" dirty="0">
                <a:latin typeface="Arial"/>
                <a:cs typeface="Arial"/>
              </a:rPr>
              <a:t>Capacitive </a:t>
            </a:r>
            <a:r>
              <a:rPr sz="1800" b="1" dirty="0">
                <a:latin typeface="Arial"/>
                <a:cs typeface="Arial"/>
              </a:rPr>
              <a:t>load ×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Voltage</a:t>
            </a:r>
            <a:r>
              <a:rPr sz="1800" b="1" baseline="25462" dirty="0">
                <a:latin typeface="Arial"/>
                <a:cs typeface="Arial"/>
              </a:rPr>
              <a:t>2</a:t>
            </a:r>
            <a:endParaRPr sz="1800" baseline="25462">
              <a:latin typeface="Arial"/>
              <a:cs typeface="Arial"/>
            </a:endParaRPr>
          </a:p>
          <a:p>
            <a:pPr marL="417195">
              <a:lnSpc>
                <a:spcPct val="100000"/>
              </a:lnSpc>
              <a:spcBef>
                <a:spcPts val="420"/>
              </a:spcBef>
            </a:pPr>
            <a:r>
              <a:rPr sz="1800" b="1" spc="5" dirty="0">
                <a:latin typeface="Arial"/>
                <a:cs typeface="Arial"/>
              </a:rPr>
              <a:t>Power </a:t>
            </a:r>
            <a:r>
              <a:rPr sz="1800" b="1" spc="-7" baseline="-20833" dirty="0">
                <a:latin typeface="Arial"/>
                <a:cs typeface="Arial"/>
              </a:rPr>
              <a:t>dynamic </a:t>
            </a:r>
            <a:r>
              <a:rPr sz="1800" b="1" dirty="0">
                <a:latin typeface="Arial"/>
                <a:cs typeface="Arial"/>
              </a:rPr>
              <a:t>= </a:t>
            </a:r>
            <a:r>
              <a:rPr sz="1800" b="1" spc="-5" dirty="0">
                <a:latin typeface="Arial"/>
                <a:cs typeface="Arial"/>
              </a:rPr>
              <a:t>1/2×capacitive </a:t>
            </a:r>
            <a:r>
              <a:rPr sz="1800" b="1" dirty="0">
                <a:latin typeface="Arial"/>
                <a:cs typeface="Arial"/>
              </a:rPr>
              <a:t>load×Voltage</a:t>
            </a:r>
            <a:r>
              <a:rPr sz="1800" b="1" baseline="25462" dirty="0">
                <a:latin typeface="Arial"/>
                <a:cs typeface="Arial"/>
              </a:rPr>
              <a:t>2</a:t>
            </a:r>
            <a:r>
              <a:rPr sz="1800" b="1" dirty="0">
                <a:latin typeface="Arial"/>
                <a:cs typeface="Arial"/>
              </a:rPr>
              <a:t>×Frequency</a:t>
            </a:r>
            <a:r>
              <a:rPr sz="1800" b="1" spc="-270" dirty="0">
                <a:latin typeface="Arial"/>
                <a:cs typeface="Arial"/>
              </a:rPr>
              <a:t> </a:t>
            </a:r>
            <a:r>
              <a:rPr sz="1800" b="1" spc="5" dirty="0">
                <a:latin typeface="Arial"/>
                <a:cs typeface="Arial"/>
              </a:rPr>
              <a:t>switched</a:t>
            </a:r>
            <a:endParaRPr sz="1800">
              <a:latin typeface="Arial"/>
              <a:cs typeface="Arial"/>
            </a:endParaRPr>
          </a:p>
          <a:p>
            <a:pPr marL="324485" indent="-287020">
              <a:lnSpc>
                <a:spcPct val="100000"/>
              </a:lnSpc>
              <a:spcBef>
                <a:spcPts val="445"/>
              </a:spcBef>
              <a:buFont typeface="Wingdings"/>
              <a:buChar char=""/>
              <a:tabLst>
                <a:tab pos="325120" algn="l"/>
              </a:tabLst>
            </a:pPr>
            <a:r>
              <a:rPr sz="1800" spc="10" dirty="0">
                <a:latin typeface="宋体"/>
                <a:cs typeface="宋体"/>
              </a:rPr>
              <a:t>处理器的晶体管数量不变，则动态能耗之比为</a:t>
            </a:r>
            <a:r>
              <a:rPr sz="1800" dirty="0">
                <a:latin typeface="宋体"/>
                <a:cs typeface="宋体"/>
              </a:rPr>
              <a:t>：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72668" y="3779514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0" y="0"/>
                </a:moveTo>
                <a:lnTo>
                  <a:pt x="9144000" y="0"/>
                </a:lnTo>
                <a:lnTo>
                  <a:pt x="9144000" y="3429000"/>
                </a:lnTo>
                <a:lnTo>
                  <a:pt x="0" y="3429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98618" y="3829330"/>
            <a:ext cx="1260475" cy="0"/>
          </a:xfrm>
          <a:custGeom>
            <a:avLst/>
            <a:gdLst/>
            <a:ahLst/>
            <a:cxnLst/>
            <a:rect l="l" t="t" r="r" b="b"/>
            <a:pathLst>
              <a:path w="1260475">
                <a:moveTo>
                  <a:pt x="0" y="0"/>
                </a:moveTo>
                <a:lnTo>
                  <a:pt x="1260347" y="0"/>
                </a:lnTo>
              </a:path>
            </a:pathLst>
          </a:custGeom>
          <a:ln w="132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97198" y="3829330"/>
            <a:ext cx="2154555" cy="0"/>
          </a:xfrm>
          <a:custGeom>
            <a:avLst/>
            <a:gdLst/>
            <a:ahLst/>
            <a:cxnLst/>
            <a:rect l="l" t="t" r="r" b="b"/>
            <a:pathLst>
              <a:path w="2154554">
                <a:moveTo>
                  <a:pt x="0" y="0"/>
                </a:moveTo>
                <a:lnTo>
                  <a:pt x="2154173" y="0"/>
                </a:lnTo>
              </a:path>
            </a:pathLst>
          </a:custGeom>
          <a:ln w="132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990437" y="3817026"/>
            <a:ext cx="118745" cy="2489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50" spc="5" dirty="0">
                <a:latin typeface="Times New Roman"/>
                <a:cs typeface="Times New Roman"/>
              </a:rPr>
              <a:t>2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05821" y="3434334"/>
            <a:ext cx="450215" cy="4083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1450" spc="5" dirty="0">
                <a:latin typeface="Times New Roman"/>
                <a:cs typeface="Times New Roman"/>
              </a:rPr>
              <a:t>2</a:t>
            </a:r>
            <a:r>
              <a:rPr sz="1450" spc="25" dirty="0">
                <a:latin typeface="Times New Roman"/>
                <a:cs typeface="Times New Roman"/>
              </a:rPr>
              <a:t> </a:t>
            </a:r>
            <a:r>
              <a:rPr sz="3750" spc="7" baseline="-25555" dirty="0">
                <a:latin typeface="Symbol"/>
                <a:cs typeface="Symbol"/>
              </a:rPr>
              <a:t></a:t>
            </a:r>
            <a:endParaRPr sz="3750" baseline="-25555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23746" y="3577494"/>
            <a:ext cx="1833245" cy="4083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1262380" algn="l"/>
              </a:tabLst>
            </a:pPr>
            <a:r>
              <a:rPr sz="2500" spc="5" dirty="0">
                <a:latin typeface="Symbol"/>
                <a:cs typeface="Symbol"/>
              </a:rPr>
              <a:t></a:t>
            </a:r>
            <a:r>
              <a:rPr sz="2500" spc="-85" dirty="0">
                <a:latin typeface="Symbol"/>
                <a:cs typeface="Symbol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0</a:t>
            </a:r>
            <a:r>
              <a:rPr sz="2500" spc="-5" dirty="0">
                <a:latin typeface="Times New Roman"/>
                <a:cs typeface="Times New Roman"/>
              </a:rPr>
              <a:t>.</a:t>
            </a:r>
            <a:r>
              <a:rPr sz="2500" dirty="0">
                <a:latin typeface="Times New Roman"/>
                <a:cs typeface="Times New Roman"/>
              </a:rPr>
              <a:t>85	</a:t>
            </a:r>
            <a:r>
              <a:rPr sz="2500" spc="5" dirty="0">
                <a:latin typeface="Times New Roman"/>
                <a:cs typeface="Times New Roman"/>
              </a:rPr>
              <a:t>0</a:t>
            </a:r>
            <a:r>
              <a:rPr sz="2500" spc="-5" dirty="0">
                <a:latin typeface="Times New Roman"/>
                <a:cs typeface="Times New Roman"/>
              </a:rPr>
              <a:t>.</a:t>
            </a:r>
            <a:r>
              <a:rPr sz="2500" dirty="0">
                <a:latin typeface="Times New Roman"/>
                <a:cs typeface="Times New Roman"/>
              </a:rPr>
              <a:t>72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92854" y="3376512"/>
            <a:ext cx="3749040" cy="4083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2500" i="1" spc="-5" dirty="0">
                <a:latin typeface="Times New Roman"/>
                <a:cs typeface="Times New Roman"/>
              </a:rPr>
              <a:t>Energy</a:t>
            </a:r>
            <a:r>
              <a:rPr sz="1450" i="1" spc="-5" dirty="0">
                <a:latin typeface="Times New Roman"/>
                <a:cs typeface="Times New Roman"/>
              </a:rPr>
              <a:t>new </a:t>
            </a:r>
            <a:r>
              <a:rPr sz="3750" spc="7" baseline="-35555" dirty="0">
                <a:latin typeface="Symbol"/>
                <a:cs typeface="Symbol"/>
              </a:rPr>
              <a:t> </a:t>
            </a:r>
            <a:r>
              <a:rPr sz="2500" spc="-20" dirty="0">
                <a:latin typeface="Times New Roman"/>
                <a:cs typeface="Times New Roman"/>
              </a:rPr>
              <a:t>(</a:t>
            </a:r>
            <a:r>
              <a:rPr sz="2500" i="1" spc="-20" dirty="0">
                <a:latin typeface="Times New Roman"/>
                <a:cs typeface="Times New Roman"/>
              </a:rPr>
              <a:t>Voltage </a:t>
            </a:r>
            <a:r>
              <a:rPr sz="2500" spc="5" dirty="0">
                <a:latin typeface="Symbol"/>
                <a:cs typeface="Symbol"/>
              </a:rPr>
              <a:t></a:t>
            </a:r>
            <a:r>
              <a:rPr sz="2500" spc="-525" dirty="0">
                <a:latin typeface="Symbol"/>
                <a:cs typeface="Symbol"/>
              </a:rPr>
              <a:t> </a:t>
            </a:r>
            <a:r>
              <a:rPr sz="2500" spc="15" dirty="0">
                <a:latin typeface="Times New Roman"/>
                <a:cs typeface="Times New Roman"/>
              </a:rPr>
              <a:t>0.85)</a:t>
            </a:r>
            <a:r>
              <a:rPr sz="2175" spc="22" baseline="42145" dirty="0">
                <a:latin typeface="Times New Roman"/>
                <a:cs typeface="Times New Roman"/>
              </a:rPr>
              <a:t>2</a:t>
            </a:r>
            <a:endParaRPr sz="2175" baseline="42145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36423" y="3826105"/>
            <a:ext cx="3066415" cy="4083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2059305" algn="l"/>
              </a:tabLst>
            </a:pPr>
            <a:r>
              <a:rPr sz="2500" i="1" spc="5" dirty="0">
                <a:latin typeface="Times New Roman"/>
                <a:cs typeface="Times New Roman"/>
              </a:rPr>
              <a:t>En</a:t>
            </a:r>
            <a:r>
              <a:rPr sz="2500" i="1" dirty="0">
                <a:latin typeface="Times New Roman"/>
                <a:cs typeface="Times New Roman"/>
              </a:rPr>
              <a:t>erg</a:t>
            </a:r>
            <a:r>
              <a:rPr sz="2500" i="1" spc="-45" dirty="0">
                <a:latin typeface="Times New Roman"/>
                <a:cs typeface="Times New Roman"/>
              </a:rPr>
              <a:t>y</a:t>
            </a:r>
            <a:r>
              <a:rPr sz="1450" i="1" spc="5" dirty="0">
                <a:latin typeface="Times New Roman"/>
                <a:cs typeface="Times New Roman"/>
              </a:rPr>
              <a:t>old</a:t>
            </a:r>
            <a:r>
              <a:rPr sz="1450" i="1" dirty="0">
                <a:latin typeface="Times New Roman"/>
                <a:cs typeface="Times New Roman"/>
              </a:rPr>
              <a:t>	</a:t>
            </a:r>
            <a:r>
              <a:rPr sz="2500" i="1" spc="5" dirty="0">
                <a:latin typeface="Times New Roman"/>
                <a:cs typeface="Times New Roman"/>
              </a:rPr>
              <a:t>Vo</a:t>
            </a:r>
            <a:r>
              <a:rPr sz="2500" i="1" dirty="0">
                <a:latin typeface="Times New Roman"/>
                <a:cs typeface="Times New Roman"/>
              </a:rPr>
              <a:t>lta</a:t>
            </a:r>
            <a:r>
              <a:rPr sz="2500" i="1" spc="5" dirty="0">
                <a:latin typeface="Times New Roman"/>
                <a:cs typeface="Times New Roman"/>
              </a:rPr>
              <a:t>g</a:t>
            </a:r>
            <a:r>
              <a:rPr sz="2500" i="1" dirty="0">
                <a:latin typeface="Times New Roman"/>
                <a:cs typeface="Times New Roman"/>
              </a:rPr>
              <a:t>e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966055" y="5183880"/>
            <a:ext cx="1117600" cy="0"/>
          </a:xfrm>
          <a:custGeom>
            <a:avLst/>
            <a:gdLst/>
            <a:ahLst/>
            <a:cxnLst/>
            <a:rect l="l" t="t" r="r" b="b"/>
            <a:pathLst>
              <a:path w="1117600">
                <a:moveTo>
                  <a:pt x="0" y="0"/>
                </a:moveTo>
                <a:lnTo>
                  <a:pt x="1117376" y="0"/>
                </a:lnTo>
              </a:path>
            </a:pathLst>
          </a:custGeom>
          <a:ln w="126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166140" y="5183880"/>
            <a:ext cx="3260725" cy="0"/>
          </a:xfrm>
          <a:custGeom>
            <a:avLst/>
            <a:gdLst/>
            <a:ahLst/>
            <a:cxnLst/>
            <a:rect l="l" t="t" r="r" b="b"/>
            <a:pathLst>
              <a:path w="3260725">
                <a:moveTo>
                  <a:pt x="0" y="0"/>
                </a:moveTo>
                <a:lnTo>
                  <a:pt x="3260597" y="0"/>
                </a:lnTo>
              </a:path>
            </a:pathLst>
          </a:custGeom>
          <a:ln w="126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500124" y="4242160"/>
            <a:ext cx="6831965" cy="1718945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349885" indent="-287020">
              <a:lnSpc>
                <a:spcPct val="100000"/>
              </a:lnSpc>
              <a:spcBef>
                <a:spcPts val="905"/>
              </a:spcBef>
              <a:buFont typeface="Wingdings"/>
              <a:buChar char=""/>
              <a:tabLst>
                <a:tab pos="350520" algn="l"/>
              </a:tabLst>
            </a:pPr>
            <a:r>
              <a:rPr sz="1800" spc="10" dirty="0">
                <a:latin typeface="宋体"/>
                <a:cs typeface="宋体"/>
              </a:rPr>
              <a:t>动态功率为</a:t>
            </a:r>
            <a:r>
              <a:rPr sz="1800" dirty="0">
                <a:latin typeface="宋体"/>
                <a:cs typeface="宋体"/>
              </a:rPr>
              <a:t>：</a:t>
            </a:r>
          </a:p>
          <a:p>
            <a:pPr marL="495934">
              <a:lnSpc>
                <a:spcPct val="100000"/>
              </a:lnSpc>
              <a:spcBef>
                <a:spcPts val="1095"/>
              </a:spcBef>
            </a:pPr>
            <a:r>
              <a:rPr sz="2350" i="1" spc="15" dirty="0">
                <a:latin typeface="Times New Roman"/>
                <a:cs typeface="Times New Roman"/>
              </a:rPr>
              <a:t>Power</a:t>
            </a:r>
            <a:r>
              <a:rPr sz="1350" i="1" spc="15" dirty="0">
                <a:latin typeface="Times New Roman"/>
                <a:cs typeface="Times New Roman"/>
              </a:rPr>
              <a:t>new</a:t>
            </a:r>
            <a:r>
              <a:rPr sz="1350" i="1" spc="45" dirty="0">
                <a:latin typeface="Times New Roman"/>
                <a:cs typeface="Times New Roman"/>
              </a:rPr>
              <a:t> </a:t>
            </a:r>
            <a:r>
              <a:rPr sz="3525" spc="22" baseline="-35460" dirty="0">
                <a:latin typeface="Symbol"/>
                <a:cs typeface="Symbol"/>
              </a:rPr>
              <a:t></a:t>
            </a:r>
            <a:r>
              <a:rPr sz="3525" spc="-112" baseline="-35460" dirty="0">
                <a:latin typeface="Symbol"/>
                <a:cs typeface="Symbol"/>
              </a:rPr>
              <a:t> </a:t>
            </a:r>
            <a:r>
              <a:rPr sz="3525" spc="15" baseline="-35460" dirty="0">
                <a:latin typeface="Times New Roman"/>
                <a:cs typeface="Times New Roman"/>
              </a:rPr>
              <a:t>0.72</a:t>
            </a:r>
            <a:r>
              <a:rPr sz="3525" spc="-547" baseline="-35460" dirty="0">
                <a:latin typeface="Times New Roman"/>
                <a:cs typeface="Times New Roman"/>
              </a:rPr>
              <a:t> </a:t>
            </a:r>
            <a:r>
              <a:rPr sz="3525" spc="22" baseline="-35460" dirty="0">
                <a:latin typeface="Symbol"/>
                <a:cs typeface="Symbol"/>
              </a:rPr>
              <a:t></a:t>
            </a:r>
            <a:r>
              <a:rPr sz="3525" spc="15" baseline="-35460" dirty="0">
                <a:latin typeface="Symbol"/>
                <a:cs typeface="Symbol"/>
              </a:rPr>
              <a:t> </a:t>
            </a:r>
            <a:r>
              <a:rPr sz="2350" i="1" spc="10" dirty="0">
                <a:latin typeface="Times New Roman"/>
                <a:cs typeface="Times New Roman"/>
              </a:rPr>
              <a:t>Frequency</a:t>
            </a:r>
            <a:r>
              <a:rPr sz="2350" i="1" spc="40" dirty="0">
                <a:latin typeface="Times New Roman"/>
                <a:cs typeface="Times New Roman"/>
              </a:rPr>
              <a:t> </a:t>
            </a:r>
            <a:r>
              <a:rPr sz="2350" i="1" spc="10" dirty="0">
                <a:latin typeface="Times New Roman"/>
                <a:cs typeface="Times New Roman"/>
              </a:rPr>
              <a:t>switched</a:t>
            </a:r>
            <a:r>
              <a:rPr sz="2350" i="1" spc="-95" dirty="0">
                <a:latin typeface="Times New Roman"/>
                <a:cs typeface="Times New Roman"/>
              </a:rPr>
              <a:t> </a:t>
            </a:r>
            <a:r>
              <a:rPr sz="2350" spc="15" dirty="0">
                <a:latin typeface="Symbol"/>
                <a:cs typeface="Symbol"/>
              </a:rPr>
              <a:t></a:t>
            </a:r>
            <a:r>
              <a:rPr sz="2350" spc="-290" dirty="0">
                <a:latin typeface="Symbol"/>
                <a:cs typeface="Symbol"/>
              </a:rPr>
              <a:t> </a:t>
            </a:r>
            <a:r>
              <a:rPr sz="2350" spc="10" dirty="0">
                <a:latin typeface="Times New Roman"/>
                <a:cs typeface="Times New Roman"/>
              </a:rPr>
              <a:t>0.85</a:t>
            </a:r>
            <a:r>
              <a:rPr sz="2350" spc="90" dirty="0">
                <a:latin typeface="Times New Roman"/>
                <a:cs typeface="Times New Roman"/>
              </a:rPr>
              <a:t> </a:t>
            </a:r>
            <a:r>
              <a:rPr sz="3525" spc="22" baseline="-35460" dirty="0">
                <a:latin typeface="Symbol"/>
                <a:cs typeface="Symbol"/>
              </a:rPr>
              <a:t></a:t>
            </a:r>
            <a:r>
              <a:rPr sz="3525" spc="-120" baseline="-35460" dirty="0">
                <a:latin typeface="Symbol"/>
                <a:cs typeface="Symbol"/>
              </a:rPr>
              <a:t> </a:t>
            </a:r>
            <a:r>
              <a:rPr sz="3525" spc="15" baseline="-35460" dirty="0">
                <a:latin typeface="Times New Roman"/>
                <a:cs typeface="Times New Roman"/>
              </a:rPr>
              <a:t>0.61</a:t>
            </a:r>
            <a:endParaRPr sz="3525" baseline="-35460" dirty="0">
              <a:latin typeface="Times New Roman"/>
              <a:cs typeface="Times New Roman"/>
            </a:endParaRPr>
          </a:p>
          <a:p>
            <a:pPr marL="514350">
              <a:lnSpc>
                <a:spcPct val="100000"/>
              </a:lnSpc>
              <a:spcBef>
                <a:spcPts val="540"/>
              </a:spcBef>
              <a:tabLst>
                <a:tab pos="3074670" algn="l"/>
              </a:tabLst>
            </a:pPr>
            <a:r>
              <a:rPr sz="2350" i="1" spc="15" dirty="0">
                <a:latin typeface="Times New Roman"/>
                <a:cs typeface="Times New Roman"/>
              </a:rPr>
              <a:t>Power</a:t>
            </a:r>
            <a:r>
              <a:rPr sz="1350" i="1" spc="15" dirty="0">
                <a:latin typeface="Times New Roman"/>
                <a:cs typeface="Times New Roman"/>
              </a:rPr>
              <a:t>old	</a:t>
            </a:r>
            <a:r>
              <a:rPr sz="2350" i="1" spc="10" dirty="0">
                <a:latin typeface="Times New Roman"/>
                <a:cs typeface="Times New Roman"/>
              </a:rPr>
              <a:t>Frequency</a:t>
            </a:r>
            <a:r>
              <a:rPr sz="2350" i="1" spc="25" dirty="0">
                <a:latin typeface="Times New Roman"/>
                <a:cs typeface="Times New Roman"/>
              </a:rPr>
              <a:t> </a:t>
            </a:r>
            <a:r>
              <a:rPr sz="2350" i="1" spc="10" dirty="0">
                <a:latin typeface="Times New Roman"/>
                <a:cs typeface="Times New Roman"/>
              </a:rPr>
              <a:t>switched</a:t>
            </a:r>
            <a:endParaRPr sz="2350" dirty="0">
              <a:latin typeface="Times New Roman"/>
              <a:cs typeface="Times New Roman"/>
            </a:endParaRPr>
          </a:p>
          <a:p>
            <a:pPr marL="349885" indent="-287655">
              <a:lnSpc>
                <a:spcPct val="100000"/>
              </a:lnSpc>
              <a:spcBef>
                <a:spcPts val="930"/>
              </a:spcBef>
              <a:buFont typeface="Wingdings"/>
              <a:buChar char=""/>
              <a:tabLst>
                <a:tab pos="350520" algn="l"/>
              </a:tabLst>
            </a:pPr>
            <a:r>
              <a:rPr sz="1800" spc="10" dirty="0">
                <a:latin typeface="宋体"/>
                <a:cs typeface="宋体"/>
              </a:rPr>
              <a:t>动态能量为原来的</a:t>
            </a:r>
            <a:r>
              <a:rPr sz="1800" b="1" spc="-10" dirty="0">
                <a:latin typeface="Arial"/>
                <a:cs typeface="Arial"/>
              </a:rPr>
              <a:t>72%</a:t>
            </a:r>
            <a:r>
              <a:rPr sz="1800" spc="-10" dirty="0">
                <a:latin typeface="宋体"/>
                <a:cs typeface="宋体"/>
              </a:rPr>
              <a:t>，</a:t>
            </a:r>
            <a:r>
              <a:rPr sz="1800" spc="10" dirty="0">
                <a:latin typeface="宋体"/>
                <a:cs typeface="宋体"/>
              </a:rPr>
              <a:t>动态</a:t>
            </a:r>
            <a:r>
              <a:rPr lang="en-US" spc="10" dirty="0">
                <a:latin typeface="宋体"/>
                <a:cs typeface="宋体"/>
              </a:rPr>
              <a:t>功率</a:t>
            </a:r>
            <a:r>
              <a:rPr sz="1800" spc="10" dirty="0">
                <a:latin typeface="宋体"/>
                <a:cs typeface="宋体"/>
              </a:rPr>
              <a:t>为原来的</a:t>
            </a:r>
            <a:r>
              <a:rPr sz="1800" b="1" spc="-5" dirty="0">
                <a:latin typeface="Arial"/>
                <a:cs typeface="Arial"/>
              </a:rPr>
              <a:t>61%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8" name="页脚占位符 17">
            <a:extLst>
              <a:ext uri="{FF2B5EF4-FFF2-40B4-BE49-F238E27FC236}">
                <a16:creationId xmlns:a16="http://schemas.microsoft.com/office/drawing/2014/main" id="{F5C0A305-A2CB-8F48-AA7B-F1BEC07FABDD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50924" y="1461053"/>
            <a:ext cx="7355840" cy="343027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675"/>
              </a:spcBef>
              <a:buFont typeface="Wingdings"/>
              <a:buChar char=""/>
              <a:tabLst>
                <a:tab pos="299720" algn="l"/>
              </a:tabLst>
            </a:pPr>
            <a:r>
              <a:rPr sz="2400" b="1" spc="-5" dirty="0">
                <a:latin typeface="Arial"/>
                <a:cs typeface="Arial"/>
              </a:rPr>
              <a:t>A[1]=A[1]+B[1]</a:t>
            </a:r>
            <a:endParaRPr sz="2400" dirty="0">
              <a:latin typeface="Arial"/>
              <a:cs typeface="Arial"/>
            </a:endParaRPr>
          </a:p>
          <a:p>
            <a:pPr marL="299720" marR="3409315" indent="-299720">
              <a:lnSpc>
                <a:spcPct val="120000"/>
              </a:lnSpc>
              <a:buFont typeface="Wingdings"/>
              <a:buChar char=""/>
              <a:tabLst>
                <a:tab pos="299720" algn="l"/>
              </a:tabLst>
            </a:pPr>
            <a:r>
              <a:rPr sz="2400" b="1" dirty="0">
                <a:latin typeface="Arial"/>
                <a:cs typeface="Arial"/>
              </a:rPr>
              <a:t>for (i=1; </a:t>
            </a:r>
            <a:r>
              <a:rPr sz="2400" b="1" dirty="0" err="1">
                <a:latin typeface="Arial"/>
                <a:cs typeface="Arial"/>
              </a:rPr>
              <a:t>i</a:t>
            </a:r>
            <a:r>
              <a:rPr sz="2400" b="1" dirty="0">
                <a:latin typeface="Arial"/>
                <a:cs typeface="Arial"/>
              </a:rPr>
              <a:t>&lt;100; i=i+1) {  </a:t>
            </a:r>
            <a:r>
              <a:rPr lang="zh-CN" altLang="en-US" sz="2400" b="1" dirty="0">
                <a:latin typeface="Arial"/>
                <a:cs typeface="Arial"/>
              </a:rPr>
              <a:t>     </a:t>
            </a:r>
            <a:r>
              <a:rPr lang="en-US" altLang="zh-CN" sz="2400" b="1" dirty="0">
                <a:latin typeface="Arial"/>
                <a:cs typeface="Arial"/>
              </a:rPr>
              <a:t>	</a:t>
            </a:r>
            <a:r>
              <a:rPr sz="2400" b="1" spc="-5" dirty="0">
                <a:latin typeface="Arial"/>
                <a:cs typeface="Arial"/>
              </a:rPr>
              <a:t>B[i+1] </a:t>
            </a:r>
            <a:r>
              <a:rPr sz="2400" b="1" dirty="0">
                <a:latin typeface="Arial"/>
                <a:cs typeface="Arial"/>
              </a:rPr>
              <a:t>= </a:t>
            </a:r>
            <a:r>
              <a:rPr sz="2400" b="1" spc="-5" dirty="0">
                <a:latin typeface="Arial"/>
                <a:cs typeface="Arial"/>
              </a:rPr>
              <a:t>C[i] </a:t>
            </a:r>
            <a:r>
              <a:rPr sz="2400" b="1" dirty="0">
                <a:latin typeface="Arial"/>
                <a:cs typeface="Arial"/>
              </a:rPr>
              <a:t>+</a:t>
            </a:r>
            <a:r>
              <a:rPr sz="2400" b="1" spc="-6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D[i+1];</a:t>
            </a:r>
            <a:endParaRPr sz="2400" dirty="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575"/>
              </a:spcBef>
            </a:pPr>
            <a:r>
              <a:rPr sz="2400" b="1" spc="-5" dirty="0">
                <a:latin typeface="Arial"/>
                <a:cs typeface="Arial"/>
              </a:rPr>
              <a:t>A[i+1] </a:t>
            </a:r>
            <a:r>
              <a:rPr sz="2400" b="1" dirty="0">
                <a:latin typeface="Arial"/>
                <a:cs typeface="Arial"/>
              </a:rPr>
              <a:t>= </a:t>
            </a:r>
            <a:r>
              <a:rPr sz="2400" b="1" spc="-5" dirty="0">
                <a:latin typeface="Arial"/>
                <a:cs typeface="Arial"/>
              </a:rPr>
              <a:t>A[i+1] </a:t>
            </a:r>
            <a:r>
              <a:rPr sz="2400" b="1" dirty="0">
                <a:latin typeface="Arial"/>
                <a:cs typeface="Arial"/>
              </a:rPr>
              <a:t>+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B[i+1];</a:t>
            </a:r>
            <a:endParaRPr sz="2400"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575"/>
              </a:spcBef>
              <a:buFont typeface="Wingdings"/>
              <a:buChar char=""/>
              <a:tabLst>
                <a:tab pos="299720" algn="l"/>
              </a:tabLst>
            </a:pPr>
            <a:r>
              <a:rPr sz="2400" b="1" dirty="0">
                <a:latin typeface="Arial"/>
                <a:cs typeface="Arial"/>
              </a:rPr>
              <a:t>}</a:t>
            </a:r>
            <a:endParaRPr sz="2400"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575"/>
              </a:spcBef>
              <a:buFont typeface="Wingdings"/>
              <a:buChar char=""/>
              <a:tabLst>
                <a:tab pos="299720" algn="l"/>
              </a:tabLst>
            </a:pPr>
            <a:r>
              <a:rPr sz="2400" b="1" spc="-5" dirty="0">
                <a:latin typeface="Arial"/>
                <a:cs typeface="Arial"/>
              </a:rPr>
              <a:t>B[101] </a:t>
            </a:r>
            <a:r>
              <a:rPr sz="2400" b="1" dirty="0">
                <a:latin typeface="Arial"/>
                <a:cs typeface="Arial"/>
              </a:rPr>
              <a:t>= </a:t>
            </a:r>
            <a:r>
              <a:rPr sz="2400" b="1" spc="-5" dirty="0">
                <a:latin typeface="Arial"/>
                <a:cs typeface="Arial"/>
              </a:rPr>
              <a:t>C[100] </a:t>
            </a:r>
            <a:r>
              <a:rPr sz="2400" b="1" dirty="0">
                <a:latin typeface="Arial"/>
                <a:cs typeface="Arial"/>
              </a:rPr>
              <a:t>+</a:t>
            </a:r>
            <a:r>
              <a:rPr sz="2400" b="1" spc="2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+D[100];</a:t>
            </a:r>
            <a:endParaRPr sz="2400" dirty="0">
              <a:latin typeface="Arial"/>
              <a:cs typeface="Arial"/>
            </a:endParaRPr>
          </a:p>
          <a:p>
            <a:pPr marL="299085" marR="5080" indent="-287020">
              <a:lnSpc>
                <a:spcPts val="2480"/>
              </a:lnSpc>
              <a:spcBef>
                <a:spcPts val="1125"/>
              </a:spcBef>
              <a:buFont typeface="Wingdings"/>
              <a:buChar char=""/>
              <a:tabLst>
                <a:tab pos="299720" algn="l"/>
              </a:tabLst>
            </a:pPr>
            <a:r>
              <a:rPr sz="2400" spc="10" dirty="0">
                <a:latin typeface="宋体"/>
                <a:cs typeface="宋体"/>
              </a:rPr>
              <a:t>现在这两条语句之间不再存在循环体间的相关关系</a:t>
            </a:r>
            <a:r>
              <a:rPr sz="2400" dirty="0">
                <a:latin typeface="宋体"/>
                <a:cs typeface="宋体"/>
              </a:rPr>
              <a:t>， </a:t>
            </a:r>
            <a:r>
              <a:rPr sz="2400" spc="10" dirty="0">
                <a:latin typeface="宋体"/>
                <a:cs typeface="宋体"/>
              </a:rPr>
              <a:t>从而可以让不同循环体的语句重叠执行</a:t>
            </a:r>
            <a:r>
              <a:rPr sz="2400" dirty="0">
                <a:latin typeface="宋体"/>
                <a:cs typeface="宋体"/>
              </a:rPr>
              <a:t>。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6726E2-0E67-7644-AB44-5FC261F3B3D7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49154" y="760076"/>
            <a:ext cx="291973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u="none" dirty="0">
                <a:latin typeface="宋体"/>
                <a:cs typeface="宋体"/>
              </a:rPr>
              <a:t>例题选讲（</a:t>
            </a:r>
            <a:r>
              <a:rPr u="none" spc="-5" dirty="0"/>
              <a:t>10</a:t>
            </a:r>
            <a:r>
              <a:rPr b="0" u="none" dirty="0">
                <a:latin typeface="宋体"/>
                <a:cs typeface="宋体"/>
              </a:rPr>
              <a:t>）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78443" y="1930945"/>
            <a:ext cx="494665" cy="519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550"/>
              </a:lnSpc>
            </a:pPr>
            <a:r>
              <a:rPr sz="1400" b="1" dirty="0">
                <a:latin typeface="Arial"/>
                <a:cs typeface="Arial"/>
              </a:rPr>
              <a:t>I$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840"/>
              </a:spcBef>
            </a:pPr>
            <a:r>
              <a:rPr sz="1400" b="1" spc="-5" dirty="0">
                <a:latin typeface="Arial"/>
                <a:cs typeface="Arial"/>
              </a:rPr>
              <a:t>B</a:t>
            </a:r>
            <a:r>
              <a:rPr sz="1400" b="1" spc="-10" dirty="0">
                <a:latin typeface="Arial"/>
                <a:cs typeface="Arial"/>
              </a:rPr>
              <a:t>e</a:t>
            </a:r>
            <a:r>
              <a:rPr sz="1400" b="1" dirty="0">
                <a:latin typeface="Arial"/>
                <a:cs typeface="Arial"/>
              </a:rPr>
              <a:t>gin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30679" y="1737354"/>
            <a:ext cx="792480" cy="899160"/>
          </a:xfrm>
          <a:prstGeom prst="rect">
            <a:avLst/>
          </a:prstGeom>
          <a:solidFill>
            <a:srgbClr val="C0D2FE"/>
          </a:solidFill>
        </p:spPr>
        <p:txBody>
          <a:bodyPr vert="horz" wrap="square" lIns="0" tIns="70485" rIns="0" bIns="0" rtlCol="0">
            <a:spAutoFit/>
          </a:bodyPr>
          <a:lstStyle/>
          <a:p>
            <a:pPr marL="147320" marR="142240" indent="172085">
              <a:lnSpc>
                <a:spcPct val="150000"/>
              </a:lnSpc>
              <a:spcBef>
                <a:spcPts val="555"/>
              </a:spcBef>
            </a:pPr>
            <a:r>
              <a:rPr sz="1400" b="1" dirty="0">
                <a:latin typeface="Arial"/>
                <a:cs typeface="Arial"/>
              </a:rPr>
              <a:t>I$  </a:t>
            </a:r>
            <a:r>
              <a:rPr sz="1400" b="1" spc="-5" dirty="0">
                <a:latin typeface="Arial"/>
                <a:cs typeface="Arial"/>
              </a:rPr>
              <a:t>B</a:t>
            </a:r>
            <a:r>
              <a:rPr sz="1400" b="1" spc="-10" dirty="0">
                <a:latin typeface="Arial"/>
                <a:cs typeface="Arial"/>
              </a:rPr>
              <a:t>e</a:t>
            </a:r>
            <a:r>
              <a:rPr sz="1400" b="1" dirty="0">
                <a:latin typeface="Arial"/>
                <a:cs typeface="Arial"/>
              </a:rPr>
              <a:t>gin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77922" y="1930945"/>
            <a:ext cx="525780" cy="519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550"/>
              </a:lnSpc>
            </a:pPr>
            <a:r>
              <a:rPr sz="1400" b="1" dirty="0">
                <a:latin typeface="Arial"/>
                <a:cs typeface="Arial"/>
              </a:rPr>
              <a:t>I$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840"/>
              </a:spcBef>
            </a:pPr>
            <a:r>
              <a:rPr sz="1400" b="1" dirty="0">
                <a:latin typeface="Arial"/>
                <a:cs typeface="Arial"/>
              </a:rPr>
              <a:t>Finish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45307" y="1737354"/>
            <a:ext cx="792480" cy="899160"/>
          </a:xfrm>
          <a:prstGeom prst="rect">
            <a:avLst/>
          </a:prstGeom>
          <a:solidFill>
            <a:srgbClr val="C0D2FE"/>
          </a:solidFill>
        </p:spPr>
        <p:txBody>
          <a:bodyPr vert="horz" wrap="square" lIns="0" tIns="70485" rIns="0" bIns="0" rtlCol="0">
            <a:spAutoFit/>
          </a:bodyPr>
          <a:lstStyle/>
          <a:p>
            <a:pPr marL="132080" marR="127000" indent="187325">
              <a:lnSpc>
                <a:spcPct val="150000"/>
              </a:lnSpc>
              <a:spcBef>
                <a:spcPts val="555"/>
              </a:spcBef>
            </a:pPr>
            <a:r>
              <a:rPr sz="1400" b="1" dirty="0">
                <a:latin typeface="Arial"/>
                <a:cs typeface="Arial"/>
              </a:rPr>
              <a:t>I$  Finish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11782" y="1984437"/>
            <a:ext cx="543560" cy="412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550"/>
              </a:lnSpc>
            </a:pPr>
            <a:r>
              <a:rPr sz="1400" b="1" spc="-5" dirty="0">
                <a:latin typeface="Arial"/>
                <a:cs typeface="Arial"/>
              </a:rPr>
              <a:t>D</a:t>
            </a:r>
            <a:r>
              <a:rPr sz="1400" b="1" spc="-10" dirty="0">
                <a:latin typeface="Arial"/>
                <a:cs typeface="Arial"/>
              </a:rPr>
              <a:t>e</a:t>
            </a:r>
            <a:r>
              <a:rPr sz="1400" b="1" spc="-5" dirty="0">
                <a:latin typeface="Arial"/>
                <a:cs typeface="Arial"/>
              </a:rPr>
              <a:t>c</a:t>
            </a:r>
            <a:r>
              <a:rPr sz="1400" b="1" spc="-10" dirty="0">
                <a:latin typeface="Arial"/>
                <a:cs typeface="Arial"/>
              </a:rPr>
              <a:t>o</a:t>
            </a:r>
            <a:r>
              <a:rPr sz="1400" b="1" dirty="0">
                <a:latin typeface="Arial"/>
                <a:cs typeface="Arial"/>
              </a:rPr>
              <a:t>d</a:t>
            </a:r>
            <a:endParaRPr sz="1400">
              <a:latin typeface="Arial"/>
              <a:cs typeface="Arial"/>
            </a:endParaRPr>
          </a:p>
          <a:p>
            <a:pPr marL="635" algn="ctr">
              <a:lnSpc>
                <a:spcPct val="100000"/>
              </a:lnSpc>
            </a:pPr>
            <a:r>
              <a:rPr sz="1400" b="1" dirty="0"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88308" y="1737354"/>
            <a:ext cx="792480" cy="899160"/>
          </a:xfrm>
          <a:prstGeom prst="rect">
            <a:avLst/>
          </a:prstGeom>
          <a:solidFill>
            <a:srgbClr val="C0D2FE"/>
          </a:solidFill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1550">
              <a:latin typeface="Times New Roman"/>
              <a:cs typeface="Times New Roman"/>
            </a:endParaRPr>
          </a:p>
          <a:p>
            <a:pPr marL="345440" marR="118745" indent="-222885">
              <a:lnSpc>
                <a:spcPct val="100000"/>
              </a:lnSpc>
              <a:spcBef>
                <a:spcPts val="5"/>
              </a:spcBef>
            </a:pPr>
            <a:r>
              <a:rPr sz="1400" b="1" spc="-5" dirty="0">
                <a:latin typeface="Arial"/>
                <a:cs typeface="Arial"/>
              </a:rPr>
              <a:t>D</a:t>
            </a:r>
            <a:r>
              <a:rPr sz="1400" b="1" spc="-10" dirty="0">
                <a:latin typeface="Arial"/>
                <a:cs typeface="Arial"/>
              </a:rPr>
              <a:t>e</a:t>
            </a:r>
            <a:r>
              <a:rPr sz="1400" b="1" spc="-5" dirty="0">
                <a:latin typeface="Arial"/>
                <a:cs typeface="Arial"/>
              </a:rPr>
              <a:t>c</a:t>
            </a:r>
            <a:r>
              <a:rPr sz="1400" b="1" spc="-10" dirty="0">
                <a:latin typeface="Arial"/>
                <a:cs typeface="Arial"/>
              </a:rPr>
              <a:t>o</a:t>
            </a:r>
            <a:r>
              <a:rPr sz="1400" b="1" dirty="0">
                <a:latin typeface="Arial"/>
                <a:cs typeface="Arial"/>
              </a:rPr>
              <a:t>d  e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34945" y="1984437"/>
            <a:ext cx="584200" cy="412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550"/>
              </a:lnSpc>
            </a:pPr>
            <a:r>
              <a:rPr sz="1400" b="1" dirty="0">
                <a:latin typeface="Arial"/>
                <a:cs typeface="Arial"/>
              </a:rPr>
              <a:t>Exec</a:t>
            </a:r>
            <a:r>
              <a:rPr sz="1400" b="1" spc="-10" dirty="0">
                <a:latin typeface="Arial"/>
                <a:cs typeface="Arial"/>
              </a:rPr>
              <a:t>u</a:t>
            </a:r>
            <a:r>
              <a:rPr sz="1400" b="1" dirty="0"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400" b="1" dirty="0"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31308" y="1737354"/>
            <a:ext cx="792480" cy="899160"/>
          </a:xfrm>
          <a:prstGeom prst="rect">
            <a:avLst/>
          </a:prstGeom>
          <a:solidFill>
            <a:srgbClr val="C0D2FE"/>
          </a:solidFill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1550">
              <a:latin typeface="Times New Roman"/>
              <a:cs typeface="Times New Roman"/>
            </a:endParaRPr>
          </a:p>
          <a:p>
            <a:pPr marL="345440" marR="97155" indent="-242570">
              <a:lnSpc>
                <a:spcPct val="100000"/>
              </a:lnSpc>
              <a:spcBef>
                <a:spcPts val="5"/>
              </a:spcBef>
            </a:pPr>
            <a:r>
              <a:rPr sz="1400" b="1" dirty="0">
                <a:latin typeface="Arial"/>
                <a:cs typeface="Arial"/>
              </a:rPr>
              <a:t>Exec</a:t>
            </a:r>
            <a:r>
              <a:rPr sz="1400" b="1" spc="-10" dirty="0">
                <a:latin typeface="Arial"/>
                <a:cs typeface="Arial"/>
              </a:rPr>
              <a:t>u</a:t>
            </a:r>
            <a:r>
              <a:rPr sz="1400" b="1" dirty="0">
                <a:latin typeface="Arial"/>
                <a:cs typeface="Arial"/>
              </a:rPr>
              <a:t>t  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422119" y="1930945"/>
            <a:ext cx="494665" cy="519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" algn="ctr">
              <a:lnSpc>
                <a:spcPts val="1550"/>
              </a:lnSpc>
            </a:pPr>
            <a:r>
              <a:rPr sz="1400" b="1" spc="-5" dirty="0">
                <a:latin typeface="Arial"/>
                <a:cs typeface="Arial"/>
              </a:rPr>
              <a:t>D$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840"/>
              </a:spcBef>
            </a:pPr>
            <a:r>
              <a:rPr sz="1400" b="1" spc="-5" dirty="0">
                <a:latin typeface="Arial"/>
                <a:cs typeface="Arial"/>
              </a:rPr>
              <a:t>B</a:t>
            </a:r>
            <a:r>
              <a:rPr sz="1400" b="1" spc="-10" dirty="0">
                <a:latin typeface="Arial"/>
                <a:cs typeface="Arial"/>
              </a:rPr>
              <a:t>e</a:t>
            </a:r>
            <a:r>
              <a:rPr sz="1400" b="1" dirty="0">
                <a:latin typeface="Arial"/>
                <a:cs typeface="Arial"/>
              </a:rPr>
              <a:t>gin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74308" y="1737354"/>
            <a:ext cx="792480" cy="899160"/>
          </a:xfrm>
          <a:prstGeom prst="rect">
            <a:avLst/>
          </a:prstGeom>
          <a:solidFill>
            <a:srgbClr val="C0D2FE"/>
          </a:solidFill>
        </p:spPr>
        <p:txBody>
          <a:bodyPr vert="horz" wrap="square" lIns="0" tIns="70485" rIns="0" bIns="0" rtlCol="0">
            <a:spAutoFit/>
          </a:bodyPr>
          <a:lstStyle/>
          <a:p>
            <a:pPr marL="147320" marR="142240" indent="133985">
              <a:lnSpc>
                <a:spcPct val="150000"/>
              </a:lnSpc>
              <a:spcBef>
                <a:spcPts val="555"/>
              </a:spcBef>
            </a:pPr>
            <a:r>
              <a:rPr sz="1400" b="1" spc="-5" dirty="0">
                <a:latin typeface="Arial"/>
                <a:cs typeface="Arial"/>
              </a:rPr>
              <a:t>D$  B</a:t>
            </a:r>
            <a:r>
              <a:rPr sz="1400" b="1" spc="-10" dirty="0">
                <a:latin typeface="Arial"/>
                <a:cs typeface="Arial"/>
              </a:rPr>
              <a:t>e</a:t>
            </a:r>
            <a:r>
              <a:rPr sz="1400" b="1" dirty="0">
                <a:latin typeface="Arial"/>
                <a:cs typeface="Arial"/>
              </a:rPr>
              <a:t>gin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549918" y="1930945"/>
            <a:ext cx="525780" cy="519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550"/>
              </a:lnSpc>
            </a:pPr>
            <a:r>
              <a:rPr sz="1400" b="1" spc="-5" dirty="0">
                <a:latin typeface="Arial"/>
                <a:cs typeface="Arial"/>
              </a:rPr>
              <a:t>D$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840"/>
              </a:spcBef>
            </a:pPr>
            <a:r>
              <a:rPr sz="1400" b="1" dirty="0">
                <a:latin typeface="Arial"/>
                <a:cs typeface="Arial"/>
              </a:rPr>
              <a:t>Finish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417307" y="1737354"/>
            <a:ext cx="792480" cy="899160"/>
          </a:xfrm>
          <a:prstGeom prst="rect">
            <a:avLst/>
          </a:prstGeom>
          <a:solidFill>
            <a:srgbClr val="C0D2FE"/>
          </a:solidFill>
        </p:spPr>
        <p:txBody>
          <a:bodyPr vert="horz" wrap="square" lIns="0" tIns="70485" rIns="0" bIns="0" rtlCol="0">
            <a:spAutoFit/>
          </a:bodyPr>
          <a:lstStyle/>
          <a:p>
            <a:pPr marL="132080" marR="127000" indent="149225">
              <a:lnSpc>
                <a:spcPct val="150000"/>
              </a:lnSpc>
              <a:spcBef>
                <a:spcPts val="555"/>
              </a:spcBef>
            </a:pPr>
            <a:r>
              <a:rPr sz="1400" b="1" spc="-5" dirty="0">
                <a:latin typeface="Arial"/>
                <a:cs typeface="Arial"/>
              </a:rPr>
              <a:t>D$  </a:t>
            </a:r>
            <a:r>
              <a:rPr sz="1400" b="1" dirty="0">
                <a:latin typeface="Arial"/>
                <a:cs typeface="Arial"/>
              </a:rPr>
              <a:t>Finish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631890" y="1930945"/>
            <a:ext cx="502920" cy="519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50"/>
              </a:lnSpc>
            </a:pPr>
            <a:r>
              <a:rPr sz="1400" b="1" spc="-30" dirty="0">
                <a:latin typeface="Arial"/>
                <a:cs typeface="Arial"/>
              </a:rPr>
              <a:t>W</a:t>
            </a:r>
            <a:r>
              <a:rPr sz="1400" b="1" spc="-5" dirty="0">
                <a:latin typeface="Arial"/>
                <a:cs typeface="Arial"/>
              </a:rPr>
              <a:t>r</a:t>
            </a:r>
            <a:r>
              <a:rPr sz="1400" b="1" spc="10" dirty="0">
                <a:latin typeface="Arial"/>
                <a:cs typeface="Arial"/>
              </a:rPr>
              <a:t>i</a:t>
            </a:r>
            <a:r>
              <a:rPr sz="1400" b="1" dirty="0">
                <a:latin typeface="Arial"/>
                <a:cs typeface="Arial"/>
              </a:rPr>
              <a:t>te-</a:t>
            </a:r>
            <a:endParaRPr sz="1400">
              <a:latin typeface="Arial"/>
              <a:cs typeface="Arial"/>
            </a:endParaRPr>
          </a:p>
          <a:p>
            <a:pPr marL="48260">
              <a:lnSpc>
                <a:spcPct val="100000"/>
              </a:lnSpc>
              <a:spcBef>
                <a:spcPts val="840"/>
              </a:spcBef>
            </a:pPr>
            <a:r>
              <a:rPr sz="1400" b="1" spc="-5" dirty="0">
                <a:latin typeface="Arial"/>
                <a:cs typeface="Arial"/>
              </a:rPr>
              <a:t>back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488680" y="1737354"/>
            <a:ext cx="792480" cy="899160"/>
          </a:xfrm>
          <a:prstGeom prst="rect">
            <a:avLst/>
          </a:prstGeom>
          <a:solidFill>
            <a:srgbClr val="C0D2FE"/>
          </a:solidFill>
        </p:spPr>
        <p:txBody>
          <a:bodyPr vert="horz" wrap="square" lIns="0" tIns="70485" rIns="0" bIns="0" rtlCol="0">
            <a:spAutoFit/>
          </a:bodyPr>
          <a:lstStyle/>
          <a:p>
            <a:pPr marL="191770" marR="138430" indent="-48895">
              <a:lnSpc>
                <a:spcPct val="150000"/>
              </a:lnSpc>
              <a:spcBef>
                <a:spcPts val="555"/>
              </a:spcBef>
            </a:pPr>
            <a:r>
              <a:rPr sz="1400" b="1" spc="-30" dirty="0">
                <a:latin typeface="Arial"/>
                <a:cs typeface="Arial"/>
              </a:rPr>
              <a:t>W</a:t>
            </a:r>
            <a:r>
              <a:rPr sz="1400" b="1" spc="-5" dirty="0">
                <a:latin typeface="Arial"/>
                <a:cs typeface="Arial"/>
              </a:rPr>
              <a:t>r</a:t>
            </a:r>
            <a:r>
              <a:rPr sz="1400" b="1" spc="10" dirty="0">
                <a:latin typeface="Arial"/>
                <a:cs typeface="Arial"/>
              </a:rPr>
              <a:t>i</a:t>
            </a:r>
            <a:r>
              <a:rPr sz="1400" b="1" dirty="0">
                <a:latin typeface="Arial"/>
                <a:cs typeface="Arial"/>
              </a:rPr>
              <a:t>te-  </a:t>
            </a:r>
            <a:r>
              <a:rPr sz="1400" b="1" spc="-5" dirty="0">
                <a:latin typeface="Arial"/>
                <a:cs typeface="Arial"/>
              </a:rPr>
              <a:t>back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423160" y="2136642"/>
            <a:ext cx="422275" cy="104139"/>
          </a:xfrm>
          <a:custGeom>
            <a:avLst/>
            <a:gdLst/>
            <a:ahLst/>
            <a:cxnLst/>
            <a:rect l="l" t="t" r="r" b="b"/>
            <a:pathLst>
              <a:path w="422275" h="104139">
                <a:moveTo>
                  <a:pt x="387137" y="57827"/>
                </a:moveTo>
                <a:lnTo>
                  <a:pt x="329184" y="91440"/>
                </a:lnTo>
                <a:lnTo>
                  <a:pt x="326136" y="92964"/>
                </a:lnTo>
                <a:lnTo>
                  <a:pt x="326136" y="96012"/>
                </a:lnTo>
                <a:lnTo>
                  <a:pt x="329184" y="102108"/>
                </a:lnTo>
                <a:lnTo>
                  <a:pt x="333756" y="103632"/>
                </a:lnTo>
                <a:lnTo>
                  <a:pt x="336804" y="102108"/>
                </a:lnTo>
                <a:lnTo>
                  <a:pt x="411803" y="57912"/>
                </a:lnTo>
                <a:lnTo>
                  <a:pt x="405384" y="57912"/>
                </a:lnTo>
                <a:lnTo>
                  <a:pt x="387137" y="57827"/>
                </a:lnTo>
                <a:close/>
              </a:path>
              <a:path w="422275" h="104139">
                <a:moveTo>
                  <a:pt x="405384" y="57895"/>
                </a:moveTo>
                <a:lnTo>
                  <a:pt x="409956" y="57912"/>
                </a:lnTo>
                <a:lnTo>
                  <a:pt x="405384" y="57895"/>
                </a:lnTo>
                <a:close/>
              </a:path>
              <a:path w="422275" h="104139">
                <a:moveTo>
                  <a:pt x="409956" y="47244"/>
                </a:moveTo>
                <a:lnTo>
                  <a:pt x="405384" y="47244"/>
                </a:lnTo>
                <a:lnTo>
                  <a:pt x="405384" y="57895"/>
                </a:lnTo>
                <a:lnTo>
                  <a:pt x="409956" y="57912"/>
                </a:lnTo>
                <a:lnTo>
                  <a:pt x="409956" y="47244"/>
                </a:lnTo>
                <a:close/>
              </a:path>
              <a:path w="422275" h="104139">
                <a:moveTo>
                  <a:pt x="333756" y="0"/>
                </a:moveTo>
                <a:lnTo>
                  <a:pt x="329184" y="1524"/>
                </a:lnTo>
                <a:lnTo>
                  <a:pt x="326136" y="7620"/>
                </a:lnTo>
                <a:lnTo>
                  <a:pt x="327660" y="10668"/>
                </a:lnTo>
                <a:lnTo>
                  <a:pt x="330708" y="12192"/>
                </a:lnTo>
                <a:lnTo>
                  <a:pt x="385320" y="45628"/>
                </a:lnTo>
                <a:lnTo>
                  <a:pt x="409956" y="45720"/>
                </a:lnTo>
                <a:lnTo>
                  <a:pt x="409956" y="57912"/>
                </a:lnTo>
                <a:lnTo>
                  <a:pt x="411803" y="57912"/>
                </a:lnTo>
                <a:lnTo>
                  <a:pt x="422148" y="51816"/>
                </a:lnTo>
                <a:lnTo>
                  <a:pt x="336804" y="1524"/>
                </a:lnTo>
                <a:lnTo>
                  <a:pt x="333756" y="0"/>
                </a:lnTo>
                <a:close/>
              </a:path>
              <a:path w="422275" h="104139">
                <a:moveTo>
                  <a:pt x="405384" y="47244"/>
                </a:moveTo>
                <a:lnTo>
                  <a:pt x="396436" y="52433"/>
                </a:lnTo>
                <a:lnTo>
                  <a:pt x="405356" y="57894"/>
                </a:lnTo>
                <a:lnTo>
                  <a:pt x="405384" y="47244"/>
                </a:lnTo>
                <a:close/>
              </a:path>
              <a:path w="422275" h="104139">
                <a:moveTo>
                  <a:pt x="396436" y="52433"/>
                </a:moveTo>
                <a:lnTo>
                  <a:pt x="387137" y="57827"/>
                </a:lnTo>
                <a:lnTo>
                  <a:pt x="405356" y="57894"/>
                </a:lnTo>
                <a:lnTo>
                  <a:pt x="396436" y="52433"/>
                </a:lnTo>
                <a:close/>
              </a:path>
              <a:path w="422275" h="104139">
                <a:moveTo>
                  <a:pt x="0" y="44196"/>
                </a:moveTo>
                <a:lnTo>
                  <a:pt x="0" y="56388"/>
                </a:lnTo>
                <a:lnTo>
                  <a:pt x="387137" y="57827"/>
                </a:lnTo>
                <a:lnTo>
                  <a:pt x="396436" y="52433"/>
                </a:lnTo>
                <a:lnTo>
                  <a:pt x="385320" y="45628"/>
                </a:lnTo>
                <a:lnTo>
                  <a:pt x="0" y="44196"/>
                </a:lnTo>
                <a:close/>
              </a:path>
              <a:path w="422275" h="104139">
                <a:moveTo>
                  <a:pt x="385320" y="45628"/>
                </a:moveTo>
                <a:lnTo>
                  <a:pt x="396436" y="52433"/>
                </a:lnTo>
                <a:lnTo>
                  <a:pt x="405384" y="47244"/>
                </a:lnTo>
                <a:lnTo>
                  <a:pt x="409956" y="47244"/>
                </a:lnTo>
                <a:lnTo>
                  <a:pt x="409956" y="45720"/>
                </a:lnTo>
                <a:lnTo>
                  <a:pt x="385320" y="456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636264" y="2136642"/>
            <a:ext cx="352425" cy="104139"/>
          </a:xfrm>
          <a:custGeom>
            <a:avLst/>
            <a:gdLst/>
            <a:ahLst/>
            <a:cxnLst/>
            <a:rect l="l" t="t" r="r" b="b"/>
            <a:pathLst>
              <a:path w="352425" h="104139">
                <a:moveTo>
                  <a:pt x="318213" y="57814"/>
                </a:moveTo>
                <a:lnTo>
                  <a:pt x="259080" y="91440"/>
                </a:lnTo>
                <a:lnTo>
                  <a:pt x="256032" y="92964"/>
                </a:lnTo>
                <a:lnTo>
                  <a:pt x="256032" y="96012"/>
                </a:lnTo>
                <a:lnTo>
                  <a:pt x="259080" y="102108"/>
                </a:lnTo>
                <a:lnTo>
                  <a:pt x="263652" y="103632"/>
                </a:lnTo>
                <a:lnTo>
                  <a:pt x="266700" y="102108"/>
                </a:lnTo>
                <a:lnTo>
                  <a:pt x="341699" y="57912"/>
                </a:lnTo>
                <a:lnTo>
                  <a:pt x="335280" y="57912"/>
                </a:lnTo>
                <a:lnTo>
                  <a:pt x="318213" y="57814"/>
                </a:lnTo>
                <a:close/>
              </a:path>
              <a:path w="352425" h="104139">
                <a:moveTo>
                  <a:pt x="335282" y="57891"/>
                </a:moveTo>
                <a:lnTo>
                  <a:pt x="339852" y="57912"/>
                </a:lnTo>
                <a:lnTo>
                  <a:pt x="335282" y="57891"/>
                </a:lnTo>
                <a:close/>
              </a:path>
              <a:path w="352425" h="104139">
                <a:moveTo>
                  <a:pt x="339852" y="47244"/>
                </a:moveTo>
                <a:lnTo>
                  <a:pt x="336804" y="47244"/>
                </a:lnTo>
                <a:lnTo>
                  <a:pt x="335282" y="57891"/>
                </a:lnTo>
                <a:lnTo>
                  <a:pt x="339852" y="57912"/>
                </a:lnTo>
                <a:lnTo>
                  <a:pt x="339852" y="47244"/>
                </a:lnTo>
                <a:close/>
              </a:path>
              <a:path w="352425" h="104139">
                <a:moveTo>
                  <a:pt x="263652" y="0"/>
                </a:moveTo>
                <a:lnTo>
                  <a:pt x="259080" y="1524"/>
                </a:lnTo>
                <a:lnTo>
                  <a:pt x="256032" y="7620"/>
                </a:lnTo>
                <a:lnTo>
                  <a:pt x="257556" y="10668"/>
                </a:lnTo>
                <a:lnTo>
                  <a:pt x="260604" y="12192"/>
                </a:lnTo>
                <a:lnTo>
                  <a:pt x="315184" y="45608"/>
                </a:lnTo>
                <a:lnTo>
                  <a:pt x="339852" y="45720"/>
                </a:lnTo>
                <a:lnTo>
                  <a:pt x="339852" y="57912"/>
                </a:lnTo>
                <a:lnTo>
                  <a:pt x="341699" y="57912"/>
                </a:lnTo>
                <a:lnTo>
                  <a:pt x="352044" y="51816"/>
                </a:lnTo>
                <a:lnTo>
                  <a:pt x="266700" y="1524"/>
                </a:lnTo>
                <a:lnTo>
                  <a:pt x="263652" y="0"/>
                </a:lnTo>
                <a:close/>
              </a:path>
              <a:path w="352425" h="104139">
                <a:moveTo>
                  <a:pt x="336804" y="47244"/>
                </a:moveTo>
                <a:lnTo>
                  <a:pt x="326979" y="52830"/>
                </a:lnTo>
                <a:lnTo>
                  <a:pt x="335246" y="57891"/>
                </a:lnTo>
                <a:lnTo>
                  <a:pt x="336804" y="47244"/>
                </a:lnTo>
                <a:close/>
              </a:path>
              <a:path w="352425" h="104139">
                <a:moveTo>
                  <a:pt x="326979" y="52830"/>
                </a:moveTo>
                <a:lnTo>
                  <a:pt x="318213" y="57814"/>
                </a:lnTo>
                <a:lnTo>
                  <a:pt x="335246" y="57891"/>
                </a:lnTo>
                <a:lnTo>
                  <a:pt x="326979" y="52830"/>
                </a:lnTo>
                <a:close/>
              </a:path>
              <a:path w="352425" h="104139">
                <a:moveTo>
                  <a:pt x="1524" y="44196"/>
                </a:moveTo>
                <a:lnTo>
                  <a:pt x="0" y="56388"/>
                </a:lnTo>
                <a:lnTo>
                  <a:pt x="318213" y="57814"/>
                </a:lnTo>
                <a:lnTo>
                  <a:pt x="326979" y="52830"/>
                </a:lnTo>
                <a:lnTo>
                  <a:pt x="315184" y="45608"/>
                </a:lnTo>
                <a:lnTo>
                  <a:pt x="1524" y="44196"/>
                </a:lnTo>
                <a:close/>
              </a:path>
              <a:path w="352425" h="104139">
                <a:moveTo>
                  <a:pt x="315184" y="45608"/>
                </a:moveTo>
                <a:lnTo>
                  <a:pt x="326979" y="52830"/>
                </a:lnTo>
                <a:lnTo>
                  <a:pt x="336804" y="47244"/>
                </a:lnTo>
                <a:lnTo>
                  <a:pt x="339852" y="47244"/>
                </a:lnTo>
                <a:lnTo>
                  <a:pt x="339852" y="45720"/>
                </a:lnTo>
                <a:lnTo>
                  <a:pt x="315184" y="456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780788" y="2136642"/>
            <a:ext cx="350520" cy="104139"/>
          </a:xfrm>
          <a:custGeom>
            <a:avLst/>
            <a:gdLst/>
            <a:ahLst/>
            <a:cxnLst/>
            <a:rect l="l" t="t" r="r" b="b"/>
            <a:pathLst>
              <a:path w="350520" h="104139">
                <a:moveTo>
                  <a:pt x="316690" y="57814"/>
                </a:moveTo>
                <a:lnTo>
                  <a:pt x="257556" y="91440"/>
                </a:lnTo>
                <a:lnTo>
                  <a:pt x="254508" y="92964"/>
                </a:lnTo>
                <a:lnTo>
                  <a:pt x="254508" y="96012"/>
                </a:lnTo>
                <a:lnTo>
                  <a:pt x="257556" y="102108"/>
                </a:lnTo>
                <a:lnTo>
                  <a:pt x="262128" y="103632"/>
                </a:lnTo>
                <a:lnTo>
                  <a:pt x="265176" y="102108"/>
                </a:lnTo>
                <a:lnTo>
                  <a:pt x="340175" y="57912"/>
                </a:lnTo>
                <a:lnTo>
                  <a:pt x="333756" y="57912"/>
                </a:lnTo>
                <a:lnTo>
                  <a:pt x="316690" y="57814"/>
                </a:lnTo>
                <a:close/>
              </a:path>
              <a:path w="350520" h="104139">
                <a:moveTo>
                  <a:pt x="333758" y="57891"/>
                </a:moveTo>
                <a:lnTo>
                  <a:pt x="338328" y="57912"/>
                </a:lnTo>
                <a:lnTo>
                  <a:pt x="333758" y="57891"/>
                </a:lnTo>
                <a:close/>
              </a:path>
              <a:path w="350520" h="104139">
                <a:moveTo>
                  <a:pt x="338328" y="47244"/>
                </a:moveTo>
                <a:lnTo>
                  <a:pt x="335280" y="47244"/>
                </a:lnTo>
                <a:lnTo>
                  <a:pt x="333758" y="57891"/>
                </a:lnTo>
                <a:lnTo>
                  <a:pt x="338328" y="57912"/>
                </a:lnTo>
                <a:lnTo>
                  <a:pt x="338328" y="47244"/>
                </a:lnTo>
                <a:close/>
              </a:path>
              <a:path w="350520" h="104139">
                <a:moveTo>
                  <a:pt x="262128" y="0"/>
                </a:moveTo>
                <a:lnTo>
                  <a:pt x="257556" y="1524"/>
                </a:lnTo>
                <a:lnTo>
                  <a:pt x="254508" y="7620"/>
                </a:lnTo>
                <a:lnTo>
                  <a:pt x="256032" y="10668"/>
                </a:lnTo>
                <a:lnTo>
                  <a:pt x="259079" y="12192"/>
                </a:lnTo>
                <a:lnTo>
                  <a:pt x="313660" y="45608"/>
                </a:lnTo>
                <a:lnTo>
                  <a:pt x="338328" y="45720"/>
                </a:lnTo>
                <a:lnTo>
                  <a:pt x="338328" y="57912"/>
                </a:lnTo>
                <a:lnTo>
                  <a:pt x="340175" y="57912"/>
                </a:lnTo>
                <a:lnTo>
                  <a:pt x="350520" y="51816"/>
                </a:lnTo>
                <a:lnTo>
                  <a:pt x="265176" y="1524"/>
                </a:lnTo>
                <a:lnTo>
                  <a:pt x="262128" y="0"/>
                </a:lnTo>
                <a:close/>
              </a:path>
              <a:path w="350520" h="104139">
                <a:moveTo>
                  <a:pt x="335280" y="47244"/>
                </a:moveTo>
                <a:lnTo>
                  <a:pt x="325455" y="52830"/>
                </a:lnTo>
                <a:lnTo>
                  <a:pt x="333722" y="57891"/>
                </a:lnTo>
                <a:lnTo>
                  <a:pt x="335280" y="47244"/>
                </a:lnTo>
                <a:close/>
              </a:path>
              <a:path w="350520" h="104139">
                <a:moveTo>
                  <a:pt x="325455" y="52830"/>
                </a:moveTo>
                <a:lnTo>
                  <a:pt x="316690" y="57814"/>
                </a:lnTo>
                <a:lnTo>
                  <a:pt x="333722" y="57891"/>
                </a:lnTo>
                <a:lnTo>
                  <a:pt x="325455" y="52830"/>
                </a:lnTo>
                <a:close/>
              </a:path>
              <a:path w="350520" h="104139">
                <a:moveTo>
                  <a:pt x="0" y="44196"/>
                </a:moveTo>
                <a:lnTo>
                  <a:pt x="0" y="56388"/>
                </a:lnTo>
                <a:lnTo>
                  <a:pt x="316690" y="57814"/>
                </a:lnTo>
                <a:lnTo>
                  <a:pt x="325455" y="52830"/>
                </a:lnTo>
                <a:lnTo>
                  <a:pt x="313660" y="45608"/>
                </a:lnTo>
                <a:lnTo>
                  <a:pt x="0" y="44196"/>
                </a:lnTo>
                <a:close/>
              </a:path>
              <a:path w="350520" h="104139">
                <a:moveTo>
                  <a:pt x="313660" y="45608"/>
                </a:moveTo>
                <a:lnTo>
                  <a:pt x="325455" y="52830"/>
                </a:lnTo>
                <a:lnTo>
                  <a:pt x="335280" y="47244"/>
                </a:lnTo>
                <a:lnTo>
                  <a:pt x="338328" y="47244"/>
                </a:lnTo>
                <a:lnTo>
                  <a:pt x="338328" y="45720"/>
                </a:lnTo>
                <a:lnTo>
                  <a:pt x="313660" y="456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923788" y="2136642"/>
            <a:ext cx="350520" cy="104139"/>
          </a:xfrm>
          <a:custGeom>
            <a:avLst/>
            <a:gdLst/>
            <a:ahLst/>
            <a:cxnLst/>
            <a:rect l="l" t="t" r="r" b="b"/>
            <a:pathLst>
              <a:path w="350520" h="104139">
                <a:moveTo>
                  <a:pt x="316690" y="57814"/>
                </a:moveTo>
                <a:lnTo>
                  <a:pt x="257556" y="91440"/>
                </a:lnTo>
                <a:lnTo>
                  <a:pt x="254508" y="92964"/>
                </a:lnTo>
                <a:lnTo>
                  <a:pt x="254508" y="96012"/>
                </a:lnTo>
                <a:lnTo>
                  <a:pt x="257556" y="102108"/>
                </a:lnTo>
                <a:lnTo>
                  <a:pt x="262128" y="103632"/>
                </a:lnTo>
                <a:lnTo>
                  <a:pt x="265176" y="102108"/>
                </a:lnTo>
                <a:lnTo>
                  <a:pt x="340175" y="57912"/>
                </a:lnTo>
                <a:lnTo>
                  <a:pt x="333756" y="57912"/>
                </a:lnTo>
                <a:lnTo>
                  <a:pt x="316690" y="57814"/>
                </a:lnTo>
                <a:close/>
              </a:path>
              <a:path w="350520" h="104139">
                <a:moveTo>
                  <a:pt x="333758" y="57891"/>
                </a:moveTo>
                <a:lnTo>
                  <a:pt x="338328" y="57912"/>
                </a:lnTo>
                <a:lnTo>
                  <a:pt x="333758" y="57891"/>
                </a:lnTo>
                <a:close/>
              </a:path>
              <a:path w="350520" h="104139">
                <a:moveTo>
                  <a:pt x="338328" y="47244"/>
                </a:moveTo>
                <a:lnTo>
                  <a:pt x="335280" y="47244"/>
                </a:lnTo>
                <a:lnTo>
                  <a:pt x="333758" y="57891"/>
                </a:lnTo>
                <a:lnTo>
                  <a:pt x="338328" y="57912"/>
                </a:lnTo>
                <a:lnTo>
                  <a:pt x="338328" y="47244"/>
                </a:lnTo>
                <a:close/>
              </a:path>
              <a:path w="350520" h="104139">
                <a:moveTo>
                  <a:pt x="262128" y="0"/>
                </a:moveTo>
                <a:lnTo>
                  <a:pt x="257556" y="1524"/>
                </a:lnTo>
                <a:lnTo>
                  <a:pt x="254508" y="7620"/>
                </a:lnTo>
                <a:lnTo>
                  <a:pt x="256032" y="10668"/>
                </a:lnTo>
                <a:lnTo>
                  <a:pt x="259079" y="12192"/>
                </a:lnTo>
                <a:lnTo>
                  <a:pt x="313660" y="45608"/>
                </a:lnTo>
                <a:lnTo>
                  <a:pt x="338328" y="45720"/>
                </a:lnTo>
                <a:lnTo>
                  <a:pt x="338328" y="57912"/>
                </a:lnTo>
                <a:lnTo>
                  <a:pt x="340175" y="57912"/>
                </a:lnTo>
                <a:lnTo>
                  <a:pt x="350520" y="51816"/>
                </a:lnTo>
                <a:lnTo>
                  <a:pt x="265176" y="1524"/>
                </a:lnTo>
                <a:lnTo>
                  <a:pt x="262128" y="0"/>
                </a:lnTo>
                <a:close/>
              </a:path>
              <a:path w="350520" h="104139">
                <a:moveTo>
                  <a:pt x="335280" y="47244"/>
                </a:moveTo>
                <a:lnTo>
                  <a:pt x="325455" y="52830"/>
                </a:lnTo>
                <a:lnTo>
                  <a:pt x="333722" y="57891"/>
                </a:lnTo>
                <a:lnTo>
                  <a:pt x="335280" y="47244"/>
                </a:lnTo>
                <a:close/>
              </a:path>
              <a:path w="350520" h="104139">
                <a:moveTo>
                  <a:pt x="325455" y="52830"/>
                </a:moveTo>
                <a:lnTo>
                  <a:pt x="316690" y="57814"/>
                </a:lnTo>
                <a:lnTo>
                  <a:pt x="333722" y="57891"/>
                </a:lnTo>
                <a:lnTo>
                  <a:pt x="325455" y="52830"/>
                </a:lnTo>
                <a:close/>
              </a:path>
              <a:path w="350520" h="104139">
                <a:moveTo>
                  <a:pt x="0" y="44196"/>
                </a:moveTo>
                <a:lnTo>
                  <a:pt x="0" y="56388"/>
                </a:lnTo>
                <a:lnTo>
                  <a:pt x="316690" y="57814"/>
                </a:lnTo>
                <a:lnTo>
                  <a:pt x="325455" y="52830"/>
                </a:lnTo>
                <a:lnTo>
                  <a:pt x="313660" y="45608"/>
                </a:lnTo>
                <a:lnTo>
                  <a:pt x="0" y="44196"/>
                </a:lnTo>
                <a:close/>
              </a:path>
              <a:path w="350520" h="104139">
                <a:moveTo>
                  <a:pt x="313660" y="45608"/>
                </a:moveTo>
                <a:lnTo>
                  <a:pt x="325455" y="52830"/>
                </a:lnTo>
                <a:lnTo>
                  <a:pt x="335280" y="47244"/>
                </a:lnTo>
                <a:lnTo>
                  <a:pt x="338328" y="47244"/>
                </a:lnTo>
                <a:lnTo>
                  <a:pt x="338328" y="45720"/>
                </a:lnTo>
                <a:lnTo>
                  <a:pt x="313660" y="456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066788" y="2136642"/>
            <a:ext cx="350520" cy="104139"/>
          </a:xfrm>
          <a:custGeom>
            <a:avLst/>
            <a:gdLst/>
            <a:ahLst/>
            <a:cxnLst/>
            <a:rect l="l" t="t" r="r" b="b"/>
            <a:pathLst>
              <a:path w="350520" h="104139">
                <a:moveTo>
                  <a:pt x="316690" y="57814"/>
                </a:moveTo>
                <a:lnTo>
                  <a:pt x="257556" y="91440"/>
                </a:lnTo>
                <a:lnTo>
                  <a:pt x="254508" y="92964"/>
                </a:lnTo>
                <a:lnTo>
                  <a:pt x="254508" y="96012"/>
                </a:lnTo>
                <a:lnTo>
                  <a:pt x="257556" y="102108"/>
                </a:lnTo>
                <a:lnTo>
                  <a:pt x="262128" y="103632"/>
                </a:lnTo>
                <a:lnTo>
                  <a:pt x="265176" y="102108"/>
                </a:lnTo>
                <a:lnTo>
                  <a:pt x="340175" y="57912"/>
                </a:lnTo>
                <a:lnTo>
                  <a:pt x="333756" y="57912"/>
                </a:lnTo>
                <a:lnTo>
                  <a:pt x="316690" y="57814"/>
                </a:lnTo>
                <a:close/>
              </a:path>
              <a:path w="350520" h="104139">
                <a:moveTo>
                  <a:pt x="333758" y="57891"/>
                </a:moveTo>
                <a:lnTo>
                  <a:pt x="338328" y="57912"/>
                </a:lnTo>
                <a:lnTo>
                  <a:pt x="333758" y="57891"/>
                </a:lnTo>
                <a:close/>
              </a:path>
              <a:path w="350520" h="104139">
                <a:moveTo>
                  <a:pt x="338328" y="47244"/>
                </a:moveTo>
                <a:lnTo>
                  <a:pt x="335280" y="47244"/>
                </a:lnTo>
                <a:lnTo>
                  <a:pt x="333758" y="57891"/>
                </a:lnTo>
                <a:lnTo>
                  <a:pt x="338328" y="57912"/>
                </a:lnTo>
                <a:lnTo>
                  <a:pt x="338328" y="47244"/>
                </a:lnTo>
                <a:close/>
              </a:path>
              <a:path w="350520" h="104139">
                <a:moveTo>
                  <a:pt x="262128" y="0"/>
                </a:moveTo>
                <a:lnTo>
                  <a:pt x="257556" y="1524"/>
                </a:lnTo>
                <a:lnTo>
                  <a:pt x="254508" y="7620"/>
                </a:lnTo>
                <a:lnTo>
                  <a:pt x="256032" y="10668"/>
                </a:lnTo>
                <a:lnTo>
                  <a:pt x="259079" y="12192"/>
                </a:lnTo>
                <a:lnTo>
                  <a:pt x="313660" y="45608"/>
                </a:lnTo>
                <a:lnTo>
                  <a:pt x="338328" y="45720"/>
                </a:lnTo>
                <a:lnTo>
                  <a:pt x="338328" y="57912"/>
                </a:lnTo>
                <a:lnTo>
                  <a:pt x="340175" y="57912"/>
                </a:lnTo>
                <a:lnTo>
                  <a:pt x="350520" y="51816"/>
                </a:lnTo>
                <a:lnTo>
                  <a:pt x="265176" y="1524"/>
                </a:lnTo>
                <a:lnTo>
                  <a:pt x="262128" y="0"/>
                </a:lnTo>
                <a:close/>
              </a:path>
              <a:path w="350520" h="104139">
                <a:moveTo>
                  <a:pt x="335280" y="47244"/>
                </a:moveTo>
                <a:lnTo>
                  <a:pt x="325455" y="52830"/>
                </a:lnTo>
                <a:lnTo>
                  <a:pt x="333722" y="57891"/>
                </a:lnTo>
                <a:lnTo>
                  <a:pt x="335280" y="47244"/>
                </a:lnTo>
                <a:close/>
              </a:path>
              <a:path w="350520" h="104139">
                <a:moveTo>
                  <a:pt x="325455" y="52830"/>
                </a:moveTo>
                <a:lnTo>
                  <a:pt x="316690" y="57814"/>
                </a:lnTo>
                <a:lnTo>
                  <a:pt x="333722" y="57891"/>
                </a:lnTo>
                <a:lnTo>
                  <a:pt x="325455" y="52830"/>
                </a:lnTo>
                <a:close/>
              </a:path>
              <a:path w="350520" h="104139">
                <a:moveTo>
                  <a:pt x="0" y="44196"/>
                </a:moveTo>
                <a:lnTo>
                  <a:pt x="0" y="56388"/>
                </a:lnTo>
                <a:lnTo>
                  <a:pt x="316690" y="57814"/>
                </a:lnTo>
                <a:lnTo>
                  <a:pt x="325455" y="52830"/>
                </a:lnTo>
                <a:lnTo>
                  <a:pt x="313660" y="45608"/>
                </a:lnTo>
                <a:lnTo>
                  <a:pt x="0" y="44196"/>
                </a:lnTo>
                <a:close/>
              </a:path>
              <a:path w="350520" h="104139">
                <a:moveTo>
                  <a:pt x="313660" y="45608"/>
                </a:moveTo>
                <a:lnTo>
                  <a:pt x="325455" y="52830"/>
                </a:lnTo>
                <a:lnTo>
                  <a:pt x="335280" y="47244"/>
                </a:lnTo>
                <a:lnTo>
                  <a:pt x="338328" y="47244"/>
                </a:lnTo>
                <a:lnTo>
                  <a:pt x="338328" y="45720"/>
                </a:lnTo>
                <a:lnTo>
                  <a:pt x="313660" y="456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209788" y="2136642"/>
            <a:ext cx="279400" cy="104139"/>
          </a:xfrm>
          <a:custGeom>
            <a:avLst/>
            <a:gdLst/>
            <a:ahLst/>
            <a:cxnLst/>
            <a:rect l="l" t="t" r="r" b="b"/>
            <a:pathLst>
              <a:path w="279400" h="104139">
                <a:moveTo>
                  <a:pt x="244452" y="57784"/>
                </a:moveTo>
                <a:lnTo>
                  <a:pt x="185928" y="89916"/>
                </a:lnTo>
                <a:lnTo>
                  <a:pt x="182880" y="92964"/>
                </a:lnTo>
                <a:lnTo>
                  <a:pt x="182880" y="96012"/>
                </a:lnTo>
                <a:lnTo>
                  <a:pt x="185928" y="102108"/>
                </a:lnTo>
                <a:lnTo>
                  <a:pt x="190500" y="103632"/>
                </a:lnTo>
                <a:lnTo>
                  <a:pt x="193548" y="102108"/>
                </a:lnTo>
                <a:lnTo>
                  <a:pt x="268547" y="57912"/>
                </a:lnTo>
                <a:lnTo>
                  <a:pt x="263652" y="57912"/>
                </a:lnTo>
                <a:lnTo>
                  <a:pt x="244452" y="57784"/>
                </a:lnTo>
                <a:close/>
              </a:path>
              <a:path w="279400" h="104139">
                <a:moveTo>
                  <a:pt x="263652" y="57894"/>
                </a:moveTo>
                <a:lnTo>
                  <a:pt x="266700" y="57912"/>
                </a:lnTo>
                <a:lnTo>
                  <a:pt x="263652" y="57894"/>
                </a:lnTo>
                <a:close/>
              </a:path>
              <a:path w="279400" h="104139">
                <a:moveTo>
                  <a:pt x="266700" y="47244"/>
                </a:moveTo>
                <a:lnTo>
                  <a:pt x="263652" y="47244"/>
                </a:lnTo>
                <a:lnTo>
                  <a:pt x="263652" y="57894"/>
                </a:lnTo>
                <a:lnTo>
                  <a:pt x="266700" y="57912"/>
                </a:lnTo>
                <a:lnTo>
                  <a:pt x="266700" y="47244"/>
                </a:lnTo>
                <a:close/>
              </a:path>
              <a:path w="279400" h="104139">
                <a:moveTo>
                  <a:pt x="190500" y="0"/>
                </a:moveTo>
                <a:lnTo>
                  <a:pt x="185928" y="1524"/>
                </a:lnTo>
                <a:lnTo>
                  <a:pt x="182880" y="7620"/>
                </a:lnTo>
                <a:lnTo>
                  <a:pt x="184404" y="10668"/>
                </a:lnTo>
                <a:lnTo>
                  <a:pt x="187452" y="12192"/>
                </a:lnTo>
                <a:lnTo>
                  <a:pt x="243107" y="45585"/>
                </a:lnTo>
                <a:lnTo>
                  <a:pt x="266700" y="45720"/>
                </a:lnTo>
                <a:lnTo>
                  <a:pt x="266700" y="57912"/>
                </a:lnTo>
                <a:lnTo>
                  <a:pt x="268547" y="57912"/>
                </a:lnTo>
                <a:lnTo>
                  <a:pt x="278892" y="51816"/>
                </a:lnTo>
                <a:lnTo>
                  <a:pt x="193548" y="1524"/>
                </a:lnTo>
                <a:lnTo>
                  <a:pt x="190500" y="0"/>
                </a:lnTo>
                <a:close/>
              </a:path>
              <a:path w="279400" h="104139">
                <a:moveTo>
                  <a:pt x="263652" y="47244"/>
                </a:moveTo>
                <a:lnTo>
                  <a:pt x="254367" y="52341"/>
                </a:lnTo>
                <a:lnTo>
                  <a:pt x="263622" y="57894"/>
                </a:lnTo>
                <a:lnTo>
                  <a:pt x="263652" y="47244"/>
                </a:lnTo>
                <a:close/>
              </a:path>
              <a:path w="279400" h="104139">
                <a:moveTo>
                  <a:pt x="254367" y="52341"/>
                </a:moveTo>
                <a:lnTo>
                  <a:pt x="244452" y="57784"/>
                </a:lnTo>
                <a:lnTo>
                  <a:pt x="263622" y="57894"/>
                </a:lnTo>
                <a:lnTo>
                  <a:pt x="254367" y="52341"/>
                </a:lnTo>
                <a:close/>
              </a:path>
              <a:path w="279400" h="104139">
                <a:moveTo>
                  <a:pt x="0" y="44196"/>
                </a:moveTo>
                <a:lnTo>
                  <a:pt x="0" y="56388"/>
                </a:lnTo>
                <a:lnTo>
                  <a:pt x="244452" y="57784"/>
                </a:lnTo>
                <a:lnTo>
                  <a:pt x="254367" y="52341"/>
                </a:lnTo>
                <a:lnTo>
                  <a:pt x="243107" y="45585"/>
                </a:lnTo>
                <a:lnTo>
                  <a:pt x="0" y="44196"/>
                </a:lnTo>
                <a:close/>
              </a:path>
              <a:path w="279400" h="104139">
                <a:moveTo>
                  <a:pt x="243107" y="45585"/>
                </a:moveTo>
                <a:lnTo>
                  <a:pt x="254367" y="52341"/>
                </a:lnTo>
                <a:lnTo>
                  <a:pt x="263652" y="47244"/>
                </a:lnTo>
                <a:lnTo>
                  <a:pt x="266700" y="47244"/>
                </a:lnTo>
                <a:lnTo>
                  <a:pt x="266700" y="45720"/>
                </a:lnTo>
                <a:lnTo>
                  <a:pt x="243107" y="455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332732" y="1502658"/>
            <a:ext cx="4559935" cy="234950"/>
          </a:xfrm>
          <a:custGeom>
            <a:avLst/>
            <a:gdLst/>
            <a:ahLst/>
            <a:cxnLst/>
            <a:rect l="l" t="t" r="r" b="b"/>
            <a:pathLst>
              <a:path w="4559934" h="234950">
                <a:moveTo>
                  <a:pt x="4546092" y="6096"/>
                </a:moveTo>
                <a:lnTo>
                  <a:pt x="4546092" y="234696"/>
                </a:lnTo>
                <a:lnTo>
                  <a:pt x="4559808" y="234696"/>
                </a:lnTo>
                <a:lnTo>
                  <a:pt x="4559808" y="13716"/>
                </a:lnTo>
                <a:lnTo>
                  <a:pt x="4552188" y="13716"/>
                </a:lnTo>
                <a:lnTo>
                  <a:pt x="4546092" y="6096"/>
                </a:lnTo>
                <a:close/>
              </a:path>
              <a:path w="4559934" h="234950">
                <a:moveTo>
                  <a:pt x="7619" y="137160"/>
                </a:moveTo>
                <a:lnTo>
                  <a:pt x="4571" y="140208"/>
                </a:lnTo>
                <a:lnTo>
                  <a:pt x="1524" y="141732"/>
                </a:lnTo>
                <a:lnTo>
                  <a:pt x="0" y="144780"/>
                </a:lnTo>
                <a:lnTo>
                  <a:pt x="1524" y="147828"/>
                </a:lnTo>
                <a:lnTo>
                  <a:pt x="51815" y="233172"/>
                </a:lnTo>
                <a:lnTo>
                  <a:pt x="59000" y="220980"/>
                </a:lnTo>
                <a:lnTo>
                  <a:pt x="45719" y="220980"/>
                </a:lnTo>
                <a:lnTo>
                  <a:pt x="45719" y="196911"/>
                </a:lnTo>
                <a:lnTo>
                  <a:pt x="13715" y="141732"/>
                </a:lnTo>
                <a:lnTo>
                  <a:pt x="10667" y="138684"/>
                </a:lnTo>
                <a:lnTo>
                  <a:pt x="7619" y="137160"/>
                </a:lnTo>
                <a:close/>
              </a:path>
              <a:path w="4559934" h="234950">
                <a:moveTo>
                  <a:pt x="45719" y="196911"/>
                </a:moveTo>
                <a:lnTo>
                  <a:pt x="45719" y="220980"/>
                </a:lnTo>
                <a:lnTo>
                  <a:pt x="57912" y="220980"/>
                </a:lnTo>
                <a:lnTo>
                  <a:pt x="57912" y="217932"/>
                </a:lnTo>
                <a:lnTo>
                  <a:pt x="47243" y="217932"/>
                </a:lnTo>
                <a:lnTo>
                  <a:pt x="52577" y="208735"/>
                </a:lnTo>
                <a:lnTo>
                  <a:pt x="45719" y="196911"/>
                </a:lnTo>
                <a:close/>
              </a:path>
              <a:path w="4559934" h="234950">
                <a:moveTo>
                  <a:pt x="96012" y="137160"/>
                </a:moveTo>
                <a:lnTo>
                  <a:pt x="92963" y="138684"/>
                </a:lnTo>
                <a:lnTo>
                  <a:pt x="91439" y="141732"/>
                </a:lnTo>
                <a:lnTo>
                  <a:pt x="57912" y="199538"/>
                </a:lnTo>
                <a:lnTo>
                  <a:pt x="57912" y="220980"/>
                </a:lnTo>
                <a:lnTo>
                  <a:pt x="59000" y="220980"/>
                </a:lnTo>
                <a:lnTo>
                  <a:pt x="102107" y="147828"/>
                </a:lnTo>
                <a:lnTo>
                  <a:pt x="103631" y="144780"/>
                </a:lnTo>
                <a:lnTo>
                  <a:pt x="102107" y="141732"/>
                </a:lnTo>
                <a:lnTo>
                  <a:pt x="99059" y="140208"/>
                </a:lnTo>
                <a:lnTo>
                  <a:pt x="96012" y="137160"/>
                </a:lnTo>
                <a:close/>
              </a:path>
              <a:path w="4559934" h="234950">
                <a:moveTo>
                  <a:pt x="52577" y="208735"/>
                </a:moveTo>
                <a:lnTo>
                  <a:pt x="47243" y="217932"/>
                </a:lnTo>
                <a:lnTo>
                  <a:pt x="57912" y="217932"/>
                </a:lnTo>
                <a:lnTo>
                  <a:pt x="52577" y="208735"/>
                </a:lnTo>
                <a:close/>
              </a:path>
              <a:path w="4559934" h="234950">
                <a:moveTo>
                  <a:pt x="57912" y="199538"/>
                </a:moveTo>
                <a:lnTo>
                  <a:pt x="52577" y="208735"/>
                </a:lnTo>
                <a:lnTo>
                  <a:pt x="57912" y="217932"/>
                </a:lnTo>
                <a:lnTo>
                  <a:pt x="57912" y="199538"/>
                </a:lnTo>
                <a:close/>
              </a:path>
              <a:path w="4559934" h="234950">
                <a:moveTo>
                  <a:pt x="4556759" y="0"/>
                </a:moveTo>
                <a:lnTo>
                  <a:pt x="48767" y="0"/>
                </a:lnTo>
                <a:lnTo>
                  <a:pt x="45719" y="3048"/>
                </a:lnTo>
                <a:lnTo>
                  <a:pt x="45719" y="196911"/>
                </a:lnTo>
                <a:lnTo>
                  <a:pt x="52577" y="208735"/>
                </a:lnTo>
                <a:lnTo>
                  <a:pt x="57912" y="199538"/>
                </a:lnTo>
                <a:lnTo>
                  <a:pt x="57912" y="13716"/>
                </a:lnTo>
                <a:lnTo>
                  <a:pt x="51815" y="13716"/>
                </a:lnTo>
                <a:lnTo>
                  <a:pt x="57912" y="6096"/>
                </a:lnTo>
                <a:lnTo>
                  <a:pt x="4559808" y="6096"/>
                </a:lnTo>
                <a:lnTo>
                  <a:pt x="4559808" y="3048"/>
                </a:lnTo>
                <a:lnTo>
                  <a:pt x="4556759" y="0"/>
                </a:lnTo>
                <a:close/>
              </a:path>
              <a:path w="4559934" h="234950">
                <a:moveTo>
                  <a:pt x="57912" y="6096"/>
                </a:moveTo>
                <a:lnTo>
                  <a:pt x="51815" y="13716"/>
                </a:lnTo>
                <a:lnTo>
                  <a:pt x="57912" y="13716"/>
                </a:lnTo>
                <a:lnTo>
                  <a:pt x="57912" y="6096"/>
                </a:lnTo>
                <a:close/>
              </a:path>
              <a:path w="4559934" h="234950">
                <a:moveTo>
                  <a:pt x="4546092" y="6096"/>
                </a:moveTo>
                <a:lnTo>
                  <a:pt x="57912" y="6096"/>
                </a:lnTo>
                <a:lnTo>
                  <a:pt x="57912" y="13716"/>
                </a:lnTo>
                <a:lnTo>
                  <a:pt x="4546092" y="13716"/>
                </a:lnTo>
                <a:lnTo>
                  <a:pt x="4546092" y="6096"/>
                </a:lnTo>
                <a:close/>
              </a:path>
              <a:path w="4559934" h="234950">
                <a:moveTo>
                  <a:pt x="4559808" y="6096"/>
                </a:moveTo>
                <a:lnTo>
                  <a:pt x="4546092" y="6096"/>
                </a:lnTo>
                <a:lnTo>
                  <a:pt x="4552188" y="13716"/>
                </a:lnTo>
                <a:lnTo>
                  <a:pt x="4559808" y="13716"/>
                </a:lnTo>
                <a:lnTo>
                  <a:pt x="4559808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72668" y="3781425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0" y="0"/>
                </a:moveTo>
                <a:lnTo>
                  <a:pt x="9144000" y="0"/>
                </a:lnTo>
                <a:lnTo>
                  <a:pt x="9144000" y="3429000"/>
                </a:lnTo>
                <a:lnTo>
                  <a:pt x="0" y="3429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494496" y="2706048"/>
            <a:ext cx="7368540" cy="398506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99085" marR="5080" indent="-287020" algn="just">
              <a:lnSpc>
                <a:spcPts val="2160"/>
              </a:lnSpc>
              <a:spcBef>
                <a:spcPts val="375"/>
              </a:spcBef>
              <a:buFont typeface="Wingdings"/>
              <a:buChar char=""/>
              <a:tabLst>
                <a:tab pos="299720" algn="l"/>
              </a:tabLst>
            </a:pPr>
            <a:r>
              <a:rPr sz="2000" spc="10" dirty="0">
                <a:latin typeface="宋体"/>
                <a:cs typeface="宋体"/>
              </a:rPr>
              <a:t>按照标准五段流水线设计</a:t>
            </a:r>
            <a:r>
              <a:rPr sz="2000" b="1" dirty="0">
                <a:latin typeface="Arial"/>
                <a:cs typeface="Arial"/>
              </a:rPr>
              <a:t>7</a:t>
            </a:r>
            <a:r>
              <a:rPr sz="2000" dirty="0">
                <a:latin typeface="宋体"/>
                <a:cs typeface="宋体"/>
              </a:rPr>
              <a:t>段</a:t>
            </a:r>
            <a:r>
              <a:rPr sz="2000" spc="10" dirty="0">
                <a:latin typeface="宋体"/>
                <a:cs typeface="宋体"/>
              </a:rPr>
              <a:t>顺序</a:t>
            </a:r>
            <a:r>
              <a:rPr sz="2000" dirty="0">
                <a:latin typeface="宋体"/>
                <a:cs typeface="宋体"/>
              </a:rPr>
              <a:t>发</a:t>
            </a:r>
            <a:r>
              <a:rPr sz="2000" spc="10" dirty="0">
                <a:latin typeface="宋体"/>
                <a:cs typeface="宋体"/>
              </a:rPr>
              <a:t>射流</a:t>
            </a:r>
            <a:r>
              <a:rPr sz="2000" dirty="0">
                <a:latin typeface="宋体"/>
                <a:cs typeface="宋体"/>
              </a:rPr>
              <a:t>水</a:t>
            </a:r>
            <a:r>
              <a:rPr sz="2000" spc="10" dirty="0">
                <a:latin typeface="宋体"/>
                <a:cs typeface="宋体"/>
              </a:rPr>
              <a:t>线，增</a:t>
            </a:r>
            <a:r>
              <a:rPr sz="2000" dirty="0">
                <a:latin typeface="宋体"/>
                <a:cs typeface="宋体"/>
              </a:rPr>
              <a:t>加</a:t>
            </a:r>
            <a:r>
              <a:rPr sz="2000" spc="10" dirty="0">
                <a:latin typeface="宋体"/>
                <a:cs typeface="宋体"/>
              </a:rPr>
              <a:t>指令</a:t>
            </a:r>
            <a:r>
              <a:rPr sz="2000" dirty="0">
                <a:latin typeface="宋体"/>
                <a:cs typeface="宋体"/>
              </a:rPr>
              <a:t>和</a:t>
            </a:r>
            <a:r>
              <a:rPr sz="2000" spc="10" dirty="0">
                <a:latin typeface="宋体"/>
                <a:cs typeface="宋体"/>
              </a:rPr>
              <a:t>数</a:t>
            </a:r>
            <a:r>
              <a:rPr sz="2000" dirty="0">
                <a:latin typeface="宋体"/>
                <a:cs typeface="宋体"/>
              </a:rPr>
              <a:t>据 </a:t>
            </a:r>
            <a:r>
              <a:rPr sz="2000" b="1" spc="-5" dirty="0">
                <a:latin typeface="Arial"/>
                <a:cs typeface="Arial"/>
              </a:rPr>
              <a:t>cache</a:t>
            </a:r>
            <a:r>
              <a:rPr sz="2000" spc="10" dirty="0">
                <a:latin typeface="宋体"/>
                <a:cs typeface="宋体"/>
              </a:rPr>
              <a:t>存取阶段到</a:t>
            </a:r>
            <a:r>
              <a:rPr sz="2000" b="1" dirty="0">
                <a:latin typeface="Arial"/>
                <a:cs typeface="Arial"/>
              </a:rPr>
              <a:t>2</a:t>
            </a:r>
            <a:r>
              <a:rPr sz="2000" spc="10" dirty="0">
                <a:latin typeface="宋体"/>
                <a:cs typeface="宋体"/>
              </a:rPr>
              <a:t>个时</a:t>
            </a:r>
            <a:r>
              <a:rPr sz="2000" dirty="0">
                <a:latin typeface="宋体"/>
                <a:cs typeface="宋体"/>
              </a:rPr>
              <a:t>钟</a:t>
            </a:r>
            <a:r>
              <a:rPr sz="2000" spc="10" dirty="0">
                <a:latin typeface="宋体"/>
                <a:cs typeface="宋体"/>
              </a:rPr>
              <a:t>周期</a:t>
            </a:r>
            <a:r>
              <a:rPr sz="2000" dirty="0">
                <a:latin typeface="宋体"/>
                <a:cs typeface="宋体"/>
              </a:rPr>
              <a:t>，</a:t>
            </a:r>
            <a:r>
              <a:rPr sz="2000" spc="10" dirty="0">
                <a:latin typeface="宋体"/>
                <a:cs typeface="宋体"/>
              </a:rPr>
              <a:t>如上图</a:t>
            </a:r>
            <a:r>
              <a:rPr sz="2000" dirty="0">
                <a:latin typeface="宋体"/>
                <a:cs typeface="宋体"/>
              </a:rPr>
              <a:t>所</a:t>
            </a:r>
            <a:r>
              <a:rPr sz="2000" spc="10" dirty="0">
                <a:latin typeface="宋体"/>
                <a:cs typeface="宋体"/>
              </a:rPr>
              <a:t>示。</a:t>
            </a:r>
            <a:r>
              <a:rPr sz="2000" dirty="0">
                <a:latin typeface="宋体"/>
                <a:cs typeface="宋体"/>
              </a:rPr>
              <a:t>并</a:t>
            </a:r>
            <a:r>
              <a:rPr sz="2000" spc="10" dirty="0">
                <a:latin typeface="宋体"/>
                <a:cs typeface="宋体"/>
              </a:rPr>
              <a:t>且流水</a:t>
            </a:r>
            <a:r>
              <a:rPr sz="2000" dirty="0">
                <a:latin typeface="宋体"/>
                <a:cs typeface="宋体"/>
              </a:rPr>
              <a:t>线</a:t>
            </a:r>
            <a:r>
              <a:rPr sz="2000" spc="10" dirty="0">
                <a:latin typeface="宋体"/>
                <a:cs typeface="宋体"/>
              </a:rPr>
              <a:t>不</a:t>
            </a:r>
            <a:r>
              <a:rPr sz="2000" dirty="0">
                <a:latin typeface="宋体"/>
                <a:cs typeface="宋体"/>
              </a:rPr>
              <a:t>具 </a:t>
            </a:r>
            <a:r>
              <a:rPr sz="2000" spc="10" dirty="0">
                <a:latin typeface="宋体"/>
                <a:cs typeface="宋体"/>
              </a:rPr>
              <a:t>有任何分支预测机制，并且</a:t>
            </a:r>
            <a:r>
              <a:rPr sz="2000" dirty="0">
                <a:latin typeface="宋体"/>
                <a:cs typeface="宋体"/>
              </a:rPr>
              <a:t>分</a:t>
            </a:r>
            <a:r>
              <a:rPr sz="2000" spc="10" dirty="0">
                <a:latin typeface="宋体"/>
                <a:cs typeface="宋体"/>
              </a:rPr>
              <a:t>支计</a:t>
            </a:r>
            <a:r>
              <a:rPr sz="2000" dirty="0">
                <a:latin typeface="宋体"/>
                <a:cs typeface="宋体"/>
              </a:rPr>
              <a:t>算</a:t>
            </a:r>
            <a:r>
              <a:rPr sz="2000" spc="10" dirty="0">
                <a:latin typeface="宋体"/>
                <a:cs typeface="宋体"/>
              </a:rPr>
              <a:t>比较</a:t>
            </a:r>
            <a:r>
              <a:rPr sz="2000" dirty="0">
                <a:latin typeface="宋体"/>
                <a:cs typeface="宋体"/>
              </a:rPr>
              <a:t>简</a:t>
            </a:r>
            <a:r>
              <a:rPr sz="2000" spc="10" dirty="0">
                <a:latin typeface="宋体"/>
                <a:cs typeface="宋体"/>
              </a:rPr>
              <a:t>单，在</a:t>
            </a:r>
            <a:r>
              <a:rPr sz="2000" b="1" spc="-5" dirty="0">
                <a:latin typeface="Arial"/>
                <a:cs typeface="Arial"/>
              </a:rPr>
              <a:t>Decode</a:t>
            </a:r>
            <a:r>
              <a:rPr sz="2000" dirty="0">
                <a:latin typeface="宋体"/>
                <a:cs typeface="宋体"/>
              </a:rPr>
              <a:t>段就 </a:t>
            </a:r>
            <a:r>
              <a:rPr sz="2000" spc="10" dirty="0">
                <a:latin typeface="宋体"/>
                <a:cs typeface="宋体"/>
              </a:rPr>
              <a:t>能完成。请问</a:t>
            </a:r>
            <a:r>
              <a:rPr sz="2000" dirty="0">
                <a:latin typeface="宋体"/>
                <a:cs typeface="宋体"/>
              </a:rPr>
              <a:t>：</a:t>
            </a:r>
          </a:p>
          <a:p>
            <a:pPr marL="469265" indent="-457200">
              <a:lnSpc>
                <a:spcPct val="100000"/>
              </a:lnSpc>
              <a:spcBef>
                <a:spcPts val="450"/>
              </a:spcBef>
              <a:buSzPct val="95000"/>
              <a:buFont typeface="+mj-lt"/>
              <a:buAutoNum type="arabicPeriod"/>
              <a:tabLst>
                <a:tab pos="666750" algn="l"/>
              </a:tabLst>
            </a:pPr>
            <a:r>
              <a:rPr sz="2000" spc="10" dirty="0" err="1">
                <a:latin typeface="宋体"/>
                <a:cs typeface="宋体"/>
              </a:rPr>
              <a:t>在此流水线中分支</a:t>
            </a:r>
            <a:r>
              <a:rPr sz="2000" dirty="0" err="1">
                <a:latin typeface="宋体"/>
                <a:cs typeface="宋体"/>
              </a:rPr>
              <a:t>目</a:t>
            </a:r>
            <a:r>
              <a:rPr sz="2000" spc="10" dirty="0" err="1">
                <a:latin typeface="宋体"/>
                <a:cs typeface="宋体"/>
              </a:rPr>
              <a:t>标最</a:t>
            </a:r>
            <a:r>
              <a:rPr sz="2000" dirty="0" err="1">
                <a:latin typeface="宋体"/>
                <a:cs typeface="宋体"/>
              </a:rPr>
              <a:t>早</a:t>
            </a:r>
            <a:r>
              <a:rPr sz="2000" spc="10" dirty="0" err="1">
                <a:latin typeface="宋体"/>
                <a:cs typeface="宋体"/>
              </a:rPr>
              <a:t>在那</a:t>
            </a:r>
            <a:r>
              <a:rPr sz="2000" dirty="0" err="1">
                <a:latin typeface="宋体"/>
                <a:cs typeface="宋体"/>
              </a:rPr>
              <a:t>个</a:t>
            </a:r>
            <a:r>
              <a:rPr sz="2000" spc="10" dirty="0" err="1">
                <a:latin typeface="宋体"/>
                <a:cs typeface="宋体"/>
              </a:rPr>
              <a:t>段获得</a:t>
            </a:r>
            <a:r>
              <a:rPr sz="2000" dirty="0">
                <a:latin typeface="宋体"/>
                <a:cs typeface="宋体"/>
              </a:rPr>
              <a:t>？</a:t>
            </a:r>
            <a:endParaRPr lang="en-US" sz="2000" dirty="0">
              <a:latin typeface="宋体"/>
              <a:cs typeface="宋体"/>
            </a:endParaRPr>
          </a:p>
          <a:p>
            <a:pPr marL="469265" indent="-457200">
              <a:lnSpc>
                <a:spcPct val="100000"/>
              </a:lnSpc>
              <a:spcBef>
                <a:spcPts val="450"/>
              </a:spcBef>
              <a:buSzPct val="95000"/>
              <a:buFont typeface="+mj-lt"/>
              <a:buAutoNum type="arabicPeriod"/>
              <a:tabLst>
                <a:tab pos="666750" algn="l"/>
              </a:tabLst>
            </a:pPr>
            <a:r>
              <a:rPr sz="2000" spc="10" dirty="0" err="1">
                <a:latin typeface="宋体"/>
                <a:cs typeface="宋体"/>
              </a:rPr>
              <a:t>分支产生多少时钟的</a:t>
            </a:r>
            <a:r>
              <a:rPr sz="2000" dirty="0" err="1">
                <a:latin typeface="宋体"/>
                <a:cs typeface="宋体"/>
              </a:rPr>
              <a:t>延</a:t>
            </a:r>
            <a:r>
              <a:rPr sz="2000" spc="10" dirty="0" err="1">
                <a:latin typeface="宋体"/>
                <a:cs typeface="宋体"/>
              </a:rPr>
              <a:t>迟</a:t>
            </a:r>
            <a:r>
              <a:rPr sz="2000" dirty="0">
                <a:latin typeface="宋体"/>
                <a:cs typeface="宋体"/>
              </a:rPr>
              <a:t>？</a:t>
            </a:r>
          </a:p>
          <a:p>
            <a:pPr marL="299085" marR="86995" indent="-287020" algn="just">
              <a:lnSpc>
                <a:spcPts val="2160"/>
              </a:lnSpc>
              <a:spcBef>
                <a:spcPts val="750"/>
              </a:spcBef>
              <a:buSzPct val="95000"/>
              <a:buAutoNum type="arabicPeriod"/>
              <a:tabLst>
                <a:tab pos="666750" algn="l"/>
              </a:tabLst>
            </a:pPr>
            <a:r>
              <a:rPr sz="2000" spc="10" dirty="0">
                <a:latin typeface="宋体"/>
                <a:cs typeface="宋体"/>
              </a:rPr>
              <a:t>假设</a:t>
            </a:r>
            <a:r>
              <a:rPr sz="2000" b="1" dirty="0">
                <a:latin typeface="Arial"/>
                <a:cs typeface="Arial"/>
              </a:rPr>
              <a:t>1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/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6</a:t>
            </a:r>
            <a:r>
              <a:rPr sz="2000" spc="10" dirty="0">
                <a:latin typeface="宋体"/>
                <a:cs typeface="宋体"/>
              </a:rPr>
              <a:t>的指令是分支指令，并且</a:t>
            </a:r>
            <a:r>
              <a:rPr sz="2000" b="1" dirty="0">
                <a:latin typeface="Arial"/>
                <a:cs typeface="Arial"/>
              </a:rPr>
              <a:t>3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/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5</a:t>
            </a:r>
            <a:r>
              <a:rPr sz="2000" spc="10" dirty="0">
                <a:latin typeface="宋体"/>
                <a:cs typeface="宋体"/>
              </a:rPr>
              <a:t>分支成功，除分支</a:t>
            </a:r>
            <a:r>
              <a:rPr sz="2000" dirty="0">
                <a:latin typeface="宋体"/>
                <a:cs typeface="宋体"/>
              </a:rPr>
              <a:t>之 </a:t>
            </a:r>
            <a:r>
              <a:rPr sz="2000" spc="10" dirty="0">
                <a:latin typeface="宋体"/>
                <a:cs typeface="宋体"/>
              </a:rPr>
              <a:t>外的指令</a:t>
            </a:r>
            <a:r>
              <a:rPr sz="2000" b="1" spc="-5" dirty="0">
                <a:latin typeface="Arial"/>
                <a:cs typeface="Arial"/>
              </a:rPr>
              <a:t>CPI</a:t>
            </a:r>
            <a:r>
              <a:rPr sz="2000" spc="10" dirty="0">
                <a:latin typeface="宋体"/>
                <a:cs typeface="宋体"/>
              </a:rPr>
              <a:t>为</a:t>
            </a:r>
            <a:r>
              <a:rPr sz="2000" b="1" spc="5" dirty="0">
                <a:latin typeface="Arial"/>
                <a:cs typeface="Arial"/>
              </a:rPr>
              <a:t>1</a:t>
            </a:r>
            <a:r>
              <a:rPr sz="2000" spc="5" dirty="0">
                <a:latin typeface="宋体"/>
                <a:cs typeface="宋体"/>
              </a:rPr>
              <a:t>，</a:t>
            </a:r>
            <a:r>
              <a:rPr sz="2000" spc="10" dirty="0">
                <a:latin typeface="宋体"/>
                <a:cs typeface="宋体"/>
              </a:rPr>
              <a:t>使用分支失</a:t>
            </a:r>
            <a:r>
              <a:rPr sz="2000" dirty="0">
                <a:latin typeface="宋体"/>
                <a:cs typeface="宋体"/>
              </a:rPr>
              <a:t>败</a:t>
            </a:r>
            <a:r>
              <a:rPr sz="2000" spc="10" dirty="0">
                <a:latin typeface="宋体"/>
                <a:cs typeface="宋体"/>
              </a:rPr>
              <a:t>预测</a:t>
            </a:r>
            <a:r>
              <a:rPr sz="2000" dirty="0">
                <a:latin typeface="宋体"/>
                <a:cs typeface="宋体"/>
              </a:rPr>
              <a:t>策</a:t>
            </a:r>
            <a:r>
              <a:rPr sz="2000" spc="10" dirty="0">
                <a:latin typeface="宋体"/>
                <a:cs typeface="宋体"/>
              </a:rPr>
              <a:t>略，请</a:t>
            </a:r>
            <a:r>
              <a:rPr sz="2000" dirty="0">
                <a:latin typeface="宋体"/>
                <a:cs typeface="宋体"/>
              </a:rPr>
              <a:t>问</a:t>
            </a:r>
            <a:r>
              <a:rPr sz="2000" spc="10" dirty="0">
                <a:latin typeface="宋体"/>
                <a:cs typeface="宋体"/>
              </a:rPr>
              <a:t>此流</a:t>
            </a:r>
            <a:r>
              <a:rPr sz="2000" dirty="0">
                <a:latin typeface="宋体"/>
                <a:cs typeface="宋体"/>
              </a:rPr>
              <a:t>水</a:t>
            </a:r>
            <a:r>
              <a:rPr sz="2000" spc="10" dirty="0">
                <a:latin typeface="宋体"/>
                <a:cs typeface="宋体"/>
              </a:rPr>
              <a:t>线实</a:t>
            </a:r>
            <a:r>
              <a:rPr sz="2000" dirty="0">
                <a:latin typeface="宋体"/>
                <a:cs typeface="宋体"/>
              </a:rPr>
              <a:t>际 </a:t>
            </a:r>
            <a:r>
              <a:rPr sz="2000" b="1" spc="-5" dirty="0">
                <a:latin typeface="Arial"/>
                <a:cs typeface="Arial"/>
              </a:rPr>
              <a:t>CPI</a:t>
            </a:r>
            <a:r>
              <a:rPr sz="2000" spc="10" dirty="0">
                <a:latin typeface="宋体"/>
                <a:cs typeface="宋体"/>
              </a:rPr>
              <a:t>是多少</a:t>
            </a:r>
            <a:r>
              <a:rPr sz="2000" dirty="0">
                <a:latin typeface="宋体"/>
                <a:cs typeface="宋体"/>
              </a:rPr>
              <a:t>？</a:t>
            </a: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2000" spc="10" dirty="0">
                <a:latin typeface="宋体"/>
                <a:cs typeface="宋体"/>
              </a:rPr>
              <a:t>答</a:t>
            </a:r>
            <a:r>
              <a:rPr sz="2000" dirty="0">
                <a:latin typeface="宋体"/>
                <a:cs typeface="宋体"/>
              </a:rPr>
              <a:t>：（</a:t>
            </a:r>
            <a:r>
              <a:rPr sz="2000" b="1" dirty="0">
                <a:latin typeface="Arial"/>
                <a:cs typeface="Arial"/>
              </a:rPr>
              <a:t>1</a:t>
            </a:r>
            <a:r>
              <a:rPr sz="2000" dirty="0">
                <a:latin typeface="宋体"/>
                <a:cs typeface="宋体"/>
              </a:rPr>
              <a:t>）</a:t>
            </a:r>
            <a:r>
              <a:rPr sz="2000" b="1" dirty="0">
                <a:latin typeface="Arial"/>
                <a:cs typeface="Arial"/>
              </a:rPr>
              <a:t>Decode</a:t>
            </a:r>
            <a:endParaRPr sz="2000" dirty="0">
              <a:latin typeface="Arial"/>
              <a:cs typeface="Arial"/>
            </a:endParaRPr>
          </a:p>
          <a:p>
            <a:pPr marL="576580">
              <a:lnSpc>
                <a:spcPct val="100000"/>
              </a:lnSpc>
              <a:spcBef>
                <a:spcPts val="480"/>
              </a:spcBef>
            </a:pPr>
            <a:r>
              <a:rPr sz="2000" spc="5" dirty="0">
                <a:latin typeface="宋体"/>
                <a:cs typeface="宋体"/>
              </a:rPr>
              <a:t>（</a:t>
            </a:r>
            <a:r>
              <a:rPr sz="2000" b="1" spc="5" dirty="0">
                <a:latin typeface="Arial"/>
                <a:cs typeface="Arial"/>
              </a:rPr>
              <a:t>2</a:t>
            </a:r>
            <a:r>
              <a:rPr sz="2000" spc="5" dirty="0">
                <a:latin typeface="宋体"/>
                <a:cs typeface="宋体"/>
              </a:rPr>
              <a:t>）</a:t>
            </a:r>
            <a:r>
              <a:rPr sz="2000" b="1" spc="5" dirty="0">
                <a:latin typeface="Arial"/>
                <a:cs typeface="Arial"/>
              </a:rPr>
              <a:t>2</a:t>
            </a:r>
            <a:endParaRPr sz="2000" dirty="0">
              <a:latin typeface="Arial"/>
              <a:cs typeface="Arial"/>
            </a:endParaRPr>
          </a:p>
          <a:p>
            <a:pPr marL="576580">
              <a:lnSpc>
                <a:spcPct val="100000"/>
              </a:lnSpc>
              <a:spcBef>
                <a:spcPts val="480"/>
              </a:spcBef>
            </a:pPr>
            <a:r>
              <a:rPr sz="2000" spc="5" dirty="0">
                <a:latin typeface="宋体"/>
                <a:cs typeface="宋体"/>
              </a:rPr>
              <a:t>（</a:t>
            </a:r>
            <a:r>
              <a:rPr sz="2000" b="1" spc="5" dirty="0">
                <a:latin typeface="Arial"/>
                <a:cs typeface="Arial"/>
              </a:rPr>
              <a:t>3</a:t>
            </a:r>
            <a:r>
              <a:rPr sz="2000" spc="5" dirty="0">
                <a:latin typeface="宋体"/>
                <a:cs typeface="宋体"/>
              </a:rPr>
              <a:t>）</a:t>
            </a:r>
            <a:r>
              <a:rPr sz="2000" b="1" spc="5" dirty="0">
                <a:latin typeface="Arial"/>
                <a:cs typeface="Arial"/>
              </a:rPr>
              <a:t>1+1 </a:t>
            </a:r>
            <a:r>
              <a:rPr sz="2000" b="1" dirty="0">
                <a:latin typeface="Arial"/>
                <a:cs typeface="Arial"/>
              </a:rPr>
              <a:t>/ </a:t>
            </a:r>
            <a:r>
              <a:rPr sz="2000" b="1" spc="-5" dirty="0">
                <a:latin typeface="Arial"/>
                <a:cs typeface="Arial"/>
              </a:rPr>
              <a:t>6*3 </a:t>
            </a:r>
            <a:r>
              <a:rPr sz="2000" b="1" dirty="0">
                <a:latin typeface="Arial"/>
                <a:cs typeface="Arial"/>
              </a:rPr>
              <a:t>/ </a:t>
            </a:r>
            <a:r>
              <a:rPr sz="2000" b="1" spc="-5" dirty="0">
                <a:latin typeface="Arial"/>
                <a:cs typeface="Arial"/>
              </a:rPr>
              <a:t>5*2 </a:t>
            </a:r>
            <a:r>
              <a:rPr sz="2000" b="1" dirty="0">
                <a:latin typeface="Arial"/>
                <a:cs typeface="Arial"/>
              </a:rPr>
              <a:t>=</a:t>
            </a:r>
            <a:r>
              <a:rPr sz="2000" b="1" spc="-12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1.2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29" name="页脚占位符 28">
            <a:extLst>
              <a:ext uri="{FF2B5EF4-FFF2-40B4-BE49-F238E27FC236}">
                <a16:creationId xmlns:a16="http://schemas.microsoft.com/office/drawing/2014/main" id="{D2CCADE0-16E4-E144-8957-272A8CBC4E8C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6441" y="778758"/>
            <a:ext cx="291973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u="none" dirty="0">
                <a:latin typeface="宋体"/>
                <a:cs typeface="宋体"/>
              </a:rPr>
              <a:t>例题选讲（</a:t>
            </a:r>
            <a:r>
              <a:rPr u="none" spc="-5" dirty="0"/>
              <a:t>11</a:t>
            </a:r>
            <a:r>
              <a:rPr b="0" u="none" dirty="0">
                <a:latin typeface="宋体"/>
                <a:cs typeface="宋体"/>
              </a:rPr>
              <a:t>）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50924" y="1537253"/>
            <a:ext cx="7474584" cy="2692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ts val="2735"/>
              </a:lnSpc>
              <a:spcBef>
                <a:spcPts val="100"/>
              </a:spcBef>
              <a:buFont typeface="Wingdings"/>
              <a:buChar char=""/>
              <a:tabLst>
                <a:tab pos="299720" algn="l"/>
              </a:tabLst>
            </a:pPr>
            <a:r>
              <a:rPr sz="2400" spc="10" dirty="0">
                <a:latin typeface="宋体"/>
                <a:cs typeface="宋体"/>
              </a:rPr>
              <a:t>某处理器采用按照分支地址索引的二位历史预测器</a:t>
            </a:r>
            <a:r>
              <a:rPr sz="2400" b="1" dirty="0">
                <a:latin typeface="Arial"/>
                <a:cs typeface="Arial"/>
              </a:rPr>
              <a:t>PR</a:t>
            </a:r>
            <a:endParaRPr sz="2400">
              <a:latin typeface="Arial"/>
              <a:cs typeface="Arial"/>
            </a:endParaRPr>
          </a:p>
          <a:p>
            <a:pPr marL="299085" marR="178435" algn="just">
              <a:lnSpc>
                <a:spcPts val="2590"/>
              </a:lnSpc>
              <a:spcBef>
                <a:spcPts val="180"/>
              </a:spcBef>
            </a:pPr>
            <a:r>
              <a:rPr sz="2400" spc="10" dirty="0">
                <a:latin typeface="宋体"/>
                <a:cs typeface="宋体"/>
              </a:rPr>
              <a:t>，处理器执行下述程序段，</a:t>
            </a:r>
            <a:r>
              <a:rPr sz="2400" b="1" spc="-5" dirty="0">
                <a:latin typeface="Arial"/>
                <a:cs typeface="Arial"/>
              </a:rPr>
              <a:t>R</a:t>
            </a:r>
            <a:r>
              <a:rPr sz="2400" b="1" spc="-10" dirty="0">
                <a:latin typeface="Arial"/>
                <a:cs typeface="Arial"/>
              </a:rPr>
              <a:t>1</a:t>
            </a:r>
            <a:r>
              <a:rPr sz="2400" spc="10" dirty="0">
                <a:latin typeface="宋体"/>
                <a:cs typeface="宋体"/>
              </a:rPr>
              <a:t>的初始值为</a:t>
            </a:r>
            <a:r>
              <a:rPr sz="2400" b="1" spc="-5" dirty="0">
                <a:latin typeface="Arial"/>
                <a:cs typeface="Arial"/>
              </a:rPr>
              <a:t>5</a:t>
            </a:r>
            <a:r>
              <a:rPr sz="2400" spc="10" dirty="0">
                <a:latin typeface="宋体"/>
                <a:cs typeface="宋体"/>
              </a:rPr>
              <a:t>，代码</a:t>
            </a:r>
            <a:r>
              <a:rPr sz="2400" dirty="0">
                <a:latin typeface="宋体"/>
                <a:cs typeface="宋体"/>
              </a:rPr>
              <a:t>段  </a:t>
            </a:r>
            <a:r>
              <a:rPr sz="2400" b="1" spc="-5" dirty="0">
                <a:latin typeface="Arial"/>
                <a:cs typeface="Arial"/>
              </a:rPr>
              <a:t>Project1</a:t>
            </a:r>
            <a:r>
              <a:rPr sz="2400" spc="10" dirty="0">
                <a:latin typeface="宋体"/>
                <a:cs typeface="宋体"/>
              </a:rPr>
              <a:t>中不会修改</a:t>
            </a:r>
            <a:r>
              <a:rPr sz="2400" b="1" spc="-10" dirty="0">
                <a:latin typeface="Arial"/>
                <a:cs typeface="Arial"/>
              </a:rPr>
              <a:t>R1</a:t>
            </a:r>
            <a:r>
              <a:rPr sz="2400" spc="10" dirty="0">
                <a:latin typeface="宋体"/>
                <a:cs typeface="宋体"/>
              </a:rPr>
              <a:t>的值，预测器</a:t>
            </a:r>
            <a:r>
              <a:rPr sz="2400" b="1" spc="-5" dirty="0">
                <a:latin typeface="Arial"/>
                <a:cs typeface="Arial"/>
              </a:rPr>
              <a:t>PR</a:t>
            </a:r>
            <a:r>
              <a:rPr sz="2400" spc="10" dirty="0">
                <a:latin typeface="宋体"/>
                <a:cs typeface="宋体"/>
              </a:rPr>
              <a:t>的初始值</a:t>
            </a:r>
            <a:r>
              <a:rPr sz="2400" dirty="0">
                <a:latin typeface="宋体"/>
                <a:cs typeface="宋体"/>
              </a:rPr>
              <a:t>为 </a:t>
            </a:r>
            <a:r>
              <a:rPr sz="2400" b="1" spc="-5" dirty="0">
                <a:latin typeface="Arial"/>
                <a:cs typeface="Arial"/>
              </a:rPr>
              <a:t>00</a:t>
            </a:r>
            <a:r>
              <a:rPr sz="2400" spc="-5" dirty="0">
                <a:latin typeface="宋体"/>
                <a:cs typeface="宋体"/>
              </a:rPr>
              <a:t>，</a:t>
            </a:r>
            <a:r>
              <a:rPr sz="2400" spc="10" dirty="0">
                <a:latin typeface="宋体"/>
                <a:cs typeface="宋体"/>
              </a:rPr>
              <a:t>表示预测分支失败。填写下表</a:t>
            </a:r>
            <a:r>
              <a:rPr sz="2400" dirty="0">
                <a:latin typeface="宋体"/>
                <a:cs typeface="宋体"/>
              </a:rPr>
              <a:t>：</a:t>
            </a:r>
            <a:endParaRPr sz="2400">
              <a:latin typeface="宋体"/>
              <a:cs typeface="宋体"/>
            </a:endParaRPr>
          </a:p>
          <a:p>
            <a:pPr marL="299085" indent="-287020">
              <a:lnSpc>
                <a:spcPct val="100000"/>
              </a:lnSpc>
              <a:spcBef>
                <a:spcPts val="520"/>
              </a:spcBef>
              <a:buFont typeface="Wingdings"/>
              <a:buChar char=""/>
              <a:tabLst>
                <a:tab pos="299720" algn="l"/>
              </a:tabLst>
            </a:pPr>
            <a:r>
              <a:rPr sz="2400" b="1" dirty="0">
                <a:latin typeface="Arial"/>
                <a:cs typeface="Arial"/>
              </a:rPr>
              <a:t>Project1: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{</a:t>
            </a:r>
            <a:endParaRPr sz="24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575"/>
              </a:spcBef>
              <a:buFont typeface="Wingdings"/>
              <a:buChar char=""/>
              <a:tabLst>
                <a:tab pos="299720" algn="l"/>
              </a:tabLst>
            </a:pPr>
            <a:r>
              <a:rPr sz="2400" b="1" dirty="0">
                <a:latin typeface="Arial"/>
                <a:cs typeface="Arial"/>
              </a:rPr>
              <a:t>……</a:t>
            </a:r>
            <a:endParaRPr sz="24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575"/>
              </a:spcBef>
              <a:buFont typeface="Wingdings"/>
              <a:buChar char=""/>
              <a:tabLst>
                <a:tab pos="299720" algn="l"/>
              </a:tabLst>
            </a:pPr>
            <a:r>
              <a:rPr sz="2400" b="1" dirty="0"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531874" y="4318978"/>
          <a:ext cx="4392295" cy="7794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25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68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28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9715">
                <a:tc>
                  <a:txBody>
                    <a:bodyPr/>
                    <a:lstStyle/>
                    <a:p>
                      <a:pPr marL="31750">
                        <a:lnSpc>
                          <a:spcPts val="2655"/>
                        </a:lnSpc>
                      </a:pPr>
                      <a:r>
                        <a:rPr sz="2400" dirty="0">
                          <a:latin typeface="Wingdings"/>
                          <a:cs typeface="Wingdings"/>
                        </a:rPr>
                        <a:t></a:t>
                      </a:r>
                      <a:endParaRPr sz="2400">
                        <a:latin typeface="Wingdings"/>
                        <a:cs typeface="Wingding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0700">
                        <a:lnSpc>
                          <a:spcPts val="2655"/>
                        </a:lnSpc>
                      </a:pPr>
                      <a:r>
                        <a:rPr sz="2400" b="1" spc="-5" dirty="0">
                          <a:latin typeface="Arial"/>
                          <a:cs typeface="Arial"/>
                        </a:rPr>
                        <a:t>SUBI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ts val="2655"/>
                        </a:lnSpc>
                      </a:pPr>
                      <a:r>
                        <a:rPr sz="2400" b="1" spc="-5" dirty="0">
                          <a:latin typeface="Arial"/>
                          <a:cs typeface="Arial"/>
                        </a:rPr>
                        <a:t>R1, 1+,</a:t>
                      </a:r>
                      <a:r>
                        <a:rPr sz="2400" b="1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b="1" spc="-5" dirty="0">
                          <a:latin typeface="Arial"/>
                          <a:cs typeface="Arial"/>
                        </a:rPr>
                        <a:t>R1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715">
                <a:tc>
                  <a:txBody>
                    <a:bodyPr/>
                    <a:lstStyle/>
                    <a:p>
                      <a:pPr marL="318135" indent="-287020">
                        <a:lnSpc>
                          <a:spcPts val="2810"/>
                        </a:lnSpc>
                        <a:spcBef>
                          <a:spcPts val="160"/>
                        </a:spcBef>
                        <a:buFont typeface="Wingdings"/>
                        <a:buChar char=""/>
                        <a:tabLst>
                          <a:tab pos="318770" algn="l"/>
                        </a:tabLst>
                      </a:pPr>
                      <a:r>
                        <a:rPr sz="2400" b="1" spc="-5" dirty="0">
                          <a:latin typeface="Arial"/>
                          <a:cs typeface="Arial"/>
                        </a:rPr>
                        <a:t>X1: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marL="548005">
                        <a:lnSpc>
                          <a:spcPts val="2810"/>
                        </a:lnSpc>
                        <a:spcBef>
                          <a:spcPts val="160"/>
                        </a:spcBef>
                      </a:pPr>
                      <a:r>
                        <a:rPr sz="2400" b="1" spc="-5" dirty="0">
                          <a:latin typeface="Arial"/>
                          <a:cs typeface="Arial"/>
                        </a:rPr>
                        <a:t>BNEQ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2810"/>
                        </a:lnSpc>
                        <a:spcBef>
                          <a:spcPts val="160"/>
                        </a:spcBef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Project1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032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3492AD3-15D0-6440-85B7-087AB536B386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266444" y="1630674"/>
          <a:ext cx="8359137" cy="40004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1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19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13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19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19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16863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10" dirty="0">
                          <a:latin typeface="宋体"/>
                          <a:cs typeface="宋体"/>
                        </a:rPr>
                        <a:t>执行状</a:t>
                      </a:r>
                      <a:r>
                        <a:rPr sz="1800" dirty="0">
                          <a:latin typeface="宋体"/>
                          <a:cs typeface="宋体"/>
                        </a:rPr>
                        <a:t>态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406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10" dirty="0">
                          <a:latin typeface="宋体"/>
                          <a:cs typeface="宋体"/>
                        </a:rPr>
                        <a:t>预测器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PR</a:t>
                      </a:r>
                      <a:r>
                        <a:rPr sz="1800" dirty="0">
                          <a:latin typeface="宋体"/>
                          <a:cs typeface="宋体"/>
                        </a:rPr>
                        <a:t>值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406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10" dirty="0">
                          <a:latin typeface="宋体"/>
                          <a:cs typeface="宋体"/>
                        </a:rPr>
                        <a:t>预</a:t>
                      </a:r>
                      <a:r>
                        <a:rPr sz="1800" dirty="0">
                          <a:latin typeface="宋体"/>
                          <a:cs typeface="宋体"/>
                        </a:rPr>
                        <a:t>测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406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10" dirty="0">
                          <a:latin typeface="宋体"/>
                          <a:cs typeface="宋体"/>
                        </a:rPr>
                        <a:t>实</a:t>
                      </a:r>
                      <a:r>
                        <a:rPr sz="1800" dirty="0">
                          <a:latin typeface="宋体"/>
                          <a:cs typeface="宋体"/>
                        </a:rPr>
                        <a:t>际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10" dirty="0">
                          <a:latin typeface="宋体"/>
                          <a:cs typeface="宋体"/>
                        </a:rPr>
                        <a:t>预测是否成</a:t>
                      </a:r>
                      <a:r>
                        <a:rPr sz="1800" dirty="0">
                          <a:latin typeface="宋体"/>
                          <a:cs typeface="宋体"/>
                        </a:rPr>
                        <a:t>功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7626">
                <a:tc>
                  <a:txBody>
                    <a:bodyPr/>
                    <a:lstStyle/>
                    <a:p>
                      <a:pPr marL="90170" marR="17081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Proje</a:t>
                      </a:r>
                      <a:r>
                        <a:rPr sz="1800" b="1" spc="-1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t1:</a:t>
                      </a:r>
                      <a:r>
                        <a:rPr sz="1800" b="1" spc="-1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1= 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宋体"/>
                          <a:cs typeface="宋体"/>
                        </a:rPr>
                        <a:t>分支失败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406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NULL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NULL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3201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X1:</a:t>
                      </a:r>
                      <a:r>
                        <a:rPr sz="18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R1=4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宋体"/>
                          <a:cs typeface="宋体"/>
                        </a:rPr>
                        <a:t>分支失败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宋体"/>
                          <a:cs typeface="宋体"/>
                        </a:rPr>
                        <a:t>分支成功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宋体"/>
                          <a:cs typeface="宋体"/>
                        </a:rPr>
                        <a:t>否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3201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X1:R1=3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宋体"/>
                          <a:cs typeface="宋体"/>
                        </a:rPr>
                        <a:t>分支失败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宋体"/>
                          <a:cs typeface="宋体"/>
                        </a:rPr>
                        <a:t>分支成功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宋体"/>
                          <a:cs typeface="宋体"/>
                        </a:rPr>
                        <a:t>否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3202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X1:R1=2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宋体"/>
                          <a:cs typeface="宋体"/>
                        </a:rPr>
                        <a:t>分支成功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宋体"/>
                          <a:cs typeface="宋体"/>
                        </a:rPr>
                        <a:t>分支成功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宋体"/>
                          <a:cs typeface="宋体"/>
                        </a:rPr>
                        <a:t>是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3201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X1:R1=1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spc="-7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宋体"/>
                          <a:cs typeface="宋体"/>
                        </a:rPr>
                        <a:t>分支成功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406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宋体"/>
                          <a:cs typeface="宋体"/>
                        </a:rPr>
                        <a:t>分支成功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宋体"/>
                          <a:cs typeface="宋体"/>
                        </a:rPr>
                        <a:t>是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3201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X1:R1=0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7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宋体"/>
                          <a:cs typeface="宋体"/>
                        </a:rPr>
                        <a:t>分支成功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宋体"/>
                          <a:cs typeface="宋体"/>
                        </a:rPr>
                        <a:t>分支失败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宋体"/>
                          <a:cs typeface="宋体"/>
                        </a:rPr>
                        <a:t>否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7DC16F-1086-DA4B-994A-B3567B53B66A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84764" y="760074"/>
            <a:ext cx="224155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5" dirty="0"/>
              <a:t>BTB</a:t>
            </a:r>
            <a:r>
              <a:rPr u="none" spc="-85" dirty="0"/>
              <a:t> </a:t>
            </a:r>
            <a:r>
              <a:rPr b="0" u="none" spc="10" dirty="0">
                <a:latin typeface="宋体"/>
                <a:cs typeface="宋体"/>
              </a:rPr>
              <a:t>习</a:t>
            </a:r>
            <a:r>
              <a:rPr b="0" u="none" spc="5" dirty="0">
                <a:latin typeface="宋体"/>
                <a:cs typeface="宋体"/>
              </a:rPr>
              <a:t>题</a:t>
            </a:r>
            <a:r>
              <a:rPr u="none" spc="-5" dirty="0"/>
              <a:t>12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50924" y="1550969"/>
            <a:ext cx="7355840" cy="3666490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299085" marR="5080" indent="-287020">
              <a:lnSpc>
                <a:spcPct val="89300"/>
              </a:lnSpc>
              <a:spcBef>
                <a:spcPts val="405"/>
              </a:spcBef>
              <a:buFont typeface="Wingdings"/>
              <a:buChar char=""/>
              <a:tabLst>
                <a:tab pos="299720" algn="l"/>
              </a:tabLst>
            </a:pPr>
            <a:r>
              <a:rPr sz="2400" spc="10" dirty="0">
                <a:latin typeface="宋体"/>
                <a:cs typeface="宋体"/>
              </a:rPr>
              <a:t>有一个深度流水线化的处理器，仅为条件分支配备</a:t>
            </a:r>
            <a:r>
              <a:rPr sz="2400" dirty="0">
                <a:latin typeface="宋体"/>
                <a:cs typeface="宋体"/>
              </a:rPr>
              <a:t>一 </a:t>
            </a:r>
            <a:r>
              <a:rPr sz="2400" spc="10" dirty="0">
                <a:latin typeface="宋体"/>
                <a:cs typeface="宋体"/>
              </a:rPr>
              <a:t>个分支目标缓冲器，加速预测错误的损失为</a:t>
            </a:r>
            <a:r>
              <a:rPr sz="2400" b="1" spc="-5" dirty="0">
                <a:latin typeface="Arial"/>
                <a:cs typeface="Arial"/>
              </a:rPr>
              <a:t>4</a:t>
            </a:r>
            <a:r>
              <a:rPr sz="2400" spc="10" dirty="0">
                <a:latin typeface="宋体"/>
                <a:cs typeface="宋体"/>
              </a:rPr>
              <a:t>个时</a:t>
            </a:r>
            <a:r>
              <a:rPr sz="2400" dirty="0">
                <a:latin typeface="宋体"/>
                <a:cs typeface="宋体"/>
              </a:rPr>
              <a:t>钟 </a:t>
            </a:r>
            <a:r>
              <a:rPr sz="2400" spc="10" dirty="0">
                <a:latin typeface="宋体"/>
                <a:cs typeface="宋体"/>
              </a:rPr>
              <a:t>周期，缓冲器缺失损失</a:t>
            </a:r>
            <a:r>
              <a:rPr sz="2400" b="1" spc="-5" dirty="0">
                <a:latin typeface="Arial"/>
                <a:cs typeface="Arial"/>
              </a:rPr>
              <a:t>3</a:t>
            </a:r>
            <a:r>
              <a:rPr sz="2400" spc="10" dirty="0">
                <a:latin typeface="宋体"/>
                <a:cs typeface="宋体"/>
              </a:rPr>
              <a:t>个时钟周期，并假设命中</a:t>
            </a:r>
            <a:r>
              <a:rPr sz="2400" dirty="0">
                <a:latin typeface="宋体"/>
                <a:cs typeface="宋体"/>
              </a:rPr>
              <a:t>率 </a:t>
            </a:r>
            <a:r>
              <a:rPr sz="2400" spc="10" dirty="0">
                <a:latin typeface="宋体"/>
                <a:cs typeface="宋体"/>
              </a:rPr>
              <a:t>为</a:t>
            </a:r>
            <a:r>
              <a:rPr sz="2400" b="1" spc="-15" dirty="0">
                <a:latin typeface="Arial"/>
                <a:cs typeface="Arial"/>
              </a:rPr>
              <a:t>90%</a:t>
            </a:r>
            <a:r>
              <a:rPr sz="2400" spc="-15" dirty="0">
                <a:latin typeface="宋体"/>
                <a:cs typeface="宋体"/>
              </a:rPr>
              <a:t>，</a:t>
            </a:r>
            <a:r>
              <a:rPr sz="2400" spc="10" dirty="0">
                <a:latin typeface="宋体"/>
                <a:cs typeface="宋体"/>
              </a:rPr>
              <a:t>精度</a:t>
            </a:r>
            <a:r>
              <a:rPr sz="2400" spc="20" dirty="0">
                <a:latin typeface="宋体"/>
                <a:cs typeface="宋体"/>
              </a:rPr>
              <a:t>为</a:t>
            </a:r>
            <a:r>
              <a:rPr sz="2400" b="1" dirty="0">
                <a:latin typeface="Arial"/>
                <a:cs typeface="Arial"/>
              </a:rPr>
              <a:t>90%</a:t>
            </a:r>
            <a:r>
              <a:rPr sz="2400" dirty="0">
                <a:latin typeface="宋体"/>
                <a:cs typeface="宋体"/>
              </a:rPr>
              <a:t>，</a:t>
            </a:r>
            <a:r>
              <a:rPr sz="2400" spc="10" dirty="0">
                <a:latin typeface="宋体"/>
                <a:cs typeface="宋体"/>
              </a:rPr>
              <a:t>分支</a:t>
            </a:r>
            <a:r>
              <a:rPr sz="2400" spc="20" dirty="0">
                <a:latin typeface="宋体"/>
                <a:cs typeface="宋体"/>
              </a:rPr>
              <a:t>频</a:t>
            </a:r>
            <a:r>
              <a:rPr sz="2400" spc="10" dirty="0">
                <a:latin typeface="宋体"/>
                <a:cs typeface="宋体"/>
              </a:rPr>
              <a:t>率为</a:t>
            </a:r>
            <a:r>
              <a:rPr sz="2400" b="1" dirty="0">
                <a:latin typeface="Arial"/>
                <a:cs typeface="Arial"/>
              </a:rPr>
              <a:t>15%</a:t>
            </a:r>
            <a:r>
              <a:rPr sz="2400" spc="10" dirty="0">
                <a:latin typeface="宋体"/>
                <a:cs typeface="宋体"/>
              </a:rPr>
              <a:t>。比较该处</a:t>
            </a:r>
            <a:r>
              <a:rPr sz="2400" dirty="0">
                <a:latin typeface="宋体"/>
                <a:cs typeface="宋体"/>
              </a:rPr>
              <a:t>理 </a:t>
            </a:r>
            <a:r>
              <a:rPr sz="2400" spc="10" dirty="0">
                <a:latin typeface="宋体"/>
                <a:cs typeface="宋体"/>
              </a:rPr>
              <a:t>器与一个固定</a:t>
            </a:r>
            <a:r>
              <a:rPr sz="2400" b="1" spc="-5" dirty="0">
                <a:latin typeface="Arial"/>
                <a:cs typeface="Arial"/>
              </a:rPr>
              <a:t>2</a:t>
            </a:r>
            <a:r>
              <a:rPr sz="2400" spc="10" dirty="0">
                <a:latin typeface="宋体"/>
                <a:cs typeface="宋体"/>
              </a:rPr>
              <a:t>个时钟周期分支损失的处理器的加</a:t>
            </a:r>
            <a:r>
              <a:rPr sz="2400" dirty="0">
                <a:latin typeface="宋体"/>
                <a:cs typeface="宋体"/>
              </a:rPr>
              <a:t>速 </a:t>
            </a:r>
            <a:r>
              <a:rPr sz="2400" spc="10" dirty="0" err="1">
                <a:latin typeface="宋体"/>
                <a:cs typeface="宋体"/>
              </a:rPr>
              <a:t>比。假设无分</a:t>
            </a:r>
            <a:r>
              <a:rPr lang="zh-CN" altLang="en-US" sz="2400" spc="10" dirty="0">
                <a:latin typeface="宋体"/>
                <a:cs typeface="宋体"/>
              </a:rPr>
              <a:t>支</a:t>
            </a:r>
            <a:r>
              <a:rPr sz="2400" spc="10" dirty="0">
                <a:latin typeface="宋体"/>
                <a:cs typeface="宋体"/>
              </a:rPr>
              <a:t>停顿的</a:t>
            </a:r>
            <a:r>
              <a:rPr sz="2400" b="1" spc="-5" dirty="0">
                <a:latin typeface="Arial"/>
                <a:cs typeface="Arial"/>
              </a:rPr>
              <a:t>CPI</a:t>
            </a:r>
            <a:r>
              <a:rPr sz="2400" spc="10" dirty="0">
                <a:latin typeface="宋体"/>
                <a:cs typeface="宋体"/>
              </a:rPr>
              <a:t>为</a:t>
            </a:r>
            <a:r>
              <a:rPr sz="2400" b="1" spc="-5" dirty="0">
                <a:latin typeface="Arial"/>
                <a:cs typeface="Arial"/>
              </a:rPr>
              <a:t>1</a:t>
            </a:r>
            <a:r>
              <a:rPr sz="2400" dirty="0">
                <a:latin typeface="宋体"/>
                <a:cs typeface="宋体"/>
              </a:rPr>
              <a:t>。</a:t>
            </a:r>
          </a:p>
          <a:p>
            <a:pPr marL="299085" indent="-287020">
              <a:lnSpc>
                <a:spcPct val="100000"/>
              </a:lnSpc>
              <a:spcBef>
                <a:spcPts val="580"/>
              </a:spcBef>
              <a:buFont typeface="Wingdings"/>
              <a:buChar char=""/>
              <a:tabLst>
                <a:tab pos="299720" algn="l"/>
              </a:tabLst>
            </a:pPr>
            <a:r>
              <a:rPr sz="2400" spc="10" dirty="0">
                <a:latin typeface="宋体"/>
                <a:cs typeface="宋体"/>
              </a:rPr>
              <a:t>答</a:t>
            </a:r>
            <a:r>
              <a:rPr sz="2400" dirty="0">
                <a:latin typeface="宋体"/>
                <a:cs typeface="宋体"/>
              </a:rPr>
              <a:t>：</a:t>
            </a:r>
          </a:p>
          <a:p>
            <a:pPr marL="299085" indent="-287020">
              <a:lnSpc>
                <a:spcPct val="100000"/>
              </a:lnSpc>
              <a:spcBef>
                <a:spcPts val="575"/>
              </a:spcBef>
              <a:buFont typeface="Wingdings"/>
              <a:buChar char=""/>
              <a:tabLst>
                <a:tab pos="299720" algn="l"/>
              </a:tabLst>
            </a:pPr>
            <a:r>
              <a:rPr sz="2400" spc="10" dirty="0">
                <a:latin typeface="宋体"/>
                <a:cs typeface="宋体"/>
              </a:rPr>
              <a:t>加速比</a:t>
            </a:r>
            <a:r>
              <a:rPr sz="2400" b="1" spc="-5" dirty="0">
                <a:latin typeface="Arial"/>
                <a:cs typeface="Arial"/>
              </a:rPr>
              <a:t>=CPI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(noBTB)</a:t>
            </a:r>
            <a:r>
              <a:rPr sz="2400" b="1" spc="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/ </a:t>
            </a:r>
            <a:r>
              <a:rPr sz="2400" b="1" spc="-5" dirty="0">
                <a:latin typeface="Arial"/>
                <a:cs typeface="Arial"/>
              </a:rPr>
              <a:t>CPI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(BTB)</a:t>
            </a:r>
            <a:endParaRPr sz="2400" dirty="0">
              <a:latin typeface="Arial"/>
              <a:cs typeface="Arial"/>
            </a:endParaRPr>
          </a:p>
          <a:p>
            <a:pPr marL="299085" marR="270510" indent="-287020">
              <a:lnSpc>
                <a:spcPts val="2590"/>
              </a:lnSpc>
              <a:spcBef>
                <a:spcPts val="880"/>
              </a:spcBef>
            </a:pPr>
            <a:r>
              <a:rPr sz="2400" b="1" spc="-5" dirty="0">
                <a:latin typeface="Arial"/>
                <a:cs typeface="Arial"/>
              </a:rPr>
              <a:t>=[CPI </a:t>
            </a:r>
            <a:r>
              <a:rPr sz="2400" b="1" dirty="0">
                <a:latin typeface="Arial"/>
                <a:cs typeface="Arial"/>
              </a:rPr>
              <a:t>(base) + Stall </a:t>
            </a:r>
            <a:r>
              <a:rPr sz="2400" b="1" spc="-5" dirty="0">
                <a:latin typeface="Arial"/>
                <a:cs typeface="Arial"/>
              </a:rPr>
              <a:t>(noBTB) </a:t>
            </a:r>
            <a:r>
              <a:rPr sz="2400" b="1" dirty="0">
                <a:latin typeface="Arial"/>
                <a:cs typeface="Arial"/>
              </a:rPr>
              <a:t>] / [CPI (base) +</a:t>
            </a:r>
            <a:r>
              <a:rPr sz="2400" b="1" spc="-1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Stall  </a:t>
            </a:r>
            <a:r>
              <a:rPr sz="2400" b="1" spc="-5" dirty="0">
                <a:latin typeface="Arial"/>
                <a:cs typeface="Arial"/>
              </a:rPr>
              <a:t>(BTB) </a:t>
            </a:r>
            <a:r>
              <a:rPr sz="2400" b="1" dirty="0">
                <a:latin typeface="Arial"/>
                <a:cs typeface="Arial"/>
              </a:rPr>
              <a:t>]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F93215DF-FD16-4740-A0AA-1C82C9A512CF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84764" y="760074"/>
            <a:ext cx="224155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5" dirty="0"/>
              <a:t>BTB</a:t>
            </a:r>
            <a:r>
              <a:rPr u="none" spc="-85" dirty="0"/>
              <a:t> </a:t>
            </a:r>
            <a:r>
              <a:rPr b="0" u="none" spc="10" dirty="0">
                <a:latin typeface="宋体"/>
                <a:cs typeface="宋体"/>
              </a:rPr>
              <a:t>习</a:t>
            </a:r>
            <a:r>
              <a:rPr b="0" u="none" spc="5" dirty="0">
                <a:latin typeface="宋体"/>
                <a:cs typeface="宋体"/>
              </a:rPr>
              <a:t>题</a:t>
            </a:r>
            <a:r>
              <a:rPr u="none" spc="-5" dirty="0"/>
              <a:t>12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50924" y="1458005"/>
            <a:ext cx="4080510" cy="909319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700"/>
              </a:spcBef>
              <a:buFont typeface="Wingdings"/>
              <a:buChar char=""/>
              <a:tabLst>
                <a:tab pos="299720" algn="l"/>
              </a:tabLst>
            </a:pPr>
            <a:r>
              <a:rPr sz="2400" b="1" dirty="0">
                <a:latin typeface="Arial"/>
                <a:cs typeface="Arial"/>
              </a:rPr>
              <a:t>Stall </a:t>
            </a:r>
            <a:r>
              <a:rPr sz="2400" b="1" spc="-5" dirty="0">
                <a:latin typeface="Arial"/>
                <a:cs typeface="Arial"/>
              </a:rPr>
              <a:t>(noBTB) </a:t>
            </a:r>
            <a:r>
              <a:rPr sz="2400" b="1" dirty="0">
                <a:latin typeface="Arial"/>
                <a:cs typeface="Arial"/>
              </a:rPr>
              <a:t>=</a:t>
            </a:r>
            <a:r>
              <a:rPr sz="2400" b="1" spc="-8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15%*2=0.3</a:t>
            </a:r>
            <a:endParaRPr sz="24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600"/>
              </a:spcBef>
              <a:buFont typeface="Wingdings"/>
              <a:buChar char=""/>
              <a:tabLst>
                <a:tab pos="299720" algn="l"/>
              </a:tabLst>
            </a:pPr>
            <a:r>
              <a:rPr sz="2400" spc="10" dirty="0">
                <a:latin typeface="宋体"/>
                <a:cs typeface="宋体"/>
              </a:rPr>
              <a:t>对于</a:t>
            </a:r>
            <a:r>
              <a:rPr sz="2400" b="1" dirty="0">
                <a:latin typeface="Arial"/>
                <a:cs typeface="Arial"/>
              </a:rPr>
              <a:t>Stall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(BTB)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dirty="0">
                <a:latin typeface="宋体"/>
                <a:cs typeface="宋体"/>
              </a:rPr>
              <a:t>：</a:t>
            </a:r>
            <a:endParaRPr sz="2400">
              <a:latin typeface="宋体"/>
              <a:cs typeface="宋体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0060826"/>
              </p:ext>
            </p:extLst>
          </p:nvPr>
        </p:nvGraphicFramePr>
        <p:xfrm>
          <a:off x="1552955" y="2630418"/>
          <a:ext cx="7674607" cy="16969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11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42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90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399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9969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BTB</a:t>
                      </a:r>
                      <a:r>
                        <a:rPr sz="1800" spc="10" dirty="0">
                          <a:latin typeface="宋体"/>
                          <a:cs typeface="宋体"/>
                        </a:rPr>
                        <a:t>结</a:t>
                      </a:r>
                      <a:r>
                        <a:rPr sz="1800" dirty="0">
                          <a:latin typeface="宋体"/>
                          <a:cs typeface="宋体"/>
                        </a:rPr>
                        <a:t>果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BTB</a:t>
                      </a:r>
                      <a:r>
                        <a:rPr sz="1800" spc="10" dirty="0">
                          <a:latin typeface="宋体"/>
                          <a:cs typeface="宋体"/>
                        </a:rPr>
                        <a:t>预</a:t>
                      </a:r>
                      <a:r>
                        <a:rPr sz="1800" dirty="0">
                          <a:latin typeface="宋体"/>
                          <a:cs typeface="宋体"/>
                        </a:rPr>
                        <a:t>测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10" dirty="0">
                          <a:latin typeface="宋体"/>
                          <a:cs typeface="宋体"/>
                        </a:rPr>
                        <a:t>出现频</a:t>
                      </a:r>
                      <a:r>
                        <a:rPr sz="1800" dirty="0">
                          <a:latin typeface="宋体"/>
                          <a:cs typeface="宋体"/>
                        </a:rPr>
                        <a:t>率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10" dirty="0">
                          <a:latin typeface="宋体"/>
                          <a:cs typeface="宋体"/>
                        </a:rPr>
                        <a:t>开销（时钟频率</a:t>
                      </a:r>
                      <a:r>
                        <a:rPr sz="1800" dirty="0">
                          <a:latin typeface="宋体"/>
                          <a:cs typeface="宋体"/>
                        </a:rPr>
                        <a:t>）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宋体"/>
                          <a:cs typeface="宋体"/>
                        </a:rPr>
                        <a:t>未命中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宋体"/>
                          <a:cs typeface="宋体"/>
                        </a:rPr>
                        <a:t>无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15%*10%=1.5%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 marR="2159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宋体"/>
                          <a:cs typeface="宋体"/>
                        </a:rPr>
                        <a:t>命中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宋体"/>
                          <a:cs typeface="宋体"/>
                        </a:rPr>
                        <a:t>正确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15%*90%</a:t>
                      </a:r>
                      <a:r>
                        <a:rPr lang="zh-CN" altLang="en-US" sz="1800" spc="-10" dirty="0">
                          <a:latin typeface="Arial"/>
                          <a:cs typeface="Arial"/>
                        </a:rPr>
                        <a:t>*</a:t>
                      </a:r>
                      <a:r>
                        <a:rPr lang="en-US" altLang="zh-CN" sz="1800" spc="-10" dirty="0">
                          <a:latin typeface="Arial"/>
                          <a:cs typeface="Arial"/>
                        </a:rPr>
                        <a:t>90%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=12.1%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 marR="2159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宋体"/>
                          <a:cs typeface="宋体"/>
                        </a:rPr>
                        <a:t>命中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宋体"/>
                          <a:cs typeface="宋体"/>
                        </a:rPr>
                        <a:t>错误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15%*90%*10%=1.3%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 marR="2159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550924" y="4606589"/>
            <a:ext cx="6899909" cy="115951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99085" marR="5080" indent="-287020">
              <a:lnSpc>
                <a:spcPts val="2590"/>
              </a:lnSpc>
              <a:spcBef>
                <a:spcPts val="425"/>
              </a:spcBef>
              <a:buFont typeface="Wingdings"/>
              <a:buChar char=""/>
              <a:tabLst>
                <a:tab pos="299720" algn="l"/>
              </a:tabLst>
            </a:pPr>
            <a:r>
              <a:rPr sz="2400" b="1" dirty="0">
                <a:latin typeface="Arial"/>
                <a:cs typeface="Arial"/>
              </a:rPr>
              <a:t>Stall </a:t>
            </a:r>
            <a:r>
              <a:rPr sz="2400" b="1" spc="-5" dirty="0">
                <a:latin typeface="Arial"/>
                <a:cs typeface="Arial"/>
              </a:rPr>
              <a:t>(BTB) </a:t>
            </a:r>
            <a:r>
              <a:rPr sz="2400" b="1" dirty="0">
                <a:latin typeface="Arial"/>
                <a:cs typeface="Arial"/>
              </a:rPr>
              <a:t>= </a:t>
            </a:r>
            <a:r>
              <a:rPr sz="2400" b="1" spc="-10" dirty="0">
                <a:latin typeface="Arial"/>
                <a:cs typeface="Arial"/>
              </a:rPr>
              <a:t>(1.5%*3) </a:t>
            </a:r>
            <a:r>
              <a:rPr sz="2400" b="1" dirty="0">
                <a:latin typeface="Arial"/>
                <a:cs typeface="Arial"/>
              </a:rPr>
              <a:t>+ </a:t>
            </a:r>
            <a:r>
              <a:rPr sz="2400" b="1" spc="-10" dirty="0">
                <a:latin typeface="Arial"/>
                <a:cs typeface="Arial"/>
              </a:rPr>
              <a:t>(12.1%*0) </a:t>
            </a:r>
            <a:r>
              <a:rPr sz="2400" b="1" dirty="0">
                <a:latin typeface="Arial"/>
                <a:cs typeface="Arial"/>
              </a:rPr>
              <a:t>+ </a:t>
            </a:r>
            <a:r>
              <a:rPr sz="2400" b="1" spc="-10" dirty="0">
                <a:latin typeface="Arial"/>
                <a:cs typeface="Arial"/>
              </a:rPr>
              <a:t>(1.3%*4) </a:t>
            </a:r>
            <a:r>
              <a:rPr sz="2400" b="1" dirty="0">
                <a:latin typeface="Arial"/>
                <a:cs typeface="Arial"/>
              </a:rPr>
              <a:t>=  </a:t>
            </a:r>
            <a:r>
              <a:rPr sz="2400" b="1" spc="-5" dirty="0">
                <a:latin typeface="Arial"/>
                <a:cs typeface="Arial"/>
              </a:rPr>
              <a:t>0.097</a:t>
            </a:r>
            <a:endParaRPr sz="2400"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540"/>
              </a:spcBef>
              <a:buFont typeface="Wingdings"/>
              <a:buChar char=""/>
              <a:tabLst>
                <a:tab pos="299720" algn="l"/>
              </a:tabLst>
            </a:pPr>
            <a:r>
              <a:rPr lang="en-US" sz="2400" b="1" spc="-5" dirty="0">
                <a:latin typeface="Arial"/>
                <a:cs typeface="Arial"/>
              </a:rPr>
              <a:t>(</a:t>
            </a:r>
            <a:r>
              <a:rPr sz="2400" b="1" spc="-5" dirty="0">
                <a:latin typeface="Arial"/>
                <a:cs typeface="Arial"/>
              </a:rPr>
              <a:t>1+0.3</a:t>
            </a:r>
            <a:r>
              <a:rPr lang="en-US" sz="2400" b="1" spc="-5" dirty="0">
                <a:latin typeface="Arial"/>
                <a:cs typeface="Arial"/>
              </a:rPr>
              <a:t>)</a:t>
            </a:r>
            <a:r>
              <a:rPr sz="2400" b="1" spc="-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/ (1 + </a:t>
            </a:r>
            <a:r>
              <a:rPr sz="2400" b="1" spc="-5" dirty="0">
                <a:latin typeface="Arial"/>
                <a:cs typeface="Arial"/>
              </a:rPr>
              <a:t>0.097) </a:t>
            </a:r>
            <a:r>
              <a:rPr sz="2400" b="1" dirty="0">
                <a:latin typeface="Arial"/>
                <a:cs typeface="Arial"/>
              </a:rPr>
              <a:t>=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1.2</a:t>
            </a:r>
            <a:r>
              <a:rPr lang="zh-CN" altLang="en-US" sz="2400" b="1" spc="-5" dirty="0">
                <a:latin typeface="Arial"/>
                <a:cs typeface="Arial"/>
              </a:rPr>
              <a:t> </a:t>
            </a:r>
            <a:r>
              <a:rPr lang="en-US" altLang="zh-CN" sz="2400" b="1" spc="-5" dirty="0">
                <a:latin typeface="Arial"/>
                <a:cs typeface="Arial"/>
              </a:rPr>
              <a:t>(15%*2=0.3 </a:t>
            </a:r>
            <a:r>
              <a:rPr lang="en-US" altLang="zh-CN" sz="2400" b="1" spc="-5" dirty="0" err="1">
                <a:latin typeface="Arial"/>
                <a:cs typeface="Arial"/>
              </a:rPr>
              <a:t>noBTB</a:t>
            </a:r>
            <a:r>
              <a:rPr lang="en-US" altLang="zh-CN" sz="2400" b="1" spc="-5" dirty="0">
                <a:latin typeface="Arial"/>
                <a:cs typeface="Arial"/>
              </a:rPr>
              <a:t>)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12B14A33-FF3A-7746-AE13-7AD72ADD56AF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40519" y="760074"/>
            <a:ext cx="29254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u="none" spc="10" dirty="0">
                <a:latin typeface="宋体"/>
                <a:cs typeface="宋体"/>
              </a:rPr>
              <a:t>例题选讲</a:t>
            </a:r>
            <a:r>
              <a:rPr b="0" u="none" spc="-5" dirty="0">
                <a:latin typeface="宋体"/>
                <a:cs typeface="宋体"/>
              </a:rPr>
              <a:t>（</a:t>
            </a:r>
            <a:r>
              <a:rPr u="none" spc="-5" dirty="0"/>
              <a:t>1</a:t>
            </a:r>
            <a:r>
              <a:rPr lang="en-US" u="none" spc="-5" dirty="0"/>
              <a:t>3</a:t>
            </a:r>
            <a:r>
              <a:rPr b="0" u="none" spc="-5" dirty="0">
                <a:latin typeface="宋体"/>
                <a:cs typeface="宋体"/>
              </a:rPr>
              <a:t>）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50997" y="1479574"/>
            <a:ext cx="7475855" cy="4485843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298450" indent="-286385">
              <a:lnSpc>
                <a:spcPct val="100000"/>
              </a:lnSpc>
              <a:spcBef>
                <a:spcPts val="580"/>
              </a:spcBef>
              <a:buFont typeface="Wingdings"/>
              <a:buChar char=""/>
              <a:tabLst>
                <a:tab pos="299085" algn="l"/>
              </a:tabLst>
            </a:pPr>
            <a:r>
              <a:rPr sz="2000" b="1" dirty="0">
                <a:latin typeface="Arial"/>
                <a:cs typeface="Arial"/>
              </a:rPr>
              <a:t>Suppose a processor executes</a:t>
            </a:r>
            <a:r>
              <a:rPr sz="2000" b="1" spc="-8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at</a:t>
            </a:r>
            <a:endParaRPr sz="2000" dirty="0">
              <a:latin typeface="Arial"/>
              <a:cs typeface="Arial"/>
            </a:endParaRPr>
          </a:p>
          <a:p>
            <a:pPr marL="697865" marR="387985" lvl="1" indent="-228600">
              <a:lnSpc>
                <a:spcPts val="2160"/>
              </a:lnSpc>
              <a:spcBef>
                <a:spcPts val="755"/>
              </a:spcBef>
              <a:buFont typeface="Wingdings"/>
              <a:buChar char=""/>
              <a:tabLst>
                <a:tab pos="698500" algn="l"/>
              </a:tabLst>
            </a:pPr>
            <a:r>
              <a:rPr sz="2000" b="1" spc="-5" dirty="0">
                <a:latin typeface="Arial"/>
                <a:cs typeface="Arial"/>
              </a:rPr>
              <a:t>Clock </a:t>
            </a:r>
            <a:r>
              <a:rPr sz="2000" b="1" dirty="0">
                <a:latin typeface="Arial"/>
                <a:cs typeface="Arial"/>
              </a:rPr>
              <a:t>Rate=200MHz(</a:t>
            </a:r>
            <a:r>
              <a:rPr lang="en-US" sz="2000" b="1" dirty="0">
                <a:latin typeface="Arial"/>
                <a:cs typeface="Arial"/>
              </a:rPr>
              <a:t>5</a:t>
            </a:r>
            <a:r>
              <a:rPr sz="2000" b="1" dirty="0">
                <a:latin typeface="Arial"/>
                <a:cs typeface="Arial"/>
              </a:rPr>
              <a:t>ns per </a:t>
            </a:r>
            <a:r>
              <a:rPr sz="2000" b="1" spc="-10" dirty="0">
                <a:latin typeface="Arial"/>
                <a:cs typeface="Arial"/>
              </a:rPr>
              <a:t>cycle), </a:t>
            </a:r>
            <a:r>
              <a:rPr sz="2000" b="1" dirty="0">
                <a:latin typeface="Arial"/>
                <a:cs typeface="Arial"/>
              </a:rPr>
              <a:t>Ideal (no</a:t>
            </a:r>
            <a:r>
              <a:rPr sz="2000" b="1" spc="-14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misses)  </a:t>
            </a:r>
            <a:r>
              <a:rPr sz="2000" b="1" spc="-5" dirty="0">
                <a:latin typeface="Arial"/>
                <a:cs typeface="Arial"/>
              </a:rPr>
              <a:t>CPI=1.1</a:t>
            </a:r>
            <a:endParaRPr sz="2000" dirty="0">
              <a:latin typeface="Arial"/>
              <a:cs typeface="Arial"/>
            </a:endParaRPr>
          </a:p>
          <a:p>
            <a:pPr marL="697865" lvl="1" indent="-229235">
              <a:lnSpc>
                <a:spcPct val="100000"/>
              </a:lnSpc>
              <a:spcBef>
                <a:spcPts val="445"/>
              </a:spcBef>
              <a:buFont typeface="Wingdings"/>
              <a:buChar char=""/>
              <a:tabLst>
                <a:tab pos="698500" algn="l"/>
              </a:tabLst>
            </a:pPr>
            <a:r>
              <a:rPr lang="en-US" altLang="zh-CN" sz="2000" b="1" spc="-5" dirty="0">
                <a:latin typeface="Arial"/>
                <a:cs typeface="Arial"/>
              </a:rPr>
              <a:t>5</a:t>
            </a:r>
            <a:r>
              <a:rPr sz="2000" b="1" spc="-5" dirty="0">
                <a:latin typeface="Arial"/>
                <a:cs typeface="Arial"/>
              </a:rPr>
              <a:t>0% </a:t>
            </a:r>
            <a:r>
              <a:rPr sz="1800" b="1" spc="-5" dirty="0">
                <a:latin typeface="Arial"/>
                <a:cs typeface="Arial"/>
              </a:rPr>
              <a:t>arith/logic,</a:t>
            </a:r>
            <a:r>
              <a:rPr lang="en-US" altLang="zh-CN" sz="1800" b="1" spc="-5" dirty="0">
                <a:latin typeface="Arial"/>
                <a:cs typeface="Arial"/>
              </a:rPr>
              <a:t>3</a:t>
            </a:r>
            <a:r>
              <a:rPr sz="1800" b="1" spc="-5" dirty="0">
                <a:latin typeface="Arial"/>
                <a:cs typeface="Arial"/>
              </a:rPr>
              <a:t>0</a:t>
            </a:r>
            <a:r>
              <a:rPr sz="2000" b="1" spc="-5" dirty="0">
                <a:latin typeface="Arial"/>
                <a:cs typeface="Arial"/>
              </a:rPr>
              <a:t>% ld/st, 20%</a:t>
            </a:r>
            <a:r>
              <a:rPr sz="2000" b="1" spc="-9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control</a:t>
            </a:r>
            <a:endParaRPr sz="2000" dirty="0">
              <a:latin typeface="Arial"/>
              <a:cs typeface="Arial"/>
            </a:endParaRPr>
          </a:p>
          <a:p>
            <a:pPr marL="298450" indent="-286385">
              <a:lnSpc>
                <a:spcPct val="100000"/>
              </a:lnSpc>
              <a:spcBef>
                <a:spcPts val="480"/>
              </a:spcBef>
              <a:buFont typeface="Wingdings"/>
              <a:buChar char=""/>
              <a:tabLst>
                <a:tab pos="299085" algn="l"/>
              </a:tabLst>
            </a:pPr>
            <a:r>
              <a:rPr sz="2000" b="1" spc="-5" dirty="0">
                <a:latin typeface="Arial"/>
                <a:cs typeface="Arial"/>
              </a:rPr>
              <a:t>Miss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Brhavior:</a:t>
            </a:r>
            <a:endParaRPr sz="2000" dirty="0">
              <a:latin typeface="Arial"/>
              <a:cs typeface="Arial"/>
            </a:endParaRPr>
          </a:p>
          <a:p>
            <a:pPr marL="697865" lvl="1" indent="-229235">
              <a:lnSpc>
                <a:spcPct val="100000"/>
              </a:lnSpc>
              <a:spcBef>
                <a:spcPts val="480"/>
              </a:spcBef>
              <a:buFont typeface="Wingdings"/>
              <a:buChar char=""/>
              <a:tabLst>
                <a:tab pos="698500" algn="l"/>
              </a:tabLst>
            </a:pPr>
            <a:r>
              <a:rPr sz="1800" b="1" spc="-10" dirty="0">
                <a:latin typeface="Arial"/>
                <a:cs typeface="Arial"/>
              </a:rPr>
              <a:t>10</a:t>
            </a:r>
            <a:r>
              <a:rPr sz="2000" b="1" spc="-10" dirty="0">
                <a:latin typeface="Arial"/>
                <a:cs typeface="Arial"/>
              </a:rPr>
              <a:t>% </a:t>
            </a:r>
            <a:r>
              <a:rPr sz="2000" b="1" dirty="0">
                <a:latin typeface="Arial"/>
                <a:cs typeface="Arial"/>
              </a:rPr>
              <a:t>of </a:t>
            </a:r>
            <a:r>
              <a:rPr sz="2000" b="1" spc="-5" dirty="0">
                <a:latin typeface="Arial"/>
                <a:cs typeface="Arial"/>
              </a:rPr>
              <a:t>memory </a:t>
            </a:r>
            <a:r>
              <a:rPr sz="2000" b="1" dirty="0">
                <a:latin typeface="Arial"/>
                <a:cs typeface="Arial"/>
              </a:rPr>
              <a:t>opearations get </a:t>
            </a:r>
            <a:r>
              <a:rPr sz="2000" b="1" spc="-5" dirty="0">
                <a:latin typeface="Arial"/>
                <a:cs typeface="Arial"/>
              </a:rPr>
              <a:t>50 </a:t>
            </a:r>
            <a:r>
              <a:rPr sz="2000" b="1" spc="-10" dirty="0">
                <a:latin typeface="Arial"/>
                <a:cs typeface="Arial"/>
              </a:rPr>
              <a:t>cycle </a:t>
            </a:r>
            <a:r>
              <a:rPr sz="2000" b="1" spc="-5" dirty="0">
                <a:latin typeface="Arial"/>
                <a:cs typeface="Arial"/>
              </a:rPr>
              <a:t>miss</a:t>
            </a:r>
            <a:r>
              <a:rPr sz="2000" b="1" spc="-8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penalty</a:t>
            </a:r>
            <a:endParaRPr sz="2000" dirty="0">
              <a:latin typeface="Arial"/>
              <a:cs typeface="Arial"/>
            </a:endParaRPr>
          </a:p>
          <a:p>
            <a:pPr marL="697865" lvl="1" indent="-229235">
              <a:lnSpc>
                <a:spcPct val="100000"/>
              </a:lnSpc>
              <a:spcBef>
                <a:spcPts val="480"/>
              </a:spcBef>
              <a:buFont typeface="Wingdings"/>
              <a:buChar char=""/>
              <a:tabLst>
                <a:tab pos="698500" algn="l"/>
              </a:tabLst>
            </a:pPr>
            <a:r>
              <a:rPr sz="2000" b="1" dirty="0">
                <a:latin typeface="Arial"/>
                <a:cs typeface="Arial"/>
              </a:rPr>
              <a:t>1% of instructions get </a:t>
            </a:r>
            <a:r>
              <a:rPr sz="2000" b="1" spc="-5" dirty="0">
                <a:latin typeface="Arial"/>
                <a:cs typeface="Arial"/>
              </a:rPr>
              <a:t>same miss</a:t>
            </a:r>
            <a:r>
              <a:rPr sz="2000" b="1" spc="-14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penalty</a:t>
            </a:r>
            <a:endParaRPr sz="2000" dirty="0">
              <a:latin typeface="Arial"/>
              <a:cs typeface="Arial"/>
            </a:endParaRPr>
          </a:p>
          <a:p>
            <a:pPr marL="298450" marR="5080" indent="-286385">
              <a:lnSpc>
                <a:spcPts val="2160"/>
              </a:lnSpc>
              <a:spcBef>
                <a:spcPts val="750"/>
              </a:spcBef>
              <a:buFont typeface="Wingdings"/>
              <a:buChar char=""/>
              <a:tabLst>
                <a:tab pos="299085" algn="l"/>
                <a:tab pos="2170430" algn="l"/>
              </a:tabLst>
            </a:pPr>
            <a:r>
              <a:rPr sz="2000" b="1" spc="-5" dirty="0">
                <a:latin typeface="Arial"/>
                <a:cs typeface="Arial"/>
              </a:rPr>
              <a:t>CPI </a:t>
            </a:r>
            <a:r>
              <a:rPr sz="2000" b="1" dirty="0">
                <a:latin typeface="Arial"/>
                <a:cs typeface="Arial"/>
              </a:rPr>
              <a:t>= ideal </a:t>
            </a:r>
            <a:r>
              <a:rPr sz="2000" b="1" spc="-5" dirty="0">
                <a:latin typeface="Arial"/>
                <a:cs typeface="Arial"/>
              </a:rPr>
              <a:t>CPI </a:t>
            </a:r>
            <a:r>
              <a:rPr sz="2000" b="1" dirty="0">
                <a:latin typeface="Arial"/>
                <a:cs typeface="Arial"/>
              </a:rPr>
              <a:t>+ </a:t>
            </a:r>
            <a:r>
              <a:rPr sz="2000" b="1" spc="-5" dirty="0">
                <a:latin typeface="Arial"/>
                <a:cs typeface="Arial"/>
              </a:rPr>
              <a:t>average stalls </a:t>
            </a:r>
            <a:r>
              <a:rPr sz="2000" b="1" dirty="0">
                <a:latin typeface="Arial"/>
                <a:cs typeface="Arial"/>
              </a:rPr>
              <a:t>per instruction  </a:t>
            </a:r>
            <a:r>
              <a:rPr sz="2000" b="1" spc="-5" dirty="0">
                <a:latin typeface="Arial"/>
                <a:cs typeface="Arial"/>
              </a:rPr>
              <a:t>1.1(cycles/ins)	</a:t>
            </a:r>
            <a:r>
              <a:rPr sz="2000" b="1" dirty="0">
                <a:latin typeface="Arial"/>
                <a:cs typeface="Arial"/>
              </a:rPr>
              <a:t>+ [0.30(DataMops/ins) ×</a:t>
            </a:r>
            <a:r>
              <a:rPr sz="2000" b="1" spc="-10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0.10(miss/DataMop)</a:t>
            </a:r>
            <a:endParaRPr sz="2000" dirty="0">
              <a:latin typeface="Arial"/>
              <a:cs typeface="Arial"/>
            </a:endParaRPr>
          </a:p>
          <a:p>
            <a:pPr marL="298450" marR="340360">
              <a:lnSpc>
                <a:spcPts val="2160"/>
              </a:lnSpc>
              <a:spcBef>
                <a:spcPts val="5"/>
              </a:spcBef>
            </a:pPr>
            <a:r>
              <a:rPr sz="2000" b="1" dirty="0">
                <a:latin typeface="Arial"/>
                <a:cs typeface="Arial"/>
              </a:rPr>
              <a:t>× </a:t>
            </a:r>
            <a:r>
              <a:rPr sz="2000" b="1" spc="-5" dirty="0">
                <a:latin typeface="Arial"/>
                <a:cs typeface="Arial"/>
              </a:rPr>
              <a:t>50(cycle/miss)] </a:t>
            </a:r>
            <a:r>
              <a:rPr sz="2000" b="1" dirty="0">
                <a:latin typeface="Arial"/>
                <a:cs typeface="Arial"/>
              </a:rPr>
              <a:t>+ [1(instMop/ins) × </a:t>
            </a:r>
            <a:r>
              <a:rPr sz="2000" b="1" spc="-5" dirty="0">
                <a:latin typeface="Arial"/>
                <a:cs typeface="Arial"/>
              </a:rPr>
              <a:t>0.01(miss/instMop</a:t>
            </a:r>
            <a:r>
              <a:rPr sz="2000" b="1" spc="-2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×  </a:t>
            </a:r>
            <a:r>
              <a:rPr sz="2000" b="1" spc="-5" dirty="0">
                <a:latin typeface="Arial"/>
                <a:cs typeface="Arial"/>
              </a:rPr>
              <a:t>50(cycle/miss)]</a:t>
            </a:r>
            <a:endParaRPr sz="2000" dirty="0">
              <a:latin typeface="Arial"/>
              <a:cs typeface="Arial"/>
            </a:endParaRPr>
          </a:p>
          <a:p>
            <a:pPr marL="298450">
              <a:lnSpc>
                <a:spcPct val="100000"/>
              </a:lnSpc>
              <a:spcBef>
                <a:spcPts val="445"/>
              </a:spcBef>
            </a:pPr>
            <a:r>
              <a:rPr sz="2000" b="1" dirty="0">
                <a:latin typeface="Arial"/>
                <a:cs typeface="Arial"/>
              </a:rPr>
              <a:t>= (1.1 + </a:t>
            </a:r>
            <a:r>
              <a:rPr sz="2000" b="1" spc="-5" dirty="0">
                <a:latin typeface="Arial"/>
                <a:cs typeface="Arial"/>
              </a:rPr>
              <a:t>1.5 </a:t>
            </a:r>
            <a:r>
              <a:rPr sz="2000" b="1" dirty="0">
                <a:latin typeface="Arial"/>
                <a:cs typeface="Arial"/>
              </a:rPr>
              <a:t>+ </a:t>
            </a:r>
            <a:r>
              <a:rPr sz="2000" b="1" spc="-5" dirty="0">
                <a:latin typeface="Arial"/>
                <a:cs typeface="Arial"/>
              </a:rPr>
              <a:t>0.5) </a:t>
            </a:r>
            <a:r>
              <a:rPr sz="2000" b="1" spc="-10" dirty="0">
                <a:latin typeface="Arial"/>
                <a:cs typeface="Arial"/>
              </a:rPr>
              <a:t>cycle/ins </a:t>
            </a:r>
            <a:r>
              <a:rPr sz="2000" b="1" dirty="0">
                <a:latin typeface="Arial"/>
                <a:cs typeface="Arial"/>
              </a:rPr>
              <a:t>=</a:t>
            </a:r>
            <a:r>
              <a:rPr sz="2000" b="1" spc="-13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3.1</a:t>
            </a:r>
            <a:endParaRPr sz="2000" dirty="0">
              <a:latin typeface="Arial"/>
              <a:cs typeface="Arial"/>
            </a:endParaRPr>
          </a:p>
          <a:p>
            <a:pPr marL="298450" indent="-286385">
              <a:lnSpc>
                <a:spcPct val="100000"/>
              </a:lnSpc>
              <a:spcBef>
                <a:spcPts val="480"/>
              </a:spcBef>
              <a:buFont typeface="Wingdings"/>
              <a:buChar char=""/>
              <a:tabLst>
                <a:tab pos="299085" algn="l"/>
              </a:tabLst>
            </a:pPr>
            <a:r>
              <a:rPr sz="2000" b="1" spc="-5" dirty="0">
                <a:latin typeface="Arial"/>
                <a:cs typeface="Arial"/>
              </a:rPr>
              <a:t>AMAT=(1/1.3) </a:t>
            </a:r>
            <a:r>
              <a:rPr sz="2000" b="1" dirty="0">
                <a:latin typeface="Arial"/>
                <a:cs typeface="Arial"/>
              </a:rPr>
              <a:t>× [1+0.01 </a:t>
            </a:r>
            <a:r>
              <a:rPr sz="2000" b="1" spc="-5" dirty="0">
                <a:latin typeface="Arial"/>
                <a:cs typeface="Arial"/>
              </a:rPr>
              <a:t>×50]+(0.3/1.3) </a:t>
            </a:r>
            <a:r>
              <a:rPr sz="2000" b="1" dirty="0">
                <a:latin typeface="Arial"/>
                <a:cs typeface="Arial"/>
              </a:rPr>
              <a:t>×[1+0.1 </a:t>
            </a:r>
            <a:r>
              <a:rPr sz="2000" b="1" spc="-5" dirty="0">
                <a:latin typeface="Arial"/>
                <a:cs typeface="Arial"/>
              </a:rPr>
              <a:t>×50] </a:t>
            </a:r>
            <a:r>
              <a:rPr sz="2000" b="1" dirty="0">
                <a:latin typeface="Arial"/>
                <a:cs typeface="Arial"/>
              </a:rPr>
              <a:t>=</a:t>
            </a:r>
            <a:r>
              <a:rPr sz="2000" b="1" spc="-22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2.54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E8556B95-9A6F-EA46-B147-11C2A014F8F8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62611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78540" y="764813"/>
            <a:ext cx="257316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u="none" dirty="0" err="1">
                <a:latin typeface="宋体"/>
                <a:cs typeface="宋体"/>
              </a:rPr>
              <a:t>习题讲解</a:t>
            </a:r>
            <a:r>
              <a:rPr lang="en-US" b="0" u="none" dirty="0">
                <a:latin typeface="宋体"/>
                <a:cs typeface="宋体"/>
              </a:rPr>
              <a:t>(14)</a:t>
            </a:r>
            <a:endParaRPr b="0" u="none" dirty="0">
              <a:latin typeface="宋体"/>
              <a:cs typeface="宋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54505" y="1535919"/>
            <a:ext cx="7475220" cy="5689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9720" algn="l"/>
                <a:tab pos="1670685" algn="l"/>
                <a:tab pos="3651885" algn="l"/>
              </a:tabLst>
            </a:pPr>
            <a:r>
              <a:rPr sz="2400" dirty="0">
                <a:latin typeface="宋体"/>
                <a:cs typeface="宋体"/>
              </a:rPr>
              <a:t>某种GPU结构包含10个SIMD处理器，每个SIMD指令有32 字节宽度，每个SIMD处理器包含8个单精度算数和 load/store指令的通道，这意味每个非分支non-  diverged	SIMD指令每周期产生32字节结果。假设分散 分支导致平均80%的线程是活跃的。假设70%的SIMD指 令执行单精度算数和20%	load/store指令。由于不是 所有的内存延迟能被隐藏，假设SIMD执行的平均发射 率为0.85.GPU时钟速度为1.5GHz。</a:t>
            </a:r>
            <a:endParaRPr sz="2400">
              <a:latin typeface="宋体"/>
              <a:cs typeface="宋体"/>
            </a:endParaRPr>
          </a:p>
          <a:p>
            <a:pPr marL="299085" indent="-287020">
              <a:lnSpc>
                <a:spcPct val="100000"/>
              </a:lnSpc>
              <a:spcBef>
                <a:spcPts val="465"/>
              </a:spcBef>
              <a:buFont typeface="Wingdings"/>
              <a:buChar char=""/>
              <a:tabLst>
                <a:tab pos="299720" algn="l"/>
              </a:tabLst>
            </a:pPr>
            <a:r>
              <a:rPr sz="2400" dirty="0">
                <a:latin typeface="宋体"/>
                <a:cs typeface="宋体"/>
              </a:rPr>
              <a:t>a.计算GPU的吞吐率(GFLOP/secGPU)</a:t>
            </a:r>
            <a:endParaRPr sz="2400">
              <a:latin typeface="宋体"/>
              <a:cs typeface="宋体"/>
            </a:endParaRPr>
          </a:p>
          <a:p>
            <a:pPr marL="299085" indent="-287020">
              <a:lnSpc>
                <a:spcPct val="100000"/>
              </a:lnSpc>
              <a:spcBef>
                <a:spcPts val="175"/>
              </a:spcBef>
              <a:buFont typeface="Wingdings"/>
              <a:buChar char=""/>
              <a:tabLst>
                <a:tab pos="299720" algn="l"/>
              </a:tabLst>
            </a:pPr>
            <a:r>
              <a:rPr sz="2400" dirty="0">
                <a:latin typeface="宋体"/>
                <a:cs typeface="宋体"/>
              </a:rPr>
              <a:t>b.假设有下述的选择</a:t>
            </a:r>
            <a:endParaRPr sz="2400">
              <a:latin typeface="宋体"/>
              <a:cs typeface="宋体"/>
            </a:endParaRPr>
          </a:p>
          <a:p>
            <a:pPr marL="737235" lvl="1" indent="-184785">
              <a:lnSpc>
                <a:spcPct val="100000"/>
              </a:lnSpc>
              <a:spcBef>
                <a:spcPts val="180"/>
              </a:spcBef>
              <a:buFont typeface="Symbol"/>
              <a:buChar char="•"/>
              <a:tabLst>
                <a:tab pos="737870" algn="l"/>
              </a:tabLst>
            </a:pPr>
            <a:r>
              <a:rPr sz="2400" dirty="0">
                <a:latin typeface="宋体"/>
                <a:cs typeface="宋体"/>
              </a:rPr>
              <a:t>增加单精度通道到16；</a:t>
            </a:r>
            <a:endParaRPr sz="2400">
              <a:latin typeface="宋体"/>
              <a:cs typeface="宋体"/>
            </a:endParaRPr>
          </a:p>
          <a:p>
            <a:pPr marL="737235" lvl="1" indent="-184785">
              <a:lnSpc>
                <a:spcPct val="100000"/>
              </a:lnSpc>
              <a:spcBef>
                <a:spcPts val="575"/>
              </a:spcBef>
              <a:buFont typeface="Symbol"/>
              <a:buChar char="•"/>
              <a:tabLst>
                <a:tab pos="737870" algn="l"/>
              </a:tabLst>
            </a:pPr>
            <a:r>
              <a:rPr sz="2400" dirty="0">
                <a:latin typeface="宋体"/>
                <a:cs typeface="宋体"/>
              </a:rPr>
              <a:t>增加SIMD处理器到15个；(不影响其他处理器性能</a:t>
            </a:r>
            <a:r>
              <a:rPr sz="2400" spc="-535" dirty="0">
                <a:latin typeface="宋体"/>
                <a:cs typeface="宋体"/>
              </a:rPr>
              <a:t>)</a:t>
            </a:r>
            <a:endParaRPr sz="2400">
              <a:latin typeface="宋体"/>
              <a:cs typeface="宋体"/>
            </a:endParaRPr>
          </a:p>
          <a:p>
            <a:pPr marL="737235" marR="328295" lvl="1" indent="-184785">
              <a:lnSpc>
                <a:spcPts val="2590"/>
              </a:lnSpc>
              <a:spcBef>
                <a:spcPts val="905"/>
              </a:spcBef>
              <a:buFont typeface="Symbol"/>
              <a:buChar char="•"/>
              <a:tabLst>
                <a:tab pos="737870" algn="l"/>
              </a:tabLst>
            </a:pPr>
            <a:r>
              <a:rPr sz="2400" dirty="0">
                <a:latin typeface="宋体"/>
                <a:cs typeface="宋体"/>
              </a:rPr>
              <a:t>增加cache减少内存延迟40%，能够增加发射率</a:t>
            </a:r>
            <a:r>
              <a:rPr sz="2400" spc="-765" dirty="0">
                <a:latin typeface="宋体"/>
                <a:cs typeface="宋体"/>
              </a:rPr>
              <a:t>到 </a:t>
            </a:r>
            <a:r>
              <a:rPr sz="2400" dirty="0">
                <a:latin typeface="宋体"/>
                <a:cs typeface="宋体"/>
              </a:rPr>
              <a:t>0.95</a:t>
            </a:r>
            <a:endParaRPr sz="2400">
              <a:latin typeface="宋体"/>
              <a:cs typeface="宋体"/>
            </a:endParaRPr>
          </a:p>
          <a:p>
            <a:pPr marL="737235">
              <a:lnSpc>
                <a:spcPts val="2555"/>
              </a:lnSpc>
            </a:pPr>
            <a:r>
              <a:rPr sz="2400" dirty="0">
                <a:latin typeface="宋体"/>
                <a:cs typeface="宋体"/>
              </a:rPr>
              <a:t>每种方法产生的加速比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2F8A646E-F35F-7345-A0B2-1000783E1756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701203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78540" y="764813"/>
            <a:ext cx="325896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u="none" dirty="0" err="1">
                <a:latin typeface="宋体"/>
                <a:cs typeface="宋体"/>
              </a:rPr>
              <a:t>习题讲解</a:t>
            </a:r>
            <a:endParaRPr b="0" u="none" dirty="0">
              <a:latin typeface="宋体"/>
              <a:cs typeface="宋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18945" y="1547286"/>
            <a:ext cx="8389620" cy="3716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1165" indent="-28702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431800" algn="l"/>
              </a:tabLst>
            </a:pPr>
            <a:r>
              <a:rPr sz="2400" dirty="0">
                <a:latin typeface="宋体"/>
                <a:cs typeface="宋体"/>
              </a:rPr>
              <a:t>a.</a:t>
            </a:r>
            <a:endParaRPr sz="2400">
              <a:latin typeface="宋体"/>
              <a:cs typeface="宋体"/>
            </a:endParaRPr>
          </a:p>
          <a:p>
            <a:pPr marL="431165">
              <a:lnSpc>
                <a:spcPct val="100000"/>
              </a:lnSpc>
            </a:pPr>
            <a:r>
              <a:rPr sz="2400" dirty="0">
                <a:latin typeface="宋体"/>
                <a:cs typeface="宋体"/>
              </a:rPr>
              <a:t>1.5GHz*0.80*0.85*0.70*10cores*32/4=57.12GFLOPs/s</a:t>
            </a:r>
            <a:endParaRPr sz="24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50">
              <a:latin typeface="宋体"/>
              <a:cs typeface="宋体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"/>
              <a:tabLst>
                <a:tab pos="299720" algn="l"/>
              </a:tabLst>
            </a:pPr>
            <a:r>
              <a:rPr sz="2400" dirty="0">
                <a:latin typeface="宋体"/>
                <a:cs typeface="宋体"/>
              </a:rPr>
              <a:t>b</a:t>
            </a:r>
            <a:endParaRPr sz="2400">
              <a:latin typeface="宋体"/>
              <a:cs typeface="宋体"/>
            </a:endParaRPr>
          </a:p>
          <a:p>
            <a:pPr marL="299085">
              <a:lnSpc>
                <a:spcPct val="100000"/>
              </a:lnSpc>
              <a:tabLst>
                <a:tab pos="756285" algn="l"/>
                <a:tab pos="5328285" algn="l"/>
              </a:tabLst>
            </a:pPr>
            <a:r>
              <a:rPr sz="2400" dirty="0">
                <a:latin typeface="宋体"/>
                <a:cs typeface="宋体"/>
              </a:rPr>
              <a:t>1.	1.5GHz*0.80*0.85*0.70*10cores	*64/4=114.24GFLOPs/s</a:t>
            </a:r>
            <a:endParaRPr sz="2400">
              <a:latin typeface="宋体"/>
              <a:cs typeface="宋体"/>
            </a:endParaRPr>
          </a:p>
          <a:p>
            <a:pPr marL="299085">
              <a:lnSpc>
                <a:spcPct val="100000"/>
              </a:lnSpc>
              <a:tabLst>
                <a:tab pos="1518285" algn="l"/>
                <a:tab pos="1823085" algn="l"/>
              </a:tabLst>
            </a:pPr>
            <a:r>
              <a:rPr sz="2400" dirty="0">
                <a:latin typeface="宋体"/>
                <a:cs typeface="宋体"/>
              </a:rPr>
              <a:t>speedup	=	114.24/57.12=2</a:t>
            </a:r>
            <a:endParaRPr sz="2400">
              <a:latin typeface="宋体"/>
              <a:cs typeface="宋体"/>
            </a:endParaRPr>
          </a:p>
          <a:p>
            <a:pPr marL="299085" marR="157480">
              <a:lnSpc>
                <a:spcPct val="100000"/>
              </a:lnSpc>
              <a:tabLst>
                <a:tab pos="756285" algn="l"/>
                <a:tab pos="1518285" algn="l"/>
                <a:tab pos="1823085" algn="l"/>
                <a:tab pos="5328285" algn="l"/>
              </a:tabLst>
            </a:pPr>
            <a:r>
              <a:rPr sz="2400" dirty="0">
                <a:latin typeface="宋体"/>
                <a:cs typeface="宋体"/>
              </a:rPr>
              <a:t>2.	1.5GHz*0.80*0.85*0.70*15cores	*32/4=85.68GFLOPs/s  speedup	=	85.68/57.12=1.5</a:t>
            </a:r>
            <a:endParaRPr sz="2400">
              <a:latin typeface="宋体"/>
              <a:cs typeface="宋体"/>
            </a:endParaRPr>
          </a:p>
          <a:p>
            <a:pPr marL="299085" marR="157480">
              <a:lnSpc>
                <a:spcPct val="100000"/>
              </a:lnSpc>
              <a:tabLst>
                <a:tab pos="756285" algn="l"/>
                <a:tab pos="1518285" algn="l"/>
                <a:tab pos="1823085" algn="l"/>
                <a:tab pos="5328285" algn="l"/>
              </a:tabLst>
            </a:pPr>
            <a:r>
              <a:rPr sz="2400" dirty="0">
                <a:latin typeface="宋体"/>
                <a:cs typeface="宋体"/>
              </a:rPr>
              <a:t>3.	1.5GHz*0.80*0.95*0.70*10cores	*32/4=63.84GFLOPs/s  speedup	=	63.84/57.12=1.11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864E29B6-AF7E-1C4D-8D77-7522F776D454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346156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40519" y="760074"/>
            <a:ext cx="29254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u="none" spc="10" dirty="0">
                <a:latin typeface="宋体"/>
                <a:cs typeface="宋体"/>
              </a:rPr>
              <a:t>例题选讲</a:t>
            </a:r>
            <a:r>
              <a:rPr b="0" u="none" spc="-5" dirty="0">
                <a:latin typeface="宋体"/>
                <a:cs typeface="宋体"/>
              </a:rPr>
              <a:t>（</a:t>
            </a:r>
            <a:r>
              <a:rPr u="none" spc="-5" dirty="0"/>
              <a:t>1</a:t>
            </a:r>
            <a:r>
              <a:rPr lang="en-US" u="none" spc="-5" dirty="0"/>
              <a:t>5</a:t>
            </a:r>
            <a:r>
              <a:rPr b="0" u="none" spc="-5" dirty="0">
                <a:latin typeface="宋体"/>
                <a:cs typeface="宋体"/>
              </a:rPr>
              <a:t>）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81455" y="1487418"/>
          <a:ext cx="2784474" cy="17221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28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5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59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9079">
                <a:tc gridSpan="4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P0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16839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herency 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state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8382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dress 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tag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Data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079">
                <a:tc>
                  <a:txBody>
                    <a:bodyPr/>
                    <a:lstStyle/>
                    <a:p>
                      <a:pPr marR="156210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B0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I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11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7005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00</a:t>
                      </a:r>
                      <a:r>
                        <a:rPr sz="1100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10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079">
                <a:tc>
                  <a:txBody>
                    <a:bodyPr/>
                    <a:lstStyle/>
                    <a:p>
                      <a:pPr marR="156210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B1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11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108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7005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00</a:t>
                      </a:r>
                      <a:r>
                        <a:rPr sz="1100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08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079">
                <a:tc>
                  <a:txBody>
                    <a:bodyPr/>
                    <a:lstStyle/>
                    <a:p>
                      <a:pPr marR="156210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B2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M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11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110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7005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00</a:t>
                      </a:r>
                      <a:r>
                        <a:rPr sz="1100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30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marR="156210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B3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I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11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118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7005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00</a:t>
                      </a:r>
                      <a:r>
                        <a:rPr sz="1100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10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910584" y="1487418"/>
          <a:ext cx="2784474" cy="17274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28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5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59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9079">
                <a:tc gridSpan="4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P1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5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116839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herency 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state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8382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dress 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tag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Data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07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B0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426084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I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7005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00</a:t>
                      </a:r>
                      <a:r>
                        <a:rPr sz="1100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10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B1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38862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M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128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7005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00</a:t>
                      </a:r>
                      <a:r>
                        <a:rPr sz="1100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68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07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B2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426084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I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110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7005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00</a:t>
                      </a:r>
                      <a:r>
                        <a:rPr sz="1100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10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07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B3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39878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118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7005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00</a:t>
                      </a:r>
                      <a:r>
                        <a:rPr sz="1100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18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981443" y="1479798"/>
          <a:ext cx="2785109" cy="17274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0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28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5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59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9079">
                <a:tc gridSpan="4"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P3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5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89535" marR="11811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herency 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state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89535" marR="8509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dress 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tag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Data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0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B0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120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8275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00</a:t>
                      </a:r>
                      <a:r>
                        <a:rPr sz="1100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20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0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B1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108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8275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00</a:t>
                      </a:r>
                      <a:r>
                        <a:rPr sz="1100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08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0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B2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I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110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8275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00</a:t>
                      </a:r>
                      <a:r>
                        <a:rPr sz="1100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10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B3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I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118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8275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00</a:t>
                      </a:r>
                      <a:r>
                        <a:rPr sz="1100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10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6709740" y="2151425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…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87552" y="3494526"/>
            <a:ext cx="8787384" cy="284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81455" y="3488430"/>
            <a:ext cx="8799830" cy="291465"/>
          </a:xfrm>
          <a:custGeom>
            <a:avLst/>
            <a:gdLst/>
            <a:ahLst/>
            <a:cxnLst/>
            <a:rect l="l" t="t" r="r" b="b"/>
            <a:pathLst>
              <a:path w="8799830" h="291464">
                <a:moveTo>
                  <a:pt x="8796528" y="0"/>
                </a:moveTo>
                <a:lnTo>
                  <a:pt x="3048" y="0"/>
                </a:lnTo>
                <a:lnTo>
                  <a:pt x="0" y="3048"/>
                </a:lnTo>
                <a:lnTo>
                  <a:pt x="0" y="291083"/>
                </a:lnTo>
                <a:lnTo>
                  <a:pt x="12192" y="291083"/>
                </a:lnTo>
                <a:lnTo>
                  <a:pt x="12192" y="12192"/>
                </a:lnTo>
                <a:lnTo>
                  <a:pt x="6095" y="12192"/>
                </a:lnTo>
                <a:lnTo>
                  <a:pt x="12192" y="6096"/>
                </a:lnTo>
                <a:lnTo>
                  <a:pt x="8799576" y="6096"/>
                </a:lnTo>
                <a:lnTo>
                  <a:pt x="8799576" y="3048"/>
                </a:lnTo>
                <a:lnTo>
                  <a:pt x="8796528" y="0"/>
                </a:lnTo>
                <a:close/>
              </a:path>
              <a:path w="8799830" h="291464">
                <a:moveTo>
                  <a:pt x="8787384" y="6096"/>
                </a:moveTo>
                <a:lnTo>
                  <a:pt x="8787384" y="291083"/>
                </a:lnTo>
                <a:lnTo>
                  <a:pt x="8799576" y="291083"/>
                </a:lnTo>
                <a:lnTo>
                  <a:pt x="8799576" y="12192"/>
                </a:lnTo>
                <a:lnTo>
                  <a:pt x="8793480" y="12192"/>
                </a:lnTo>
                <a:lnTo>
                  <a:pt x="8787384" y="6096"/>
                </a:lnTo>
                <a:close/>
              </a:path>
              <a:path w="8799830" h="291464">
                <a:moveTo>
                  <a:pt x="12192" y="6096"/>
                </a:moveTo>
                <a:lnTo>
                  <a:pt x="6095" y="12192"/>
                </a:lnTo>
                <a:lnTo>
                  <a:pt x="12192" y="12192"/>
                </a:lnTo>
                <a:lnTo>
                  <a:pt x="12192" y="6096"/>
                </a:lnTo>
                <a:close/>
              </a:path>
              <a:path w="8799830" h="291464">
                <a:moveTo>
                  <a:pt x="8787384" y="6096"/>
                </a:moveTo>
                <a:lnTo>
                  <a:pt x="12192" y="6096"/>
                </a:lnTo>
                <a:lnTo>
                  <a:pt x="12192" y="12192"/>
                </a:lnTo>
                <a:lnTo>
                  <a:pt x="8787384" y="12192"/>
                </a:lnTo>
                <a:lnTo>
                  <a:pt x="8787384" y="6096"/>
                </a:lnTo>
                <a:close/>
              </a:path>
              <a:path w="8799830" h="291464">
                <a:moveTo>
                  <a:pt x="8799576" y="6096"/>
                </a:moveTo>
                <a:lnTo>
                  <a:pt x="8787384" y="6096"/>
                </a:lnTo>
                <a:lnTo>
                  <a:pt x="8793480" y="12192"/>
                </a:lnTo>
                <a:lnTo>
                  <a:pt x="8799576" y="12192"/>
                </a:lnTo>
                <a:lnTo>
                  <a:pt x="8799576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038236" y="3561561"/>
            <a:ext cx="4725387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b="1" spc="-10" dirty="0">
                <a:solidFill>
                  <a:srgbClr val="FC0128"/>
                </a:solidFill>
                <a:latin typeface="Arial"/>
                <a:cs typeface="Arial"/>
              </a:rPr>
              <a:t>On-chip interconnect </a:t>
            </a:r>
            <a:r>
              <a:rPr sz="1600" b="1" spc="5" dirty="0">
                <a:solidFill>
                  <a:srgbClr val="FC0128"/>
                </a:solidFill>
                <a:latin typeface="Arial"/>
                <a:cs typeface="Arial"/>
              </a:rPr>
              <a:t>(with </a:t>
            </a:r>
            <a:r>
              <a:rPr sz="1600" b="1" spc="-10" dirty="0">
                <a:solidFill>
                  <a:srgbClr val="FC0128"/>
                </a:solidFill>
                <a:latin typeface="Arial"/>
                <a:cs typeface="Arial"/>
              </a:rPr>
              <a:t>coherency</a:t>
            </a:r>
            <a:r>
              <a:rPr sz="1600" b="1" spc="80" dirty="0">
                <a:solidFill>
                  <a:srgbClr val="FC0128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FC0128"/>
                </a:solidFill>
                <a:latin typeface="Arial"/>
                <a:cs typeface="Arial"/>
              </a:rPr>
              <a:t>manager)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915667" y="3208014"/>
            <a:ext cx="73660" cy="288290"/>
          </a:xfrm>
          <a:custGeom>
            <a:avLst/>
            <a:gdLst/>
            <a:ahLst/>
            <a:cxnLst/>
            <a:rect l="l" t="t" r="r" b="b"/>
            <a:pathLst>
              <a:path w="73660" h="288289">
                <a:moveTo>
                  <a:pt x="73152" y="252984"/>
                </a:moveTo>
                <a:lnTo>
                  <a:pt x="0" y="252984"/>
                </a:lnTo>
                <a:lnTo>
                  <a:pt x="36576" y="288036"/>
                </a:lnTo>
                <a:lnTo>
                  <a:pt x="73152" y="252984"/>
                </a:lnTo>
                <a:close/>
              </a:path>
              <a:path w="73660" h="288289">
                <a:moveTo>
                  <a:pt x="54864" y="0"/>
                </a:moveTo>
                <a:lnTo>
                  <a:pt x="18288" y="0"/>
                </a:lnTo>
                <a:lnTo>
                  <a:pt x="18288" y="252984"/>
                </a:lnTo>
                <a:lnTo>
                  <a:pt x="54864" y="252984"/>
                </a:lnTo>
                <a:lnTo>
                  <a:pt x="5486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00427" y="3201918"/>
            <a:ext cx="104139" cy="303530"/>
          </a:xfrm>
          <a:custGeom>
            <a:avLst/>
            <a:gdLst/>
            <a:ahLst/>
            <a:cxnLst/>
            <a:rect l="l" t="t" r="r" b="b"/>
            <a:pathLst>
              <a:path w="104139" h="303529">
                <a:moveTo>
                  <a:pt x="27432" y="252984"/>
                </a:moveTo>
                <a:lnTo>
                  <a:pt x="0" y="252984"/>
                </a:lnTo>
                <a:lnTo>
                  <a:pt x="51816" y="303276"/>
                </a:lnTo>
                <a:lnTo>
                  <a:pt x="65947" y="289560"/>
                </a:lnTo>
                <a:lnTo>
                  <a:pt x="47244" y="289560"/>
                </a:lnTo>
                <a:lnTo>
                  <a:pt x="51816" y="285178"/>
                </a:lnTo>
                <a:lnTo>
                  <a:pt x="30943" y="265176"/>
                </a:lnTo>
                <a:lnTo>
                  <a:pt x="15240" y="265176"/>
                </a:lnTo>
                <a:lnTo>
                  <a:pt x="19812" y="254508"/>
                </a:lnTo>
                <a:lnTo>
                  <a:pt x="27432" y="254508"/>
                </a:lnTo>
                <a:lnTo>
                  <a:pt x="27432" y="252984"/>
                </a:lnTo>
                <a:close/>
              </a:path>
              <a:path w="104139" h="303529">
                <a:moveTo>
                  <a:pt x="51816" y="285178"/>
                </a:moveTo>
                <a:lnTo>
                  <a:pt x="47244" y="289560"/>
                </a:lnTo>
                <a:lnTo>
                  <a:pt x="56388" y="289560"/>
                </a:lnTo>
                <a:lnTo>
                  <a:pt x="51816" y="285178"/>
                </a:lnTo>
                <a:close/>
              </a:path>
              <a:path w="104139" h="303529">
                <a:moveTo>
                  <a:pt x="83820" y="254508"/>
                </a:moveTo>
                <a:lnTo>
                  <a:pt x="51816" y="285178"/>
                </a:lnTo>
                <a:lnTo>
                  <a:pt x="56388" y="289560"/>
                </a:lnTo>
                <a:lnTo>
                  <a:pt x="65947" y="289560"/>
                </a:lnTo>
                <a:lnTo>
                  <a:pt x="91070" y="265176"/>
                </a:lnTo>
                <a:lnTo>
                  <a:pt x="88392" y="265176"/>
                </a:lnTo>
                <a:lnTo>
                  <a:pt x="83820" y="254508"/>
                </a:lnTo>
                <a:close/>
              </a:path>
              <a:path w="104139" h="303529">
                <a:moveTo>
                  <a:pt x="19812" y="254508"/>
                </a:moveTo>
                <a:lnTo>
                  <a:pt x="15240" y="265176"/>
                </a:lnTo>
                <a:lnTo>
                  <a:pt x="30943" y="265176"/>
                </a:lnTo>
                <a:lnTo>
                  <a:pt x="19812" y="254508"/>
                </a:lnTo>
                <a:close/>
              </a:path>
              <a:path w="104139" h="303529">
                <a:moveTo>
                  <a:pt x="27432" y="254508"/>
                </a:moveTo>
                <a:lnTo>
                  <a:pt x="19812" y="254508"/>
                </a:lnTo>
                <a:lnTo>
                  <a:pt x="30943" y="265176"/>
                </a:lnTo>
                <a:lnTo>
                  <a:pt x="39624" y="265176"/>
                </a:lnTo>
                <a:lnTo>
                  <a:pt x="39624" y="259080"/>
                </a:lnTo>
                <a:lnTo>
                  <a:pt x="27432" y="259080"/>
                </a:lnTo>
                <a:lnTo>
                  <a:pt x="27432" y="254508"/>
                </a:lnTo>
                <a:close/>
              </a:path>
              <a:path w="104139" h="303529">
                <a:moveTo>
                  <a:pt x="64008" y="6096"/>
                </a:moveTo>
                <a:lnTo>
                  <a:pt x="64008" y="265176"/>
                </a:lnTo>
                <a:lnTo>
                  <a:pt x="72688" y="265176"/>
                </a:lnTo>
                <a:lnTo>
                  <a:pt x="79049" y="259080"/>
                </a:lnTo>
                <a:lnTo>
                  <a:pt x="76200" y="259080"/>
                </a:lnTo>
                <a:lnTo>
                  <a:pt x="70104" y="252984"/>
                </a:lnTo>
                <a:lnTo>
                  <a:pt x="76200" y="252984"/>
                </a:lnTo>
                <a:lnTo>
                  <a:pt x="76200" y="13716"/>
                </a:lnTo>
                <a:lnTo>
                  <a:pt x="70104" y="13716"/>
                </a:lnTo>
                <a:lnTo>
                  <a:pt x="64008" y="6096"/>
                </a:lnTo>
                <a:close/>
              </a:path>
              <a:path w="104139" h="303529">
                <a:moveTo>
                  <a:pt x="102061" y="254508"/>
                </a:moveTo>
                <a:lnTo>
                  <a:pt x="83820" y="254508"/>
                </a:lnTo>
                <a:lnTo>
                  <a:pt x="88392" y="265176"/>
                </a:lnTo>
                <a:lnTo>
                  <a:pt x="91070" y="265176"/>
                </a:lnTo>
                <a:lnTo>
                  <a:pt x="102061" y="254508"/>
                </a:lnTo>
                <a:close/>
              </a:path>
              <a:path w="104139" h="303529">
                <a:moveTo>
                  <a:pt x="76200" y="0"/>
                </a:moveTo>
                <a:lnTo>
                  <a:pt x="27432" y="0"/>
                </a:lnTo>
                <a:lnTo>
                  <a:pt x="27432" y="259080"/>
                </a:lnTo>
                <a:lnTo>
                  <a:pt x="33528" y="252984"/>
                </a:lnTo>
                <a:lnTo>
                  <a:pt x="39624" y="252984"/>
                </a:lnTo>
                <a:lnTo>
                  <a:pt x="39624" y="13716"/>
                </a:lnTo>
                <a:lnTo>
                  <a:pt x="33528" y="13716"/>
                </a:lnTo>
                <a:lnTo>
                  <a:pt x="39624" y="6096"/>
                </a:lnTo>
                <a:lnTo>
                  <a:pt x="76200" y="6096"/>
                </a:lnTo>
                <a:lnTo>
                  <a:pt x="76200" y="0"/>
                </a:lnTo>
                <a:close/>
              </a:path>
              <a:path w="104139" h="303529">
                <a:moveTo>
                  <a:pt x="39624" y="252984"/>
                </a:moveTo>
                <a:lnTo>
                  <a:pt x="33528" y="252984"/>
                </a:lnTo>
                <a:lnTo>
                  <a:pt x="27432" y="259080"/>
                </a:lnTo>
                <a:lnTo>
                  <a:pt x="39624" y="259080"/>
                </a:lnTo>
                <a:lnTo>
                  <a:pt x="39624" y="252984"/>
                </a:lnTo>
                <a:close/>
              </a:path>
              <a:path w="104139" h="303529">
                <a:moveTo>
                  <a:pt x="76200" y="252984"/>
                </a:moveTo>
                <a:lnTo>
                  <a:pt x="70104" y="252984"/>
                </a:lnTo>
                <a:lnTo>
                  <a:pt x="76200" y="259080"/>
                </a:lnTo>
                <a:lnTo>
                  <a:pt x="76200" y="252984"/>
                </a:lnTo>
                <a:close/>
              </a:path>
              <a:path w="104139" h="303529">
                <a:moveTo>
                  <a:pt x="103632" y="252984"/>
                </a:moveTo>
                <a:lnTo>
                  <a:pt x="76200" y="252984"/>
                </a:lnTo>
                <a:lnTo>
                  <a:pt x="76200" y="259080"/>
                </a:lnTo>
                <a:lnTo>
                  <a:pt x="79049" y="259080"/>
                </a:lnTo>
                <a:lnTo>
                  <a:pt x="83820" y="254508"/>
                </a:lnTo>
                <a:lnTo>
                  <a:pt x="102061" y="254508"/>
                </a:lnTo>
                <a:lnTo>
                  <a:pt x="103632" y="252984"/>
                </a:lnTo>
                <a:close/>
              </a:path>
              <a:path w="104139" h="303529">
                <a:moveTo>
                  <a:pt x="39624" y="6096"/>
                </a:moveTo>
                <a:lnTo>
                  <a:pt x="33528" y="13716"/>
                </a:lnTo>
                <a:lnTo>
                  <a:pt x="39624" y="13716"/>
                </a:lnTo>
                <a:lnTo>
                  <a:pt x="39624" y="6096"/>
                </a:lnTo>
                <a:close/>
              </a:path>
              <a:path w="104139" h="303529">
                <a:moveTo>
                  <a:pt x="64008" y="6096"/>
                </a:moveTo>
                <a:lnTo>
                  <a:pt x="39624" y="6096"/>
                </a:lnTo>
                <a:lnTo>
                  <a:pt x="39624" y="13716"/>
                </a:lnTo>
                <a:lnTo>
                  <a:pt x="64008" y="13716"/>
                </a:lnTo>
                <a:lnTo>
                  <a:pt x="64008" y="6096"/>
                </a:lnTo>
                <a:close/>
              </a:path>
              <a:path w="104139" h="303529">
                <a:moveTo>
                  <a:pt x="76200" y="6096"/>
                </a:moveTo>
                <a:lnTo>
                  <a:pt x="64008" y="6096"/>
                </a:lnTo>
                <a:lnTo>
                  <a:pt x="70104" y="13716"/>
                </a:lnTo>
                <a:lnTo>
                  <a:pt x="76200" y="13716"/>
                </a:lnTo>
                <a:lnTo>
                  <a:pt x="76200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558795" y="3208014"/>
            <a:ext cx="73660" cy="288290"/>
          </a:xfrm>
          <a:custGeom>
            <a:avLst/>
            <a:gdLst/>
            <a:ahLst/>
            <a:cxnLst/>
            <a:rect l="l" t="t" r="r" b="b"/>
            <a:pathLst>
              <a:path w="73660" h="288289">
                <a:moveTo>
                  <a:pt x="54864" y="36575"/>
                </a:moveTo>
                <a:lnTo>
                  <a:pt x="18288" y="36575"/>
                </a:lnTo>
                <a:lnTo>
                  <a:pt x="18288" y="288035"/>
                </a:lnTo>
                <a:lnTo>
                  <a:pt x="54864" y="288035"/>
                </a:lnTo>
                <a:lnTo>
                  <a:pt x="54864" y="36575"/>
                </a:lnTo>
                <a:close/>
              </a:path>
              <a:path w="73660" h="288289">
                <a:moveTo>
                  <a:pt x="36576" y="0"/>
                </a:moveTo>
                <a:lnTo>
                  <a:pt x="0" y="36575"/>
                </a:lnTo>
                <a:lnTo>
                  <a:pt x="73152" y="36575"/>
                </a:lnTo>
                <a:lnTo>
                  <a:pt x="3657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543555" y="3200394"/>
            <a:ext cx="104139" cy="303530"/>
          </a:xfrm>
          <a:custGeom>
            <a:avLst/>
            <a:gdLst/>
            <a:ahLst/>
            <a:cxnLst/>
            <a:rect l="l" t="t" r="r" b="b"/>
            <a:pathLst>
              <a:path w="104139" h="303529">
                <a:moveTo>
                  <a:pt x="27432" y="44195"/>
                </a:moveTo>
                <a:lnTo>
                  <a:pt x="27432" y="303275"/>
                </a:lnTo>
                <a:lnTo>
                  <a:pt x="76200" y="303275"/>
                </a:lnTo>
                <a:lnTo>
                  <a:pt x="76200" y="295655"/>
                </a:lnTo>
                <a:lnTo>
                  <a:pt x="39624" y="295655"/>
                </a:lnTo>
                <a:lnTo>
                  <a:pt x="33528" y="289559"/>
                </a:lnTo>
                <a:lnTo>
                  <a:pt x="39624" y="289559"/>
                </a:lnTo>
                <a:lnTo>
                  <a:pt x="39624" y="50291"/>
                </a:lnTo>
                <a:lnTo>
                  <a:pt x="33528" y="50291"/>
                </a:lnTo>
                <a:lnTo>
                  <a:pt x="27432" y="44195"/>
                </a:lnTo>
                <a:close/>
              </a:path>
              <a:path w="104139" h="303529">
                <a:moveTo>
                  <a:pt x="39624" y="289559"/>
                </a:moveTo>
                <a:lnTo>
                  <a:pt x="33528" y="289559"/>
                </a:lnTo>
                <a:lnTo>
                  <a:pt x="39624" y="295655"/>
                </a:lnTo>
                <a:lnTo>
                  <a:pt x="39624" y="289559"/>
                </a:lnTo>
                <a:close/>
              </a:path>
              <a:path w="104139" h="303529">
                <a:moveTo>
                  <a:pt x="64008" y="289559"/>
                </a:moveTo>
                <a:lnTo>
                  <a:pt x="39624" y="289559"/>
                </a:lnTo>
                <a:lnTo>
                  <a:pt x="39624" y="295655"/>
                </a:lnTo>
                <a:lnTo>
                  <a:pt x="64008" y="295655"/>
                </a:lnTo>
                <a:lnTo>
                  <a:pt x="64008" y="289559"/>
                </a:lnTo>
                <a:close/>
              </a:path>
              <a:path w="104139" h="303529">
                <a:moveTo>
                  <a:pt x="73152" y="38099"/>
                </a:moveTo>
                <a:lnTo>
                  <a:pt x="64008" y="38099"/>
                </a:lnTo>
                <a:lnTo>
                  <a:pt x="64008" y="295655"/>
                </a:lnTo>
                <a:lnTo>
                  <a:pt x="70103" y="289559"/>
                </a:lnTo>
                <a:lnTo>
                  <a:pt x="76200" y="289559"/>
                </a:lnTo>
                <a:lnTo>
                  <a:pt x="76200" y="50291"/>
                </a:lnTo>
                <a:lnTo>
                  <a:pt x="70104" y="50291"/>
                </a:lnTo>
                <a:lnTo>
                  <a:pt x="76200" y="44195"/>
                </a:lnTo>
                <a:lnTo>
                  <a:pt x="79247" y="44195"/>
                </a:lnTo>
                <a:lnTo>
                  <a:pt x="73152" y="38099"/>
                </a:lnTo>
                <a:close/>
              </a:path>
              <a:path w="104139" h="303529">
                <a:moveTo>
                  <a:pt x="76200" y="289559"/>
                </a:moveTo>
                <a:lnTo>
                  <a:pt x="70103" y="289559"/>
                </a:lnTo>
                <a:lnTo>
                  <a:pt x="64008" y="295655"/>
                </a:lnTo>
                <a:lnTo>
                  <a:pt x="76200" y="295655"/>
                </a:lnTo>
                <a:lnTo>
                  <a:pt x="76200" y="289559"/>
                </a:lnTo>
                <a:close/>
              </a:path>
              <a:path w="104139" h="303529">
                <a:moveTo>
                  <a:pt x="51816" y="0"/>
                </a:moveTo>
                <a:lnTo>
                  <a:pt x="0" y="50291"/>
                </a:lnTo>
                <a:lnTo>
                  <a:pt x="27432" y="50291"/>
                </a:lnTo>
                <a:lnTo>
                  <a:pt x="27432" y="48767"/>
                </a:lnTo>
                <a:lnTo>
                  <a:pt x="19812" y="48767"/>
                </a:lnTo>
                <a:lnTo>
                  <a:pt x="15240" y="38099"/>
                </a:lnTo>
                <a:lnTo>
                  <a:pt x="30480" y="38099"/>
                </a:lnTo>
                <a:lnTo>
                  <a:pt x="51816" y="16763"/>
                </a:lnTo>
                <a:lnTo>
                  <a:pt x="47244" y="12191"/>
                </a:lnTo>
                <a:lnTo>
                  <a:pt x="64377" y="12191"/>
                </a:lnTo>
                <a:lnTo>
                  <a:pt x="51816" y="0"/>
                </a:lnTo>
                <a:close/>
              </a:path>
              <a:path w="104139" h="303529">
                <a:moveTo>
                  <a:pt x="39624" y="44195"/>
                </a:moveTo>
                <a:lnTo>
                  <a:pt x="27432" y="44195"/>
                </a:lnTo>
                <a:lnTo>
                  <a:pt x="33528" y="50291"/>
                </a:lnTo>
                <a:lnTo>
                  <a:pt x="39624" y="50291"/>
                </a:lnTo>
                <a:lnTo>
                  <a:pt x="39624" y="44195"/>
                </a:lnTo>
                <a:close/>
              </a:path>
              <a:path w="104139" h="303529">
                <a:moveTo>
                  <a:pt x="76200" y="44195"/>
                </a:moveTo>
                <a:lnTo>
                  <a:pt x="70104" y="50291"/>
                </a:lnTo>
                <a:lnTo>
                  <a:pt x="76200" y="50291"/>
                </a:lnTo>
                <a:lnTo>
                  <a:pt x="76200" y="44195"/>
                </a:lnTo>
                <a:close/>
              </a:path>
              <a:path w="104139" h="303529">
                <a:moveTo>
                  <a:pt x="79247" y="44195"/>
                </a:moveTo>
                <a:lnTo>
                  <a:pt x="76200" y="44195"/>
                </a:lnTo>
                <a:lnTo>
                  <a:pt x="76200" y="50291"/>
                </a:lnTo>
                <a:lnTo>
                  <a:pt x="103632" y="50291"/>
                </a:lnTo>
                <a:lnTo>
                  <a:pt x="102061" y="48767"/>
                </a:lnTo>
                <a:lnTo>
                  <a:pt x="83820" y="48767"/>
                </a:lnTo>
                <a:lnTo>
                  <a:pt x="79247" y="44195"/>
                </a:lnTo>
                <a:close/>
              </a:path>
              <a:path w="104139" h="303529">
                <a:moveTo>
                  <a:pt x="30480" y="38099"/>
                </a:moveTo>
                <a:lnTo>
                  <a:pt x="15240" y="38099"/>
                </a:lnTo>
                <a:lnTo>
                  <a:pt x="19812" y="48767"/>
                </a:lnTo>
                <a:lnTo>
                  <a:pt x="30480" y="38099"/>
                </a:lnTo>
                <a:close/>
              </a:path>
              <a:path w="104139" h="303529">
                <a:moveTo>
                  <a:pt x="39624" y="38099"/>
                </a:moveTo>
                <a:lnTo>
                  <a:pt x="30480" y="38099"/>
                </a:lnTo>
                <a:lnTo>
                  <a:pt x="19812" y="48767"/>
                </a:lnTo>
                <a:lnTo>
                  <a:pt x="27432" y="48767"/>
                </a:lnTo>
                <a:lnTo>
                  <a:pt x="27432" y="44195"/>
                </a:lnTo>
                <a:lnTo>
                  <a:pt x="39624" y="44195"/>
                </a:lnTo>
                <a:lnTo>
                  <a:pt x="39624" y="38099"/>
                </a:lnTo>
                <a:close/>
              </a:path>
              <a:path w="104139" h="303529">
                <a:moveTo>
                  <a:pt x="64377" y="12191"/>
                </a:moveTo>
                <a:lnTo>
                  <a:pt x="56388" y="12191"/>
                </a:lnTo>
                <a:lnTo>
                  <a:pt x="51816" y="16763"/>
                </a:lnTo>
                <a:lnTo>
                  <a:pt x="83820" y="48767"/>
                </a:lnTo>
                <a:lnTo>
                  <a:pt x="88392" y="38099"/>
                </a:lnTo>
                <a:lnTo>
                  <a:pt x="91070" y="38099"/>
                </a:lnTo>
                <a:lnTo>
                  <a:pt x="64377" y="12191"/>
                </a:lnTo>
                <a:close/>
              </a:path>
              <a:path w="104139" h="303529">
                <a:moveTo>
                  <a:pt x="91070" y="38099"/>
                </a:moveTo>
                <a:lnTo>
                  <a:pt x="88392" y="38099"/>
                </a:lnTo>
                <a:lnTo>
                  <a:pt x="83820" y="48767"/>
                </a:lnTo>
                <a:lnTo>
                  <a:pt x="102061" y="48767"/>
                </a:lnTo>
                <a:lnTo>
                  <a:pt x="91070" y="38099"/>
                </a:lnTo>
                <a:close/>
              </a:path>
              <a:path w="104139" h="303529">
                <a:moveTo>
                  <a:pt x="56388" y="12191"/>
                </a:moveTo>
                <a:lnTo>
                  <a:pt x="47244" y="12191"/>
                </a:lnTo>
                <a:lnTo>
                  <a:pt x="51816" y="16763"/>
                </a:lnTo>
                <a:lnTo>
                  <a:pt x="56388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059679" y="3208014"/>
            <a:ext cx="71755" cy="288290"/>
          </a:xfrm>
          <a:custGeom>
            <a:avLst/>
            <a:gdLst/>
            <a:ahLst/>
            <a:cxnLst/>
            <a:rect l="l" t="t" r="r" b="b"/>
            <a:pathLst>
              <a:path w="71754" h="288289">
                <a:moveTo>
                  <a:pt x="71628" y="252984"/>
                </a:moveTo>
                <a:lnTo>
                  <a:pt x="0" y="252984"/>
                </a:lnTo>
                <a:lnTo>
                  <a:pt x="35052" y="288036"/>
                </a:lnTo>
                <a:lnTo>
                  <a:pt x="71628" y="252984"/>
                </a:lnTo>
                <a:close/>
              </a:path>
              <a:path w="71754" h="288289">
                <a:moveTo>
                  <a:pt x="53340" y="0"/>
                </a:moveTo>
                <a:lnTo>
                  <a:pt x="16764" y="0"/>
                </a:lnTo>
                <a:lnTo>
                  <a:pt x="16764" y="252984"/>
                </a:lnTo>
                <a:lnTo>
                  <a:pt x="53340" y="252984"/>
                </a:lnTo>
                <a:lnTo>
                  <a:pt x="533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044440" y="3201918"/>
            <a:ext cx="102235" cy="303530"/>
          </a:xfrm>
          <a:custGeom>
            <a:avLst/>
            <a:gdLst/>
            <a:ahLst/>
            <a:cxnLst/>
            <a:rect l="l" t="t" r="r" b="b"/>
            <a:pathLst>
              <a:path w="102235" h="303529">
                <a:moveTo>
                  <a:pt x="25908" y="252984"/>
                </a:moveTo>
                <a:lnTo>
                  <a:pt x="0" y="252984"/>
                </a:lnTo>
                <a:lnTo>
                  <a:pt x="50292" y="303276"/>
                </a:lnTo>
                <a:lnTo>
                  <a:pt x="64423" y="289560"/>
                </a:lnTo>
                <a:lnTo>
                  <a:pt x="45720" y="289560"/>
                </a:lnTo>
                <a:lnTo>
                  <a:pt x="50389" y="285085"/>
                </a:lnTo>
                <a:lnTo>
                  <a:pt x="30480" y="265176"/>
                </a:lnTo>
                <a:lnTo>
                  <a:pt x="15240" y="265176"/>
                </a:lnTo>
                <a:lnTo>
                  <a:pt x="19812" y="254508"/>
                </a:lnTo>
                <a:lnTo>
                  <a:pt x="25908" y="254508"/>
                </a:lnTo>
                <a:lnTo>
                  <a:pt x="25908" y="252984"/>
                </a:lnTo>
                <a:close/>
              </a:path>
              <a:path w="102235" h="303529">
                <a:moveTo>
                  <a:pt x="50389" y="285085"/>
                </a:moveTo>
                <a:lnTo>
                  <a:pt x="45720" y="289560"/>
                </a:lnTo>
                <a:lnTo>
                  <a:pt x="54864" y="289560"/>
                </a:lnTo>
                <a:lnTo>
                  <a:pt x="50389" y="285085"/>
                </a:lnTo>
                <a:close/>
              </a:path>
              <a:path w="102235" h="303529">
                <a:moveTo>
                  <a:pt x="82296" y="254508"/>
                </a:moveTo>
                <a:lnTo>
                  <a:pt x="50389" y="285085"/>
                </a:lnTo>
                <a:lnTo>
                  <a:pt x="54864" y="289560"/>
                </a:lnTo>
                <a:lnTo>
                  <a:pt x="64423" y="289560"/>
                </a:lnTo>
                <a:lnTo>
                  <a:pt x="89546" y="265176"/>
                </a:lnTo>
                <a:lnTo>
                  <a:pt x="86868" y="265176"/>
                </a:lnTo>
                <a:lnTo>
                  <a:pt x="82296" y="254508"/>
                </a:lnTo>
                <a:close/>
              </a:path>
              <a:path w="102235" h="303529">
                <a:moveTo>
                  <a:pt x="19812" y="254508"/>
                </a:moveTo>
                <a:lnTo>
                  <a:pt x="15240" y="265176"/>
                </a:lnTo>
                <a:lnTo>
                  <a:pt x="30480" y="265176"/>
                </a:lnTo>
                <a:lnTo>
                  <a:pt x="19812" y="254508"/>
                </a:lnTo>
                <a:close/>
              </a:path>
              <a:path w="102235" h="303529">
                <a:moveTo>
                  <a:pt x="25908" y="254508"/>
                </a:moveTo>
                <a:lnTo>
                  <a:pt x="19812" y="254508"/>
                </a:lnTo>
                <a:lnTo>
                  <a:pt x="30480" y="265176"/>
                </a:lnTo>
                <a:lnTo>
                  <a:pt x="39624" y="265176"/>
                </a:lnTo>
                <a:lnTo>
                  <a:pt x="39624" y="259080"/>
                </a:lnTo>
                <a:lnTo>
                  <a:pt x="25908" y="259080"/>
                </a:lnTo>
                <a:lnTo>
                  <a:pt x="25908" y="254508"/>
                </a:lnTo>
                <a:close/>
              </a:path>
              <a:path w="102235" h="303529">
                <a:moveTo>
                  <a:pt x="62484" y="6096"/>
                </a:moveTo>
                <a:lnTo>
                  <a:pt x="62484" y="265176"/>
                </a:lnTo>
                <a:lnTo>
                  <a:pt x="71164" y="265176"/>
                </a:lnTo>
                <a:lnTo>
                  <a:pt x="77525" y="259080"/>
                </a:lnTo>
                <a:lnTo>
                  <a:pt x="74676" y="259080"/>
                </a:lnTo>
                <a:lnTo>
                  <a:pt x="68580" y="252984"/>
                </a:lnTo>
                <a:lnTo>
                  <a:pt x="74676" y="252984"/>
                </a:lnTo>
                <a:lnTo>
                  <a:pt x="74676" y="13716"/>
                </a:lnTo>
                <a:lnTo>
                  <a:pt x="68580" y="13716"/>
                </a:lnTo>
                <a:lnTo>
                  <a:pt x="62484" y="6096"/>
                </a:lnTo>
                <a:close/>
              </a:path>
              <a:path w="102235" h="303529">
                <a:moveTo>
                  <a:pt x="100537" y="254508"/>
                </a:moveTo>
                <a:lnTo>
                  <a:pt x="82296" y="254508"/>
                </a:lnTo>
                <a:lnTo>
                  <a:pt x="86868" y="265176"/>
                </a:lnTo>
                <a:lnTo>
                  <a:pt x="89546" y="265176"/>
                </a:lnTo>
                <a:lnTo>
                  <a:pt x="100537" y="254508"/>
                </a:lnTo>
                <a:close/>
              </a:path>
              <a:path w="102235" h="303529">
                <a:moveTo>
                  <a:pt x="74676" y="0"/>
                </a:moveTo>
                <a:lnTo>
                  <a:pt x="25908" y="0"/>
                </a:lnTo>
                <a:lnTo>
                  <a:pt x="25908" y="259080"/>
                </a:lnTo>
                <a:lnTo>
                  <a:pt x="32004" y="252984"/>
                </a:lnTo>
                <a:lnTo>
                  <a:pt x="39624" y="252984"/>
                </a:lnTo>
                <a:lnTo>
                  <a:pt x="39624" y="13716"/>
                </a:lnTo>
                <a:lnTo>
                  <a:pt x="32004" y="13716"/>
                </a:lnTo>
                <a:lnTo>
                  <a:pt x="39624" y="6096"/>
                </a:lnTo>
                <a:lnTo>
                  <a:pt x="74676" y="6096"/>
                </a:lnTo>
                <a:lnTo>
                  <a:pt x="74676" y="0"/>
                </a:lnTo>
                <a:close/>
              </a:path>
              <a:path w="102235" h="303529">
                <a:moveTo>
                  <a:pt x="39624" y="252984"/>
                </a:moveTo>
                <a:lnTo>
                  <a:pt x="32004" y="252984"/>
                </a:lnTo>
                <a:lnTo>
                  <a:pt x="25908" y="259080"/>
                </a:lnTo>
                <a:lnTo>
                  <a:pt x="39624" y="259080"/>
                </a:lnTo>
                <a:lnTo>
                  <a:pt x="39624" y="252984"/>
                </a:lnTo>
                <a:close/>
              </a:path>
              <a:path w="102235" h="303529">
                <a:moveTo>
                  <a:pt x="74676" y="252984"/>
                </a:moveTo>
                <a:lnTo>
                  <a:pt x="68580" y="252984"/>
                </a:lnTo>
                <a:lnTo>
                  <a:pt x="74676" y="259080"/>
                </a:lnTo>
                <a:lnTo>
                  <a:pt x="74676" y="252984"/>
                </a:lnTo>
                <a:close/>
              </a:path>
              <a:path w="102235" h="303529">
                <a:moveTo>
                  <a:pt x="102107" y="252984"/>
                </a:moveTo>
                <a:lnTo>
                  <a:pt x="74676" y="252984"/>
                </a:lnTo>
                <a:lnTo>
                  <a:pt x="74676" y="259080"/>
                </a:lnTo>
                <a:lnTo>
                  <a:pt x="77525" y="259080"/>
                </a:lnTo>
                <a:lnTo>
                  <a:pt x="82296" y="254508"/>
                </a:lnTo>
                <a:lnTo>
                  <a:pt x="100537" y="254508"/>
                </a:lnTo>
                <a:lnTo>
                  <a:pt x="102107" y="252984"/>
                </a:lnTo>
                <a:close/>
              </a:path>
              <a:path w="102235" h="303529">
                <a:moveTo>
                  <a:pt x="39624" y="6096"/>
                </a:moveTo>
                <a:lnTo>
                  <a:pt x="32004" y="13716"/>
                </a:lnTo>
                <a:lnTo>
                  <a:pt x="39624" y="13716"/>
                </a:lnTo>
                <a:lnTo>
                  <a:pt x="39624" y="6096"/>
                </a:lnTo>
                <a:close/>
              </a:path>
              <a:path w="102235" h="303529">
                <a:moveTo>
                  <a:pt x="62484" y="6096"/>
                </a:moveTo>
                <a:lnTo>
                  <a:pt x="39624" y="6096"/>
                </a:lnTo>
                <a:lnTo>
                  <a:pt x="39624" y="13716"/>
                </a:lnTo>
                <a:lnTo>
                  <a:pt x="62484" y="13716"/>
                </a:lnTo>
                <a:lnTo>
                  <a:pt x="62484" y="6096"/>
                </a:lnTo>
                <a:close/>
              </a:path>
              <a:path w="102235" h="303529">
                <a:moveTo>
                  <a:pt x="74676" y="6096"/>
                </a:moveTo>
                <a:lnTo>
                  <a:pt x="62484" y="6096"/>
                </a:lnTo>
                <a:lnTo>
                  <a:pt x="68580" y="13716"/>
                </a:lnTo>
                <a:lnTo>
                  <a:pt x="74676" y="13716"/>
                </a:lnTo>
                <a:lnTo>
                  <a:pt x="74676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701284" y="3208014"/>
            <a:ext cx="73660" cy="288290"/>
          </a:xfrm>
          <a:custGeom>
            <a:avLst/>
            <a:gdLst/>
            <a:ahLst/>
            <a:cxnLst/>
            <a:rect l="l" t="t" r="r" b="b"/>
            <a:pathLst>
              <a:path w="73660" h="288289">
                <a:moveTo>
                  <a:pt x="54864" y="36575"/>
                </a:moveTo>
                <a:lnTo>
                  <a:pt x="18288" y="36575"/>
                </a:lnTo>
                <a:lnTo>
                  <a:pt x="18288" y="288035"/>
                </a:lnTo>
                <a:lnTo>
                  <a:pt x="54864" y="288035"/>
                </a:lnTo>
                <a:lnTo>
                  <a:pt x="54864" y="36575"/>
                </a:lnTo>
                <a:close/>
              </a:path>
              <a:path w="73660" h="288289">
                <a:moveTo>
                  <a:pt x="36576" y="0"/>
                </a:moveTo>
                <a:lnTo>
                  <a:pt x="0" y="36575"/>
                </a:lnTo>
                <a:lnTo>
                  <a:pt x="73152" y="36575"/>
                </a:lnTo>
                <a:lnTo>
                  <a:pt x="3657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686044" y="3200394"/>
            <a:ext cx="104139" cy="303530"/>
          </a:xfrm>
          <a:custGeom>
            <a:avLst/>
            <a:gdLst/>
            <a:ahLst/>
            <a:cxnLst/>
            <a:rect l="l" t="t" r="r" b="b"/>
            <a:pathLst>
              <a:path w="104139" h="303529">
                <a:moveTo>
                  <a:pt x="27432" y="44195"/>
                </a:moveTo>
                <a:lnTo>
                  <a:pt x="27432" y="303275"/>
                </a:lnTo>
                <a:lnTo>
                  <a:pt x="76200" y="303275"/>
                </a:lnTo>
                <a:lnTo>
                  <a:pt x="76200" y="295655"/>
                </a:lnTo>
                <a:lnTo>
                  <a:pt x="39624" y="295655"/>
                </a:lnTo>
                <a:lnTo>
                  <a:pt x="33528" y="289559"/>
                </a:lnTo>
                <a:lnTo>
                  <a:pt x="39624" y="289559"/>
                </a:lnTo>
                <a:lnTo>
                  <a:pt x="39624" y="50291"/>
                </a:lnTo>
                <a:lnTo>
                  <a:pt x="33528" y="50291"/>
                </a:lnTo>
                <a:lnTo>
                  <a:pt x="27432" y="44195"/>
                </a:lnTo>
                <a:close/>
              </a:path>
              <a:path w="104139" h="303529">
                <a:moveTo>
                  <a:pt x="39624" y="289559"/>
                </a:moveTo>
                <a:lnTo>
                  <a:pt x="33528" y="289559"/>
                </a:lnTo>
                <a:lnTo>
                  <a:pt x="39624" y="295655"/>
                </a:lnTo>
                <a:lnTo>
                  <a:pt x="39624" y="289559"/>
                </a:lnTo>
                <a:close/>
              </a:path>
              <a:path w="104139" h="303529">
                <a:moveTo>
                  <a:pt x="64008" y="289559"/>
                </a:moveTo>
                <a:lnTo>
                  <a:pt x="39624" y="289559"/>
                </a:lnTo>
                <a:lnTo>
                  <a:pt x="39624" y="295655"/>
                </a:lnTo>
                <a:lnTo>
                  <a:pt x="64008" y="295655"/>
                </a:lnTo>
                <a:lnTo>
                  <a:pt x="64008" y="289559"/>
                </a:lnTo>
                <a:close/>
              </a:path>
              <a:path w="104139" h="303529">
                <a:moveTo>
                  <a:pt x="73152" y="38099"/>
                </a:moveTo>
                <a:lnTo>
                  <a:pt x="64008" y="38099"/>
                </a:lnTo>
                <a:lnTo>
                  <a:pt x="64008" y="295655"/>
                </a:lnTo>
                <a:lnTo>
                  <a:pt x="70103" y="289559"/>
                </a:lnTo>
                <a:lnTo>
                  <a:pt x="76200" y="289559"/>
                </a:lnTo>
                <a:lnTo>
                  <a:pt x="76200" y="50291"/>
                </a:lnTo>
                <a:lnTo>
                  <a:pt x="70104" y="50291"/>
                </a:lnTo>
                <a:lnTo>
                  <a:pt x="76200" y="44195"/>
                </a:lnTo>
                <a:lnTo>
                  <a:pt x="79247" y="44195"/>
                </a:lnTo>
                <a:lnTo>
                  <a:pt x="73152" y="38099"/>
                </a:lnTo>
                <a:close/>
              </a:path>
              <a:path w="104139" h="303529">
                <a:moveTo>
                  <a:pt x="76200" y="289559"/>
                </a:moveTo>
                <a:lnTo>
                  <a:pt x="70103" y="289559"/>
                </a:lnTo>
                <a:lnTo>
                  <a:pt x="64008" y="295655"/>
                </a:lnTo>
                <a:lnTo>
                  <a:pt x="76200" y="295655"/>
                </a:lnTo>
                <a:lnTo>
                  <a:pt x="76200" y="289559"/>
                </a:lnTo>
                <a:close/>
              </a:path>
              <a:path w="104139" h="303529">
                <a:moveTo>
                  <a:pt x="51816" y="0"/>
                </a:moveTo>
                <a:lnTo>
                  <a:pt x="0" y="50291"/>
                </a:lnTo>
                <a:lnTo>
                  <a:pt x="27432" y="50291"/>
                </a:lnTo>
                <a:lnTo>
                  <a:pt x="27432" y="48767"/>
                </a:lnTo>
                <a:lnTo>
                  <a:pt x="19812" y="48767"/>
                </a:lnTo>
                <a:lnTo>
                  <a:pt x="15240" y="38099"/>
                </a:lnTo>
                <a:lnTo>
                  <a:pt x="30480" y="38099"/>
                </a:lnTo>
                <a:lnTo>
                  <a:pt x="51816" y="16763"/>
                </a:lnTo>
                <a:lnTo>
                  <a:pt x="47244" y="12191"/>
                </a:lnTo>
                <a:lnTo>
                  <a:pt x="64377" y="12191"/>
                </a:lnTo>
                <a:lnTo>
                  <a:pt x="51816" y="0"/>
                </a:lnTo>
                <a:close/>
              </a:path>
              <a:path w="104139" h="303529">
                <a:moveTo>
                  <a:pt x="39624" y="44195"/>
                </a:moveTo>
                <a:lnTo>
                  <a:pt x="27432" y="44195"/>
                </a:lnTo>
                <a:lnTo>
                  <a:pt x="33528" y="50291"/>
                </a:lnTo>
                <a:lnTo>
                  <a:pt x="39624" y="50291"/>
                </a:lnTo>
                <a:lnTo>
                  <a:pt x="39624" y="44195"/>
                </a:lnTo>
                <a:close/>
              </a:path>
              <a:path w="104139" h="303529">
                <a:moveTo>
                  <a:pt x="76200" y="44195"/>
                </a:moveTo>
                <a:lnTo>
                  <a:pt x="70104" y="50291"/>
                </a:lnTo>
                <a:lnTo>
                  <a:pt x="76200" y="50291"/>
                </a:lnTo>
                <a:lnTo>
                  <a:pt x="76200" y="44195"/>
                </a:lnTo>
                <a:close/>
              </a:path>
              <a:path w="104139" h="303529">
                <a:moveTo>
                  <a:pt x="79247" y="44195"/>
                </a:moveTo>
                <a:lnTo>
                  <a:pt x="76200" y="44195"/>
                </a:lnTo>
                <a:lnTo>
                  <a:pt x="76200" y="50291"/>
                </a:lnTo>
                <a:lnTo>
                  <a:pt x="103632" y="50291"/>
                </a:lnTo>
                <a:lnTo>
                  <a:pt x="102061" y="48767"/>
                </a:lnTo>
                <a:lnTo>
                  <a:pt x="83820" y="48767"/>
                </a:lnTo>
                <a:lnTo>
                  <a:pt x="79247" y="44195"/>
                </a:lnTo>
                <a:close/>
              </a:path>
              <a:path w="104139" h="303529">
                <a:moveTo>
                  <a:pt x="30480" y="38099"/>
                </a:moveTo>
                <a:lnTo>
                  <a:pt x="15240" y="38099"/>
                </a:lnTo>
                <a:lnTo>
                  <a:pt x="19812" y="48767"/>
                </a:lnTo>
                <a:lnTo>
                  <a:pt x="30480" y="38099"/>
                </a:lnTo>
                <a:close/>
              </a:path>
              <a:path w="104139" h="303529">
                <a:moveTo>
                  <a:pt x="39624" y="38099"/>
                </a:moveTo>
                <a:lnTo>
                  <a:pt x="30480" y="38099"/>
                </a:lnTo>
                <a:lnTo>
                  <a:pt x="19812" y="48767"/>
                </a:lnTo>
                <a:lnTo>
                  <a:pt x="27432" y="48767"/>
                </a:lnTo>
                <a:lnTo>
                  <a:pt x="27432" y="44195"/>
                </a:lnTo>
                <a:lnTo>
                  <a:pt x="39624" y="44195"/>
                </a:lnTo>
                <a:lnTo>
                  <a:pt x="39624" y="38099"/>
                </a:lnTo>
                <a:close/>
              </a:path>
              <a:path w="104139" h="303529">
                <a:moveTo>
                  <a:pt x="64377" y="12191"/>
                </a:moveTo>
                <a:lnTo>
                  <a:pt x="56388" y="12191"/>
                </a:lnTo>
                <a:lnTo>
                  <a:pt x="51816" y="16763"/>
                </a:lnTo>
                <a:lnTo>
                  <a:pt x="83820" y="48767"/>
                </a:lnTo>
                <a:lnTo>
                  <a:pt x="88392" y="38099"/>
                </a:lnTo>
                <a:lnTo>
                  <a:pt x="91070" y="38099"/>
                </a:lnTo>
                <a:lnTo>
                  <a:pt x="64377" y="12191"/>
                </a:lnTo>
                <a:close/>
              </a:path>
              <a:path w="104139" h="303529">
                <a:moveTo>
                  <a:pt x="91070" y="38099"/>
                </a:moveTo>
                <a:lnTo>
                  <a:pt x="88392" y="38099"/>
                </a:lnTo>
                <a:lnTo>
                  <a:pt x="83820" y="48767"/>
                </a:lnTo>
                <a:lnTo>
                  <a:pt x="102061" y="48767"/>
                </a:lnTo>
                <a:lnTo>
                  <a:pt x="91070" y="38099"/>
                </a:lnTo>
                <a:close/>
              </a:path>
              <a:path w="104139" h="303529">
                <a:moveTo>
                  <a:pt x="56388" y="12191"/>
                </a:moveTo>
                <a:lnTo>
                  <a:pt x="47244" y="12191"/>
                </a:lnTo>
                <a:lnTo>
                  <a:pt x="51816" y="16763"/>
                </a:lnTo>
                <a:lnTo>
                  <a:pt x="56388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202168" y="3208014"/>
            <a:ext cx="71755" cy="288290"/>
          </a:xfrm>
          <a:custGeom>
            <a:avLst/>
            <a:gdLst/>
            <a:ahLst/>
            <a:cxnLst/>
            <a:rect l="l" t="t" r="r" b="b"/>
            <a:pathLst>
              <a:path w="71754" h="288289">
                <a:moveTo>
                  <a:pt x="71628" y="252984"/>
                </a:moveTo>
                <a:lnTo>
                  <a:pt x="0" y="252984"/>
                </a:lnTo>
                <a:lnTo>
                  <a:pt x="36576" y="288036"/>
                </a:lnTo>
                <a:lnTo>
                  <a:pt x="71628" y="252984"/>
                </a:lnTo>
                <a:close/>
              </a:path>
              <a:path w="71754" h="288289">
                <a:moveTo>
                  <a:pt x="54864" y="0"/>
                </a:moveTo>
                <a:lnTo>
                  <a:pt x="18288" y="0"/>
                </a:lnTo>
                <a:lnTo>
                  <a:pt x="18288" y="252984"/>
                </a:lnTo>
                <a:lnTo>
                  <a:pt x="54864" y="252984"/>
                </a:lnTo>
                <a:lnTo>
                  <a:pt x="5486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186928" y="3201918"/>
            <a:ext cx="102235" cy="303530"/>
          </a:xfrm>
          <a:custGeom>
            <a:avLst/>
            <a:gdLst/>
            <a:ahLst/>
            <a:cxnLst/>
            <a:rect l="l" t="t" r="r" b="b"/>
            <a:pathLst>
              <a:path w="102234" h="303529">
                <a:moveTo>
                  <a:pt x="27432" y="252984"/>
                </a:moveTo>
                <a:lnTo>
                  <a:pt x="0" y="252984"/>
                </a:lnTo>
                <a:lnTo>
                  <a:pt x="51816" y="303276"/>
                </a:lnTo>
                <a:lnTo>
                  <a:pt x="65532" y="289560"/>
                </a:lnTo>
                <a:lnTo>
                  <a:pt x="47244" y="289560"/>
                </a:lnTo>
                <a:lnTo>
                  <a:pt x="51718" y="285085"/>
                </a:lnTo>
                <a:lnTo>
                  <a:pt x="30943" y="265176"/>
                </a:lnTo>
                <a:lnTo>
                  <a:pt x="15240" y="265176"/>
                </a:lnTo>
                <a:lnTo>
                  <a:pt x="19812" y="254508"/>
                </a:lnTo>
                <a:lnTo>
                  <a:pt x="27432" y="254508"/>
                </a:lnTo>
                <a:lnTo>
                  <a:pt x="27432" y="252984"/>
                </a:lnTo>
                <a:close/>
              </a:path>
              <a:path w="102234" h="303529">
                <a:moveTo>
                  <a:pt x="51718" y="285085"/>
                </a:moveTo>
                <a:lnTo>
                  <a:pt x="47244" y="289560"/>
                </a:lnTo>
                <a:lnTo>
                  <a:pt x="56388" y="289560"/>
                </a:lnTo>
                <a:lnTo>
                  <a:pt x="51718" y="285085"/>
                </a:lnTo>
                <a:close/>
              </a:path>
              <a:path w="102234" h="303529">
                <a:moveTo>
                  <a:pt x="82296" y="254508"/>
                </a:moveTo>
                <a:lnTo>
                  <a:pt x="51718" y="285085"/>
                </a:lnTo>
                <a:lnTo>
                  <a:pt x="56388" y="289560"/>
                </a:lnTo>
                <a:lnTo>
                  <a:pt x="65532" y="289560"/>
                </a:lnTo>
                <a:lnTo>
                  <a:pt x="89915" y="265176"/>
                </a:lnTo>
                <a:lnTo>
                  <a:pt x="86868" y="265176"/>
                </a:lnTo>
                <a:lnTo>
                  <a:pt x="82296" y="254508"/>
                </a:lnTo>
                <a:close/>
              </a:path>
              <a:path w="102234" h="303529">
                <a:moveTo>
                  <a:pt x="19812" y="254508"/>
                </a:moveTo>
                <a:lnTo>
                  <a:pt x="15240" y="265176"/>
                </a:lnTo>
                <a:lnTo>
                  <a:pt x="30943" y="265176"/>
                </a:lnTo>
                <a:lnTo>
                  <a:pt x="19812" y="254508"/>
                </a:lnTo>
                <a:close/>
              </a:path>
              <a:path w="102234" h="303529">
                <a:moveTo>
                  <a:pt x="27432" y="254508"/>
                </a:moveTo>
                <a:lnTo>
                  <a:pt x="19812" y="254508"/>
                </a:lnTo>
                <a:lnTo>
                  <a:pt x="30943" y="265176"/>
                </a:lnTo>
                <a:lnTo>
                  <a:pt x="39624" y="265176"/>
                </a:lnTo>
                <a:lnTo>
                  <a:pt x="39624" y="259080"/>
                </a:lnTo>
                <a:lnTo>
                  <a:pt x="27432" y="259080"/>
                </a:lnTo>
                <a:lnTo>
                  <a:pt x="27432" y="254508"/>
                </a:lnTo>
                <a:close/>
              </a:path>
              <a:path w="102234" h="303529">
                <a:moveTo>
                  <a:pt x="62484" y="6096"/>
                </a:moveTo>
                <a:lnTo>
                  <a:pt x="62484" y="265176"/>
                </a:lnTo>
                <a:lnTo>
                  <a:pt x="71628" y="265176"/>
                </a:lnTo>
                <a:lnTo>
                  <a:pt x="77724" y="259080"/>
                </a:lnTo>
                <a:lnTo>
                  <a:pt x="76200" y="259080"/>
                </a:lnTo>
                <a:lnTo>
                  <a:pt x="70104" y="252984"/>
                </a:lnTo>
                <a:lnTo>
                  <a:pt x="76200" y="252984"/>
                </a:lnTo>
                <a:lnTo>
                  <a:pt x="76200" y="13716"/>
                </a:lnTo>
                <a:lnTo>
                  <a:pt x="70104" y="13716"/>
                </a:lnTo>
                <a:lnTo>
                  <a:pt x="62484" y="6096"/>
                </a:lnTo>
                <a:close/>
              </a:path>
              <a:path w="102234" h="303529">
                <a:moveTo>
                  <a:pt x="100583" y="254508"/>
                </a:moveTo>
                <a:lnTo>
                  <a:pt x="82296" y="254508"/>
                </a:lnTo>
                <a:lnTo>
                  <a:pt x="86868" y="265176"/>
                </a:lnTo>
                <a:lnTo>
                  <a:pt x="89915" y="265176"/>
                </a:lnTo>
                <a:lnTo>
                  <a:pt x="100583" y="254508"/>
                </a:lnTo>
                <a:close/>
              </a:path>
              <a:path w="102234" h="303529">
                <a:moveTo>
                  <a:pt x="76200" y="0"/>
                </a:moveTo>
                <a:lnTo>
                  <a:pt x="27432" y="0"/>
                </a:lnTo>
                <a:lnTo>
                  <a:pt x="27432" y="259080"/>
                </a:lnTo>
                <a:lnTo>
                  <a:pt x="33528" y="252984"/>
                </a:lnTo>
                <a:lnTo>
                  <a:pt x="39624" y="252984"/>
                </a:lnTo>
                <a:lnTo>
                  <a:pt x="39624" y="13716"/>
                </a:lnTo>
                <a:lnTo>
                  <a:pt x="33528" y="13716"/>
                </a:lnTo>
                <a:lnTo>
                  <a:pt x="39624" y="6096"/>
                </a:lnTo>
                <a:lnTo>
                  <a:pt x="76200" y="6096"/>
                </a:lnTo>
                <a:lnTo>
                  <a:pt x="76200" y="0"/>
                </a:lnTo>
                <a:close/>
              </a:path>
              <a:path w="102234" h="303529">
                <a:moveTo>
                  <a:pt x="39624" y="252984"/>
                </a:moveTo>
                <a:lnTo>
                  <a:pt x="33528" y="252984"/>
                </a:lnTo>
                <a:lnTo>
                  <a:pt x="27432" y="259080"/>
                </a:lnTo>
                <a:lnTo>
                  <a:pt x="39624" y="259080"/>
                </a:lnTo>
                <a:lnTo>
                  <a:pt x="39624" y="252984"/>
                </a:lnTo>
                <a:close/>
              </a:path>
              <a:path w="102234" h="303529">
                <a:moveTo>
                  <a:pt x="76200" y="252984"/>
                </a:moveTo>
                <a:lnTo>
                  <a:pt x="70104" y="252984"/>
                </a:lnTo>
                <a:lnTo>
                  <a:pt x="76200" y="259080"/>
                </a:lnTo>
                <a:lnTo>
                  <a:pt x="76200" y="252984"/>
                </a:lnTo>
                <a:close/>
              </a:path>
              <a:path w="102234" h="303529">
                <a:moveTo>
                  <a:pt x="102107" y="252984"/>
                </a:moveTo>
                <a:lnTo>
                  <a:pt x="76200" y="252984"/>
                </a:lnTo>
                <a:lnTo>
                  <a:pt x="76200" y="259080"/>
                </a:lnTo>
                <a:lnTo>
                  <a:pt x="77724" y="259080"/>
                </a:lnTo>
                <a:lnTo>
                  <a:pt x="82296" y="254508"/>
                </a:lnTo>
                <a:lnTo>
                  <a:pt x="100583" y="254508"/>
                </a:lnTo>
                <a:lnTo>
                  <a:pt x="102107" y="252984"/>
                </a:lnTo>
                <a:close/>
              </a:path>
              <a:path w="102234" h="303529">
                <a:moveTo>
                  <a:pt x="39624" y="6096"/>
                </a:moveTo>
                <a:lnTo>
                  <a:pt x="33528" y="13716"/>
                </a:lnTo>
                <a:lnTo>
                  <a:pt x="39624" y="13716"/>
                </a:lnTo>
                <a:lnTo>
                  <a:pt x="39624" y="6096"/>
                </a:lnTo>
                <a:close/>
              </a:path>
              <a:path w="102234" h="303529">
                <a:moveTo>
                  <a:pt x="62484" y="6096"/>
                </a:moveTo>
                <a:lnTo>
                  <a:pt x="39624" y="6096"/>
                </a:lnTo>
                <a:lnTo>
                  <a:pt x="39624" y="13716"/>
                </a:lnTo>
                <a:lnTo>
                  <a:pt x="62484" y="13716"/>
                </a:lnTo>
                <a:lnTo>
                  <a:pt x="62484" y="6096"/>
                </a:lnTo>
                <a:close/>
              </a:path>
              <a:path w="102234" h="303529">
                <a:moveTo>
                  <a:pt x="76200" y="6096"/>
                </a:moveTo>
                <a:lnTo>
                  <a:pt x="62484" y="6096"/>
                </a:lnTo>
                <a:lnTo>
                  <a:pt x="70104" y="13716"/>
                </a:lnTo>
                <a:lnTo>
                  <a:pt x="76200" y="13716"/>
                </a:lnTo>
                <a:lnTo>
                  <a:pt x="76200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845295" y="3208014"/>
            <a:ext cx="71755" cy="288290"/>
          </a:xfrm>
          <a:custGeom>
            <a:avLst/>
            <a:gdLst/>
            <a:ahLst/>
            <a:cxnLst/>
            <a:rect l="l" t="t" r="r" b="b"/>
            <a:pathLst>
              <a:path w="71754" h="288289">
                <a:moveTo>
                  <a:pt x="53340" y="36575"/>
                </a:moveTo>
                <a:lnTo>
                  <a:pt x="18288" y="36575"/>
                </a:lnTo>
                <a:lnTo>
                  <a:pt x="18288" y="288035"/>
                </a:lnTo>
                <a:lnTo>
                  <a:pt x="53340" y="288035"/>
                </a:lnTo>
                <a:lnTo>
                  <a:pt x="53340" y="36575"/>
                </a:lnTo>
                <a:close/>
              </a:path>
              <a:path w="71754" h="288289">
                <a:moveTo>
                  <a:pt x="36576" y="0"/>
                </a:moveTo>
                <a:lnTo>
                  <a:pt x="0" y="36575"/>
                </a:lnTo>
                <a:lnTo>
                  <a:pt x="71628" y="36575"/>
                </a:lnTo>
                <a:lnTo>
                  <a:pt x="3657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830056" y="3200394"/>
            <a:ext cx="102235" cy="303530"/>
          </a:xfrm>
          <a:custGeom>
            <a:avLst/>
            <a:gdLst/>
            <a:ahLst/>
            <a:cxnLst/>
            <a:rect l="l" t="t" r="r" b="b"/>
            <a:pathLst>
              <a:path w="102234" h="303529">
                <a:moveTo>
                  <a:pt x="27432" y="44195"/>
                </a:moveTo>
                <a:lnTo>
                  <a:pt x="27432" y="303275"/>
                </a:lnTo>
                <a:lnTo>
                  <a:pt x="76200" y="303275"/>
                </a:lnTo>
                <a:lnTo>
                  <a:pt x="76200" y="295655"/>
                </a:lnTo>
                <a:lnTo>
                  <a:pt x="39624" y="295655"/>
                </a:lnTo>
                <a:lnTo>
                  <a:pt x="33528" y="289559"/>
                </a:lnTo>
                <a:lnTo>
                  <a:pt x="39624" y="289559"/>
                </a:lnTo>
                <a:lnTo>
                  <a:pt x="39624" y="50291"/>
                </a:lnTo>
                <a:lnTo>
                  <a:pt x="33528" y="50291"/>
                </a:lnTo>
                <a:lnTo>
                  <a:pt x="27432" y="44195"/>
                </a:lnTo>
                <a:close/>
              </a:path>
              <a:path w="102234" h="303529">
                <a:moveTo>
                  <a:pt x="39624" y="289559"/>
                </a:moveTo>
                <a:lnTo>
                  <a:pt x="33528" y="289559"/>
                </a:lnTo>
                <a:lnTo>
                  <a:pt x="39624" y="295655"/>
                </a:lnTo>
                <a:lnTo>
                  <a:pt x="39624" y="289559"/>
                </a:lnTo>
                <a:close/>
              </a:path>
              <a:path w="102234" h="303529">
                <a:moveTo>
                  <a:pt x="62484" y="289559"/>
                </a:moveTo>
                <a:lnTo>
                  <a:pt x="39624" y="289559"/>
                </a:lnTo>
                <a:lnTo>
                  <a:pt x="39624" y="295655"/>
                </a:lnTo>
                <a:lnTo>
                  <a:pt x="62484" y="295655"/>
                </a:lnTo>
                <a:lnTo>
                  <a:pt x="62484" y="289559"/>
                </a:lnTo>
                <a:close/>
              </a:path>
              <a:path w="102234" h="303529">
                <a:moveTo>
                  <a:pt x="72072" y="38099"/>
                </a:moveTo>
                <a:lnTo>
                  <a:pt x="62484" y="38099"/>
                </a:lnTo>
                <a:lnTo>
                  <a:pt x="62484" y="295655"/>
                </a:lnTo>
                <a:lnTo>
                  <a:pt x="68580" y="289559"/>
                </a:lnTo>
                <a:lnTo>
                  <a:pt x="76200" y="289559"/>
                </a:lnTo>
                <a:lnTo>
                  <a:pt x="76200" y="50291"/>
                </a:lnTo>
                <a:lnTo>
                  <a:pt x="68580" y="50291"/>
                </a:lnTo>
                <a:lnTo>
                  <a:pt x="76200" y="44195"/>
                </a:lnTo>
                <a:lnTo>
                  <a:pt x="77914" y="44195"/>
                </a:lnTo>
                <a:lnTo>
                  <a:pt x="72072" y="38099"/>
                </a:lnTo>
                <a:close/>
              </a:path>
              <a:path w="102234" h="303529">
                <a:moveTo>
                  <a:pt x="76200" y="289559"/>
                </a:moveTo>
                <a:lnTo>
                  <a:pt x="68580" y="289559"/>
                </a:lnTo>
                <a:lnTo>
                  <a:pt x="62484" y="295655"/>
                </a:lnTo>
                <a:lnTo>
                  <a:pt x="76200" y="295655"/>
                </a:lnTo>
                <a:lnTo>
                  <a:pt x="76200" y="289559"/>
                </a:lnTo>
                <a:close/>
              </a:path>
              <a:path w="102234" h="303529">
                <a:moveTo>
                  <a:pt x="51816" y="0"/>
                </a:moveTo>
                <a:lnTo>
                  <a:pt x="0" y="50291"/>
                </a:lnTo>
                <a:lnTo>
                  <a:pt x="27432" y="50291"/>
                </a:lnTo>
                <a:lnTo>
                  <a:pt x="27432" y="48767"/>
                </a:lnTo>
                <a:lnTo>
                  <a:pt x="19812" y="48767"/>
                </a:lnTo>
                <a:lnTo>
                  <a:pt x="15240" y="38099"/>
                </a:lnTo>
                <a:lnTo>
                  <a:pt x="30480" y="38099"/>
                </a:lnTo>
                <a:lnTo>
                  <a:pt x="51718" y="16861"/>
                </a:lnTo>
                <a:lnTo>
                  <a:pt x="47244" y="12191"/>
                </a:lnTo>
                <a:lnTo>
                  <a:pt x="64008" y="12191"/>
                </a:lnTo>
                <a:lnTo>
                  <a:pt x="51816" y="0"/>
                </a:lnTo>
                <a:close/>
              </a:path>
              <a:path w="102234" h="303529">
                <a:moveTo>
                  <a:pt x="39624" y="44195"/>
                </a:moveTo>
                <a:lnTo>
                  <a:pt x="27432" y="44195"/>
                </a:lnTo>
                <a:lnTo>
                  <a:pt x="33528" y="50291"/>
                </a:lnTo>
                <a:lnTo>
                  <a:pt x="39624" y="50291"/>
                </a:lnTo>
                <a:lnTo>
                  <a:pt x="39624" y="44195"/>
                </a:lnTo>
                <a:close/>
              </a:path>
              <a:path w="102234" h="303529">
                <a:moveTo>
                  <a:pt x="76200" y="44195"/>
                </a:moveTo>
                <a:lnTo>
                  <a:pt x="68580" y="50291"/>
                </a:lnTo>
                <a:lnTo>
                  <a:pt x="76200" y="50291"/>
                </a:lnTo>
                <a:lnTo>
                  <a:pt x="76200" y="44195"/>
                </a:lnTo>
                <a:close/>
              </a:path>
              <a:path w="102234" h="303529">
                <a:moveTo>
                  <a:pt x="77914" y="44195"/>
                </a:moveTo>
                <a:lnTo>
                  <a:pt x="76200" y="44195"/>
                </a:lnTo>
                <a:lnTo>
                  <a:pt x="76200" y="50291"/>
                </a:lnTo>
                <a:lnTo>
                  <a:pt x="102107" y="50291"/>
                </a:lnTo>
                <a:lnTo>
                  <a:pt x="100583" y="48767"/>
                </a:lnTo>
                <a:lnTo>
                  <a:pt x="82296" y="48767"/>
                </a:lnTo>
                <a:lnTo>
                  <a:pt x="77914" y="44195"/>
                </a:lnTo>
                <a:close/>
              </a:path>
              <a:path w="102234" h="303529">
                <a:moveTo>
                  <a:pt x="30480" y="38099"/>
                </a:moveTo>
                <a:lnTo>
                  <a:pt x="15240" y="38099"/>
                </a:lnTo>
                <a:lnTo>
                  <a:pt x="19812" y="48767"/>
                </a:lnTo>
                <a:lnTo>
                  <a:pt x="30480" y="38099"/>
                </a:lnTo>
                <a:close/>
              </a:path>
              <a:path w="102234" h="303529">
                <a:moveTo>
                  <a:pt x="39624" y="38099"/>
                </a:moveTo>
                <a:lnTo>
                  <a:pt x="30480" y="38099"/>
                </a:lnTo>
                <a:lnTo>
                  <a:pt x="19812" y="48767"/>
                </a:lnTo>
                <a:lnTo>
                  <a:pt x="27432" y="48767"/>
                </a:lnTo>
                <a:lnTo>
                  <a:pt x="27432" y="44195"/>
                </a:lnTo>
                <a:lnTo>
                  <a:pt x="39624" y="44195"/>
                </a:lnTo>
                <a:lnTo>
                  <a:pt x="39624" y="38099"/>
                </a:lnTo>
                <a:close/>
              </a:path>
              <a:path w="102234" h="303529">
                <a:moveTo>
                  <a:pt x="64008" y="12191"/>
                </a:moveTo>
                <a:lnTo>
                  <a:pt x="56388" y="12191"/>
                </a:lnTo>
                <a:lnTo>
                  <a:pt x="51718" y="16861"/>
                </a:lnTo>
                <a:lnTo>
                  <a:pt x="82296" y="48767"/>
                </a:lnTo>
                <a:lnTo>
                  <a:pt x="86868" y="38099"/>
                </a:lnTo>
                <a:lnTo>
                  <a:pt x="89915" y="38099"/>
                </a:lnTo>
                <a:lnTo>
                  <a:pt x="64008" y="12191"/>
                </a:lnTo>
                <a:close/>
              </a:path>
              <a:path w="102234" h="303529">
                <a:moveTo>
                  <a:pt x="89915" y="38099"/>
                </a:moveTo>
                <a:lnTo>
                  <a:pt x="86868" y="38099"/>
                </a:lnTo>
                <a:lnTo>
                  <a:pt x="82296" y="48767"/>
                </a:lnTo>
                <a:lnTo>
                  <a:pt x="100583" y="48767"/>
                </a:lnTo>
                <a:lnTo>
                  <a:pt x="89915" y="38099"/>
                </a:lnTo>
                <a:close/>
              </a:path>
              <a:path w="102234" h="303529">
                <a:moveTo>
                  <a:pt x="56388" y="12191"/>
                </a:moveTo>
                <a:lnTo>
                  <a:pt x="47244" y="12191"/>
                </a:lnTo>
                <a:lnTo>
                  <a:pt x="51718" y="16861"/>
                </a:lnTo>
                <a:lnTo>
                  <a:pt x="56388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72668" y="3779514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0" y="0"/>
                </a:moveTo>
                <a:lnTo>
                  <a:pt x="9144000" y="0"/>
                </a:lnTo>
                <a:lnTo>
                  <a:pt x="9144000" y="3429000"/>
                </a:lnTo>
                <a:lnTo>
                  <a:pt x="0" y="3429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137982" y="4428275"/>
            <a:ext cx="2590165" cy="180530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299085" marR="5080" indent="-287020">
              <a:lnSpc>
                <a:spcPct val="90000"/>
              </a:lnSpc>
              <a:spcBef>
                <a:spcPts val="285"/>
              </a:spcBef>
              <a:buFont typeface="Wingdings"/>
              <a:buChar char=""/>
              <a:tabLst>
                <a:tab pos="299720" algn="l"/>
              </a:tabLst>
            </a:pPr>
            <a:r>
              <a:rPr sz="1600" spc="5" dirty="0">
                <a:latin typeface="宋体"/>
                <a:cs typeface="宋体"/>
              </a:rPr>
              <a:t>本图描述一个典型的</a:t>
            </a:r>
            <a:r>
              <a:rPr sz="1600" b="1" spc="-5" dirty="0">
                <a:latin typeface="Arial"/>
                <a:cs typeface="Arial"/>
              </a:rPr>
              <a:t>S</a:t>
            </a:r>
            <a:r>
              <a:rPr sz="1600" b="1" dirty="0">
                <a:latin typeface="Arial"/>
                <a:cs typeface="Arial"/>
              </a:rPr>
              <a:t>M</a:t>
            </a:r>
            <a:r>
              <a:rPr sz="1600" b="1" spc="-5" dirty="0">
                <a:latin typeface="Arial"/>
                <a:cs typeface="Arial"/>
              </a:rPr>
              <a:t>P </a:t>
            </a:r>
            <a:r>
              <a:rPr sz="1600" spc="5" dirty="0">
                <a:latin typeface="宋体"/>
                <a:cs typeface="宋体"/>
              </a:rPr>
              <a:t>多处理器结构，使</a:t>
            </a:r>
            <a:r>
              <a:rPr sz="1600" spc="-5" dirty="0">
                <a:latin typeface="宋体"/>
                <a:cs typeface="宋体"/>
              </a:rPr>
              <a:t>用 </a:t>
            </a:r>
            <a:r>
              <a:rPr sz="1600" b="1" spc="-10" dirty="0">
                <a:latin typeface="Arial"/>
                <a:cs typeface="Arial"/>
              </a:rPr>
              <a:t>snooping</a:t>
            </a:r>
            <a:r>
              <a:rPr sz="1600" spc="5" dirty="0">
                <a:latin typeface="宋体"/>
                <a:cs typeface="宋体"/>
              </a:rPr>
              <a:t>协议。每</a:t>
            </a:r>
            <a:r>
              <a:rPr sz="1600" spc="-5" dirty="0">
                <a:latin typeface="宋体"/>
                <a:cs typeface="宋体"/>
              </a:rPr>
              <a:t>个 </a:t>
            </a:r>
            <a:r>
              <a:rPr sz="1600" b="1" spc="-10" dirty="0">
                <a:latin typeface="Arial"/>
                <a:cs typeface="Arial"/>
              </a:rPr>
              <a:t>cache</a:t>
            </a:r>
            <a:r>
              <a:rPr sz="1600" spc="5" dirty="0">
                <a:latin typeface="宋体"/>
                <a:cs typeface="宋体"/>
              </a:rPr>
              <a:t>使用直接映射，</a:t>
            </a:r>
            <a:r>
              <a:rPr sz="1600" spc="-5" dirty="0">
                <a:latin typeface="宋体"/>
                <a:cs typeface="宋体"/>
              </a:rPr>
              <a:t>包 </a:t>
            </a:r>
            <a:r>
              <a:rPr sz="1600" spc="5" dirty="0">
                <a:latin typeface="宋体"/>
                <a:cs typeface="宋体"/>
              </a:rPr>
              <a:t>含</a:t>
            </a:r>
            <a:r>
              <a:rPr sz="1600" b="1" spc="-10" dirty="0">
                <a:latin typeface="Arial"/>
                <a:cs typeface="Arial"/>
              </a:rPr>
              <a:t>4</a:t>
            </a:r>
            <a:r>
              <a:rPr sz="1600" spc="5" dirty="0">
                <a:latin typeface="宋体"/>
                <a:cs typeface="宋体"/>
              </a:rPr>
              <a:t>个块，每个块包含</a:t>
            </a:r>
            <a:r>
              <a:rPr sz="1600" spc="-5" dirty="0">
                <a:latin typeface="宋体"/>
                <a:cs typeface="宋体"/>
              </a:rPr>
              <a:t>两 </a:t>
            </a:r>
            <a:r>
              <a:rPr sz="1600" spc="5" dirty="0">
                <a:latin typeface="宋体"/>
                <a:cs typeface="宋体"/>
              </a:rPr>
              <a:t>个字，为了简化</a:t>
            </a:r>
            <a:r>
              <a:rPr sz="1600" spc="-10" dirty="0">
                <a:latin typeface="宋体"/>
                <a:cs typeface="宋体"/>
              </a:rPr>
              <a:t>，</a:t>
            </a:r>
            <a:r>
              <a:rPr sz="1600" b="1" spc="-10" dirty="0">
                <a:latin typeface="Arial"/>
                <a:cs typeface="Arial"/>
              </a:rPr>
              <a:t>cache  </a:t>
            </a:r>
            <a:r>
              <a:rPr sz="1600" spc="5" dirty="0">
                <a:latin typeface="宋体"/>
                <a:cs typeface="宋体"/>
              </a:rPr>
              <a:t>的地址标签包含全地址</a:t>
            </a:r>
            <a:r>
              <a:rPr sz="1600" spc="-5" dirty="0">
                <a:latin typeface="宋体"/>
                <a:cs typeface="宋体"/>
              </a:rPr>
              <a:t>，  </a:t>
            </a:r>
            <a:r>
              <a:rPr sz="1600" spc="5" dirty="0">
                <a:latin typeface="宋体"/>
                <a:cs typeface="宋体"/>
              </a:rPr>
              <a:t>每个字显示两个</a:t>
            </a:r>
            <a:r>
              <a:rPr sz="1600" b="1" spc="-10" dirty="0">
                <a:latin typeface="Arial"/>
                <a:cs typeface="Arial"/>
              </a:rPr>
              <a:t>1</a:t>
            </a:r>
            <a:r>
              <a:rPr sz="1600" b="1" spc="-5" dirty="0">
                <a:latin typeface="Arial"/>
                <a:cs typeface="Arial"/>
              </a:rPr>
              <a:t>6</a:t>
            </a:r>
            <a:r>
              <a:rPr sz="1600" spc="5" dirty="0">
                <a:latin typeface="宋体"/>
                <a:cs typeface="宋体"/>
              </a:rPr>
              <a:t>进制</a:t>
            </a:r>
            <a:r>
              <a:rPr sz="1600" spc="-5" dirty="0">
                <a:latin typeface="宋体"/>
                <a:cs typeface="宋体"/>
              </a:rPr>
              <a:t>。</a:t>
            </a:r>
            <a:endParaRPr sz="1600">
              <a:latin typeface="宋体"/>
              <a:cs typeface="宋体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924636" y="4428275"/>
            <a:ext cx="2715260" cy="195135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299085" marR="5080" indent="-287020">
              <a:lnSpc>
                <a:spcPts val="1730"/>
              </a:lnSpc>
              <a:spcBef>
                <a:spcPts val="310"/>
              </a:spcBef>
              <a:buFont typeface="Wingdings"/>
              <a:buChar char=""/>
              <a:tabLst>
                <a:tab pos="299720" algn="l"/>
              </a:tabLst>
            </a:pPr>
            <a:r>
              <a:rPr sz="1600" spc="5" dirty="0">
                <a:latin typeface="宋体"/>
                <a:cs typeface="宋体"/>
              </a:rPr>
              <a:t>一致性协议状态为</a:t>
            </a:r>
            <a:r>
              <a:rPr sz="1600" b="1" spc="-5" dirty="0">
                <a:latin typeface="Arial"/>
                <a:cs typeface="Arial"/>
              </a:rPr>
              <a:t>M</a:t>
            </a:r>
            <a:r>
              <a:rPr sz="1600" spc="5" dirty="0">
                <a:latin typeface="宋体"/>
                <a:cs typeface="宋体"/>
              </a:rPr>
              <a:t>，</a:t>
            </a:r>
            <a:r>
              <a:rPr sz="1600" b="1" spc="-5" dirty="0">
                <a:latin typeface="Arial"/>
                <a:cs typeface="Arial"/>
              </a:rPr>
              <a:t>S</a:t>
            </a:r>
            <a:r>
              <a:rPr sz="1600" spc="5" dirty="0">
                <a:latin typeface="宋体"/>
                <a:cs typeface="宋体"/>
              </a:rPr>
              <a:t>和</a:t>
            </a:r>
            <a:r>
              <a:rPr sz="1600" b="1" spc="-5" dirty="0">
                <a:latin typeface="Arial"/>
                <a:cs typeface="Arial"/>
              </a:rPr>
              <a:t>I </a:t>
            </a:r>
            <a:r>
              <a:rPr sz="1600" spc="5" dirty="0">
                <a:latin typeface="宋体"/>
                <a:cs typeface="宋体"/>
              </a:rPr>
              <a:t>状态</a:t>
            </a:r>
            <a:r>
              <a:rPr sz="1600" spc="-5" dirty="0">
                <a:latin typeface="宋体"/>
                <a:cs typeface="宋体"/>
              </a:rPr>
              <a:t>。</a:t>
            </a:r>
            <a:endParaRPr sz="1600">
              <a:latin typeface="宋体"/>
              <a:cs typeface="宋体"/>
            </a:endParaRPr>
          </a:p>
          <a:p>
            <a:pPr marL="299085" indent="-287020">
              <a:lnSpc>
                <a:spcPct val="100000"/>
              </a:lnSpc>
              <a:spcBef>
                <a:spcPts val="355"/>
              </a:spcBef>
              <a:buFont typeface="Wingdings"/>
              <a:buChar char=""/>
              <a:tabLst>
                <a:tab pos="299720" algn="l"/>
              </a:tabLst>
            </a:pPr>
            <a:r>
              <a:rPr sz="1600" spc="5" dirty="0">
                <a:latin typeface="宋体"/>
                <a:cs typeface="宋体"/>
              </a:rPr>
              <a:t>每条指令有下述形式</a:t>
            </a:r>
            <a:r>
              <a:rPr sz="1600" spc="-5" dirty="0">
                <a:latin typeface="宋体"/>
                <a:cs typeface="宋体"/>
              </a:rPr>
              <a:t>：</a:t>
            </a:r>
            <a:endParaRPr sz="1600">
              <a:latin typeface="宋体"/>
              <a:cs typeface="宋体"/>
            </a:endParaRPr>
          </a:p>
          <a:p>
            <a:pPr marL="299085" marR="21590" indent="-287020">
              <a:lnSpc>
                <a:spcPct val="90200"/>
              </a:lnSpc>
              <a:spcBef>
                <a:spcPts val="560"/>
              </a:spcBef>
              <a:buFont typeface="Wingdings"/>
              <a:buChar char=""/>
              <a:tabLst>
                <a:tab pos="299720" algn="l"/>
              </a:tabLst>
            </a:pPr>
            <a:r>
              <a:rPr sz="1600" b="1" spc="-5" dirty="0">
                <a:latin typeface="Arial"/>
                <a:cs typeface="Arial"/>
              </a:rPr>
              <a:t>P#:&lt;op&gt;&lt;addr&gt;[&lt;value&gt;]  P#</a:t>
            </a:r>
            <a:r>
              <a:rPr sz="1600" spc="5" dirty="0">
                <a:latin typeface="宋体"/>
                <a:cs typeface="宋体"/>
              </a:rPr>
              <a:t>代表</a:t>
            </a:r>
            <a:r>
              <a:rPr sz="1600" b="1" spc="-10" dirty="0">
                <a:latin typeface="Arial"/>
                <a:cs typeface="Arial"/>
              </a:rPr>
              <a:t>CP</a:t>
            </a:r>
            <a:r>
              <a:rPr sz="1600" b="1" spc="-5" dirty="0">
                <a:latin typeface="Arial"/>
                <a:cs typeface="Arial"/>
              </a:rPr>
              <a:t>U</a:t>
            </a:r>
            <a:r>
              <a:rPr sz="1600" spc="5" dirty="0">
                <a:latin typeface="宋体"/>
                <a:cs typeface="宋体"/>
              </a:rPr>
              <a:t>号；</a:t>
            </a:r>
            <a:r>
              <a:rPr sz="1600" b="1" spc="-5" dirty="0">
                <a:latin typeface="Arial"/>
                <a:cs typeface="Arial"/>
              </a:rPr>
              <a:t>&lt;op&gt;</a:t>
            </a:r>
            <a:r>
              <a:rPr sz="1600" spc="5" dirty="0">
                <a:latin typeface="宋体"/>
                <a:cs typeface="宋体"/>
              </a:rPr>
              <a:t>代</a:t>
            </a:r>
            <a:r>
              <a:rPr sz="1600" spc="-5" dirty="0">
                <a:latin typeface="宋体"/>
                <a:cs typeface="宋体"/>
              </a:rPr>
              <a:t>表 </a:t>
            </a:r>
            <a:r>
              <a:rPr sz="1600" spc="5" dirty="0">
                <a:latin typeface="宋体"/>
                <a:cs typeface="宋体"/>
              </a:rPr>
              <a:t>读写</a:t>
            </a:r>
            <a:r>
              <a:rPr sz="1600" spc="-5" dirty="0">
                <a:latin typeface="宋体"/>
                <a:cs typeface="宋体"/>
              </a:rPr>
              <a:t>；</a:t>
            </a:r>
            <a:r>
              <a:rPr sz="1600" b="1" spc="-5" dirty="0">
                <a:latin typeface="Arial"/>
                <a:cs typeface="Arial"/>
              </a:rPr>
              <a:t>&lt;addr&gt;</a:t>
            </a:r>
            <a:r>
              <a:rPr sz="1600" spc="5" dirty="0">
                <a:latin typeface="宋体"/>
                <a:cs typeface="宋体"/>
              </a:rPr>
              <a:t>代表内存</a:t>
            </a:r>
            <a:r>
              <a:rPr sz="1600" spc="-5" dirty="0">
                <a:latin typeface="宋体"/>
                <a:cs typeface="宋体"/>
              </a:rPr>
              <a:t>地 </a:t>
            </a:r>
            <a:r>
              <a:rPr sz="1600" spc="5" dirty="0">
                <a:latin typeface="宋体"/>
                <a:cs typeface="宋体"/>
              </a:rPr>
              <a:t>址；</a:t>
            </a:r>
            <a:r>
              <a:rPr sz="1600" b="1" spc="-5" dirty="0">
                <a:latin typeface="Arial"/>
                <a:cs typeface="Arial"/>
              </a:rPr>
              <a:t>&lt;</a:t>
            </a:r>
            <a:r>
              <a:rPr sz="1600" b="1" spc="-40" dirty="0">
                <a:latin typeface="Arial"/>
                <a:cs typeface="Arial"/>
              </a:rPr>
              <a:t>v</a:t>
            </a:r>
            <a:r>
              <a:rPr sz="1600" b="1" spc="-10" dirty="0">
                <a:latin typeface="Arial"/>
                <a:cs typeface="Arial"/>
              </a:rPr>
              <a:t>alue</a:t>
            </a:r>
            <a:r>
              <a:rPr sz="1600" b="1" spc="-5" dirty="0">
                <a:latin typeface="Arial"/>
                <a:cs typeface="Arial"/>
              </a:rPr>
              <a:t>&gt;</a:t>
            </a:r>
            <a:r>
              <a:rPr sz="1600" spc="5" dirty="0">
                <a:latin typeface="宋体"/>
                <a:cs typeface="宋体"/>
              </a:rPr>
              <a:t>代</a:t>
            </a:r>
            <a:r>
              <a:rPr sz="1600" spc="15" dirty="0">
                <a:latin typeface="宋体"/>
                <a:cs typeface="宋体"/>
              </a:rPr>
              <a:t>表</a:t>
            </a:r>
            <a:r>
              <a:rPr sz="1600" spc="5" dirty="0">
                <a:latin typeface="宋体"/>
                <a:cs typeface="宋体"/>
              </a:rPr>
              <a:t>写</a:t>
            </a:r>
            <a:r>
              <a:rPr sz="1600" spc="15" dirty="0">
                <a:latin typeface="宋体"/>
                <a:cs typeface="宋体"/>
              </a:rPr>
              <a:t>操</a:t>
            </a:r>
            <a:r>
              <a:rPr sz="1600" spc="5" dirty="0">
                <a:latin typeface="宋体"/>
                <a:cs typeface="宋体"/>
              </a:rPr>
              <a:t>作</a:t>
            </a:r>
            <a:r>
              <a:rPr sz="1600" spc="-5" dirty="0">
                <a:latin typeface="宋体"/>
                <a:cs typeface="宋体"/>
              </a:rPr>
              <a:t>的 </a:t>
            </a:r>
            <a:r>
              <a:rPr sz="1600" spc="5" dirty="0">
                <a:latin typeface="宋体"/>
                <a:cs typeface="宋体"/>
              </a:rPr>
              <a:t>新</a:t>
            </a:r>
            <a:r>
              <a:rPr sz="1600" spc="-5" dirty="0">
                <a:latin typeface="宋体"/>
                <a:cs typeface="宋体"/>
              </a:rPr>
              <a:t>值</a:t>
            </a:r>
            <a:endParaRPr sz="1600">
              <a:latin typeface="宋体"/>
              <a:cs typeface="宋体"/>
            </a:endParaRPr>
          </a:p>
        </p:txBody>
      </p:sp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4267200" y="4203186"/>
          <a:ext cx="2142490" cy="28498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1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1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9080">
                <a:tc gridSpan="2"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Memory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0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00" b="1" spc="-10" dirty="0">
                          <a:latin typeface="Arial"/>
                          <a:cs typeface="Arial"/>
                        </a:rPr>
                        <a:t>Address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Data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0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…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  <a:tabLst>
                          <a:tab pos="291465" algn="l"/>
                        </a:tabLst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…	…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  <a:tabLst>
                          <a:tab pos="306705" algn="l"/>
                        </a:tabLst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00	10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0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108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  <a:tabLst>
                          <a:tab pos="306705" algn="l"/>
                        </a:tabLst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00	08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110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  <a:tabLst>
                          <a:tab pos="306705" algn="l"/>
                        </a:tabLst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00	10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90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118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  <a:tabLst>
                          <a:tab pos="306705" algn="l"/>
                        </a:tabLst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00	18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120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  <a:tabLst>
                          <a:tab pos="306705" algn="l"/>
                        </a:tabLst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00	20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128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  <a:tabLst>
                          <a:tab pos="307340" algn="l"/>
                        </a:tabLst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00	28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90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130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  <a:tabLst>
                          <a:tab pos="306705" algn="l"/>
                        </a:tabLst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00	30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…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  <a:tabLst>
                          <a:tab pos="291465" algn="l"/>
                        </a:tabLst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…	…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6" name="object 26"/>
          <p:cNvSpPr/>
          <p:nvPr/>
        </p:nvSpPr>
        <p:spPr>
          <a:xfrm>
            <a:off x="987552" y="3779514"/>
            <a:ext cx="8787384" cy="2545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82980" y="4039356"/>
            <a:ext cx="8796655" cy="0"/>
          </a:xfrm>
          <a:custGeom>
            <a:avLst/>
            <a:gdLst/>
            <a:ahLst/>
            <a:cxnLst/>
            <a:rect l="l" t="t" r="r" b="b"/>
            <a:pathLst>
              <a:path w="8796655">
                <a:moveTo>
                  <a:pt x="0" y="0"/>
                </a:moveTo>
                <a:lnTo>
                  <a:pt x="879652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81455" y="4036181"/>
            <a:ext cx="8799830" cy="0"/>
          </a:xfrm>
          <a:custGeom>
            <a:avLst/>
            <a:gdLst/>
            <a:ahLst/>
            <a:cxnLst/>
            <a:rect l="l" t="t" r="r" b="b"/>
            <a:pathLst>
              <a:path w="8799830">
                <a:moveTo>
                  <a:pt x="0" y="0"/>
                </a:moveTo>
                <a:lnTo>
                  <a:pt x="8799576" y="0"/>
                </a:lnTo>
              </a:path>
            </a:pathLst>
          </a:custGeom>
          <a:ln w="38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81455" y="4027926"/>
            <a:ext cx="9525" cy="6350"/>
          </a:xfrm>
          <a:custGeom>
            <a:avLst/>
            <a:gdLst/>
            <a:ahLst/>
            <a:cxnLst/>
            <a:rect l="l" t="t" r="r" b="b"/>
            <a:pathLst>
              <a:path w="9525" h="6350">
                <a:moveTo>
                  <a:pt x="0" y="6350"/>
                </a:moveTo>
                <a:lnTo>
                  <a:pt x="9271" y="6350"/>
                </a:lnTo>
                <a:lnTo>
                  <a:pt x="9271" y="0"/>
                </a:lnTo>
                <a:lnTo>
                  <a:pt x="0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87552" y="3779006"/>
            <a:ext cx="0" cy="248920"/>
          </a:xfrm>
          <a:custGeom>
            <a:avLst/>
            <a:gdLst/>
            <a:ahLst/>
            <a:cxnLst/>
            <a:rect l="l" t="t" r="r" b="b"/>
            <a:pathLst>
              <a:path h="248920">
                <a:moveTo>
                  <a:pt x="0" y="0"/>
                </a:moveTo>
                <a:lnTo>
                  <a:pt x="0" y="24892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87552" y="4027926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095" y="0"/>
                </a:moveTo>
                <a:lnTo>
                  <a:pt x="0" y="0"/>
                </a:lnTo>
                <a:lnTo>
                  <a:pt x="6095" y="6095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93647" y="4030974"/>
            <a:ext cx="8775700" cy="0"/>
          </a:xfrm>
          <a:custGeom>
            <a:avLst/>
            <a:gdLst/>
            <a:ahLst/>
            <a:cxnLst/>
            <a:rect l="l" t="t" r="r" b="b"/>
            <a:pathLst>
              <a:path w="8775700">
                <a:moveTo>
                  <a:pt x="0" y="0"/>
                </a:moveTo>
                <a:lnTo>
                  <a:pt x="8775191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768840" y="4027926"/>
            <a:ext cx="3175" cy="6350"/>
          </a:xfrm>
          <a:custGeom>
            <a:avLst/>
            <a:gdLst/>
            <a:ahLst/>
            <a:cxnLst/>
            <a:rect l="l" t="t" r="r" b="b"/>
            <a:pathLst>
              <a:path w="3175" h="6350">
                <a:moveTo>
                  <a:pt x="0" y="6350"/>
                </a:moveTo>
                <a:lnTo>
                  <a:pt x="2921" y="6350"/>
                </a:lnTo>
                <a:lnTo>
                  <a:pt x="2921" y="0"/>
                </a:lnTo>
                <a:lnTo>
                  <a:pt x="0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774935" y="3779006"/>
            <a:ext cx="0" cy="255270"/>
          </a:xfrm>
          <a:custGeom>
            <a:avLst/>
            <a:gdLst/>
            <a:ahLst/>
            <a:cxnLst/>
            <a:rect l="l" t="t" r="r" b="b"/>
            <a:pathLst>
              <a:path h="255270">
                <a:moveTo>
                  <a:pt x="0" y="0"/>
                </a:moveTo>
                <a:lnTo>
                  <a:pt x="0" y="255016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274564" y="3994398"/>
            <a:ext cx="71755" cy="288290"/>
          </a:xfrm>
          <a:custGeom>
            <a:avLst/>
            <a:gdLst/>
            <a:ahLst/>
            <a:cxnLst/>
            <a:rect l="l" t="t" r="r" b="b"/>
            <a:pathLst>
              <a:path w="71754" h="288289">
                <a:moveTo>
                  <a:pt x="71628" y="251459"/>
                </a:moveTo>
                <a:lnTo>
                  <a:pt x="0" y="251459"/>
                </a:lnTo>
                <a:lnTo>
                  <a:pt x="35052" y="288035"/>
                </a:lnTo>
                <a:lnTo>
                  <a:pt x="71628" y="251459"/>
                </a:lnTo>
                <a:close/>
              </a:path>
              <a:path w="71754" h="288289">
                <a:moveTo>
                  <a:pt x="53340" y="36575"/>
                </a:moveTo>
                <a:lnTo>
                  <a:pt x="16764" y="36575"/>
                </a:lnTo>
                <a:lnTo>
                  <a:pt x="16764" y="251459"/>
                </a:lnTo>
                <a:lnTo>
                  <a:pt x="53340" y="251459"/>
                </a:lnTo>
                <a:lnTo>
                  <a:pt x="53340" y="36575"/>
                </a:lnTo>
                <a:close/>
              </a:path>
              <a:path w="71754" h="288289">
                <a:moveTo>
                  <a:pt x="35052" y="0"/>
                </a:moveTo>
                <a:lnTo>
                  <a:pt x="0" y="36575"/>
                </a:lnTo>
                <a:lnTo>
                  <a:pt x="71628" y="36575"/>
                </a:lnTo>
                <a:lnTo>
                  <a:pt x="350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259323" y="3985254"/>
            <a:ext cx="102235" cy="306705"/>
          </a:xfrm>
          <a:custGeom>
            <a:avLst/>
            <a:gdLst/>
            <a:ahLst/>
            <a:cxnLst/>
            <a:rect l="l" t="t" r="r" b="b"/>
            <a:pathLst>
              <a:path w="102235" h="306704">
                <a:moveTo>
                  <a:pt x="25908" y="254507"/>
                </a:moveTo>
                <a:lnTo>
                  <a:pt x="0" y="254507"/>
                </a:lnTo>
                <a:lnTo>
                  <a:pt x="50292" y="306323"/>
                </a:lnTo>
                <a:lnTo>
                  <a:pt x="64007" y="292607"/>
                </a:lnTo>
                <a:lnTo>
                  <a:pt x="45720" y="292607"/>
                </a:lnTo>
                <a:lnTo>
                  <a:pt x="50389" y="288133"/>
                </a:lnTo>
                <a:lnTo>
                  <a:pt x="30479" y="268223"/>
                </a:lnTo>
                <a:lnTo>
                  <a:pt x="15240" y="268223"/>
                </a:lnTo>
                <a:lnTo>
                  <a:pt x="19812" y="257555"/>
                </a:lnTo>
                <a:lnTo>
                  <a:pt x="25908" y="257555"/>
                </a:lnTo>
                <a:lnTo>
                  <a:pt x="25908" y="254507"/>
                </a:lnTo>
                <a:close/>
              </a:path>
              <a:path w="102235" h="306704">
                <a:moveTo>
                  <a:pt x="50389" y="288133"/>
                </a:moveTo>
                <a:lnTo>
                  <a:pt x="45720" y="292607"/>
                </a:lnTo>
                <a:lnTo>
                  <a:pt x="54864" y="292607"/>
                </a:lnTo>
                <a:lnTo>
                  <a:pt x="50389" y="288133"/>
                </a:lnTo>
                <a:close/>
              </a:path>
              <a:path w="102235" h="306704">
                <a:moveTo>
                  <a:pt x="82296" y="257555"/>
                </a:moveTo>
                <a:lnTo>
                  <a:pt x="50389" y="288133"/>
                </a:lnTo>
                <a:lnTo>
                  <a:pt x="54864" y="292607"/>
                </a:lnTo>
                <a:lnTo>
                  <a:pt x="64007" y="292607"/>
                </a:lnTo>
                <a:lnTo>
                  <a:pt x="88392" y="268223"/>
                </a:lnTo>
                <a:lnTo>
                  <a:pt x="86868" y="268223"/>
                </a:lnTo>
                <a:lnTo>
                  <a:pt x="82296" y="257555"/>
                </a:lnTo>
                <a:close/>
              </a:path>
              <a:path w="102235" h="306704">
                <a:moveTo>
                  <a:pt x="19812" y="257555"/>
                </a:moveTo>
                <a:lnTo>
                  <a:pt x="15240" y="268223"/>
                </a:lnTo>
                <a:lnTo>
                  <a:pt x="30479" y="268223"/>
                </a:lnTo>
                <a:lnTo>
                  <a:pt x="19812" y="257555"/>
                </a:lnTo>
                <a:close/>
              </a:path>
              <a:path w="102235" h="306704">
                <a:moveTo>
                  <a:pt x="25908" y="257555"/>
                </a:moveTo>
                <a:lnTo>
                  <a:pt x="19812" y="257555"/>
                </a:lnTo>
                <a:lnTo>
                  <a:pt x="30479" y="268223"/>
                </a:lnTo>
                <a:lnTo>
                  <a:pt x="39624" y="268223"/>
                </a:lnTo>
                <a:lnTo>
                  <a:pt x="39624" y="260603"/>
                </a:lnTo>
                <a:lnTo>
                  <a:pt x="25908" y="260603"/>
                </a:lnTo>
                <a:lnTo>
                  <a:pt x="25908" y="257555"/>
                </a:lnTo>
                <a:close/>
              </a:path>
              <a:path w="102235" h="306704">
                <a:moveTo>
                  <a:pt x="71628" y="39623"/>
                </a:moveTo>
                <a:lnTo>
                  <a:pt x="62484" y="39623"/>
                </a:lnTo>
                <a:lnTo>
                  <a:pt x="62484" y="268223"/>
                </a:lnTo>
                <a:lnTo>
                  <a:pt x="71164" y="268223"/>
                </a:lnTo>
                <a:lnTo>
                  <a:pt x="79115" y="260603"/>
                </a:lnTo>
                <a:lnTo>
                  <a:pt x="74676" y="260603"/>
                </a:lnTo>
                <a:lnTo>
                  <a:pt x="68580" y="254507"/>
                </a:lnTo>
                <a:lnTo>
                  <a:pt x="74676" y="254507"/>
                </a:lnTo>
                <a:lnTo>
                  <a:pt x="74676" y="51815"/>
                </a:lnTo>
                <a:lnTo>
                  <a:pt x="68580" y="51815"/>
                </a:lnTo>
                <a:lnTo>
                  <a:pt x="74676" y="45719"/>
                </a:lnTo>
                <a:lnTo>
                  <a:pt x="77724" y="45719"/>
                </a:lnTo>
                <a:lnTo>
                  <a:pt x="71628" y="39623"/>
                </a:lnTo>
                <a:close/>
              </a:path>
              <a:path w="102235" h="306704">
                <a:moveTo>
                  <a:pt x="99060" y="257555"/>
                </a:moveTo>
                <a:lnTo>
                  <a:pt x="82296" y="257555"/>
                </a:lnTo>
                <a:lnTo>
                  <a:pt x="86868" y="268223"/>
                </a:lnTo>
                <a:lnTo>
                  <a:pt x="88392" y="268223"/>
                </a:lnTo>
                <a:lnTo>
                  <a:pt x="99060" y="257555"/>
                </a:lnTo>
                <a:close/>
              </a:path>
              <a:path w="102235" h="306704">
                <a:moveTo>
                  <a:pt x="25908" y="45719"/>
                </a:moveTo>
                <a:lnTo>
                  <a:pt x="25908" y="260603"/>
                </a:lnTo>
                <a:lnTo>
                  <a:pt x="32004" y="254507"/>
                </a:lnTo>
                <a:lnTo>
                  <a:pt x="39624" y="254507"/>
                </a:lnTo>
                <a:lnTo>
                  <a:pt x="39624" y="51815"/>
                </a:lnTo>
                <a:lnTo>
                  <a:pt x="32004" y="51815"/>
                </a:lnTo>
                <a:lnTo>
                  <a:pt x="25908" y="45719"/>
                </a:lnTo>
                <a:close/>
              </a:path>
              <a:path w="102235" h="306704">
                <a:moveTo>
                  <a:pt x="39624" y="254507"/>
                </a:moveTo>
                <a:lnTo>
                  <a:pt x="32004" y="254507"/>
                </a:lnTo>
                <a:lnTo>
                  <a:pt x="25908" y="260603"/>
                </a:lnTo>
                <a:lnTo>
                  <a:pt x="39624" y="260603"/>
                </a:lnTo>
                <a:lnTo>
                  <a:pt x="39624" y="254507"/>
                </a:lnTo>
                <a:close/>
              </a:path>
              <a:path w="102235" h="306704">
                <a:moveTo>
                  <a:pt x="74676" y="254507"/>
                </a:moveTo>
                <a:lnTo>
                  <a:pt x="68580" y="254507"/>
                </a:lnTo>
                <a:lnTo>
                  <a:pt x="74676" y="260603"/>
                </a:lnTo>
                <a:lnTo>
                  <a:pt x="74676" y="254507"/>
                </a:lnTo>
                <a:close/>
              </a:path>
              <a:path w="102235" h="306704">
                <a:moveTo>
                  <a:pt x="102107" y="254507"/>
                </a:moveTo>
                <a:lnTo>
                  <a:pt x="74676" y="254507"/>
                </a:lnTo>
                <a:lnTo>
                  <a:pt x="74676" y="260603"/>
                </a:lnTo>
                <a:lnTo>
                  <a:pt x="79115" y="260603"/>
                </a:lnTo>
                <a:lnTo>
                  <a:pt x="82296" y="257555"/>
                </a:lnTo>
                <a:lnTo>
                  <a:pt x="99060" y="257555"/>
                </a:lnTo>
                <a:lnTo>
                  <a:pt x="102107" y="254507"/>
                </a:lnTo>
                <a:close/>
              </a:path>
              <a:path w="102235" h="306704">
                <a:moveTo>
                  <a:pt x="50292" y="0"/>
                </a:moveTo>
                <a:lnTo>
                  <a:pt x="0" y="51815"/>
                </a:lnTo>
                <a:lnTo>
                  <a:pt x="25908" y="51815"/>
                </a:lnTo>
                <a:lnTo>
                  <a:pt x="25908" y="50291"/>
                </a:lnTo>
                <a:lnTo>
                  <a:pt x="19812" y="50291"/>
                </a:lnTo>
                <a:lnTo>
                  <a:pt x="15240" y="39623"/>
                </a:lnTo>
                <a:lnTo>
                  <a:pt x="30035" y="39623"/>
                </a:lnTo>
                <a:lnTo>
                  <a:pt x="50389" y="18385"/>
                </a:lnTo>
                <a:lnTo>
                  <a:pt x="45720" y="13715"/>
                </a:lnTo>
                <a:lnTo>
                  <a:pt x="64008" y="13715"/>
                </a:lnTo>
                <a:lnTo>
                  <a:pt x="50292" y="0"/>
                </a:lnTo>
                <a:close/>
              </a:path>
              <a:path w="102235" h="306704">
                <a:moveTo>
                  <a:pt x="39624" y="45719"/>
                </a:moveTo>
                <a:lnTo>
                  <a:pt x="25908" y="45719"/>
                </a:lnTo>
                <a:lnTo>
                  <a:pt x="32004" y="51815"/>
                </a:lnTo>
                <a:lnTo>
                  <a:pt x="39624" y="51815"/>
                </a:lnTo>
                <a:lnTo>
                  <a:pt x="39624" y="45719"/>
                </a:lnTo>
                <a:close/>
              </a:path>
              <a:path w="102235" h="306704">
                <a:moveTo>
                  <a:pt x="74676" y="45719"/>
                </a:moveTo>
                <a:lnTo>
                  <a:pt x="68580" y="51815"/>
                </a:lnTo>
                <a:lnTo>
                  <a:pt x="74676" y="51815"/>
                </a:lnTo>
                <a:lnTo>
                  <a:pt x="74676" y="45719"/>
                </a:lnTo>
                <a:close/>
              </a:path>
              <a:path w="102235" h="306704">
                <a:moveTo>
                  <a:pt x="77724" y="45719"/>
                </a:moveTo>
                <a:lnTo>
                  <a:pt x="74676" y="45719"/>
                </a:lnTo>
                <a:lnTo>
                  <a:pt x="74676" y="51815"/>
                </a:lnTo>
                <a:lnTo>
                  <a:pt x="102107" y="51815"/>
                </a:lnTo>
                <a:lnTo>
                  <a:pt x="100584" y="50291"/>
                </a:lnTo>
                <a:lnTo>
                  <a:pt x="82296" y="50291"/>
                </a:lnTo>
                <a:lnTo>
                  <a:pt x="77724" y="45719"/>
                </a:lnTo>
                <a:close/>
              </a:path>
              <a:path w="102235" h="306704">
                <a:moveTo>
                  <a:pt x="30035" y="39623"/>
                </a:moveTo>
                <a:lnTo>
                  <a:pt x="15240" y="39623"/>
                </a:lnTo>
                <a:lnTo>
                  <a:pt x="19812" y="50291"/>
                </a:lnTo>
                <a:lnTo>
                  <a:pt x="30035" y="39623"/>
                </a:lnTo>
                <a:close/>
              </a:path>
              <a:path w="102235" h="306704">
                <a:moveTo>
                  <a:pt x="39624" y="39623"/>
                </a:moveTo>
                <a:lnTo>
                  <a:pt x="30035" y="39623"/>
                </a:lnTo>
                <a:lnTo>
                  <a:pt x="19812" y="50291"/>
                </a:lnTo>
                <a:lnTo>
                  <a:pt x="25908" y="50291"/>
                </a:lnTo>
                <a:lnTo>
                  <a:pt x="25908" y="45719"/>
                </a:lnTo>
                <a:lnTo>
                  <a:pt x="39624" y="45719"/>
                </a:lnTo>
                <a:lnTo>
                  <a:pt x="39624" y="39623"/>
                </a:lnTo>
                <a:close/>
              </a:path>
              <a:path w="102235" h="306704">
                <a:moveTo>
                  <a:pt x="64008" y="13715"/>
                </a:moveTo>
                <a:lnTo>
                  <a:pt x="54864" y="13715"/>
                </a:lnTo>
                <a:lnTo>
                  <a:pt x="50389" y="18385"/>
                </a:lnTo>
                <a:lnTo>
                  <a:pt x="82296" y="50291"/>
                </a:lnTo>
                <a:lnTo>
                  <a:pt x="86868" y="39623"/>
                </a:lnTo>
                <a:lnTo>
                  <a:pt x="89916" y="39623"/>
                </a:lnTo>
                <a:lnTo>
                  <a:pt x="64008" y="13715"/>
                </a:lnTo>
                <a:close/>
              </a:path>
              <a:path w="102235" h="306704">
                <a:moveTo>
                  <a:pt x="89916" y="39623"/>
                </a:moveTo>
                <a:lnTo>
                  <a:pt x="86868" y="39623"/>
                </a:lnTo>
                <a:lnTo>
                  <a:pt x="82296" y="50291"/>
                </a:lnTo>
                <a:lnTo>
                  <a:pt x="100584" y="50291"/>
                </a:lnTo>
                <a:lnTo>
                  <a:pt x="89916" y="39623"/>
                </a:lnTo>
                <a:close/>
              </a:path>
              <a:path w="102235" h="306704">
                <a:moveTo>
                  <a:pt x="54864" y="13715"/>
                </a:moveTo>
                <a:lnTo>
                  <a:pt x="45720" y="13715"/>
                </a:lnTo>
                <a:lnTo>
                  <a:pt x="50389" y="18385"/>
                </a:lnTo>
                <a:lnTo>
                  <a:pt x="54864" y="137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页脚占位符 39">
            <a:extLst>
              <a:ext uri="{FF2B5EF4-FFF2-40B4-BE49-F238E27FC236}">
                <a16:creationId xmlns:a16="http://schemas.microsoft.com/office/drawing/2014/main" id="{E24DAB83-8512-1F46-B930-779DA1BC8BB0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1554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53233" y="760074"/>
            <a:ext cx="270002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u="none" spc="10" dirty="0">
                <a:latin typeface="宋体"/>
                <a:cs typeface="宋体"/>
              </a:rPr>
              <a:t>例题选讲</a:t>
            </a:r>
            <a:r>
              <a:rPr b="0" u="none" dirty="0">
                <a:latin typeface="宋体"/>
                <a:cs typeface="宋体"/>
              </a:rPr>
              <a:t>（</a:t>
            </a:r>
            <a:r>
              <a:rPr u="none" dirty="0"/>
              <a:t>3</a:t>
            </a:r>
            <a:r>
              <a:rPr b="0" u="none" dirty="0">
                <a:latin typeface="宋体"/>
                <a:cs typeface="宋体"/>
              </a:rPr>
              <a:t>）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543811" y="1564380"/>
          <a:ext cx="7658099" cy="20421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98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1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08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578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8159">
                <a:tc>
                  <a:txBody>
                    <a:bodyPr/>
                    <a:lstStyle/>
                    <a:p>
                      <a:pPr marL="89535" marR="11493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400" b="1" spc="-1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400" b="1" spc="-1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t  </a:t>
                      </a:r>
                      <a:r>
                        <a:rPr sz="1400" b="1" spc="-15" dirty="0">
                          <a:latin typeface="Arial"/>
                          <a:cs typeface="Arial"/>
                        </a:rPr>
                        <a:t>type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12255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Product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13716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Performance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13398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Power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Processor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Sun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Niagara</a:t>
                      </a:r>
                      <a:r>
                        <a:rPr sz="14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8-core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652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1.2GHz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72-79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14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peak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Intel Pentium</a:t>
                      </a:r>
                      <a:r>
                        <a:rPr sz="14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9369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2GHz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9369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48.9-66</a:t>
                      </a:r>
                      <a:r>
                        <a:rPr sz="14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W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9369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DRAM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Kingston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X64C3AD2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400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GB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652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184-pin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3.7</a:t>
                      </a:r>
                      <a:r>
                        <a:rPr sz="14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W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Kingston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D2N3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4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GB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9369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240-pin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9369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2.3</a:t>
                      </a:r>
                      <a:r>
                        <a:rPr sz="14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W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9369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Hard</a:t>
                      </a:r>
                      <a:r>
                        <a:rPr sz="14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driver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9369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DiamondMax</a:t>
                      </a:r>
                      <a:r>
                        <a:rPr sz="14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16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9369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5400rpm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9369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7.0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W read/seek.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2.9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1400" spc="-1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idle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9369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772668" y="3779514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0" y="0"/>
                </a:moveTo>
                <a:lnTo>
                  <a:pt x="9144000" y="0"/>
                </a:lnTo>
                <a:lnTo>
                  <a:pt x="9144000" y="3429000"/>
                </a:lnTo>
                <a:lnTo>
                  <a:pt x="0" y="3429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50924" y="3632725"/>
            <a:ext cx="7552690" cy="21939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13815">
              <a:lnSpc>
                <a:spcPct val="100000"/>
              </a:lnSpc>
              <a:spcBef>
                <a:spcPts val="105"/>
              </a:spcBef>
              <a:tabLst>
                <a:tab pos="3669665" algn="l"/>
                <a:tab pos="5027930" algn="l"/>
              </a:tabLst>
            </a:pPr>
            <a:r>
              <a:rPr sz="1400" spc="-5" dirty="0">
                <a:latin typeface="Arial"/>
                <a:cs typeface="Arial"/>
              </a:rPr>
              <a:t>DiamondMax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9	</a:t>
            </a:r>
            <a:r>
              <a:rPr sz="1400" spc="-5" dirty="0">
                <a:latin typeface="Arial"/>
                <a:cs typeface="Arial"/>
              </a:rPr>
              <a:t>7200rpm	7.9 </a:t>
            </a:r>
            <a:r>
              <a:rPr sz="1400" dirty="0">
                <a:latin typeface="Arial"/>
                <a:cs typeface="Arial"/>
              </a:rPr>
              <a:t>W read/seek. </a:t>
            </a:r>
            <a:r>
              <a:rPr sz="1400" spc="-5" dirty="0">
                <a:latin typeface="Arial"/>
                <a:cs typeface="Arial"/>
              </a:rPr>
              <a:t>4.0 </a:t>
            </a:r>
            <a:r>
              <a:rPr sz="1400" dirty="0">
                <a:latin typeface="Arial"/>
                <a:cs typeface="Arial"/>
              </a:rPr>
              <a:t>W</a:t>
            </a:r>
            <a:r>
              <a:rPr sz="1400" spc="-1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idle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00">
              <a:latin typeface="Arial"/>
              <a:cs typeface="Arial"/>
            </a:endParaRPr>
          </a:p>
          <a:p>
            <a:pPr marL="299085" marR="123825" indent="-287020">
              <a:lnSpc>
                <a:spcPts val="1939"/>
              </a:lnSpc>
              <a:buFont typeface="Wingdings"/>
              <a:buChar char=""/>
              <a:tabLst>
                <a:tab pos="299720" algn="l"/>
              </a:tabLst>
            </a:pPr>
            <a:r>
              <a:rPr sz="1800" spc="10" dirty="0">
                <a:latin typeface="宋体"/>
                <a:cs typeface="宋体"/>
              </a:rPr>
              <a:t>假设每个部件处于最大负载，电源功率效率为</a:t>
            </a:r>
            <a:r>
              <a:rPr sz="1800" b="1" spc="-5" dirty="0">
                <a:latin typeface="Arial"/>
                <a:cs typeface="Arial"/>
              </a:rPr>
              <a:t>80%</a:t>
            </a:r>
            <a:r>
              <a:rPr sz="1800" spc="-5" dirty="0">
                <a:latin typeface="宋体"/>
                <a:cs typeface="宋体"/>
              </a:rPr>
              <a:t>，</a:t>
            </a:r>
            <a:r>
              <a:rPr sz="1800" b="1" spc="-5" dirty="0">
                <a:latin typeface="Arial"/>
                <a:cs typeface="Arial"/>
              </a:rPr>
              <a:t>2GB</a:t>
            </a:r>
            <a:r>
              <a:rPr sz="1800" b="1" spc="-60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240</a:t>
            </a:r>
            <a:r>
              <a:rPr sz="1800" spc="10" dirty="0">
                <a:latin typeface="宋体"/>
                <a:cs typeface="宋体"/>
              </a:rPr>
              <a:t>针内存</a:t>
            </a:r>
            <a:r>
              <a:rPr sz="1800" dirty="0">
                <a:latin typeface="宋体"/>
                <a:cs typeface="宋体"/>
              </a:rPr>
              <a:t>，  </a:t>
            </a:r>
            <a:r>
              <a:rPr sz="1800" b="1" spc="-10" dirty="0">
                <a:latin typeface="Arial"/>
                <a:cs typeface="Arial"/>
              </a:rPr>
              <a:t>7200RPM</a:t>
            </a:r>
            <a:r>
              <a:rPr sz="1800" spc="10" dirty="0">
                <a:latin typeface="宋体"/>
                <a:cs typeface="宋体"/>
              </a:rPr>
              <a:t>硬盘。计算</a:t>
            </a:r>
            <a:r>
              <a:rPr sz="1800" b="1" dirty="0">
                <a:latin typeface="Arial"/>
                <a:cs typeface="Arial"/>
              </a:rPr>
              <a:t>Intel</a:t>
            </a:r>
            <a:r>
              <a:rPr sz="1800" b="1" spc="-5" dirty="0">
                <a:latin typeface="Arial"/>
                <a:cs typeface="Arial"/>
              </a:rPr>
              <a:t> P4</a:t>
            </a:r>
            <a:r>
              <a:rPr sz="1800" spc="10" dirty="0">
                <a:latin typeface="宋体"/>
                <a:cs typeface="宋体"/>
              </a:rPr>
              <a:t>服务器实际功率是多少</a:t>
            </a:r>
            <a:r>
              <a:rPr sz="1800" dirty="0">
                <a:latin typeface="宋体"/>
                <a:cs typeface="宋体"/>
              </a:rPr>
              <a:t>？</a:t>
            </a:r>
            <a:endParaRPr sz="1800">
              <a:latin typeface="宋体"/>
              <a:cs typeface="宋体"/>
            </a:endParaRPr>
          </a:p>
          <a:p>
            <a:pPr marL="299085" marR="5080" indent="-287020">
              <a:lnSpc>
                <a:spcPts val="1939"/>
              </a:lnSpc>
              <a:spcBef>
                <a:spcPts val="655"/>
              </a:spcBef>
              <a:buFont typeface="Wingdings"/>
              <a:buChar char=""/>
              <a:tabLst>
                <a:tab pos="299720" algn="l"/>
              </a:tabLst>
            </a:pPr>
            <a:r>
              <a:rPr sz="1800" spc="10" dirty="0">
                <a:latin typeface="宋体"/>
                <a:cs typeface="宋体"/>
              </a:rPr>
              <a:t>使用该服务器使用</a:t>
            </a:r>
            <a:r>
              <a:rPr sz="1800" b="1" spc="-5" dirty="0">
                <a:latin typeface="Arial"/>
                <a:cs typeface="Arial"/>
              </a:rPr>
              <a:t>7</a:t>
            </a:r>
            <a:r>
              <a:rPr sz="1800" b="1" spc="-10" dirty="0">
                <a:latin typeface="Arial"/>
                <a:cs typeface="Arial"/>
              </a:rPr>
              <a:t>2</a:t>
            </a:r>
            <a:r>
              <a:rPr sz="1800" b="1" spc="-5" dirty="0">
                <a:latin typeface="Arial"/>
                <a:cs typeface="Arial"/>
              </a:rPr>
              <a:t>0</a:t>
            </a:r>
            <a:r>
              <a:rPr sz="1800" b="1" spc="-10" dirty="0">
                <a:latin typeface="Arial"/>
                <a:cs typeface="Arial"/>
              </a:rPr>
              <a:t>0</a:t>
            </a:r>
            <a:r>
              <a:rPr sz="1800" b="1" spc="-5" dirty="0">
                <a:latin typeface="Arial"/>
                <a:cs typeface="Arial"/>
              </a:rPr>
              <a:t>RPM</a:t>
            </a:r>
            <a:r>
              <a:rPr sz="1800" spc="10" dirty="0">
                <a:latin typeface="宋体"/>
                <a:cs typeface="宋体"/>
              </a:rPr>
              <a:t>（</a:t>
            </a:r>
            <a:r>
              <a:rPr sz="1800" b="1" spc="-5" dirty="0">
                <a:latin typeface="Arial"/>
                <a:cs typeface="Arial"/>
              </a:rPr>
              <a:t>DM</a:t>
            </a:r>
            <a:r>
              <a:rPr sz="1800" b="1" spc="-10" dirty="0">
                <a:latin typeface="Arial"/>
                <a:cs typeface="Arial"/>
              </a:rPr>
              <a:t>9</a:t>
            </a:r>
            <a:r>
              <a:rPr sz="1800" spc="10" dirty="0">
                <a:latin typeface="宋体"/>
                <a:cs typeface="宋体"/>
              </a:rPr>
              <a:t>）硬盘，硬盘</a:t>
            </a:r>
            <a:r>
              <a:rPr sz="1800" b="1" spc="-5" dirty="0">
                <a:latin typeface="Arial"/>
                <a:cs typeface="Arial"/>
              </a:rPr>
              <a:t>6</a:t>
            </a:r>
            <a:r>
              <a:rPr sz="1800" b="1" spc="-10" dirty="0">
                <a:latin typeface="Arial"/>
                <a:cs typeface="Arial"/>
              </a:rPr>
              <a:t>0</a:t>
            </a:r>
            <a:r>
              <a:rPr sz="1800" b="1" spc="-20" dirty="0">
                <a:latin typeface="Arial"/>
                <a:cs typeface="Arial"/>
              </a:rPr>
              <a:t>%</a:t>
            </a:r>
            <a:r>
              <a:rPr sz="1800" spc="10" dirty="0">
                <a:latin typeface="宋体"/>
                <a:cs typeface="宋体"/>
              </a:rPr>
              <a:t>的时间空闲，磁</a:t>
            </a:r>
            <a:r>
              <a:rPr sz="1800" dirty="0">
                <a:latin typeface="宋体"/>
                <a:cs typeface="宋体"/>
              </a:rPr>
              <a:t>盘 </a:t>
            </a:r>
            <a:r>
              <a:rPr sz="1800" spc="10" dirty="0">
                <a:latin typeface="宋体"/>
                <a:cs typeface="宋体"/>
              </a:rPr>
              <a:t>的实际功率是多少</a:t>
            </a:r>
            <a:r>
              <a:rPr sz="1800" dirty="0">
                <a:latin typeface="宋体"/>
                <a:cs typeface="宋体"/>
              </a:rPr>
              <a:t>？</a:t>
            </a:r>
            <a:endParaRPr sz="1800">
              <a:latin typeface="宋体"/>
              <a:cs typeface="宋体"/>
            </a:endParaRPr>
          </a:p>
          <a:p>
            <a:pPr marL="299085" indent="-287020">
              <a:lnSpc>
                <a:spcPts val="2050"/>
              </a:lnSpc>
              <a:spcBef>
                <a:spcPts val="409"/>
              </a:spcBef>
              <a:buFont typeface="Wingdings"/>
              <a:buChar char=""/>
              <a:tabLst>
                <a:tab pos="299720" algn="l"/>
              </a:tabLst>
            </a:pPr>
            <a:r>
              <a:rPr sz="1800" spc="10" dirty="0">
                <a:latin typeface="宋体"/>
                <a:cs typeface="宋体"/>
              </a:rPr>
              <a:t>如果</a:t>
            </a:r>
            <a:r>
              <a:rPr sz="1800" b="1" spc="-10" dirty="0">
                <a:latin typeface="Arial"/>
                <a:cs typeface="Arial"/>
              </a:rPr>
              <a:t>DM9</a:t>
            </a:r>
            <a:r>
              <a:rPr sz="1800" spc="10" dirty="0">
                <a:latin typeface="宋体"/>
                <a:cs typeface="宋体"/>
              </a:rPr>
              <a:t>存取数据的时间为</a:t>
            </a:r>
            <a:r>
              <a:rPr sz="1800" b="1" spc="-10" dirty="0">
                <a:latin typeface="Arial"/>
                <a:cs typeface="Arial"/>
              </a:rPr>
              <a:t>DM16</a:t>
            </a:r>
            <a:r>
              <a:rPr sz="1800" spc="10" dirty="0">
                <a:latin typeface="宋体"/>
                <a:cs typeface="宋体"/>
              </a:rPr>
              <a:t>的</a:t>
            </a:r>
            <a:r>
              <a:rPr sz="1800" b="1" spc="-10" dirty="0">
                <a:latin typeface="Arial"/>
                <a:cs typeface="Arial"/>
              </a:rPr>
              <a:t>75%</a:t>
            </a:r>
            <a:r>
              <a:rPr sz="1800" spc="-10" dirty="0">
                <a:latin typeface="宋体"/>
                <a:cs typeface="宋体"/>
              </a:rPr>
              <a:t>，</a:t>
            </a:r>
            <a:r>
              <a:rPr sz="1800" spc="10" dirty="0">
                <a:latin typeface="宋体"/>
                <a:cs typeface="宋体"/>
              </a:rPr>
              <a:t>如果两个盘的能耗相同，</a:t>
            </a:r>
            <a:r>
              <a:rPr sz="1800" dirty="0">
                <a:latin typeface="宋体"/>
                <a:cs typeface="宋体"/>
              </a:rPr>
              <a:t>则</a:t>
            </a:r>
            <a:endParaRPr sz="1800">
              <a:latin typeface="宋体"/>
              <a:cs typeface="宋体"/>
            </a:endParaRPr>
          </a:p>
          <a:p>
            <a:pPr marL="299085">
              <a:lnSpc>
                <a:spcPts val="2050"/>
              </a:lnSpc>
            </a:pPr>
            <a:r>
              <a:rPr sz="1800" b="1" spc="-10" dirty="0">
                <a:latin typeface="Arial"/>
                <a:cs typeface="Arial"/>
              </a:rPr>
              <a:t>DM9</a:t>
            </a:r>
            <a:r>
              <a:rPr sz="1800" spc="10" dirty="0">
                <a:latin typeface="宋体"/>
                <a:cs typeface="宋体"/>
              </a:rPr>
              <a:t>的空闲时间比例是多少</a:t>
            </a:r>
            <a:r>
              <a:rPr sz="1800" dirty="0">
                <a:latin typeface="宋体"/>
                <a:cs typeface="宋体"/>
              </a:rPr>
              <a:t>？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444CAC51-3708-5243-AF5A-E77CCE1F0FB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82611" y="760074"/>
            <a:ext cx="8413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u="none" spc="10" dirty="0">
                <a:latin typeface="宋体"/>
                <a:cs typeface="宋体"/>
              </a:rPr>
              <a:t>解</a:t>
            </a:r>
            <a:r>
              <a:rPr b="0" u="none" dirty="0">
                <a:latin typeface="宋体"/>
                <a:cs typeface="宋体"/>
              </a:rPr>
              <a:t>答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50997" y="1555418"/>
            <a:ext cx="7426325" cy="3747051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98450" marR="5080" indent="-286385">
              <a:lnSpc>
                <a:spcPct val="88700"/>
              </a:lnSpc>
              <a:spcBef>
                <a:spcPts val="375"/>
              </a:spcBef>
              <a:buFont typeface="Wingdings"/>
              <a:buChar char=""/>
              <a:tabLst>
                <a:tab pos="299085" algn="l"/>
              </a:tabLst>
            </a:pPr>
            <a:r>
              <a:rPr sz="2000" spc="10" dirty="0">
                <a:latin typeface="宋体"/>
                <a:cs typeface="宋体"/>
              </a:rPr>
              <a:t>在初始状态（上图所示）分</a:t>
            </a:r>
            <a:r>
              <a:rPr sz="2000" dirty="0">
                <a:latin typeface="宋体"/>
                <a:cs typeface="宋体"/>
              </a:rPr>
              <a:t>布</a:t>
            </a:r>
            <a:r>
              <a:rPr sz="2000" spc="10" dirty="0">
                <a:latin typeface="宋体"/>
                <a:cs typeface="宋体"/>
              </a:rPr>
              <a:t>进行</a:t>
            </a:r>
            <a:r>
              <a:rPr sz="2000" dirty="0">
                <a:latin typeface="宋体"/>
                <a:cs typeface="宋体"/>
              </a:rPr>
              <a:t>下</a:t>
            </a:r>
            <a:r>
              <a:rPr sz="2000" spc="10" dirty="0">
                <a:latin typeface="宋体"/>
                <a:cs typeface="宋体"/>
              </a:rPr>
              <a:t>面操</a:t>
            </a:r>
            <a:r>
              <a:rPr sz="2000" dirty="0">
                <a:latin typeface="宋体"/>
                <a:cs typeface="宋体"/>
              </a:rPr>
              <a:t>作</a:t>
            </a:r>
            <a:r>
              <a:rPr sz="2000" spc="10" dirty="0">
                <a:latin typeface="宋体"/>
                <a:cs typeface="宋体"/>
              </a:rPr>
              <a:t>，请列</a:t>
            </a:r>
            <a:r>
              <a:rPr sz="2000" dirty="0">
                <a:latin typeface="宋体"/>
                <a:cs typeface="宋体"/>
              </a:rPr>
              <a:t>出</a:t>
            </a:r>
            <a:r>
              <a:rPr sz="2000" spc="10" dirty="0">
                <a:latin typeface="宋体"/>
                <a:cs typeface="宋体"/>
              </a:rPr>
              <a:t>内存</a:t>
            </a:r>
            <a:r>
              <a:rPr sz="2000" dirty="0">
                <a:latin typeface="宋体"/>
                <a:cs typeface="宋体"/>
              </a:rPr>
              <a:t>和 </a:t>
            </a:r>
            <a:r>
              <a:rPr sz="2000" b="1" spc="-5" dirty="0">
                <a:latin typeface="Arial"/>
                <a:cs typeface="Arial"/>
              </a:rPr>
              <a:t>cache</a:t>
            </a:r>
            <a:r>
              <a:rPr sz="2000" spc="10" dirty="0">
                <a:latin typeface="宋体"/>
                <a:cs typeface="宋体"/>
              </a:rPr>
              <a:t>的结果状态（例如</a:t>
            </a:r>
            <a:r>
              <a:rPr sz="2000" dirty="0">
                <a:latin typeface="宋体"/>
                <a:cs typeface="宋体"/>
              </a:rPr>
              <a:t>一</a:t>
            </a:r>
            <a:r>
              <a:rPr sz="2000" spc="10" dirty="0">
                <a:latin typeface="宋体"/>
                <a:cs typeface="宋体"/>
              </a:rPr>
              <a:t>致性</a:t>
            </a:r>
            <a:r>
              <a:rPr sz="2000" dirty="0">
                <a:latin typeface="宋体"/>
                <a:cs typeface="宋体"/>
              </a:rPr>
              <a:t>状</a:t>
            </a:r>
            <a:r>
              <a:rPr sz="2000" spc="10" dirty="0">
                <a:latin typeface="宋体"/>
                <a:cs typeface="宋体"/>
              </a:rPr>
              <a:t>态，标</a:t>
            </a:r>
            <a:r>
              <a:rPr sz="2000" dirty="0">
                <a:latin typeface="宋体"/>
                <a:cs typeface="宋体"/>
              </a:rPr>
              <a:t>签</a:t>
            </a:r>
            <a:r>
              <a:rPr sz="2000" spc="10" dirty="0">
                <a:latin typeface="宋体"/>
                <a:cs typeface="宋体"/>
              </a:rPr>
              <a:t>和数</a:t>
            </a:r>
            <a:r>
              <a:rPr sz="2000" dirty="0">
                <a:latin typeface="宋体"/>
                <a:cs typeface="宋体"/>
              </a:rPr>
              <a:t>据</a:t>
            </a:r>
            <a:r>
              <a:rPr sz="2000" spc="10" dirty="0">
                <a:latin typeface="宋体"/>
                <a:cs typeface="宋体"/>
              </a:rPr>
              <a:t>）。仅</a:t>
            </a:r>
            <a:r>
              <a:rPr sz="2000" dirty="0">
                <a:latin typeface="宋体"/>
                <a:cs typeface="宋体"/>
              </a:rPr>
              <a:t>仅</a:t>
            </a:r>
            <a:r>
              <a:rPr sz="2000" spc="10" dirty="0">
                <a:latin typeface="宋体"/>
                <a:cs typeface="宋体"/>
              </a:rPr>
              <a:t>描</a:t>
            </a:r>
            <a:r>
              <a:rPr sz="2000" dirty="0">
                <a:latin typeface="宋体"/>
                <a:cs typeface="宋体"/>
              </a:rPr>
              <a:t>述 </a:t>
            </a:r>
            <a:r>
              <a:rPr sz="2000" spc="10" dirty="0">
                <a:latin typeface="宋体"/>
                <a:cs typeface="宋体"/>
              </a:rPr>
              <a:t>状态改变的块。例如</a:t>
            </a:r>
            <a:r>
              <a:rPr sz="2000" b="1" dirty="0">
                <a:latin typeface="Arial"/>
                <a:cs typeface="Arial"/>
              </a:rPr>
              <a:t>P0.B0: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(I,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120,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00</a:t>
            </a:r>
            <a:r>
              <a:rPr sz="2000" b="1" spc="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01)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spc="10" dirty="0">
                <a:latin typeface="宋体"/>
                <a:cs typeface="宋体"/>
              </a:rPr>
              <a:t>表示处理器</a:t>
            </a:r>
            <a:r>
              <a:rPr sz="2000" b="1" spc="-5" dirty="0">
                <a:latin typeface="Arial"/>
                <a:cs typeface="Arial"/>
              </a:rPr>
              <a:t>P0</a:t>
            </a:r>
            <a:r>
              <a:rPr sz="2000" spc="10" dirty="0">
                <a:latin typeface="宋体"/>
                <a:cs typeface="宋体"/>
              </a:rPr>
              <a:t>的</a:t>
            </a:r>
            <a:r>
              <a:rPr sz="2000" dirty="0">
                <a:latin typeface="宋体"/>
                <a:cs typeface="宋体"/>
              </a:rPr>
              <a:t>块 </a:t>
            </a:r>
            <a:r>
              <a:rPr sz="2000" b="1" dirty="0">
                <a:latin typeface="Arial"/>
                <a:cs typeface="Arial"/>
              </a:rPr>
              <a:t>B0</a:t>
            </a:r>
            <a:r>
              <a:rPr sz="2000" spc="10" dirty="0">
                <a:latin typeface="宋体"/>
                <a:cs typeface="宋体"/>
              </a:rPr>
              <a:t>有最后状态</a:t>
            </a:r>
            <a:r>
              <a:rPr sz="2000" b="1" dirty="0">
                <a:latin typeface="Arial"/>
                <a:cs typeface="Arial"/>
              </a:rPr>
              <a:t>I</a:t>
            </a:r>
            <a:r>
              <a:rPr sz="2000" dirty="0">
                <a:latin typeface="宋体"/>
                <a:cs typeface="宋体"/>
              </a:rPr>
              <a:t>，</a:t>
            </a:r>
            <a:r>
              <a:rPr sz="2000" spc="10" dirty="0">
                <a:latin typeface="宋体"/>
                <a:cs typeface="宋体"/>
              </a:rPr>
              <a:t>标记为</a:t>
            </a:r>
            <a:r>
              <a:rPr sz="2000" b="1" dirty="0">
                <a:latin typeface="Arial"/>
                <a:cs typeface="Arial"/>
              </a:rPr>
              <a:t>120</a:t>
            </a:r>
            <a:r>
              <a:rPr sz="2000" dirty="0">
                <a:latin typeface="宋体"/>
                <a:cs typeface="宋体"/>
              </a:rPr>
              <a:t>，数</a:t>
            </a:r>
            <a:r>
              <a:rPr sz="2000" spc="10" dirty="0">
                <a:latin typeface="宋体"/>
                <a:cs typeface="宋体"/>
              </a:rPr>
              <a:t>据位</a:t>
            </a:r>
            <a:r>
              <a:rPr sz="2000" b="1" spc="-10" dirty="0">
                <a:latin typeface="Arial"/>
                <a:cs typeface="Arial"/>
              </a:rPr>
              <a:t>00</a:t>
            </a:r>
            <a:r>
              <a:rPr sz="2000" spc="10" dirty="0">
                <a:latin typeface="宋体"/>
                <a:cs typeface="宋体"/>
              </a:rPr>
              <a:t>和</a:t>
            </a:r>
            <a:r>
              <a:rPr sz="2000" b="1" spc="-10" dirty="0">
                <a:latin typeface="Arial"/>
                <a:cs typeface="Arial"/>
              </a:rPr>
              <a:t>01</a:t>
            </a:r>
            <a:r>
              <a:rPr sz="2000" dirty="0">
                <a:latin typeface="宋体"/>
                <a:cs typeface="宋体"/>
              </a:rPr>
              <a:t>。</a:t>
            </a:r>
          </a:p>
          <a:p>
            <a:pPr marL="298450" indent="-286385">
              <a:lnSpc>
                <a:spcPct val="100000"/>
              </a:lnSpc>
              <a:spcBef>
                <a:spcPts val="455"/>
              </a:spcBef>
              <a:buFont typeface="Wingdings"/>
              <a:buChar char=""/>
              <a:tabLst>
                <a:tab pos="299085" algn="l"/>
              </a:tabLst>
            </a:pPr>
            <a:r>
              <a:rPr sz="2000" b="1" spc="-5" dirty="0">
                <a:latin typeface="Arial"/>
                <a:cs typeface="Arial"/>
              </a:rPr>
              <a:t>a. </a:t>
            </a:r>
            <a:r>
              <a:rPr sz="2000" b="1" dirty="0">
                <a:latin typeface="Arial"/>
                <a:cs typeface="Arial"/>
              </a:rPr>
              <a:t>P0: </a:t>
            </a:r>
            <a:r>
              <a:rPr sz="2000" b="1" spc="-5" dirty="0">
                <a:latin typeface="Arial"/>
                <a:cs typeface="Arial"/>
              </a:rPr>
              <a:t>read</a:t>
            </a:r>
            <a:r>
              <a:rPr sz="2000" b="1" spc="-6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120</a:t>
            </a:r>
            <a:endParaRPr sz="2000" dirty="0">
              <a:latin typeface="Arial"/>
              <a:cs typeface="Arial"/>
            </a:endParaRPr>
          </a:p>
          <a:p>
            <a:pPr marL="298450" indent="-286385">
              <a:lnSpc>
                <a:spcPct val="100000"/>
              </a:lnSpc>
              <a:spcBef>
                <a:spcPts val="480"/>
              </a:spcBef>
              <a:buFont typeface="Wingdings"/>
              <a:buChar char=""/>
              <a:tabLst>
                <a:tab pos="299085" algn="l"/>
              </a:tabLst>
            </a:pPr>
            <a:r>
              <a:rPr sz="2000" b="1" dirty="0">
                <a:latin typeface="Arial"/>
                <a:cs typeface="Arial"/>
              </a:rPr>
              <a:t>b. P0: write </a:t>
            </a:r>
            <a:r>
              <a:rPr sz="2000" b="1" spc="-5" dirty="0">
                <a:latin typeface="Arial"/>
                <a:cs typeface="Arial"/>
              </a:rPr>
              <a:t>120 </a:t>
            </a:r>
            <a:r>
              <a:rPr sz="2000" b="1" spc="-170" dirty="0">
                <a:latin typeface="Arial"/>
                <a:cs typeface="Arial"/>
              </a:rPr>
              <a:t> </a:t>
            </a:r>
            <a:r>
              <a:rPr lang="en-US" sz="2000" b="1" spc="-170" dirty="0">
                <a:latin typeface="Arial"/>
                <a:cs typeface="Arial"/>
              </a:rPr>
              <a:t>         </a:t>
            </a:r>
            <a:r>
              <a:rPr sz="2000" b="1" spc="-5" dirty="0">
                <a:latin typeface="Arial"/>
                <a:cs typeface="Arial"/>
              </a:rPr>
              <a:t>80</a:t>
            </a:r>
            <a:endParaRPr sz="2000" dirty="0">
              <a:latin typeface="Arial"/>
              <a:cs typeface="Arial"/>
            </a:endParaRPr>
          </a:p>
          <a:p>
            <a:pPr marL="298450" indent="-286385">
              <a:lnSpc>
                <a:spcPct val="100000"/>
              </a:lnSpc>
              <a:spcBef>
                <a:spcPts val="480"/>
              </a:spcBef>
              <a:buFont typeface="Wingdings"/>
              <a:buChar char=""/>
              <a:tabLst>
                <a:tab pos="299085" algn="l"/>
              </a:tabLst>
            </a:pPr>
            <a:r>
              <a:rPr sz="2000" b="1" spc="-5" dirty="0">
                <a:latin typeface="Arial"/>
                <a:cs typeface="Arial"/>
              </a:rPr>
              <a:t>c. </a:t>
            </a:r>
            <a:r>
              <a:rPr sz="2000" b="1" dirty="0">
                <a:latin typeface="Arial"/>
                <a:cs typeface="Arial"/>
              </a:rPr>
              <a:t>P3: write </a:t>
            </a:r>
            <a:r>
              <a:rPr sz="2000" b="1" spc="-5" dirty="0">
                <a:latin typeface="Arial"/>
                <a:cs typeface="Arial"/>
              </a:rPr>
              <a:t>120 </a:t>
            </a:r>
            <a:r>
              <a:rPr sz="2000" b="1" spc="-165" dirty="0">
                <a:latin typeface="Arial"/>
                <a:cs typeface="Arial"/>
              </a:rPr>
              <a:t> </a:t>
            </a:r>
            <a:r>
              <a:rPr lang="en-US" sz="2000" b="1" spc="-165" dirty="0">
                <a:latin typeface="Arial"/>
                <a:cs typeface="Arial"/>
              </a:rPr>
              <a:t>         </a:t>
            </a:r>
            <a:r>
              <a:rPr sz="2000" b="1" spc="-5" dirty="0">
                <a:latin typeface="Arial"/>
                <a:cs typeface="Arial"/>
              </a:rPr>
              <a:t>80</a:t>
            </a:r>
            <a:endParaRPr sz="2000" dirty="0">
              <a:latin typeface="Arial"/>
              <a:cs typeface="Arial"/>
            </a:endParaRPr>
          </a:p>
          <a:p>
            <a:pPr marL="298450" indent="-286385">
              <a:lnSpc>
                <a:spcPct val="100000"/>
              </a:lnSpc>
              <a:spcBef>
                <a:spcPts val="480"/>
              </a:spcBef>
              <a:buFont typeface="Wingdings"/>
              <a:buChar char=""/>
              <a:tabLst>
                <a:tab pos="299085" algn="l"/>
              </a:tabLst>
            </a:pPr>
            <a:r>
              <a:rPr sz="2000" b="1" dirty="0">
                <a:latin typeface="Arial"/>
                <a:cs typeface="Arial"/>
              </a:rPr>
              <a:t>d. P1: </a:t>
            </a:r>
            <a:r>
              <a:rPr sz="2000" b="1" spc="-5" dirty="0">
                <a:latin typeface="Arial"/>
                <a:cs typeface="Arial"/>
              </a:rPr>
              <a:t>read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110</a:t>
            </a:r>
            <a:endParaRPr sz="2000" dirty="0">
              <a:latin typeface="Arial"/>
              <a:cs typeface="Arial"/>
            </a:endParaRPr>
          </a:p>
          <a:p>
            <a:pPr marL="298450" indent="-286385">
              <a:lnSpc>
                <a:spcPct val="100000"/>
              </a:lnSpc>
              <a:spcBef>
                <a:spcPts val="480"/>
              </a:spcBef>
              <a:buFont typeface="Wingdings"/>
              <a:buChar char=""/>
              <a:tabLst>
                <a:tab pos="299085" algn="l"/>
              </a:tabLst>
            </a:pPr>
            <a:r>
              <a:rPr sz="2000" b="1" spc="-5" dirty="0">
                <a:latin typeface="Arial"/>
                <a:cs typeface="Arial"/>
              </a:rPr>
              <a:t>e. </a:t>
            </a:r>
            <a:r>
              <a:rPr sz="2000" b="1" dirty="0">
                <a:latin typeface="Arial"/>
                <a:cs typeface="Arial"/>
              </a:rPr>
              <a:t>P0: write </a:t>
            </a:r>
            <a:r>
              <a:rPr sz="2000" b="1" spc="-5" dirty="0">
                <a:latin typeface="Arial"/>
                <a:cs typeface="Arial"/>
              </a:rPr>
              <a:t>108 </a:t>
            </a:r>
            <a:r>
              <a:rPr lang="en-US" sz="2000" b="1" spc="615" dirty="0">
                <a:latin typeface="Arial"/>
                <a:cs typeface="Arial"/>
              </a:rPr>
              <a:t>  </a:t>
            </a:r>
            <a:r>
              <a:rPr sz="2000" b="1" spc="-125" dirty="0">
                <a:latin typeface="Arial"/>
                <a:cs typeface="Arial"/>
              </a:rPr>
              <a:t> </a:t>
            </a:r>
            <a:r>
              <a:rPr lang="en-US" sz="2000" b="1" spc="-125" dirty="0">
                <a:latin typeface="Arial"/>
                <a:cs typeface="Arial"/>
              </a:rPr>
              <a:t>  </a:t>
            </a:r>
            <a:r>
              <a:rPr sz="2000" b="1" spc="-5" dirty="0">
                <a:latin typeface="Arial"/>
                <a:cs typeface="Arial"/>
              </a:rPr>
              <a:t>48</a:t>
            </a:r>
            <a:endParaRPr sz="2000" dirty="0">
              <a:latin typeface="Arial"/>
              <a:cs typeface="Arial"/>
            </a:endParaRPr>
          </a:p>
          <a:p>
            <a:pPr marL="298450" indent="-286385">
              <a:lnSpc>
                <a:spcPct val="100000"/>
              </a:lnSpc>
              <a:spcBef>
                <a:spcPts val="480"/>
              </a:spcBef>
              <a:buFont typeface="Wingdings"/>
              <a:buChar char=""/>
              <a:tabLst>
                <a:tab pos="299085" algn="l"/>
              </a:tabLst>
            </a:pPr>
            <a:r>
              <a:rPr sz="2000" b="1" dirty="0">
                <a:latin typeface="Arial"/>
                <a:cs typeface="Arial"/>
              </a:rPr>
              <a:t>f. P0: write </a:t>
            </a:r>
            <a:r>
              <a:rPr sz="2000" b="1" spc="-5" dirty="0">
                <a:latin typeface="Arial"/>
                <a:cs typeface="Arial"/>
              </a:rPr>
              <a:t>130 </a:t>
            </a:r>
            <a:r>
              <a:rPr lang="en-US" sz="2000" b="1" spc="615" dirty="0">
                <a:latin typeface="Arial"/>
                <a:cs typeface="Arial"/>
              </a:rPr>
              <a:t>   </a:t>
            </a:r>
            <a:r>
              <a:rPr sz="2000" b="1" spc="-120" dirty="0">
                <a:latin typeface="Arial"/>
                <a:cs typeface="Arial"/>
              </a:rPr>
              <a:t> </a:t>
            </a:r>
            <a:r>
              <a:rPr lang="en-US" sz="2000" b="1" spc="-120" dirty="0">
                <a:latin typeface="Arial"/>
                <a:cs typeface="Arial"/>
              </a:rPr>
              <a:t>  </a:t>
            </a:r>
            <a:r>
              <a:rPr sz="2000" b="1" spc="-5" dirty="0">
                <a:latin typeface="Arial"/>
                <a:cs typeface="Arial"/>
              </a:rPr>
              <a:t>78</a:t>
            </a:r>
            <a:endParaRPr sz="2000" dirty="0">
              <a:latin typeface="Arial"/>
              <a:cs typeface="Arial"/>
            </a:endParaRPr>
          </a:p>
          <a:p>
            <a:pPr marL="298450" indent="-286385">
              <a:lnSpc>
                <a:spcPct val="100000"/>
              </a:lnSpc>
              <a:spcBef>
                <a:spcPts val="480"/>
              </a:spcBef>
              <a:buFont typeface="Wingdings"/>
              <a:buChar char=""/>
              <a:tabLst>
                <a:tab pos="299085" algn="l"/>
              </a:tabLst>
            </a:pPr>
            <a:r>
              <a:rPr sz="2000" b="1" dirty="0">
                <a:latin typeface="Arial"/>
                <a:cs typeface="Arial"/>
              </a:rPr>
              <a:t>g. P3: write </a:t>
            </a:r>
            <a:r>
              <a:rPr sz="2000" b="1" spc="-5" dirty="0">
                <a:latin typeface="Arial"/>
                <a:cs typeface="Arial"/>
              </a:rPr>
              <a:t>130 </a:t>
            </a:r>
            <a:r>
              <a:rPr lang="en-US" sz="2000" b="1" spc="615" dirty="0">
                <a:latin typeface="Arial"/>
                <a:cs typeface="Arial"/>
              </a:rPr>
              <a:t>   </a:t>
            </a:r>
            <a:r>
              <a:rPr sz="2000" b="1" spc="-120" dirty="0">
                <a:latin typeface="Arial"/>
                <a:cs typeface="Arial"/>
              </a:rPr>
              <a:t> </a:t>
            </a:r>
            <a:r>
              <a:rPr lang="en-US" sz="2000" b="1" spc="-120" dirty="0">
                <a:latin typeface="Arial"/>
                <a:cs typeface="Arial"/>
              </a:rPr>
              <a:t>  </a:t>
            </a:r>
            <a:r>
              <a:rPr sz="2000" b="1" spc="-5" dirty="0">
                <a:latin typeface="Arial"/>
                <a:cs typeface="Arial"/>
              </a:rPr>
              <a:t>78</a:t>
            </a:r>
            <a:endParaRPr sz="2000" dirty="0">
              <a:latin typeface="Arial"/>
              <a:cs typeface="Arial"/>
            </a:endParaRPr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243DE1E5-3095-0F45-B3BD-DACDB22C7CF5}"/>
              </a:ext>
            </a:extLst>
          </p:cNvPr>
          <p:cNvCxnSpPr/>
          <p:nvPr/>
        </p:nvCxnSpPr>
        <p:spPr>
          <a:xfrm flipH="1">
            <a:off x="3746500" y="3248025"/>
            <a:ext cx="381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9C51160B-D0E5-F748-BB1A-12A2FA806F55}"/>
              </a:ext>
            </a:extLst>
          </p:cNvPr>
          <p:cNvCxnSpPr/>
          <p:nvPr/>
        </p:nvCxnSpPr>
        <p:spPr>
          <a:xfrm flipH="1">
            <a:off x="3746500" y="3629025"/>
            <a:ext cx="381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E485512E-AC91-114A-A516-EC72549ED292}"/>
              </a:ext>
            </a:extLst>
          </p:cNvPr>
          <p:cNvCxnSpPr/>
          <p:nvPr/>
        </p:nvCxnSpPr>
        <p:spPr>
          <a:xfrm flipH="1">
            <a:off x="3746500" y="4391025"/>
            <a:ext cx="381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0EE41E1C-F7A0-7642-B2A2-1042CA7F3366}"/>
              </a:ext>
            </a:extLst>
          </p:cNvPr>
          <p:cNvCxnSpPr/>
          <p:nvPr/>
        </p:nvCxnSpPr>
        <p:spPr>
          <a:xfrm flipH="1">
            <a:off x="3670300" y="4772025"/>
            <a:ext cx="381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34CAFFC9-1536-F546-BC64-F6E357AB3C31}"/>
              </a:ext>
            </a:extLst>
          </p:cNvPr>
          <p:cNvCxnSpPr/>
          <p:nvPr/>
        </p:nvCxnSpPr>
        <p:spPr>
          <a:xfrm flipH="1">
            <a:off x="3746500" y="5153025"/>
            <a:ext cx="381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EC385F6E-646D-3147-A66A-24FAF9C322BF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258924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82611" y="760074"/>
            <a:ext cx="8413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u="none" spc="10" dirty="0">
                <a:latin typeface="宋体"/>
                <a:cs typeface="宋体"/>
              </a:rPr>
              <a:t>解</a:t>
            </a:r>
            <a:r>
              <a:rPr b="0" u="none" dirty="0">
                <a:latin typeface="宋体"/>
                <a:cs typeface="宋体"/>
              </a:rPr>
              <a:t>答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50997" y="1478211"/>
            <a:ext cx="5739130" cy="4646295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273050" indent="-200660">
              <a:lnSpc>
                <a:spcPct val="100000"/>
              </a:lnSpc>
              <a:spcBef>
                <a:spcPts val="645"/>
              </a:spcBef>
              <a:buFont typeface="Wingdings"/>
              <a:buChar char=""/>
              <a:tabLst>
                <a:tab pos="273685" algn="l"/>
              </a:tabLst>
            </a:pPr>
            <a:r>
              <a:rPr sz="1400" b="1" spc="-5" dirty="0">
                <a:latin typeface="Arial"/>
                <a:cs typeface="Arial"/>
              </a:rPr>
              <a:t>a. </a:t>
            </a:r>
            <a:r>
              <a:rPr sz="1400" b="1" dirty="0">
                <a:latin typeface="Arial"/>
                <a:cs typeface="Arial"/>
              </a:rPr>
              <a:t>P0: </a:t>
            </a:r>
            <a:r>
              <a:rPr sz="1400" b="1" spc="-5" dirty="0">
                <a:latin typeface="Arial"/>
                <a:cs typeface="Arial"/>
              </a:rPr>
              <a:t>read 120 </a:t>
            </a:r>
            <a:r>
              <a:rPr sz="1400" b="1" dirty="0">
                <a:latin typeface="Arial"/>
                <a:cs typeface="Arial"/>
              </a:rPr>
              <a:t>-&gt; P0.B0: (S, </a:t>
            </a:r>
            <a:r>
              <a:rPr sz="1400" b="1" spc="-5" dirty="0">
                <a:latin typeface="Arial"/>
                <a:cs typeface="Arial"/>
              </a:rPr>
              <a:t>120,</a:t>
            </a:r>
            <a:r>
              <a:rPr sz="1400" b="1" spc="-16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0020)</a:t>
            </a:r>
            <a:endParaRPr sz="1400" dirty="0">
              <a:latin typeface="Arial"/>
              <a:cs typeface="Arial"/>
            </a:endParaRPr>
          </a:p>
          <a:p>
            <a:pPr marL="1806575">
              <a:lnSpc>
                <a:spcPct val="100000"/>
              </a:lnSpc>
              <a:spcBef>
                <a:spcPts val="545"/>
              </a:spcBef>
            </a:pPr>
            <a:r>
              <a:rPr sz="1400" b="1" spc="-5" dirty="0">
                <a:latin typeface="Arial"/>
                <a:cs typeface="Arial"/>
              </a:rPr>
              <a:t>returns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0020</a:t>
            </a:r>
            <a:endParaRPr sz="1400" dirty="0">
              <a:latin typeface="Arial"/>
              <a:cs typeface="Arial"/>
            </a:endParaRPr>
          </a:p>
          <a:p>
            <a:pPr marL="200660" marR="1800860" indent="-200660" algn="r">
              <a:lnSpc>
                <a:spcPct val="100000"/>
              </a:lnSpc>
              <a:spcBef>
                <a:spcPts val="1200"/>
              </a:spcBef>
              <a:buFont typeface="Wingdings"/>
              <a:buChar char=""/>
              <a:tabLst>
                <a:tab pos="200660" algn="l"/>
              </a:tabLst>
            </a:pPr>
            <a:r>
              <a:rPr sz="1400" b="1" dirty="0">
                <a:latin typeface="Arial"/>
                <a:cs typeface="Arial"/>
              </a:rPr>
              <a:t>b.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P0: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write</a:t>
            </a:r>
            <a:r>
              <a:rPr sz="1400" b="1" spc="-7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120&lt;-80</a:t>
            </a:r>
            <a:r>
              <a:rPr sz="1400" b="1" spc="-5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-&gt;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P0.B0: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(M,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120,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0080)</a:t>
            </a:r>
            <a:endParaRPr sz="1400" dirty="0">
              <a:latin typeface="Arial"/>
              <a:cs typeface="Arial"/>
            </a:endParaRPr>
          </a:p>
          <a:p>
            <a:pPr marR="1848485" algn="r">
              <a:lnSpc>
                <a:spcPct val="100000"/>
              </a:lnSpc>
              <a:spcBef>
                <a:spcPts val="540"/>
              </a:spcBef>
            </a:pPr>
            <a:r>
              <a:rPr sz="1400" b="1" dirty="0">
                <a:latin typeface="Arial"/>
                <a:cs typeface="Arial"/>
              </a:rPr>
              <a:t>P3.B0: (I, </a:t>
            </a:r>
            <a:r>
              <a:rPr sz="1400" b="1" spc="-5" dirty="0">
                <a:latin typeface="Arial"/>
                <a:cs typeface="Arial"/>
              </a:rPr>
              <a:t>120,</a:t>
            </a:r>
            <a:r>
              <a:rPr sz="1400" b="1" spc="-16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0020)</a:t>
            </a:r>
            <a:endParaRPr sz="1400"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645"/>
              </a:spcBef>
              <a:buSzPct val="142857"/>
              <a:buFont typeface="Wingdings"/>
              <a:buChar char=""/>
              <a:tabLst>
                <a:tab pos="299720" algn="l"/>
              </a:tabLst>
            </a:pPr>
            <a:r>
              <a:rPr sz="1400" b="1" spc="-5" dirty="0">
                <a:latin typeface="Arial"/>
                <a:cs typeface="Arial"/>
              </a:rPr>
              <a:t>c. </a:t>
            </a:r>
            <a:r>
              <a:rPr sz="1400" b="1" dirty="0">
                <a:latin typeface="Arial"/>
                <a:cs typeface="Arial"/>
              </a:rPr>
              <a:t>P3: write </a:t>
            </a:r>
            <a:r>
              <a:rPr sz="1400" b="1" spc="-5" dirty="0">
                <a:latin typeface="Arial"/>
                <a:cs typeface="Arial"/>
              </a:rPr>
              <a:t>120&lt;-80 </a:t>
            </a:r>
            <a:r>
              <a:rPr sz="1400" b="1" dirty="0">
                <a:latin typeface="Arial"/>
                <a:cs typeface="Arial"/>
              </a:rPr>
              <a:t>-&gt;</a:t>
            </a:r>
            <a:r>
              <a:rPr sz="1400" b="1" spc="-18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P0.B0:(I,120,0080)</a:t>
            </a:r>
            <a:endParaRPr sz="1400" dirty="0">
              <a:latin typeface="Arial"/>
              <a:cs typeface="Arial"/>
            </a:endParaRPr>
          </a:p>
          <a:p>
            <a:pPr marR="1805939" algn="r">
              <a:lnSpc>
                <a:spcPct val="100000"/>
              </a:lnSpc>
            </a:pPr>
            <a:r>
              <a:rPr sz="1400" b="1" dirty="0">
                <a:latin typeface="Arial"/>
                <a:cs typeface="Arial"/>
              </a:rPr>
              <a:t>P3.B0: (M, </a:t>
            </a:r>
            <a:r>
              <a:rPr sz="1400" b="1" spc="-5" dirty="0">
                <a:latin typeface="Arial"/>
                <a:cs typeface="Arial"/>
              </a:rPr>
              <a:t>120,</a:t>
            </a:r>
            <a:r>
              <a:rPr sz="1400" b="1" spc="-16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0080)</a:t>
            </a:r>
            <a:endParaRPr sz="1400"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475"/>
              </a:spcBef>
              <a:buSzPct val="142857"/>
              <a:buFont typeface="Wingdings"/>
              <a:buChar char=""/>
              <a:tabLst>
                <a:tab pos="299720" algn="l"/>
              </a:tabLst>
            </a:pPr>
            <a:r>
              <a:rPr sz="1400" b="1" dirty="0">
                <a:latin typeface="Arial"/>
                <a:cs typeface="Arial"/>
              </a:rPr>
              <a:t>d. P1 </a:t>
            </a:r>
            <a:r>
              <a:rPr sz="1400" b="1" spc="-5" dirty="0">
                <a:latin typeface="Arial"/>
                <a:cs typeface="Arial"/>
              </a:rPr>
              <a:t>read 110-&gt; </a:t>
            </a:r>
            <a:r>
              <a:rPr sz="1400" b="1" dirty="0">
                <a:latin typeface="Arial"/>
                <a:cs typeface="Arial"/>
              </a:rPr>
              <a:t>P0.B2:(S,110,0030);(writeback to</a:t>
            </a:r>
            <a:r>
              <a:rPr sz="1400" b="1" spc="-24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memeory)</a:t>
            </a:r>
            <a:endParaRPr sz="1400" dirty="0">
              <a:latin typeface="Arial"/>
              <a:cs typeface="Arial"/>
            </a:endParaRPr>
          </a:p>
          <a:p>
            <a:pPr marL="1841500">
              <a:lnSpc>
                <a:spcPct val="100000"/>
              </a:lnSpc>
              <a:spcBef>
                <a:spcPts val="545"/>
              </a:spcBef>
            </a:pPr>
            <a:r>
              <a:rPr sz="1400" b="1" dirty="0">
                <a:latin typeface="Arial"/>
                <a:cs typeface="Arial"/>
              </a:rPr>
              <a:t>P1.B2: (S, </a:t>
            </a:r>
            <a:r>
              <a:rPr sz="1400" b="1" spc="-5" dirty="0">
                <a:latin typeface="Arial"/>
                <a:cs typeface="Arial"/>
              </a:rPr>
              <a:t>110, 0030) returns</a:t>
            </a:r>
            <a:r>
              <a:rPr sz="1400" b="1" spc="-10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0030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50" dirty="0">
              <a:latin typeface="Arial"/>
              <a:cs typeface="Arial"/>
            </a:endParaRPr>
          </a:p>
          <a:p>
            <a:pPr marL="298450" indent="-286385">
              <a:lnSpc>
                <a:spcPct val="100000"/>
              </a:lnSpc>
              <a:buFont typeface="Wingdings"/>
              <a:buChar char=""/>
              <a:tabLst>
                <a:tab pos="299085" algn="l"/>
              </a:tabLst>
            </a:pPr>
            <a:r>
              <a:rPr sz="2000" b="1" spc="-5" dirty="0">
                <a:latin typeface="Arial"/>
                <a:cs typeface="Arial"/>
              </a:rPr>
              <a:t>e. </a:t>
            </a:r>
            <a:r>
              <a:rPr sz="2000" b="1" dirty="0">
                <a:latin typeface="Arial"/>
                <a:cs typeface="Arial"/>
              </a:rPr>
              <a:t>P0: write 108&lt;-48 -&gt;P0.B1: (M, </a:t>
            </a:r>
            <a:r>
              <a:rPr sz="2000" b="1" spc="-5" dirty="0">
                <a:latin typeface="Arial"/>
                <a:cs typeface="Arial"/>
              </a:rPr>
              <a:t>108,</a:t>
            </a:r>
            <a:r>
              <a:rPr sz="2000" b="1" spc="-25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0048)</a:t>
            </a:r>
            <a:endParaRPr sz="2000" dirty="0">
              <a:latin typeface="Arial"/>
              <a:cs typeface="Arial"/>
            </a:endParaRPr>
          </a:p>
          <a:p>
            <a:pPr marL="2994025">
              <a:lnSpc>
                <a:spcPct val="100000"/>
              </a:lnSpc>
              <a:spcBef>
                <a:spcPts val="1385"/>
              </a:spcBef>
            </a:pPr>
            <a:r>
              <a:rPr sz="2000" b="1" dirty="0">
                <a:latin typeface="Arial"/>
                <a:cs typeface="Arial"/>
              </a:rPr>
              <a:t>P3.B1: (I, </a:t>
            </a:r>
            <a:r>
              <a:rPr sz="2000" b="1" spc="-5" dirty="0">
                <a:latin typeface="Arial"/>
                <a:cs typeface="Arial"/>
              </a:rPr>
              <a:t>108,</a:t>
            </a:r>
            <a:r>
              <a:rPr sz="2000" b="1" spc="-9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0008)</a:t>
            </a:r>
            <a:endParaRPr sz="2000" dirty="0">
              <a:latin typeface="Arial"/>
              <a:cs typeface="Arial"/>
            </a:endParaRPr>
          </a:p>
          <a:p>
            <a:pPr marL="319405" indent="-287020">
              <a:lnSpc>
                <a:spcPct val="100000"/>
              </a:lnSpc>
              <a:spcBef>
                <a:spcPts val="1220"/>
              </a:spcBef>
              <a:buFont typeface="Wingdings"/>
              <a:buChar char=""/>
              <a:tabLst>
                <a:tab pos="320040" algn="l"/>
              </a:tabLst>
            </a:pPr>
            <a:r>
              <a:rPr sz="2000" b="1" dirty="0">
                <a:latin typeface="Arial"/>
                <a:cs typeface="Arial"/>
              </a:rPr>
              <a:t>f. P0: write 130&lt;-78 -&gt;P0.B2: (M, </a:t>
            </a:r>
            <a:r>
              <a:rPr sz="2000" b="1" spc="-5" dirty="0">
                <a:latin typeface="Arial"/>
                <a:cs typeface="Arial"/>
              </a:rPr>
              <a:t>130,</a:t>
            </a:r>
            <a:r>
              <a:rPr sz="2000" b="1" spc="-254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0078)</a:t>
            </a:r>
            <a:endParaRPr sz="2000" dirty="0">
              <a:latin typeface="Arial"/>
              <a:cs typeface="Arial"/>
            </a:endParaRPr>
          </a:p>
          <a:p>
            <a:pPr marL="2952750">
              <a:lnSpc>
                <a:spcPct val="100000"/>
              </a:lnSpc>
              <a:spcBef>
                <a:spcPts val="969"/>
              </a:spcBef>
            </a:pPr>
            <a:r>
              <a:rPr sz="2000" b="1" dirty="0">
                <a:latin typeface="Arial"/>
                <a:cs typeface="Arial"/>
              </a:rPr>
              <a:t>M: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110&lt;-0030</a:t>
            </a:r>
            <a:endParaRPr sz="2000" dirty="0">
              <a:latin typeface="Arial"/>
              <a:cs typeface="Arial"/>
            </a:endParaRPr>
          </a:p>
          <a:p>
            <a:pPr marL="2952750">
              <a:lnSpc>
                <a:spcPct val="100000"/>
              </a:lnSpc>
              <a:spcBef>
                <a:spcPts val="480"/>
              </a:spcBef>
            </a:pPr>
            <a:r>
              <a:rPr sz="2000" b="1" dirty="0">
                <a:latin typeface="Arial"/>
                <a:cs typeface="Arial"/>
              </a:rPr>
              <a:t>(write back to</a:t>
            </a:r>
            <a:r>
              <a:rPr sz="2000" b="1" spc="-125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memory)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32673" y="6499752"/>
            <a:ext cx="2075814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2725" indent="-20066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13360" algn="l"/>
              </a:tabLst>
            </a:pPr>
            <a:r>
              <a:rPr sz="1400" b="1" dirty="0">
                <a:latin typeface="Arial"/>
                <a:cs typeface="Arial"/>
              </a:rPr>
              <a:t>g. P3: write </a:t>
            </a:r>
            <a:r>
              <a:rPr sz="1400" b="1" spc="-5" dirty="0">
                <a:latin typeface="Arial"/>
                <a:cs typeface="Arial"/>
              </a:rPr>
              <a:t>130&lt;-78</a:t>
            </a:r>
            <a:r>
              <a:rPr sz="1400" b="1" spc="-2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-&gt;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57853" y="6499752"/>
            <a:ext cx="17259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P0.B2:(I,130,0078)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latin typeface="Arial"/>
                <a:cs typeface="Arial"/>
              </a:rPr>
              <a:t>P3.B2:(M, </a:t>
            </a:r>
            <a:r>
              <a:rPr sz="1400" b="1" spc="-5" dirty="0">
                <a:latin typeface="Arial"/>
                <a:cs typeface="Arial"/>
              </a:rPr>
              <a:t>130,</a:t>
            </a:r>
            <a:r>
              <a:rPr sz="1400" b="1" spc="-16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0078)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020C0EDF-BE0F-4F4F-82AC-9546EB3E001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631332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40519" y="760074"/>
            <a:ext cx="29254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u="none" spc="10" dirty="0">
                <a:latin typeface="宋体"/>
                <a:cs typeface="宋体"/>
              </a:rPr>
              <a:t>例题选讲</a:t>
            </a:r>
            <a:r>
              <a:rPr b="0" u="none" spc="-5" dirty="0">
                <a:latin typeface="宋体"/>
                <a:cs typeface="宋体"/>
              </a:rPr>
              <a:t>（</a:t>
            </a:r>
            <a:r>
              <a:rPr u="none" spc="-5" dirty="0"/>
              <a:t>1</a:t>
            </a:r>
            <a:r>
              <a:rPr lang="en-US" u="none" spc="-5" dirty="0"/>
              <a:t>6</a:t>
            </a:r>
            <a:r>
              <a:rPr b="0" u="none" spc="-5" dirty="0">
                <a:latin typeface="宋体"/>
                <a:cs typeface="宋体"/>
              </a:rPr>
              <a:t>）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98450" marR="5080" indent="-286385">
              <a:lnSpc>
                <a:spcPct val="90000"/>
              </a:lnSpc>
              <a:spcBef>
                <a:spcPts val="340"/>
              </a:spcBef>
              <a:buFont typeface="Wingdings"/>
              <a:buChar char=""/>
              <a:tabLst>
                <a:tab pos="299085" algn="l"/>
              </a:tabLst>
            </a:pPr>
            <a:r>
              <a:rPr spc="10" dirty="0"/>
              <a:t>例</a:t>
            </a:r>
            <a:r>
              <a:rPr b="1" spc="5" dirty="0">
                <a:latin typeface="Arial"/>
                <a:cs typeface="Arial"/>
              </a:rPr>
              <a:t>3</a:t>
            </a:r>
            <a:r>
              <a:rPr spc="5" dirty="0"/>
              <a:t>：</a:t>
            </a:r>
            <a:r>
              <a:rPr spc="10" dirty="0"/>
              <a:t>对于目前一般的磁盘</a:t>
            </a:r>
            <a:r>
              <a:rPr dirty="0"/>
              <a:t>而</a:t>
            </a:r>
            <a:r>
              <a:rPr spc="10" dirty="0"/>
              <a:t>言，</a:t>
            </a:r>
            <a:r>
              <a:rPr dirty="0"/>
              <a:t>读</a:t>
            </a:r>
            <a:r>
              <a:rPr spc="10" dirty="0"/>
              <a:t>或写</a:t>
            </a:r>
            <a:r>
              <a:rPr dirty="0"/>
              <a:t>一</a:t>
            </a:r>
            <a:r>
              <a:rPr spc="10" dirty="0"/>
              <a:t>个</a:t>
            </a:r>
            <a:r>
              <a:rPr b="1" spc="-5" dirty="0">
                <a:latin typeface="Arial"/>
                <a:cs typeface="Arial"/>
              </a:rPr>
              <a:t>512</a:t>
            </a:r>
            <a:r>
              <a:rPr spc="10" dirty="0"/>
              <a:t>字节</a:t>
            </a:r>
            <a:r>
              <a:rPr dirty="0"/>
              <a:t>的</a:t>
            </a:r>
            <a:r>
              <a:rPr spc="10" dirty="0"/>
              <a:t>扇区</a:t>
            </a:r>
            <a:r>
              <a:rPr dirty="0"/>
              <a:t>的平 </a:t>
            </a:r>
            <a:r>
              <a:rPr spc="10" dirty="0"/>
              <a:t>均时间是多少？假设此时磁</a:t>
            </a:r>
            <a:r>
              <a:rPr dirty="0"/>
              <a:t>盘</a:t>
            </a:r>
            <a:r>
              <a:rPr spc="10" dirty="0"/>
              <a:t>空闲</a:t>
            </a:r>
            <a:r>
              <a:rPr dirty="0"/>
              <a:t>，</a:t>
            </a:r>
            <a:r>
              <a:rPr spc="10" dirty="0"/>
              <a:t>这样</a:t>
            </a:r>
            <a:r>
              <a:rPr dirty="0"/>
              <a:t>没</a:t>
            </a:r>
            <a:r>
              <a:rPr spc="10" dirty="0"/>
              <a:t>有排队</a:t>
            </a:r>
            <a:r>
              <a:rPr dirty="0"/>
              <a:t>延</a:t>
            </a:r>
            <a:r>
              <a:rPr spc="10" dirty="0"/>
              <a:t>迟，</a:t>
            </a:r>
            <a:r>
              <a:rPr dirty="0"/>
              <a:t>公</a:t>
            </a:r>
            <a:r>
              <a:rPr spc="10" dirty="0"/>
              <a:t>布</a:t>
            </a:r>
            <a:r>
              <a:rPr dirty="0"/>
              <a:t>的 </a:t>
            </a:r>
            <a:r>
              <a:rPr spc="10" dirty="0"/>
              <a:t>平均寻道时间是</a:t>
            </a:r>
            <a:r>
              <a:rPr b="1" dirty="0">
                <a:latin typeface="Arial"/>
                <a:cs typeface="Arial"/>
              </a:rPr>
              <a:t>9ms</a:t>
            </a:r>
            <a:r>
              <a:rPr dirty="0"/>
              <a:t>，</a:t>
            </a:r>
            <a:r>
              <a:rPr spc="10" dirty="0"/>
              <a:t>传</a:t>
            </a:r>
            <a:r>
              <a:rPr dirty="0"/>
              <a:t>输</a:t>
            </a:r>
            <a:r>
              <a:rPr spc="10" dirty="0"/>
              <a:t>速度是</a:t>
            </a:r>
            <a:r>
              <a:rPr b="1" spc="-5" dirty="0">
                <a:latin typeface="Arial"/>
                <a:cs typeface="Arial"/>
              </a:rPr>
              <a:t>4M/s</a:t>
            </a:r>
            <a:r>
              <a:rPr spc="-5" dirty="0"/>
              <a:t>，</a:t>
            </a:r>
            <a:r>
              <a:rPr spc="10" dirty="0"/>
              <a:t>转</a:t>
            </a:r>
            <a:r>
              <a:rPr dirty="0"/>
              <a:t>速</a:t>
            </a:r>
            <a:r>
              <a:rPr spc="10" dirty="0"/>
              <a:t>是</a:t>
            </a:r>
            <a:r>
              <a:rPr b="1" spc="-5" dirty="0">
                <a:latin typeface="Arial"/>
                <a:cs typeface="Arial"/>
              </a:rPr>
              <a:t>7200rpm</a:t>
            </a:r>
            <a:r>
              <a:rPr spc="-5" dirty="0"/>
              <a:t>，</a:t>
            </a:r>
            <a:r>
              <a:rPr dirty="0"/>
              <a:t>控 </a:t>
            </a:r>
            <a:r>
              <a:rPr spc="10" dirty="0"/>
              <a:t>制器的开销是</a:t>
            </a:r>
            <a:r>
              <a:rPr b="1" spc="-5" dirty="0">
                <a:latin typeface="Arial"/>
                <a:cs typeface="Arial"/>
              </a:rPr>
              <a:t>1ms</a:t>
            </a:r>
            <a:r>
              <a:rPr dirty="0"/>
              <a:t>。</a:t>
            </a:r>
          </a:p>
          <a:p>
            <a:pPr marL="298450" indent="-286385">
              <a:lnSpc>
                <a:spcPts val="2280"/>
              </a:lnSpc>
              <a:spcBef>
                <a:spcPts val="480"/>
              </a:spcBef>
              <a:buFont typeface="Wingdings"/>
              <a:buChar char=""/>
              <a:tabLst>
                <a:tab pos="299085" algn="l"/>
              </a:tabLst>
            </a:pPr>
            <a:r>
              <a:rPr spc="10" dirty="0"/>
              <a:t>解：平均磁盘访问时间</a:t>
            </a:r>
            <a:r>
              <a:rPr b="1" spc="-10" dirty="0">
                <a:latin typeface="Arial"/>
                <a:cs typeface="Arial"/>
              </a:rPr>
              <a:t>=</a:t>
            </a:r>
            <a:r>
              <a:rPr spc="10" dirty="0"/>
              <a:t>平</a:t>
            </a:r>
            <a:r>
              <a:rPr dirty="0"/>
              <a:t>均</a:t>
            </a:r>
            <a:r>
              <a:rPr spc="10" dirty="0"/>
              <a:t>寻道时</a:t>
            </a:r>
            <a:r>
              <a:rPr dirty="0"/>
              <a:t>间</a:t>
            </a:r>
            <a:r>
              <a:rPr b="1" spc="-10" dirty="0">
                <a:latin typeface="Arial"/>
                <a:cs typeface="Arial"/>
              </a:rPr>
              <a:t>+</a:t>
            </a:r>
            <a:r>
              <a:rPr spc="10" dirty="0"/>
              <a:t>平均</a:t>
            </a:r>
            <a:r>
              <a:rPr dirty="0"/>
              <a:t>旋</a:t>
            </a:r>
            <a:r>
              <a:rPr spc="10" dirty="0"/>
              <a:t>转延</a:t>
            </a:r>
            <a:r>
              <a:rPr dirty="0"/>
              <a:t>迟</a:t>
            </a:r>
            <a:r>
              <a:rPr b="1" spc="-10" dirty="0">
                <a:latin typeface="Arial"/>
                <a:cs typeface="Arial"/>
              </a:rPr>
              <a:t>+</a:t>
            </a:r>
            <a:r>
              <a:rPr spc="10" dirty="0"/>
              <a:t>传输</a:t>
            </a:r>
            <a:r>
              <a:rPr dirty="0"/>
              <a:t>时间</a:t>
            </a:r>
          </a:p>
          <a:p>
            <a:pPr marL="298450">
              <a:lnSpc>
                <a:spcPts val="2280"/>
              </a:lnSpc>
            </a:pPr>
            <a:r>
              <a:rPr b="1" spc="5" dirty="0">
                <a:latin typeface="Arial"/>
                <a:cs typeface="Arial"/>
              </a:rPr>
              <a:t>+</a:t>
            </a:r>
            <a:r>
              <a:rPr spc="10" dirty="0"/>
              <a:t>控制器开</a:t>
            </a:r>
            <a:r>
              <a:rPr dirty="0"/>
              <a:t>销</a:t>
            </a:r>
          </a:p>
        </p:txBody>
      </p:sp>
      <p:sp>
        <p:nvSpPr>
          <p:cNvPr id="4" name="object 4"/>
          <p:cNvSpPr/>
          <p:nvPr/>
        </p:nvSpPr>
        <p:spPr>
          <a:xfrm>
            <a:off x="2798064" y="3683217"/>
            <a:ext cx="1083945" cy="0"/>
          </a:xfrm>
          <a:custGeom>
            <a:avLst/>
            <a:gdLst/>
            <a:ahLst/>
            <a:cxnLst/>
            <a:rect l="l" t="t" r="r" b="b"/>
            <a:pathLst>
              <a:path w="1083945">
                <a:moveTo>
                  <a:pt x="0" y="0"/>
                </a:moveTo>
                <a:lnTo>
                  <a:pt x="1083659" y="0"/>
                </a:lnTo>
              </a:path>
            </a:pathLst>
          </a:custGeom>
          <a:ln w="103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18896" y="3683217"/>
            <a:ext cx="967105" cy="0"/>
          </a:xfrm>
          <a:custGeom>
            <a:avLst/>
            <a:gdLst/>
            <a:ahLst/>
            <a:cxnLst/>
            <a:rect l="l" t="t" r="r" b="b"/>
            <a:pathLst>
              <a:path w="967104">
                <a:moveTo>
                  <a:pt x="0" y="0"/>
                </a:moveTo>
                <a:lnTo>
                  <a:pt x="966977" y="0"/>
                </a:lnTo>
              </a:path>
            </a:pathLst>
          </a:custGeom>
          <a:ln w="103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175457" y="3327210"/>
            <a:ext cx="1756410" cy="3244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1104900" algn="l"/>
              </a:tabLst>
            </a:pPr>
            <a:r>
              <a:rPr sz="1950" dirty="0">
                <a:latin typeface="Times New Roman"/>
                <a:cs typeface="Times New Roman"/>
              </a:rPr>
              <a:t>0.5	0.</a:t>
            </a:r>
            <a:r>
              <a:rPr sz="1950" spc="65" dirty="0">
                <a:latin typeface="Times New Roman"/>
                <a:cs typeface="Times New Roman"/>
              </a:rPr>
              <a:t>5</a:t>
            </a:r>
            <a:r>
              <a:rPr sz="1950" i="1" spc="5" dirty="0">
                <a:latin typeface="Times New Roman"/>
                <a:cs typeface="Times New Roman"/>
              </a:rPr>
              <a:t>KB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9344" y="3484303"/>
            <a:ext cx="4679315" cy="3244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1216025" algn="l"/>
              </a:tabLst>
            </a:pPr>
            <a:r>
              <a:rPr sz="1950" spc="5" dirty="0">
                <a:latin typeface="Symbol"/>
                <a:cs typeface="Symbol"/>
              </a:rPr>
              <a:t>	</a:t>
            </a:r>
            <a:r>
              <a:rPr sz="1950" spc="10" dirty="0">
                <a:latin typeface="Symbol"/>
                <a:cs typeface="Symbol"/>
              </a:rPr>
              <a:t></a:t>
            </a:r>
            <a:r>
              <a:rPr sz="1950" spc="10" dirty="0">
                <a:latin typeface="Times New Roman"/>
                <a:cs typeface="Times New Roman"/>
              </a:rPr>
              <a:t>1</a:t>
            </a:r>
            <a:r>
              <a:rPr sz="1950" i="1" spc="10" dirty="0">
                <a:latin typeface="Times New Roman"/>
                <a:cs typeface="Times New Roman"/>
              </a:rPr>
              <a:t>ms</a:t>
            </a:r>
            <a:r>
              <a:rPr sz="1950" i="1" spc="-15" dirty="0">
                <a:latin typeface="Times New Roman"/>
                <a:cs typeface="Times New Roman"/>
              </a:rPr>
              <a:t> </a:t>
            </a:r>
            <a:r>
              <a:rPr sz="1950" spc="5" dirty="0">
                <a:latin typeface="Symbol"/>
                <a:cs typeface="Symbol"/>
              </a:rPr>
              <a:t></a:t>
            </a:r>
            <a:r>
              <a:rPr sz="1950" spc="-114" dirty="0">
                <a:latin typeface="Symbol"/>
                <a:cs typeface="Symbol"/>
              </a:rPr>
              <a:t> </a:t>
            </a:r>
            <a:r>
              <a:rPr sz="1950" spc="5" dirty="0">
                <a:latin typeface="Times New Roman"/>
                <a:cs typeface="Times New Roman"/>
              </a:rPr>
              <a:t>9</a:t>
            </a:r>
            <a:r>
              <a:rPr sz="1950" spc="-175" dirty="0">
                <a:latin typeface="Times New Roman"/>
                <a:cs typeface="Times New Roman"/>
              </a:rPr>
              <a:t> </a:t>
            </a:r>
            <a:r>
              <a:rPr sz="1950" spc="5" dirty="0">
                <a:latin typeface="Symbol"/>
                <a:cs typeface="Symbol"/>
              </a:rPr>
              <a:t></a:t>
            </a:r>
            <a:r>
              <a:rPr sz="1950" spc="-150" dirty="0">
                <a:latin typeface="Symbol"/>
                <a:cs typeface="Symbol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4.2</a:t>
            </a:r>
            <a:r>
              <a:rPr sz="1950" spc="-190" dirty="0">
                <a:latin typeface="Times New Roman"/>
                <a:cs typeface="Times New Roman"/>
              </a:rPr>
              <a:t> </a:t>
            </a:r>
            <a:r>
              <a:rPr sz="1950" spc="5" dirty="0">
                <a:latin typeface="Symbol"/>
                <a:cs typeface="Symbol"/>
              </a:rPr>
              <a:t></a:t>
            </a:r>
            <a:r>
              <a:rPr sz="1950" spc="-165" dirty="0">
                <a:latin typeface="Symbol"/>
                <a:cs typeface="Symbol"/>
              </a:rPr>
              <a:t> </a:t>
            </a:r>
            <a:r>
              <a:rPr sz="1950" spc="5" dirty="0">
                <a:latin typeface="Times New Roman"/>
                <a:cs typeface="Times New Roman"/>
              </a:rPr>
              <a:t>0.125</a:t>
            </a:r>
            <a:r>
              <a:rPr sz="1950" spc="-225" dirty="0">
                <a:latin typeface="Times New Roman"/>
                <a:cs typeface="Times New Roman"/>
              </a:rPr>
              <a:t> </a:t>
            </a:r>
            <a:r>
              <a:rPr sz="1950" spc="75" dirty="0">
                <a:latin typeface="Symbol"/>
                <a:cs typeface="Symbol"/>
              </a:rPr>
              <a:t></a:t>
            </a:r>
            <a:r>
              <a:rPr sz="1950" spc="75" dirty="0">
                <a:latin typeface="Times New Roman"/>
                <a:cs typeface="Times New Roman"/>
              </a:rPr>
              <a:t>1</a:t>
            </a:r>
            <a:r>
              <a:rPr sz="1950" spc="-220" dirty="0">
                <a:latin typeface="Times New Roman"/>
                <a:cs typeface="Times New Roman"/>
              </a:rPr>
              <a:t> </a:t>
            </a:r>
            <a:r>
              <a:rPr sz="1950" spc="5" dirty="0">
                <a:latin typeface="Symbol"/>
                <a:cs typeface="Symbol"/>
              </a:rPr>
              <a:t></a:t>
            </a:r>
            <a:r>
              <a:rPr sz="1950" spc="-265" dirty="0">
                <a:latin typeface="Symbol"/>
                <a:cs typeface="Symbol"/>
              </a:rPr>
              <a:t> </a:t>
            </a:r>
            <a:r>
              <a:rPr sz="1950" spc="-5" dirty="0">
                <a:latin typeface="Times New Roman"/>
                <a:cs typeface="Times New Roman"/>
              </a:rPr>
              <a:t>14.3</a:t>
            </a:r>
            <a:r>
              <a:rPr sz="1950" i="1" spc="-5" dirty="0">
                <a:latin typeface="Times New Roman"/>
                <a:cs typeface="Times New Roman"/>
              </a:rPr>
              <a:t>ms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48255" y="3484303"/>
            <a:ext cx="613410" cy="3244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950" spc="10" dirty="0">
                <a:latin typeface="Times New Roman"/>
                <a:cs typeface="Times New Roman"/>
              </a:rPr>
              <a:t>9</a:t>
            </a:r>
            <a:r>
              <a:rPr sz="1950" i="1" spc="10" dirty="0">
                <a:latin typeface="Times New Roman"/>
                <a:cs typeface="Times New Roman"/>
              </a:rPr>
              <a:t>ms</a:t>
            </a:r>
            <a:r>
              <a:rPr sz="1950" i="1" spc="-200" dirty="0">
                <a:latin typeface="Times New Roman"/>
                <a:cs typeface="Times New Roman"/>
              </a:rPr>
              <a:t> </a:t>
            </a:r>
            <a:r>
              <a:rPr sz="1950" spc="5" dirty="0">
                <a:latin typeface="Symbol"/>
                <a:cs typeface="Symbol"/>
              </a:rPr>
              <a:t>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72668" y="3779514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0" y="0"/>
                </a:moveTo>
                <a:lnTo>
                  <a:pt x="9144000" y="0"/>
                </a:lnTo>
                <a:lnTo>
                  <a:pt x="9144000" y="3429000"/>
                </a:lnTo>
                <a:lnTo>
                  <a:pt x="0" y="3429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550997" y="4103552"/>
            <a:ext cx="7466965" cy="96837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98450" marR="5080" indent="-286385">
              <a:lnSpc>
                <a:spcPts val="2160"/>
              </a:lnSpc>
              <a:spcBef>
                <a:spcPts val="375"/>
              </a:spcBef>
              <a:buFont typeface="Wingdings"/>
              <a:buChar char=""/>
              <a:tabLst>
                <a:tab pos="299085" algn="l"/>
              </a:tabLst>
            </a:pPr>
            <a:r>
              <a:rPr sz="2000" spc="10" dirty="0">
                <a:latin typeface="宋体"/>
                <a:cs typeface="宋体"/>
              </a:rPr>
              <a:t>假设实际测得的寻道时间是</a:t>
            </a:r>
            <a:r>
              <a:rPr sz="2000" dirty="0">
                <a:latin typeface="宋体"/>
                <a:cs typeface="宋体"/>
              </a:rPr>
              <a:t>共</a:t>
            </a:r>
            <a:r>
              <a:rPr sz="2000" spc="10" dirty="0">
                <a:latin typeface="宋体"/>
                <a:cs typeface="宋体"/>
              </a:rPr>
              <a:t>布值</a:t>
            </a:r>
            <a:r>
              <a:rPr sz="2000" dirty="0">
                <a:latin typeface="宋体"/>
                <a:cs typeface="宋体"/>
              </a:rPr>
              <a:t>的</a:t>
            </a:r>
            <a:r>
              <a:rPr sz="2000" b="1" spc="-10" dirty="0">
                <a:latin typeface="Arial"/>
                <a:cs typeface="Arial"/>
              </a:rPr>
              <a:t>33%</a:t>
            </a:r>
            <a:r>
              <a:rPr sz="2000" spc="-10" dirty="0">
                <a:latin typeface="宋体"/>
                <a:cs typeface="宋体"/>
              </a:rPr>
              <a:t>，</a:t>
            </a:r>
            <a:r>
              <a:rPr sz="2000" spc="10" dirty="0">
                <a:latin typeface="宋体"/>
                <a:cs typeface="宋体"/>
              </a:rPr>
              <a:t>请求块大小为</a:t>
            </a:r>
            <a:r>
              <a:rPr sz="2000" b="1" dirty="0">
                <a:latin typeface="Arial"/>
                <a:cs typeface="Arial"/>
              </a:rPr>
              <a:t>4KB</a:t>
            </a:r>
            <a:r>
              <a:rPr sz="2000" dirty="0">
                <a:latin typeface="宋体"/>
                <a:cs typeface="宋体"/>
              </a:rPr>
              <a:t>，  </a:t>
            </a:r>
            <a:r>
              <a:rPr sz="2000" spc="10" dirty="0">
                <a:latin typeface="宋体"/>
                <a:cs typeface="宋体"/>
              </a:rPr>
              <a:t>读取和传输速度增加到</a:t>
            </a:r>
            <a:r>
              <a:rPr sz="2000" b="1" spc="-5" dirty="0">
                <a:latin typeface="Arial"/>
                <a:cs typeface="Arial"/>
              </a:rPr>
              <a:t>40MB/s</a:t>
            </a:r>
            <a:r>
              <a:rPr sz="2000" spc="-5" dirty="0">
                <a:latin typeface="宋体"/>
                <a:cs typeface="宋体"/>
              </a:rPr>
              <a:t>，</a:t>
            </a:r>
            <a:r>
              <a:rPr sz="2000" spc="10" dirty="0">
                <a:latin typeface="宋体"/>
                <a:cs typeface="宋体"/>
              </a:rPr>
              <a:t>则答</a:t>
            </a:r>
            <a:r>
              <a:rPr sz="2000" dirty="0">
                <a:latin typeface="宋体"/>
                <a:cs typeface="宋体"/>
              </a:rPr>
              <a:t>案</a:t>
            </a:r>
            <a:r>
              <a:rPr sz="2000" spc="10" dirty="0">
                <a:latin typeface="宋体"/>
                <a:cs typeface="宋体"/>
              </a:rPr>
              <a:t>是</a:t>
            </a:r>
            <a:r>
              <a:rPr sz="2000" dirty="0">
                <a:latin typeface="宋体"/>
                <a:cs typeface="宋体"/>
              </a:rPr>
              <a:t>：</a:t>
            </a:r>
            <a:endParaRPr sz="2000">
              <a:latin typeface="宋体"/>
              <a:cs typeface="宋体"/>
            </a:endParaRPr>
          </a:p>
          <a:p>
            <a:pPr marL="927100">
              <a:lnSpc>
                <a:spcPct val="100000"/>
              </a:lnSpc>
              <a:spcBef>
                <a:spcPts val="425"/>
              </a:spcBef>
            </a:pPr>
            <a:r>
              <a:rPr sz="2000" b="1" spc="-5" dirty="0">
                <a:latin typeface="Arial"/>
                <a:cs typeface="Arial"/>
              </a:rPr>
              <a:t>3ms+4.2ms+0.1ms=8.3ms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99033" y="3677744"/>
            <a:ext cx="2282190" cy="3244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1336675" algn="l"/>
              </a:tabLst>
            </a:pPr>
            <a:r>
              <a:rPr sz="1950" spc="15" dirty="0">
                <a:latin typeface="Times New Roman"/>
                <a:cs typeface="Times New Roman"/>
              </a:rPr>
              <a:t>7200</a:t>
            </a:r>
            <a:r>
              <a:rPr sz="1950" i="1" spc="15" dirty="0">
                <a:latin typeface="Times New Roman"/>
                <a:cs typeface="Times New Roman"/>
              </a:rPr>
              <a:t>RPM	</a:t>
            </a:r>
            <a:r>
              <a:rPr sz="1950" spc="15" dirty="0">
                <a:latin typeface="Times New Roman"/>
                <a:cs typeface="Times New Roman"/>
              </a:rPr>
              <a:t>4.0</a:t>
            </a:r>
            <a:r>
              <a:rPr sz="1950" i="1" spc="15" dirty="0">
                <a:latin typeface="Times New Roman"/>
                <a:cs typeface="Times New Roman"/>
              </a:rPr>
              <a:t>MB </a:t>
            </a:r>
            <a:r>
              <a:rPr sz="1950" dirty="0">
                <a:latin typeface="Times New Roman"/>
                <a:cs typeface="Times New Roman"/>
              </a:rPr>
              <a:t>/</a:t>
            </a:r>
            <a:r>
              <a:rPr sz="1950" spc="-385" dirty="0">
                <a:latin typeface="Times New Roman"/>
                <a:cs typeface="Times New Roman"/>
              </a:rPr>
              <a:t> </a:t>
            </a:r>
            <a:r>
              <a:rPr sz="1950" i="1" dirty="0">
                <a:latin typeface="Times New Roman"/>
                <a:cs typeface="Times New Roman"/>
              </a:rPr>
              <a:t>s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5" name="页脚占位符 14">
            <a:extLst>
              <a:ext uri="{FF2B5EF4-FFF2-40B4-BE49-F238E27FC236}">
                <a16:creationId xmlns:a16="http://schemas.microsoft.com/office/drawing/2014/main" id="{B24D92DC-B5A3-2A43-A947-1B6ED9C3DC18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45258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40519" y="760074"/>
            <a:ext cx="29254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u="none" spc="10" dirty="0">
                <a:latin typeface="宋体"/>
                <a:cs typeface="宋体"/>
              </a:rPr>
              <a:t>例题选讲</a:t>
            </a:r>
            <a:r>
              <a:rPr b="0" u="none" spc="-5" dirty="0">
                <a:latin typeface="宋体"/>
                <a:cs typeface="宋体"/>
              </a:rPr>
              <a:t>（</a:t>
            </a:r>
            <a:r>
              <a:rPr u="none" spc="-5" dirty="0"/>
              <a:t>1</a:t>
            </a:r>
            <a:r>
              <a:rPr lang="en-US" u="none" spc="-5" dirty="0"/>
              <a:t>7</a:t>
            </a:r>
            <a:r>
              <a:rPr b="0" u="none" spc="-5" dirty="0">
                <a:latin typeface="宋体"/>
                <a:cs typeface="宋体"/>
              </a:rPr>
              <a:t>）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50997" y="1543202"/>
            <a:ext cx="7393940" cy="170307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98450" marR="5080" indent="-286385">
              <a:lnSpc>
                <a:spcPts val="2160"/>
              </a:lnSpc>
              <a:spcBef>
                <a:spcPts val="375"/>
              </a:spcBef>
              <a:buFont typeface="Wingdings"/>
              <a:buChar char=""/>
              <a:tabLst>
                <a:tab pos="299085" algn="l"/>
              </a:tabLst>
            </a:pPr>
            <a:r>
              <a:rPr sz="2000" spc="10" dirty="0">
                <a:latin typeface="宋体"/>
                <a:cs typeface="宋体"/>
              </a:rPr>
              <a:t>假设处理器每秒发送</a:t>
            </a:r>
            <a:r>
              <a:rPr sz="2000" b="1" spc="-5" dirty="0">
                <a:latin typeface="Arial"/>
                <a:cs typeface="Arial"/>
              </a:rPr>
              <a:t>40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I/O</a:t>
            </a:r>
            <a:r>
              <a:rPr sz="2000" spc="10" dirty="0">
                <a:latin typeface="宋体"/>
                <a:cs typeface="宋体"/>
              </a:rPr>
              <a:t>请求，请求间隔满足负</a:t>
            </a:r>
            <a:r>
              <a:rPr sz="2000" dirty="0">
                <a:latin typeface="宋体"/>
                <a:cs typeface="宋体"/>
              </a:rPr>
              <a:t>指</a:t>
            </a:r>
            <a:r>
              <a:rPr sz="2000" spc="10" dirty="0">
                <a:latin typeface="宋体"/>
                <a:cs typeface="宋体"/>
              </a:rPr>
              <a:t>数分</a:t>
            </a:r>
            <a:r>
              <a:rPr sz="2000" dirty="0">
                <a:latin typeface="宋体"/>
                <a:cs typeface="宋体"/>
              </a:rPr>
              <a:t>布</a:t>
            </a:r>
            <a:r>
              <a:rPr sz="2000" spc="10" dirty="0">
                <a:latin typeface="宋体"/>
                <a:cs typeface="宋体"/>
              </a:rPr>
              <a:t>，</a:t>
            </a:r>
            <a:r>
              <a:rPr sz="2000" dirty="0">
                <a:latin typeface="宋体"/>
                <a:cs typeface="宋体"/>
              </a:rPr>
              <a:t>磁 </a:t>
            </a:r>
            <a:r>
              <a:rPr sz="2000" spc="10" dirty="0">
                <a:latin typeface="宋体"/>
                <a:cs typeface="宋体"/>
              </a:rPr>
              <a:t>盘处理每个</a:t>
            </a:r>
            <a:r>
              <a:rPr sz="2000" b="1" spc="-5" dirty="0">
                <a:latin typeface="Arial"/>
                <a:cs typeface="Arial"/>
              </a:rPr>
              <a:t>I/O</a:t>
            </a:r>
            <a:r>
              <a:rPr sz="2000" spc="10" dirty="0">
                <a:latin typeface="宋体"/>
                <a:cs typeface="宋体"/>
              </a:rPr>
              <a:t>的时间</a:t>
            </a:r>
            <a:r>
              <a:rPr sz="2000" dirty="0">
                <a:latin typeface="宋体"/>
                <a:cs typeface="宋体"/>
              </a:rPr>
              <a:t>为</a:t>
            </a:r>
            <a:r>
              <a:rPr sz="2000" b="1" spc="-5" dirty="0">
                <a:latin typeface="Arial"/>
                <a:cs typeface="Arial"/>
              </a:rPr>
              <a:t>20ms</a:t>
            </a:r>
            <a:r>
              <a:rPr sz="2000" spc="-5" dirty="0">
                <a:latin typeface="宋体"/>
                <a:cs typeface="宋体"/>
              </a:rPr>
              <a:t>，</a:t>
            </a:r>
            <a:r>
              <a:rPr sz="2000" spc="10" dirty="0">
                <a:latin typeface="宋体"/>
                <a:cs typeface="宋体"/>
              </a:rPr>
              <a:t>请</a:t>
            </a:r>
            <a:r>
              <a:rPr sz="2000" dirty="0">
                <a:latin typeface="宋体"/>
                <a:cs typeface="宋体"/>
              </a:rPr>
              <a:t>问：</a:t>
            </a:r>
            <a:endParaRPr sz="2000">
              <a:latin typeface="宋体"/>
              <a:cs typeface="宋体"/>
            </a:endParaRPr>
          </a:p>
          <a:p>
            <a:pPr marL="298450" indent="-286385">
              <a:lnSpc>
                <a:spcPct val="100000"/>
              </a:lnSpc>
              <a:spcBef>
                <a:spcPts val="450"/>
              </a:spcBef>
              <a:buFont typeface="Wingdings"/>
              <a:buChar char=""/>
              <a:tabLst>
                <a:tab pos="299085" algn="l"/>
              </a:tabLst>
            </a:pPr>
            <a:r>
              <a:rPr sz="2000" b="1" spc="-5" dirty="0">
                <a:latin typeface="Arial"/>
                <a:cs typeface="Arial"/>
              </a:rPr>
              <a:t>1.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spc="10" dirty="0">
                <a:latin typeface="宋体"/>
                <a:cs typeface="宋体"/>
              </a:rPr>
              <a:t>磁盘的使用</a:t>
            </a:r>
            <a:r>
              <a:rPr sz="2000" dirty="0">
                <a:latin typeface="宋体"/>
                <a:cs typeface="宋体"/>
              </a:rPr>
              <a:t>率</a:t>
            </a:r>
            <a:endParaRPr sz="2000">
              <a:latin typeface="宋体"/>
              <a:cs typeface="宋体"/>
            </a:endParaRPr>
          </a:p>
          <a:p>
            <a:pPr marL="298450" indent="-286385">
              <a:lnSpc>
                <a:spcPct val="100000"/>
              </a:lnSpc>
              <a:spcBef>
                <a:spcPts val="475"/>
              </a:spcBef>
              <a:buFont typeface="Wingdings"/>
              <a:buChar char=""/>
              <a:tabLst>
                <a:tab pos="299085" algn="l"/>
              </a:tabLst>
            </a:pPr>
            <a:r>
              <a:rPr sz="2000" b="1" spc="-5" dirty="0">
                <a:latin typeface="Arial"/>
                <a:cs typeface="Arial"/>
              </a:rPr>
              <a:t>2.</a:t>
            </a:r>
            <a:r>
              <a:rPr sz="2000" b="1" spc="-95" dirty="0">
                <a:latin typeface="Arial"/>
                <a:cs typeface="Arial"/>
              </a:rPr>
              <a:t> </a:t>
            </a:r>
            <a:r>
              <a:rPr sz="2000" spc="10" dirty="0">
                <a:latin typeface="宋体"/>
                <a:cs typeface="宋体"/>
              </a:rPr>
              <a:t>请求的排队时</a:t>
            </a:r>
            <a:r>
              <a:rPr sz="2000" dirty="0">
                <a:latin typeface="宋体"/>
                <a:cs typeface="宋体"/>
              </a:rPr>
              <a:t>间</a:t>
            </a:r>
            <a:endParaRPr sz="2000">
              <a:latin typeface="宋体"/>
              <a:cs typeface="宋体"/>
            </a:endParaRPr>
          </a:p>
          <a:p>
            <a:pPr marL="298450" indent="-286385">
              <a:lnSpc>
                <a:spcPct val="100000"/>
              </a:lnSpc>
              <a:spcBef>
                <a:spcPts val="484"/>
              </a:spcBef>
              <a:buFont typeface="Wingdings"/>
              <a:buChar char=""/>
              <a:tabLst>
                <a:tab pos="299085" algn="l"/>
              </a:tabLst>
            </a:pPr>
            <a:r>
              <a:rPr sz="2000" b="1" spc="-5" dirty="0">
                <a:latin typeface="Arial"/>
                <a:cs typeface="Arial"/>
              </a:rPr>
              <a:t>3.</a:t>
            </a:r>
            <a:r>
              <a:rPr sz="2000" b="1" spc="-95" dirty="0">
                <a:latin typeface="Arial"/>
                <a:cs typeface="Arial"/>
              </a:rPr>
              <a:t> </a:t>
            </a:r>
            <a:r>
              <a:rPr sz="2000" spc="10" dirty="0">
                <a:latin typeface="宋体"/>
                <a:cs typeface="宋体"/>
              </a:rPr>
              <a:t>请求的响应时</a:t>
            </a:r>
            <a:r>
              <a:rPr sz="2000" dirty="0">
                <a:latin typeface="宋体"/>
                <a:cs typeface="宋体"/>
              </a:rPr>
              <a:t>间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25597" y="4803205"/>
            <a:ext cx="8655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3850" indent="-28638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24485" algn="l"/>
              </a:tabLst>
            </a:pPr>
            <a:r>
              <a:rPr sz="3000" b="1" baseline="13888" dirty="0">
                <a:latin typeface="Arial"/>
                <a:cs typeface="Arial"/>
              </a:rPr>
              <a:t>T</a:t>
            </a:r>
            <a:r>
              <a:rPr sz="3000" b="1" spc="-120" baseline="13888" dirty="0">
                <a:latin typeface="Arial"/>
                <a:cs typeface="Arial"/>
              </a:rPr>
              <a:t> </a:t>
            </a:r>
            <a:r>
              <a:rPr sz="1300" b="1" spc="5" dirty="0">
                <a:latin typeface="Arial"/>
                <a:cs typeface="Arial"/>
              </a:rPr>
              <a:t>sys</a:t>
            </a:r>
            <a:endParaRPr sz="13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12897" y="3583082"/>
            <a:ext cx="6897370" cy="148844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336550" indent="-286385">
              <a:lnSpc>
                <a:spcPct val="100000"/>
              </a:lnSpc>
              <a:spcBef>
                <a:spcPts val="575"/>
              </a:spcBef>
              <a:buFont typeface="Wingdings"/>
              <a:buChar char=""/>
              <a:tabLst>
                <a:tab pos="337185" algn="l"/>
                <a:tab pos="964565" algn="l"/>
              </a:tabLst>
            </a:pPr>
            <a:r>
              <a:rPr sz="2000" b="1" dirty="0">
                <a:latin typeface="Arial"/>
                <a:cs typeface="Arial"/>
              </a:rPr>
              <a:t>u	</a:t>
            </a:r>
            <a:r>
              <a:rPr sz="2000" b="1" spc="-5" dirty="0">
                <a:latin typeface="Arial"/>
                <a:cs typeface="Arial"/>
              </a:rPr>
              <a:t>(server </a:t>
            </a:r>
            <a:r>
              <a:rPr sz="1950" b="1" spc="15" baseline="-21367" dirty="0">
                <a:latin typeface="Arial"/>
                <a:cs typeface="Arial"/>
              </a:rPr>
              <a:t>utilization</a:t>
            </a:r>
            <a:r>
              <a:rPr sz="2000" b="1" spc="10" dirty="0">
                <a:latin typeface="Arial"/>
                <a:cs typeface="Arial"/>
              </a:rPr>
              <a:t>)=λ </a:t>
            </a:r>
            <a:r>
              <a:rPr sz="2000" b="1" dirty="0">
                <a:latin typeface="Arial"/>
                <a:cs typeface="Arial"/>
              </a:rPr>
              <a:t>×T </a:t>
            </a:r>
            <a:r>
              <a:rPr sz="1950" b="1" spc="22" baseline="-21367" dirty="0">
                <a:latin typeface="Arial"/>
                <a:cs typeface="Arial"/>
              </a:rPr>
              <a:t>ser </a:t>
            </a:r>
            <a:r>
              <a:rPr sz="2000" b="1" dirty="0">
                <a:latin typeface="Arial"/>
                <a:cs typeface="Arial"/>
              </a:rPr>
              <a:t>= </a:t>
            </a:r>
            <a:r>
              <a:rPr sz="2000" b="1" spc="-5" dirty="0">
                <a:latin typeface="Arial"/>
                <a:cs typeface="Arial"/>
              </a:rPr>
              <a:t>40/s </a:t>
            </a:r>
            <a:r>
              <a:rPr sz="2000" b="1" dirty="0">
                <a:latin typeface="Arial"/>
                <a:cs typeface="Arial"/>
              </a:rPr>
              <a:t>× </a:t>
            </a:r>
            <a:r>
              <a:rPr sz="2000" b="1" spc="-5" dirty="0">
                <a:latin typeface="Arial"/>
                <a:cs typeface="Arial"/>
              </a:rPr>
              <a:t>0.02s </a:t>
            </a:r>
            <a:r>
              <a:rPr sz="2000" b="1" dirty="0">
                <a:latin typeface="Arial"/>
                <a:cs typeface="Arial"/>
              </a:rPr>
              <a:t>=</a:t>
            </a:r>
            <a:r>
              <a:rPr sz="2000" b="1" spc="-39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0.8</a:t>
            </a:r>
            <a:endParaRPr sz="2000">
              <a:latin typeface="Arial"/>
              <a:cs typeface="Arial"/>
            </a:endParaRPr>
          </a:p>
          <a:p>
            <a:pPr marL="336550" indent="-286385">
              <a:lnSpc>
                <a:spcPct val="100000"/>
              </a:lnSpc>
              <a:spcBef>
                <a:spcPts val="480"/>
              </a:spcBef>
              <a:buFont typeface="Wingdings"/>
              <a:buChar char=""/>
              <a:tabLst>
                <a:tab pos="337185" algn="l"/>
                <a:tab pos="964565" algn="l"/>
              </a:tabLst>
            </a:pPr>
            <a:r>
              <a:rPr sz="2000" b="1" dirty="0">
                <a:latin typeface="Arial"/>
                <a:cs typeface="Arial"/>
              </a:rPr>
              <a:t>T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1950" b="1" spc="22" baseline="-21367" dirty="0">
                <a:latin typeface="Arial"/>
                <a:cs typeface="Arial"/>
              </a:rPr>
              <a:t>q	</a:t>
            </a:r>
            <a:r>
              <a:rPr sz="2000" b="1" spc="-10" dirty="0">
                <a:latin typeface="Arial"/>
                <a:cs typeface="Arial"/>
              </a:rPr>
              <a:t>(avg </a:t>
            </a:r>
            <a:r>
              <a:rPr sz="2000" b="1" dirty="0">
                <a:latin typeface="Arial"/>
                <a:cs typeface="Arial"/>
              </a:rPr>
              <a:t>time/customer in queue) = T </a:t>
            </a:r>
            <a:r>
              <a:rPr sz="1950" b="1" spc="22" baseline="-21367" dirty="0">
                <a:latin typeface="Arial"/>
                <a:cs typeface="Arial"/>
              </a:rPr>
              <a:t>ser </a:t>
            </a:r>
            <a:r>
              <a:rPr sz="2000" b="1" dirty="0">
                <a:latin typeface="Arial"/>
                <a:cs typeface="Arial"/>
              </a:rPr>
              <a:t>× u /</a:t>
            </a:r>
            <a:r>
              <a:rPr sz="2000" b="1" spc="-36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(1-u)</a:t>
            </a:r>
            <a:endParaRPr sz="2000">
              <a:latin typeface="Arial"/>
              <a:cs typeface="Arial"/>
            </a:endParaRPr>
          </a:p>
          <a:p>
            <a:pPr marL="965200">
              <a:lnSpc>
                <a:spcPct val="100000"/>
              </a:lnSpc>
              <a:spcBef>
                <a:spcPts val="480"/>
              </a:spcBef>
            </a:pPr>
            <a:r>
              <a:rPr sz="2000" b="1" dirty="0">
                <a:latin typeface="Arial"/>
                <a:cs typeface="Arial"/>
              </a:rPr>
              <a:t>=20 </a:t>
            </a:r>
            <a:r>
              <a:rPr sz="2000" b="1" spc="-5" dirty="0">
                <a:latin typeface="Arial"/>
                <a:cs typeface="Arial"/>
              </a:rPr>
              <a:t>×0.8/(1-0.8) </a:t>
            </a:r>
            <a:r>
              <a:rPr sz="2000" b="1" dirty="0">
                <a:latin typeface="Arial"/>
                <a:cs typeface="Arial"/>
              </a:rPr>
              <a:t>= </a:t>
            </a:r>
            <a:r>
              <a:rPr sz="2000" b="1" spc="-5" dirty="0">
                <a:latin typeface="Arial"/>
                <a:cs typeface="Arial"/>
              </a:rPr>
              <a:t>20 </a:t>
            </a:r>
            <a:r>
              <a:rPr sz="2000" b="1" dirty="0">
                <a:latin typeface="Arial"/>
                <a:cs typeface="Arial"/>
              </a:rPr>
              <a:t>× 4 = </a:t>
            </a:r>
            <a:r>
              <a:rPr sz="2000" b="1" spc="-5" dirty="0">
                <a:latin typeface="Arial"/>
                <a:cs typeface="Arial"/>
              </a:rPr>
              <a:t>80ms</a:t>
            </a:r>
            <a:r>
              <a:rPr sz="2000" b="1" spc="-18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(0.08s)</a:t>
            </a:r>
            <a:endParaRPr sz="2000">
              <a:latin typeface="Arial"/>
              <a:cs typeface="Arial"/>
            </a:endParaRPr>
          </a:p>
          <a:p>
            <a:pPr marL="965200">
              <a:lnSpc>
                <a:spcPct val="100000"/>
              </a:lnSpc>
              <a:spcBef>
                <a:spcPts val="480"/>
              </a:spcBef>
            </a:pPr>
            <a:r>
              <a:rPr sz="2000" b="1" spc="-10" dirty="0">
                <a:latin typeface="Arial"/>
                <a:cs typeface="Arial"/>
              </a:rPr>
              <a:t>(avg </a:t>
            </a:r>
            <a:r>
              <a:rPr sz="2000" b="1" dirty="0">
                <a:latin typeface="Arial"/>
                <a:cs typeface="Arial"/>
              </a:rPr>
              <a:t>time/customer in </a:t>
            </a:r>
            <a:r>
              <a:rPr sz="2000" b="1" spc="-5" dirty="0">
                <a:latin typeface="Arial"/>
                <a:cs typeface="Arial"/>
              </a:rPr>
              <a:t>system) </a:t>
            </a:r>
            <a:r>
              <a:rPr sz="2000" b="1" dirty="0">
                <a:latin typeface="Arial"/>
                <a:cs typeface="Arial"/>
              </a:rPr>
              <a:t>= T </a:t>
            </a:r>
            <a:r>
              <a:rPr sz="1950" b="1" spc="22" baseline="-21367" dirty="0">
                <a:latin typeface="Arial"/>
                <a:cs typeface="Arial"/>
              </a:rPr>
              <a:t>q </a:t>
            </a:r>
            <a:r>
              <a:rPr sz="2000" b="1" dirty="0">
                <a:latin typeface="Arial"/>
                <a:cs typeface="Arial"/>
              </a:rPr>
              <a:t>+T</a:t>
            </a:r>
            <a:r>
              <a:rPr sz="2000" b="1" spc="-130" dirty="0">
                <a:latin typeface="Arial"/>
                <a:cs typeface="Arial"/>
              </a:rPr>
              <a:t> </a:t>
            </a:r>
            <a:r>
              <a:rPr sz="1950" b="1" baseline="-21367" dirty="0">
                <a:latin typeface="Arial"/>
                <a:cs typeface="Arial"/>
              </a:rPr>
              <a:t>ser</a:t>
            </a:r>
            <a:r>
              <a:rPr sz="2000" b="1" dirty="0">
                <a:latin typeface="Arial"/>
                <a:cs typeface="Arial"/>
              </a:rPr>
              <a:t>=100ms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23744CAB-4C96-1542-82B8-B60EDD8184C9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447253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40519" y="760074"/>
            <a:ext cx="29254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u="none" spc="10" dirty="0">
                <a:latin typeface="宋体"/>
                <a:cs typeface="宋体"/>
              </a:rPr>
              <a:t>例题选讲</a:t>
            </a:r>
            <a:r>
              <a:rPr b="0" u="none" spc="-5" dirty="0">
                <a:latin typeface="宋体"/>
                <a:cs typeface="宋体"/>
              </a:rPr>
              <a:t>（</a:t>
            </a:r>
            <a:r>
              <a:rPr lang="en-US" b="0" u="none" spc="-5" dirty="0">
                <a:latin typeface="宋体"/>
                <a:cs typeface="宋体"/>
              </a:rPr>
              <a:t>18</a:t>
            </a:r>
            <a:r>
              <a:rPr b="0" u="none" spc="-5" dirty="0">
                <a:latin typeface="宋体"/>
                <a:cs typeface="宋体"/>
              </a:rPr>
              <a:t>）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50997" y="1482629"/>
            <a:ext cx="7472045" cy="286067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298450" indent="-286385">
              <a:lnSpc>
                <a:spcPct val="100000"/>
              </a:lnSpc>
              <a:spcBef>
                <a:spcPts val="580"/>
              </a:spcBef>
              <a:buFont typeface="Wingdings"/>
              <a:buChar char=""/>
              <a:tabLst>
                <a:tab pos="299085" algn="l"/>
              </a:tabLst>
            </a:pPr>
            <a:r>
              <a:rPr sz="2000" spc="10" dirty="0">
                <a:latin typeface="宋体"/>
                <a:cs typeface="宋体"/>
              </a:rPr>
              <a:t>设有如下所示的磁盘子系统</a:t>
            </a:r>
            <a:r>
              <a:rPr sz="2000" dirty="0">
                <a:latin typeface="宋体"/>
                <a:cs typeface="宋体"/>
              </a:rPr>
              <a:t>：</a:t>
            </a:r>
            <a:endParaRPr sz="2000">
              <a:latin typeface="宋体"/>
              <a:cs typeface="宋体"/>
            </a:endParaRPr>
          </a:p>
          <a:p>
            <a:pPr marL="298450" indent="-286385">
              <a:lnSpc>
                <a:spcPct val="100000"/>
              </a:lnSpc>
              <a:spcBef>
                <a:spcPts val="480"/>
              </a:spcBef>
              <a:buFont typeface="Wingdings"/>
              <a:buChar char=""/>
              <a:tabLst>
                <a:tab pos="299085" algn="l"/>
              </a:tabLst>
            </a:pPr>
            <a:r>
              <a:rPr sz="2000" b="1" spc="-5" dirty="0">
                <a:latin typeface="Arial"/>
                <a:cs typeface="Arial"/>
              </a:rPr>
              <a:t>10</a:t>
            </a:r>
            <a:r>
              <a:rPr sz="2000" spc="10" dirty="0">
                <a:latin typeface="宋体"/>
                <a:cs typeface="宋体"/>
              </a:rPr>
              <a:t>个磁盘，都标示为</a:t>
            </a:r>
            <a:r>
              <a:rPr sz="2000" b="1" spc="-5" dirty="0">
                <a:latin typeface="Arial"/>
                <a:cs typeface="Arial"/>
              </a:rPr>
              <a:t>MTTF=1,000,000</a:t>
            </a:r>
            <a:r>
              <a:rPr sz="2000" spc="10" dirty="0">
                <a:latin typeface="宋体"/>
                <a:cs typeface="宋体"/>
              </a:rPr>
              <a:t>小时</a:t>
            </a:r>
            <a:r>
              <a:rPr sz="2000" dirty="0">
                <a:latin typeface="宋体"/>
                <a:cs typeface="宋体"/>
              </a:rPr>
              <a:t>；</a:t>
            </a:r>
            <a:endParaRPr sz="2000">
              <a:latin typeface="宋体"/>
              <a:cs typeface="宋体"/>
            </a:endParaRPr>
          </a:p>
          <a:p>
            <a:pPr marL="298450" indent="-286385">
              <a:lnSpc>
                <a:spcPct val="100000"/>
              </a:lnSpc>
              <a:spcBef>
                <a:spcPts val="480"/>
              </a:spcBef>
              <a:buFont typeface="Wingdings"/>
              <a:buChar char=""/>
              <a:tabLst>
                <a:tab pos="299085" algn="l"/>
              </a:tabLst>
            </a:pPr>
            <a:r>
              <a:rPr sz="2000" b="1" dirty="0">
                <a:latin typeface="Arial"/>
                <a:cs typeface="Arial"/>
              </a:rPr>
              <a:t>1</a:t>
            </a:r>
            <a:r>
              <a:rPr sz="2000" spc="10" dirty="0">
                <a:latin typeface="宋体"/>
                <a:cs typeface="宋体"/>
              </a:rPr>
              <a:t>个</a:t>
            </a:r>
            <a:r>
              <a:rPr sz="2000" b="1" spc="-5" dirty="0">
                <a:latin typeface="Arial"/>
                <a:cs typeface="Arial"/>
              </a:rPr>
              <a:t>SCSI</a:t>
            </a:r>
            <a:r>
              <a:rPr sz="2000" spc="10" dirty="0">
                <a:latin typeface="宋体"/>
                <a:cs typeface="宋体"/>
              </a:rPr>
              <a:t>控制器</a:t>
            </a:r>
            <a:r>
              <a:rPr sz="2000" dirty="0">
                <a:latin typeface="宋体"/>
                <a:cs typeface="宋体"/>
              </a:rPr>
              <a:t>，</a:t>
            </a:r>
            <a:r>
              <a:rPr sz="2000" b="1" dirty="0">
                <a:latin typeface="Arial"/>
                <a:cs typeface="Arial"/>
              </a:rPr>
              <a:t>MTTF=500,000</a:t>
            </a:r>
            <a:r>
              <a:rPr sz="2000" dirty="0">
                <a:latin typeface="宋体"/>
                <a:cs typeface="宋体"/>
              </a:rPr>
              <a:t>小</a:t>
            </a:r>
            <a:r>
              <a:rPr sz="2000" spc="10" dirty="0">
                <a:latin typeface="宋体"/>
                <a:cs typeface="宋体"/>
              </a:rPr>
              <a:t>时</a:t>
            </a:r>
            <a:r>
              <a:rPr sz="2000" dirty="0">
                <a:latin typeface="宋体"/>
                <a:cs typeface="宋体"/>
              </a:rPr>
              <a:t>；</a:t>
            </a:r>
            <a:endParaRPr sz="2000">
              <a:latin typeface="宋体"/>
              <a:cs typeface="宋体"/>
            </a:endParaRPr>
          </a:p>
          <a:p>
            <a:pPr marL="298450" indent="-286385">
              <a:lnSpc>
                <a:spcPct val="100000"/>
              </a:lnSpc>
              <a:spcBef>
                <a:spcPts val="480"/>
              </a:spcBef>
              <a:buFont typeface="Wingdings"/>
              <a:buChar char=""/>
              <a:tabLst>
                <a:tab pos="299085" algn="l"/>
              </a:tabLst>
            </a:pPr>
            <a:r>
              <a:rPr sz="2000" b="1" dirty="0">
                <a:latin typeface="Arial"/>
                <a:cs typeface="Arial"/>
              </a:rPr>
              <a:t>1</a:t>
            </a:r>
            <a:r>
              <a:rPr sz="2000" spc="10" dirty="0">
                <a:latin typeface="宋体"/>
                <a:cs typeface="宋体"/>
              </a:rPr>
              <a:t>个电源</a:t>
            </a:r>
            <a:r>
              <a:rPr sz="2000" b="1" dirty="0">
                <a:latin typeface="Arial"/>
                <a:cs typeface="Arial"/>
              </a:rPr>
              <a:t>MTTF=200,000</a:t>
            </a:r>
            <a:r>
              <a:rPr sz="2000" dirty="0">
                <a:latin typeface="宋体"/>
                <a:cs typeface="宋体"/>
              </a:rPr>
              <a:t>小</a:t>
            </a:r>
            <a:r>
              <a:rPr sz="2000" spc="10" dirty="0">
                <a:latin typeface="宋体"/>
                <a:cs typeface="宋体"/>
              </a:rPr>
              <a:t>时</a:t>
            </a:r>
            <a:r>
              <a:rPr sz="2000" dirty="0">
                <a:latin typeface="宋体"/>
                <a:cs typeface="宋体"/>
              </a:rPr>
              <a:t>；</a:t>
            </a:r>
            <a:endParaRPr sz="2000">
              <a:latin typeface="宋体"/>
              <a:cs typeface="宋体"/>
            </a:endParaRPr>
          </a:p>
          <a:p>
            <a:pPr marL="298450" indent="-286385">
              <a:lnSpc>
                <a:spcPct val="100000"/>
              </a:lnSpc>
              <a:spcBef>
                <a:spcPts val="480"/>
              </a:spcBef>
              <a:buFont typeface="Wingdings"/>
              <a:buChar char=""/>
              <a:tabLst>
                <a:tab pos="299085" algn="l"/>
              </a:tabLst>
            </a:pPr>
            <a:r>
              <a:rPr sz="2000" spc="10" dirty="0">
                <a:latin typeface="宋体"/>
                <a:cs typeface="宋体"/>
              </a:rPr>
              <a:t>一个风扇</a:t>
            </a:r>
            <a:r>
              <a:rPr sz="2000" b="1" dirty="0">
                <a:latin typeface="Arial"/>
                <a:cs typeface="Arial"/>
              </a:rPr>
              <a:t>MTTF=200,000</a:t>
            </a:r>
            <a:r>
              <a:rPr sz="2000" dirty="0">
                <a:latin typeface="宋体"/>
                <a:cs typeface="宋体"/>
              </a:rPr>
              <a:t>小</a:t>
            </a:r>
            <a:r>
              <a:rPr sz="2000" spc="10" dirty="0">
                <a:latin typeface="宋体"/>
                <a:cs typeface="宋体"/>
              </a:rPr>
              <a:t>时</a:t>
            </a:r>
            <a:r>
              <a:rPr sz="2000" dirty="0">
                <a:latin typeface="宋体"/>
                <a:cs typeface="宋体"/>
              </a:rPr>
              <a:t>；</a:t>
            </a:r>
            <a:endParaRPr sz="2000">
              <a:latin typeface="宋体"/>
              <a:cs typeface="宋体"/>
            </a:endParaRPr>
          </a:p>
          <a:p>
            <a:pPr marL="298450" indent="-286385">
              <a:lnSpc>
                <a:spcPct val="100000"/>
              </a:lnSpc>
              <a:spcBef>
                <a:spcPts val="480"/>
              </a:spcBef>
              <a:buFont typeface="Wingdings"/>
              <a:buChar char=""/>
              <a:tabLst>
                <a:tab pos="299085" algn="l"/>
              </a:tabLst>
            </a:pPr>
            <a:r>
              <a:rPr sz="2000" spc="10" dirty="0">
                <a:latin typeface="宋体"/>
                <a:cs typeface="宋体"/>
              </a:rPr>
              <a:t>一个</a:t>
            </a:r>
            <a:r>
              <a:rPr sz="2000" b="1" spc="-5" dirty="0">
                <a:latin typeface="Arial"/>
                <a:cs typeface="Arial"/>
              </a:rPr>
              <a:t>SCSI</a:t>
            </a:r>
            <a:r>
              <a:rPr sz="2000" spc="10" dirty="0">
                <a:latin typeface="宋体"/>
                <a:cs typeface="宋体"/>
              </a:rPr>
              <a:t>缆线</a:t>
            </a:r>
            <a:r>
              <a:rPr sz="2000" b="1" dirty="0">
                <a:latin typeface="Arial"/>
                <a:cs typeface="Arial"/>
              </a:rPr>
              <a:t>MTTF=1,000,000</a:t>
            </a:r>
            <a:r>
              <a:rPr sz="2000" dirty="0">
                <a:latin typeface="宋体"/>
                <a:cs typeface="宋体"/>
              </a:rPr>
              <a:t>小</a:t>
            </a:r>
            <a:r>
              <a:rPr sz="2000" spc="10" dirty="0">
                <a:latin typeface="宋体"/>
                <a:cs typeface="宋体"/>
              </a:rPr>
              <a:t>时</a:t>
            </a:r>
            <a:r>
              <a:rPr sz="2000" dirty="0">
                <a:latin typeface="宋体"/>
                <a:cs typeface="宋体"/>
              </a:rPr>
              <a:t>；</a:t>
            </a:r>
            <a:endParaRPr sz="2000">
              <a:latin typeface="宋体"/>
              <a:cs typeface="宋体"/>
            </a:endParaRPr>
          </a:p>
          <a:p>
            <a:pPr marL="298450" marR="5080" indent="-286385">
              <a:lnSpc>
                <a:spcPts val="2060"/>
              </a:lnSpc>
              <a:spcBef>
                <a:spcPts val="930"/>
              </a:spcBef>
              <a:buFont typeface="Wingdings"/>
              <a:buChar char=""/>
              <a:tabLst>
                <a:tab pos="299085" algn="l"/>
              </a:tabLst>
            </a:pPr>
            <a:r>
              <a:rPr sz="2000" spc="10" dirty="0">
                <a:latin typeface="宋体"/>
                <a:cs typeface="宋体"/>
              </a:rPr>
              <a:t>各个部件的生命周期是各自</a:t>
            </a:r>
            <a:r>
              <a:rPr sz="2000" dirty="0">
                <a:latin typeface="宋体"/>
                <a:cs typeface="宋体"/>
              </a:rPr>
              <a:t>独</a:t>
            </a:r>
            <a:r>
              <a:rPr sz="2000" spc="10" dirty="0">
                <a:latin typeface="宋体"/>
                <a:cs typeface="宋体"/>
              </a:rPr>
              <a:t>立的</a:t>
            </a:r>
            <a:r>
              <a:rPr sz="2000" dirty="0">
                <a:latin typeface="宋体"/>
                <a:cs typeface="宋体"/>
              </a:rPr>
              <a:t>，</a:t>
            </a:r>
            <a:r>
              <a:rPr sz="2000" spc="10" dirty="0">
                <a:latin typeface="宋体"/>
                <a:cs typeface="宋体"/>
              </a:rPr>
              <a:t>故障</a:t>
            </a:r>
            <a:r>
              <a:rPr sz="2000" dirty="0">
                <a:latin typeface="宋体"/>
                <a:cs typeface="宋体"/>
              </a:rPr>
              <a:t>时</a:t>
            </a:r>
            <a:r>
              <a:rPr sz="2000" spc="10" dirty="0">
                <a:latin typeface="宋体"/>
                <a:cs typeface="宋体"/>
              </a:rPr>
              <a:t>独立的</a:t>
            </a:r>
            <a:r>
              <a:rPr sz="2000" dirty="0">
                <a:latin typeface="宋体"/>
                <a:cs typeface="宋体"/>
              </a:rPr>
              <a:t>，</a:t>
            </a:r>
            <a:r>
              <a:rPr sz="2000" spc="10" dirty="0">
                <a:latin typeface="宋体"/>
                <a:cs typeface="宋体"/>
              </a:rPr>
              <a:t>计算</a:t>
            </a:r>
            <a:r>
              <a:rPr sz="2000" dirty="0">
                <a:latin typeface="宋体"/>
                <a:cs typeface="宋体"/>
              </a:rPr>
              <a:t>整</a:t>
            </a:r>
            <a:r>
              <a:rPr sz="2000" spc="10" dirty="0">
                <a:latin typeface="宋体"/>
                <a:cs typeface="宋体"/>
              </a:rPr>
              <a:t>个</a:t>
            </a:r>
            <a:r>
              <a:rPr sz="2000" dirty="0">
                <a:latin typeface="宋体"/>
                <a:cs typeface="宋体"/>
              </a:rPr>
              <a:t>系 </a:t>
            </a:r>
            <a:r>
              <a:rPr sz="2000" spc="10" dirty="0">
                <a:latin typeface="宋体"/>
                <a:cs typeface="宋体"/>
              </a:rPr>
              <a:t>统的</a:t>
            </a:r>
            <a:r>
              <a:rPr sz="2000" b="1" dirty="0">
                <a:latin typeface="Arial"/>
                <a:cs typeface="Arial"/>
              </a:rPr>
              <a:t>MTTF</a:t>
            </a:r>
            <a:r>
              <a:rPr sz="2000" dirty="0">
                <a:latin typeface="宋体"/>
                <a:cs typeface="宋体"/>
              </a:rPr>
              <a:t>。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EC0B5AC6-D79E-7A4F-B3BD-B2D1AB85EBD6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76559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82611" y="760074"/>
            <a:ext cx="8413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u="none" spc="10" dirty="0">
                <a:latin typeface="宋体"/>
                <a:cs typeface="宋体"/>
              </a:rPr>
              <a:t>解</a:t>
            </a:r>
            <a:r>
              <a:rPr b="0" u="none" dirty="0">
                <a:latin typeface="宋体"/>
                <a:cs typeface="宋体"/>
              </a:rPr>
              <a:t>答</a:t>
            </a:r>
          </a:p>
        </p:txBody>
      </p:sp>
      <p:sp>
        <p:nvSpPr>
          <p:cNvPr id="3" name="object 3"/>
          <p:cNvSpPr/>
          <p:nvPr/>
        </p:nvSpPr>
        <p:spPr>
          <a:xfrm>
            <a:off x="772668" y="3779514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0" y="0"/>
                </a:moveTo>
                <a:lnTo>
                  <a:pt x="9144000" y="0"/>
                </a:lnTo>
                <a:lnTo>
                  <a:pt x="9144000" y="3429000"/>
                </a:lnTo>
                <a:lnTo>
                  <a:pt x="0" y="3429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25524" y="1464101"/>
            <a:ext cx="7091680" cy="243967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24485" indent="-287020">
              <a:lnSpc>
                <a:spcPct val="100000"/>
              </a:lnSpc>
              <a:spcBef>
                <a:spcPts val="675"/>
              </a:spcBef>
              <a:buFont typeface="Wingdings"/>
              <a:buChar char=""/>
              <a:tabLst>
                <a:tab pos="325120" algn="l"/>
              </a:tabLst>
            </a:pPr>
            <a:r>
              <a:rPr sz="2400" spc="10" dirty="0">
                <a:latin typeface="宋体"/>
                <a:cs typeface="宋体"/>
              </a:rPr>
              <a:t>故障率之和为</a:t>
            </a:r>
            <a:r>
              <a:rPr sz="2400" dirty="0">
                <a:latin typeface="宋体"/>
                <a:cs typeface="宋体"/>
              </a:rPr>
              <a:t>：</a:t>
            </a:r>
            <a:endParaRPr sz="2400">
              <a:latin typeface="宋体"/>
              <a:cs typeface="宋体"/>
            </a:endParaRPr>
          </a:p>
          <a:p>
            <a:pPr marL="324485" indent="-287020">
              <a:lnSpc>
                <a:spcPts val="2725"/>
              </a:lnSpc>
              <a:spcBef>
                <a:spcPts val="575"/>
              </a:spcBef>
              <a:buFont typeface="Wingdings"/>
              <a:buChar char=""/>
              <a:tabLst>
                <a:tab pos="325120" algn="l"/>
              </a:tabLst>
            </a:pPr>
            <a:r>
              <a:rPr sz="2400" spc="10" dirty="0">
                <a:latin typeface="宋体"/>
                <a:cs typeface="宋体"/>
              </a:rPr>
              <a:t>系统故障率</a:t>
            </a:r>
            <a:r>
              <a:rPr sz="2400" b="1" dirty="0">
                <a:latin typeface="Arial"/>
                <a:cs typeface="Arial"/>
              </a:rPr>
              <a:t>=10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×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1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/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1,000,000 </a:t>
            </a:r>
            <a:r>
              <a:rPr sz="2400" b="1" dirty="0">
                <a:latin typeface="Arial"/>
                <a:cs typeface="Arial"/>
              </a:rPr>
              <a:t>+</a:t>
            </a:r>
            <a:r>
              <a:rPr sz="2400" b="1" spc="-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1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/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500,000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+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1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/</a:t>
            </a:r>
            <a:endParaRPr sz="2400">
              <a:latin typeface="Arial"/>
              <a:cs typeface="Arial"/>
            </a:endParaRPr>
          </a:p>
          <a:p>
            <a:pPr marL="324485">
              <a:lnSpc>
                <a:spcPts val="2590"/>
              </a:lnSpc>
            </a:pPr>
            <a:r>
              <a:rPr sz="2400" b="1" spc="-5" dirty="0">
                <a:latin typeface="Arial"/>
                <a:cs typeface="Arial"/>
              </a:rPr>
              <a:t>200,000 </a:t>
            </a:r>
            <a:r>
              <a:rPr sz="2400" b="1" dirty="0">
                <a:latin typeface="Arial"/>
                <a:cs typeface="Arial"/>
              </a:rPr>
              <a:t>+ 1 / </a:t>
            </a:r>
            <a:r>
              <a:rPr sz="2400" b="1" spc="-5" dirty="0">
                <a:latin typeface="Arial"/>
                <a:cs typeface="Arial"/>
              </a:rPr>
              <a:t>200,000 </a:t>
            </a:r>
            <a:r>
              <a:rPr sz="2400" b="1" dirty="0">
                <a:latin typeface="Arial"/>
                <a:cs typeface="Arial"/>
              </a:rPr>
              <a:t>+ 1 / </a:t>
            </a:r>
            <a:r>
              <a:rPr sz="2400" b="1" spc="-5" dirty="0">
                <a:latin typeface="Arial"/>
                <a:cs typeface="Arial"/>
              </a:rPr>
              <a:t>1,000,000 </a:t>
            </a:r>
            <a:r>
              <a:rPr sz="2400" b="1" dirty="0">
                <a:latin typeface="Arial"/>
                <a:cs typeface="Arial"/>
              </a:rPr>
              <a:t>= </a:t>
            </a:r>
            <a:r>
              <a:rPr sz="2400" b="1" spc="-5" dirty="0">
                <a:latin typeface="Arial"/>
                <a:cs typeface="Arial"/>
              </a:rPr>
              <a:t>23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/</a:t>
            </a:r>
            <a:endParaRPr sz="2400">
              <a:latin typeface="Arial"/>
              <a:cs typeface="Arial"/>
            </a:endParaRPr>
          </a:p>
          <a:p>
            <a:pPr marL="324485">
              <a:lnSpc>
                <a:spcPts val="2750"/>
              </a:lnSpc>
            </a:pPr>
            <a:r>
              <a:rPr sz="2400" b="1" spc="-10" dirty="0">
                <a:latin typeface="Arial"/>
                <a:cs typeface="Arial"/>
              </a:rPr>
              <a:t>1,000,000</a:t>
            </a:r>
            <a:r>
              <a:rPr sz="2400" spc="10" dirty="0">
                <a:latin typeface="宋体"/>
                <a:cs typeface="宋体"/>
              </a:rPr>
              <a:t>小</a:t>
            </a:r>
            <a:r>
              <a:rPr sz="2400" dirty="0">
                <a:latin typeface="宋体"/>
                <a:cs typeface="宋体"/>
              </a:rPr>
              <a:t>时</a:t>
            </a:r>
            <a:endParaRPr sz="2400">
              <a:latin typeface="宋体"/>
              <a:cs typeface="宋体"/>
            </a:endParaRPr>
          </a:p>
          <a:p>
            <a:pPr marL="324485" indent="-287020">
              <a:lnSpc>
                <a:spcPct val="100000"/>
              </a:lnSpc>
              <a:spcBef>
                <a:spcPts val="575"/>
              </a:spcBef>
              <a:buFont typeface="Wingdings"/>
              <a:buChar char=""/>
              <a:tabLst>
                <a:tab pos="325120" algn="l"/>
              </a:tabLst>
            </a:pPr>
            <a:r>
              <a:rPr sz="2400" spc="10" dirty="0">
                <a:latin typeface="宋体"/>
                <a:cs typeface="宋体"/>
              </a:rPr>
              <a:t>系统</a:t>
            </a:r>
            <a:r>
              <a:rPr sz="2400" b="1" spc="-5" dirty="0">
                <a:latin typeface="Arial"/>
                <a:cs typeface="Arial"/>
              </a:rPr>
              <a:t>MTTF</a:t>
            </a:r>
            <a:r>
              <a:rPr sz="2400" spc="10" dirty="0">
                <a:latin typeface="宋体"/>
                <a:cs typeface="宋体"/>
              </a:rPr>
              <a:t>为故障率的倒数</a:t>
            </a:r>
            <a:r>
              <a:rPr sz="2400" dirty="0">
                <a:latin typeface="宋体"/>
                <a:cs typeface="宋体"/>
              </a:rPr>
              <a:t>：</a:t>
            </a:r>
            <a:endParaRPr sz="2400">
              <a:latin typeface="宋体"/>
              <a:cs typeface="宋体"/>
            </a:endParaRPr>
          </a:p>
          <a:p>
            <a:pPr marL="324485" indent="-287020">
              <a:lnSpc>
                <a:spcPct val="100000"/>
              </a:lnSpc>
              <a:spcBef>
                <a:spcPts val="575"/>
              </a:spcBef>
              <a:buFont typeface="Wingdings"/>
              <a:buChar char=""/>
              <a:tabLst>
                <a:tab pos="325120" algn="l"/>
              </a:tabLst>
            </a:pPr>
            <a:r>
              <a:rPr sz="2400" b="1" spc="-5" dirty="0">
                <a:latin typeface="Arial"/>
                <a:cs typeface="Arial"/>
              </a:rPr>
              <a:t>MTTF</a:t>
            </a:r>
            <a:r>
              <a:rPr sz="2400" spc="7" baseline="-20833" dirty="0">
                <a:latin typeface="宋体"/>
                <a:cs typeface="宋体"/>
              </a:rPr>
              <a:t>系统</a:t>
            </a:r>
            <a:r>
              <a:rPr sz="2400" b="1" dirty="0">
                <a:latin typeface="Arial"/>
                <a:cs typeface="Arial"/>
              </a:rPr>
              <a:t>=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1,000,000</a:t>
            </a:r>
            <a:r>
              <a:rPr sz="2400" b="1" dirty="0">
                <a:latin typeface="Arial"/>
                <a:cs typeface="Arial"/>
              </a:rPr>
              <a:t> /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23=43500</a:t>
            </a:r>
            <a:r>
              <a:rPr sz="2400" spc="10" dirty="0">
                <a:latin typeface="宋体"/>
                <a:cs typeface="宋体"/>
              </a:rPr>
              <a:t>小时</a:t>
            </a:r>
            <a:r>
              <a:rPr sz="2400" b="1" spc="-5" dirty="0">
                <a:latin typeface="Arial"/>
                <a:cs typeface="Arial"/>
              </a:rPr>
              <a:t>=5</a:t>
            </a:r>
            <a:r>
              <a:rPr sz="2400" dirty="0">
                <a:latin typeface="宋体"/>
                <a:cs typeface="宋体"/>
              </a:rPr>
              <a:t>年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00E9764-FF02-334A-8E08-78AF27641378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40472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40519" y="760074"/>
            <a:ext cx="29254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u="none" spc="10" dirty="0" err="1">
                <a:latin typeface="宋体"/>
                <a:cs typeface="宋体"/>
              </a:rPr>
              <a:t>例题选讲</a:t>
            </a:r>
            <a:endParaRPr b="0" u="none" spc="-5" dirty="0">
              <a:latin typeface="宋体"/>
              <a:cs typeface="宋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50924" y="1464101"/>
            <a:ext cx="5610225" cy="199771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675"/>
              </a:spcBef>
              <a:buFont typeface="Wingdings"/>
              <a:buChar char=""/>
              <a:tabLst>
                <a:tab pos="299720" algn="l"/>
              </a:tabLst>
            </a:pPr>
            <a:r>
              <a:rPr sz="2400" b="1" dirty="0">
                <a:latin typeface="Arial"/>
                <a:cs typeface="Arial"/>
              </a:rPr>
              <a:t>IBM</a:t>
            </a:r>
            <a:r>
              <a:rPr sz="2400" spc="10" dirty="0">
                <a:latin typeface="宋体"/>
                <a:cs typeface="宋体"/>
              </a:rPr>
              <a:t>研究：超标量流水线限制</a:t>
            </a:r>
            <a:r>
              <a:rPr sz="2400" dirty="0">
                <a:latin typeface="宋体"/>
                <a:cs typeface="宋体"/>
              </a:rPr>
              <a:t>？</a:t>
            </a:r>
            <a:endParaRPr sz="2400">
              <a:latin typeface="宋体"/>
              <a:cs typeface="宋体"/>
            </a:endParaRPr>
          </a:p>
          <a:p>
            <a:pPr marL="299085" indent="-287020">
              <a:lnSpc>
                <a:spcPct val="100000"/>
              </a:lnSpc>
              <a:spcBef>
                <a:spcPts val="575"/>
              </a:spcBef>
              <a:buFont typeface="Wingdings"/>
              <a:buChar char=""/>
              <a:tabLst>
                <a:tab pos="299720" algn="l"/>
              </a:tabLst>
            </a:pPr>
            <a:r>
              <a:rPr sz="2400" spc="10" dirty="0">
                <a:latin typeface="宋体"/>
                <a:cs typeface="宋体"/>
              </a:rPr>
              <a:t>内存带</a:t>
            </a:r>
            <a:r>
              <a:rPr sz="2400" dirty="0">
                <a:latin typeface="宋体"/>
                <a:cs typeface="宋体"/>
              </a:rPr>
              <a:t>宽</a:t>
            </a:r>
            <a:endParaRPr sz="2400">
              <a:latin typeface="宋体"/>
              <a:cs typeface="宋体"/>
            </a:endParaRPr>
          </a:p>
          <a:p>
            <a:pPr marL="698500" lvl="1" indent="-228600">
              <a:lnSpc>
                <a:spcPct val="100000"/>
              </a:lnSpc>
              <a:spcBef>
                <a:spcPts val="420"/>
              </a:spcBef>
              <a:buSzPct val="94444"/>
              <a:buFont typeface="Wingdings"/>
              <a:buChar char=""/>
              <a:tabLst>
                <a:tab pos="698500" algn="l"/>
              </a:tabLst>
            </a:pPr>
            <a:r>
              <a:rPr sz="1800" b="1" dirty="0">
                <a:latin typeface="Arial"/>
                <a:cs typeface="Arial"/>
              </a:rPr>
              <a:t>Fetch 1 </a:t>
            </a:r>
            <a:r>
              <a:rPr sz="1800" b="1" spc="-5" dirty="0">
                <a:latin typeface="Arial"/>
                <a:cs typeface="Arial"/>
              </a:rPr>
              <a:t>instr </a:t>
            </a:r>
            <a:r>
              <a:rPr sz="1800" b="1" dirty="0">
                <a:latin typeface="Arial"/>
                <a:cs typeface="Arial"/>
              </a:rPr>
              <a:t>/ </a:t>
            </a:r>
            <a:r>
              <a:rPr sz="1800" b="1" spc="-10" dirty="0">
                <a:latin typeface="Arial"/>
                <a:cs typeface="Arial"/>
              </a:rPr>
              <a:t>cycle </a:t>
            </a:r>
            <a:r>
              <a:rPr sz="1800" b="1" dirty="0">
                <a:latin typeface="Arial"/>
                <a:cs typeface="Arial"/>
              </a:rPr>
              <a:t>from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I-cache</a:t>
            </a:r>
            <a:endParaRPr sz="18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430"/>
              </a:spcBef>
              <a:buSzPct val="94444"/>
              <a:buFont typeface="Wingdings"/>
              <a:buChar char=""/>
              <a:tabLst>
                <a:tab pos="698500" algn="l"/>
              </a:tabLst>
            </a:pPr>
            <a:r>
              <a:rPr sz="1800" b="1" spc="-5" dirty="0">
                <a:latin typeface="Arial"/>
                <a:cs typeface="Arial"/>
              </a:rPr>
              <a:t>40% </a:t>
            </a:r>
            <a:r>
              <a:rPr sz="1800" b="1" dirty="0">
                <a:latin typeface="Arial"/>
                <a:cs typeface="Arial"/>
              </a:rPr>
              <a:t>of instructions </a:t>
            </a:r>
            <a:r>
              <a:rPr sz="1800" b="1" spc="-5" dirty="0">
                <a:latin typeface="Arial"/>
                <a:cs typeface="Arial"/>
              </a:rPr>
              <a:t>are </a:t>
            </a:r>
            <a:r>
              <a:rPr sz="1800" b="1" dirty="0">
                <a:latin typeface="Arial"/>
                <a:cs typeface="Arial"/>
              </a:rPr>
              <a:t>load / </a:t>
            </a:r>
            <a:r>
              <a:rPr sz="1800" b="1" spc="-5" dirty="0">
                <a:latin typeface="Arial"/>
                <a:cs typeface="Arial"/>
              </a:rPr>
              <a:t>store</a:t>
            </a:r>
            <a:r>
              <a:rPr sz="1800" b="1" spc="-8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(D-cache)</a:t>
            </a:r>
            <a:endParaRPr sz="18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565"/>
              </a:spcBef>
              <a:buFont typeface="Wingdings"/>
              <a:buChar char=""/>
              <a:tabLst>
                <a:tab pos="299720" algn="l"/>
              </a:tabLst>
            </a:pPr>
            <a:r>
              <a:rPr sz="2400" b="1" spc="-5" dirty="0">
                <a:latin typeface="Arial"/>
                <a:cs typeface="Arial"/>
              </a:rPr>
              <a:t>Code characteristics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(dynamic)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94123" y="3439129"/>
            <a:ext cx="3602354" cy="683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1800" spc="10" dirty="0">
                <a:latin typeface="宋体"/>
                <a:cs typeface="宋体"/>
              </a:rPr>
              <a:t>从内存读取具有</a:t>
            </a:r>
            <a:r>
              <a:rPr sz="1800" b="1" spc="-10" dirty="0">
                <a:latin typeface="Arial"/>
                <a:cs typeface="Arial"/>
              </a:rPr>
              <a:t>2</a:t>
            </a:r>
            <a:r>
              <a:rPr sz="1800" spc="10" dirty="0">
                <a:latin typeface="宋体"/>
                <a:cs typeface="宋体"/>
              </a:rPr>
              <a:t>个时钟周期的延</a:t>
            </a:r>
            <a:r>
              <a:rPr sz="1800" dirty="0">
                <a:latin typeface="宋体"/>
                <a:cs typeface="宋体"/>
              </a:rPr>
              <a:t>迟 </a:t>
            </a:r>
            <a:r>
              <a:rPr sz="1800" spc="10" dirty="0">
                <a:latin typeface="宋体"/>
                <a:cs typeface="宋体"/>
              </a:rPr>
              <a:t>可以通过</a:t>
            </a:r>
            <a:r>
              <a:rPr sz="1800" b="1" spc="-10" dirty="0">
                <a:latin typeface="Arial"/>
                <a:cs typeface="Arial"/>
              </a:rPr>
              <a:t>CPU</a:t>
            </a:r>
            <a:r>
              <a:rPr sz="1800" spc="10" dirty="0">
                <a:latin typeface="宋体"/>
                <a:cs typeface="宋体"/>
              </a:rPr>
              <a:t>内存缓存，隐藏延</a:t>
            </a:r>
            <a:r>
              <a:rPr sz="1800" dirty="0">
                <a:latin typeface="宋体"/>
                <a:cs typeface="宋体"/>
              </a:rPr>
              <a:t>迟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08123" y="3439129"/>
            <a:ext cx="2004060" cy="134239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30"/>
              </a:spcBef>
              <a:buFont typeface="Wingdings"/>
              <a:buChar char=""/>
              <a:tabLst>
                <a:tab pos="241300" algn="l"/>
              </a:tabLst>
            </a:pPr>
            <a:r>
              <a:rPr sz="1800" b="1" spc="-5" dirty="0">
                <a:latin typeface="Arial"/>
                <a:cs typeface="Arial"/>
              </a:rPr>
              <a:t>Loads </a:t>
            </a:r>
            <a:r>
              <a:rPr sz="1800" b="1" dirty="0">
                <a:latin typeface="Arial"/>
                <a:cs typeface="Arial"/>
              </a:rPr>
              <a:t>–</a:t>
            </a:r>
            <a:r>
              <a:rPr sz="1800" b="1" spc="-4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25%</a:t>
            </a:r>
            <a:endParaRPr sz="1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"/>
              <a:tabLst>
                <a:tab pos="241300" algn="l"/>
              </a:tabLst>
            </a:pPr>
            <a:r>
              <a:rPr sz="1800" b="1" dirty="0">
                <a:latin typeface="Arial"/>
                <a:cs typeface="Arial"/>
              </a:rPr>
              <a:t>Stores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15%</a:t>
            </a:r>
            <a:endParaRPr sz="1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420"/>
              </a:spcBef>
              <a:buFont typeface="Wingdings"/>
              <a:buChar char=""/>
              <a:tabLst>
                <a:tab pos="241300" algn="l"/>
              </a:tabLst>
            </a:pPr>
            <a:r>
              <a:rPr sz="1800" b="1" spc="-20" dirty="0">
                <a:latin typeface="Arial"/>
                <a:cs typeface="Arial"/>
              </a:rPr>
              <a:t>ALU </a:t>
            </a:r>
            <a:r>
              <a:rPr sz="1800" b="1" dirty="0">
                <a:latin typeface="Arial"/>
                <a:cs typeface="Arial"/>
              </a:rPr>
              <a:t>/ </a:t>
            </a:r>
            <a:r>
              <a:rPr sz="1800" b="1" spc="-5" dirty="0">
                <a:latin typeface="Arial"/>
                <a:cs typeface="Arial"/>
              </a:rPr>
              <a:t>RR </a:t>
            </a:r>
            <a:r>
              <a:rPr sz="1800" b="1" dirty="0">
                <a:latin typeface="Arial"/>
                <a:cs typeface="Arial"/>
              </a:rPr>
              <a:t>–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40%</a:t>
            </a:r>
            <a:endParaRPr sz="1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445"/>
              </a:spcBef>
              <a:buFont typeface="Wingdings"/>
              <a:buChar char=""/>
              <a:tabLst>
                <a:tab pos="241300" algn="l"/>
              </a:tabLst>
            </a:pPr>
            <a:r>
              <a:rPr sz="1800" b="1" spc="-10" dirty="0">
                <a:latin typeface="Arial"/>
                <a:cs typeface="Arial"/>
              </a:rPr>
              <a:t>Branches </a:t>
            </a:r>
            <a:r>
              <a:rPr sz="1800" b="1" dirty="0">
                <a:latin typeface="Arial"/>
                <a:cs typeface="Arial"/>
              </a:rPr>
              <a:t>–</a:t>
            </a:r>
            <a:r>
              <a:rPr sz="1800" b="1" spc="-6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20%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94123" y="4481545"/>
            <a:ext cx="29121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latin typeface="宋体"/>
                <a:cs typeface="宋体"/>
              </a:rPr>
              <a:t>分支具有</a:t>
            </a:r>
            <a:r>
              <a:rPr sz="1800" b="1" spc="-10" dirty="0">
                <a:latin typeface="Arial"/>
                <a:cs typeface="Arial"/>
              </a:rPr>
              <a:t>2</a:t>
            </a:r>
            <a:r>
              <a:rPr sz="1800" spc="10" dirty="0">
                <a:latin typeface="宋体"/>
                <a:cs typeface="宋体"/>
              </a:rPr>
              <a:t>个时钟周期的延</a:t>
            </a:r>
            <a:r>
              <a:rPr sz="1800" dirty="0">
                <a:latin typeface="宋体"/>
                <a:cs typeface="宋体"/>
              </a:rPr>
              <a:t>迟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65323" y="4754264"/>
            <a:ext cx="3947795" cy="101346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3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800" b="1" dirty="0">
                <a:latin typeface="Arial"/>
                <a:cs typeface="Arial"/>
              </a:rPr>
              <a:t>1 / 3 unconditional (always</a:t>
            </a:r>
            <a:r>
              <a:rPr sz="1800" b="1" spc="-14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taken).</a:t>
            </a:r>
            <a:endParaRPr sz="1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800" b="1" dirty="0">
                <a:latin typeface="Arial"/>
                <a:cs typeface="Arial"/>
              </a:rPr>
              <a:t>1 / 3 conditional</a:t>
            </a:r>
            <a:r>
              <a:rPr sz="1800" b="1" spc="-6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taken.</a:t>
            </a:r>
            <a:endParaRPr sz="1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434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800" b="1" dirty="0">
                <a:latin typeface="Arial"/>
                <a:cs typeface="Arial"/>
              </a:rPr>
              <a:t>1 / 3 conditional not</a:t>
            </a:r>
            <a:r>
              <a:rPr sz="1800" b="1" spc="-8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taken.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页脚占位符 10">
            <a:extLst>
              <a:ext uri="{FF2B5EF4-FFF2-40B4-BE49-F238E27FC236}">
                <a16:creationId xmlns:a16="http://schemas.microsoft.com/office/drawing/2014/main" id="{F49F5FA7-BC55-424A-9793-08CAF779B006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82611" y="760074"/>
            <a:ext cx="8413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u="none" spc="10" dirty="0">
                <a:latin typeface="宋体"/>
                <a:cs typeface="宋体"/>
              </a:rPr>
              <a:t>假</a:t>
            </a:r>
            <a:r>
              <a:rPr b="0" u="none" dirty="0">
                <a:latin typeface="宋体"/>
                <a:cs typeface="宋体"/>
              </a:rPr>
              <a:t>设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50770" y="1395848"/>
            <a:ext cx="7186295" cy="5569585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785"/>
              </a:spcBef>
              <a:buSzPct val="96428"/>
              <a:buFont typeface="Wingdings"/>
              <a:buChar char=""/>
              <a:tabLst>
                <a:tab pos="299720" algn="l"/>
              </a:tabLst>
            </a:pPr>
            <a:r>
              <a:rPr sz="2800" b="1" spc="-5" dirty="0">
                <a:latin typeface="Arial"/>
                <a:cs typeface="Arial"/>
              </a:rPr>
              <a:t>Cache</a:t>
            </a:r>
            <a:r>
              <a:rPr sz="2800" b="1" spc="1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Performance</a:t>
            </a:r>
            <a:endParaRPr sz="2800">
              <a:latin typeface="Arial"/>
              <a:cs typeface="Arial"/>
            </a:endParaRPr>
          </a:p>
          <a:p>
            <a:pPr marL="698500" lvl="1" indent="-229235">
              <a:lnSpc>
                <a:spcPct val="100000"/>
              </a:lnSpc>
              <a:spcBef>
                <a:spcPts val="595"/>
              </a:spcBef>
              <a:buFont typeface="Arial"/>
              <a:buChar char="–"/>
              <a:tabLst>
                <a:tab pos="699135" algn="l"/>
              </a:tabLst>
            </a:pPr>
            <a:r>
              <a:rPr sz="2400" b="1" spc="-5" dirty="0">
                <a:latin typeface="Arial"/>
                <a:cs typeface="Arial"/>
              </a:rPr>
              <a:t>Assume 100% </a:t>
            </a:r>
            <a:r>
              <a:rPr sz="2400" b="1" dirty="0">
                <a:latin typeface="Arial"/>
                <a:cs typeface="Arial"/>
              </a:rPr>
              <a:t>hit </a:t>
            </a:r>
            <a:r>
              <a:rPr sz="2400" b="1" spc="-5" dirty="0">
                <a:latin typeface="Arial"/>
                <a:cs typeface="Arial"/>
              </a:rPr>
              <a:t>ratio </a:t>
            </a:r>
            <a:r>
              <a:rPr sz="2400" b="1" dirty="0">
                <a:latin typeface="Arial"/>
                <a:cs typeface="Arial"/>
              </a:rPr>
              <a:t>(upper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bound)</a:t>
            </a:r>
            <a:endParaRPr sz="2400">
              <a:latin typeface="Arial"/>
              <a:cs typeface="Arial"/>
            </a:endParaRPr>
          </a:p>
          <a:p>
            <a:pPr marL="698500" lvl="1" indent="-229235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699135" algn="l"/>
              </a:tabLst>
            </a:pPr>
            <a:r>
              <a:rPr sz="2400" b="1" spc="-5" dirty="0">
                <a:latin typeface="Arial"/>
                <a:cs typeface="Arial"/>
              </a:rPr>
              <a:t>Cache </a:t>
            </a:r>
            <a:r>
              <a:rPr sz="2400" b="1" spc="-10" dirty="0">
                <a:latin typeface="Arial"/>
                <a:cs typeface="Arial"/>
              </a:rPr>
              <a:t>latency: </a:t>
            </a:r>
            <a:r>
              <a:rPr sz="2400" b="1" dirty="0">
                <a:latin typeface="Arial"/>
                <a:cs typeface="Arial"/>
              </a:rPr>
              <a:t>I = D = 1 </a:t>
            </a:r>
            <a:r>
              <a:rPr sz="2400" b="1" spc="-10" dirty="0">
                <a:latin typeface="Arial"/>
                <a:cs typeface="Arial"/>
              </a:rPr>
              <a:t>cycle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default</a:t>
            </a:r>
            <a:endParaRPr sz="24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320"/>
              </a:spcBef>
              <a:buSzPct val="96428"/>
              <a:buFont typeface="Wingdings"/>
              <a:buChar char=""/>
              <a:tabLst>
                <a:tab pos="299720" algn="l"/>
              </a:tabLst>
            </a:pPr>
            <a:r>
              <a:rPr sz="2800" b="1" spc="-10" dirty="0">
                <a:latin typeface="Arial"/>
                <a:cs typeface="Arial"/>
              </a:rPr>
              <a:t>Load and </a:t>
            </a:r>
            <a:r>
              <a:rPr sz="2800" b="1" spc="-5" dirty="0">
                <a:latin typeface="Arial"/>
                <a:cs typeface="Arial"/>
              </a:rPr>
              <a:t>branch</a:t>
            </a:r>
            <a:r>
              <a:rPr sz="2800" b="1" spc="6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scheduling</a:t>
            </a:r>
            <a:endParaRPr sz="2800">
              <a:latin typeface="Arial"/>
              <a:cs typeface="Arial"/>
            </a:endParaRPr>
          </a:p>
          <a:p>
            <a:pPr marL="698500" lvl="1" indent="-229235">
              <a:lnSpc>
                <a:spcPct val="100000"/>
              </a:lnSpc>
              <a:spcBef>
                <a:spcPts val="595"/>
              </a:spcBef>
              <a:buFont typeface="Arial"/>
              <a:buChar char="–"/>
              <a:tabLst>
                <a:tab pos="699135" algn="l"/>
              </a:tabLst>
            </a:pPr>
            <a:r>
              <a:rPr sz="2400" b="1" spc="-5" dirty="0">
                <a:latin typeface="Arial"/>
                <a:cs typeface="Arial"/>
              </a:rPr>
              <a:t>Loads</a:t>
            </a:r>
            <a:endParaRPr sz="24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Arial"/>
                <a:cs typeface="Arial"/>
              </a:rPr>
              <a:t>» </a:t>
            </a:r>
            <a:r>
              <a:rPr sz="2000" b="1" spc="-5" dirty="0">
                <a:latin typeface="Arial"/>
                <a:cs typeface="Arial"/>
              </a:rPr>
              <a:t>25% cannot </a:t>
            </a:r>
            <a:r>
              <a:rPr sz="2000" b="1" dirty="0">
                <a:latin typeface="Arial"/>
                <a:cs typeface="Arial"/>
              </a:rPr>
              <a:t>be </a:t>
            </a:r>
            <a:r>
              <a:rPr sz="2000" b="1" spc="-5" dirty="0">
                <a:latin typeface="Arial"/>
                <a:cs typeface="Arial"/>
              </a:rPr>
              <a:t>scheduled </a:t>
            </a:r>
            <a:r>
              <a:rPr sz="2000" b="1" dirty="0">
                <a:latin typeface="Arial"/>
                <a:cs typeface="Arial"/>
              </a:rPr>
              <a:t>(delay </a:t>
            </a:r>
            <a:r>
              <a:rPr sz="2000" b="1" spc="-5" dirty="0">
                <a:latin typeface="Arial"/>
                <a:cs typeface="Arial"/>
              </a:rPr>
              <a:t>slot</a:t>
            </a:r>
            <a:r>
              <a:rPr sz="2000" b="1" spc="15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empty)</a:t>
            </a:r>
            <a:endParaRPr sz="20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Arial"/>
                <a:cs typeface="Arial"/>
              </a:rPr>
              <a:t>» </a:t>
            </a:r>
            <a:r>
              <a:rPr sz="2000" b="1" spc="-5" dirty="0">
                <a:latin typeface="Arial"/>
                <a:cs typeface="Arial"/>
              </a:rPr>
              <a:t>65% can </a:t>
            </a:r>
            <a:r>
              <a:rPr sz="2000" b="1" dirty="0">
                <a:latin typeface="Arial"/>
                <a:cs typeface="Arial"/>
              </a:rPr>
              <a:t>be </a:t>
            </a:r>
            <a:r>
              <a:rPr sz="2000" b="1" spc="-10" dirty="0">
                <a:latin typeface="Arial"/>
                <a:cs typeface="Arial"/>
              </a:rPr>
              <a:t>moved </a:t>
            </a:r>
            <a:r>
              <a:rPr sz="2000" b="1" dirty="0">
                <a:latin typeface="Arial"/>
                <a:cs typeface="Arial"/>
              </a:rPr>
              <a:t>back 1 or 2</a:t>
            </a:r>
            <a:r>
              <a:rPr sz="2000" b="1" spc="7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instructions</a:t>
            </a:r>
            <a:endParaRPr sz="20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Arial"/>
                <a:cs typeface="Arial"/>
              </a:rPr>
              <a:t>» </a:t>
            </a:r>
            <a:r>
              <a:rPr sz="2000" b="1" spc="-5" dirty="0">
                <a:latin typeface="Arial"/>
                <a:cs typeface="Arial"/>
              </a:rPr>
              <a:t>10% can </a:t>
            </a:r>
            <a:r>
              <a:rPr sz="2000" b="1" dirty="0">
                <a:latin typeface="Arial"/>
                <a:cs typeface="Arial"/>
              </a:rPr>
              <a:t>be </a:t>
            </a:r>
            <a:r>
              <a:rPr sz="2000" b="1" spc="-10" dirty="0">
                <a:latin typeface="Arial"/>
                <a:cs typeface="Arial"/>
              </a:rPr>
              <a:t>moved </a:t>
            </a:r>
            <a:r>
              <a:rPr sz="2000" b="1" dirty="0">
                <a:latin typeface="Arial"/>
                <a:cs typeface="Arial"/>
              </a:rPr>
              <a:t>back 1</a:t>
            </a:r>
            <a:r>
              <a:rPr sz="2000" b="1" spc="8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instruction</a:t>
            </a:r>
            <a:endParaRPr sz="2000">
              <a:latin typeface="Arial"/>
              <a:cs typeface="Arial"/>
            </a:endParaRPr>
          </a:p>
          <a:p>
            <a:pPr marL="698500" lvl="1" indent="-229235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699135" algn="l"/>
              </a:tabLst>
            </a:pPr>
            <a:r>
              <a:rPr sz="2400" b="1" spc="-10" dirty="0">
                <a:latin typeface="Arial"/>
                <a:cs typeface="Arial"/>
              </a:rPr>
              <a:t>Branches</a:t>
            </a:r>
            <a:endParaRPr sz="2400">
              <a:latin typeface="Arial"/>
              <a:cs typeface="Arial"/>
            </a:endParaRPr>
          </a:p>
          <a:p>
            <a:pPr marL="1155700" marR="171450" indent="-228600">
              <a:lnSpc>
                <a:spcPts val="2160"/>
              </a:lnSpc>
              <a:spcBef>
                <a:spcPts val="755"/>
              </a:spcBef>
            </a:pPr>
            <a:r>
              <a:rPr sz="2000" dirty="0">
                <a:latin typeface="Arial"/>
                <a:cs typeface="Arial"/>
              </a:rPr>
              <a:t>» </a:t>
            </a:r>
            <a:r>
              <a:rPr sz="2000" b="1" dirty="0">
                <a:latin typeface="Arial"/>
                <a:cs typeface="Arial"/>
              </a:rPr>
              <a:t>Unconditional – </a:t>
            </a:r>
            <a:r>
              <a:rPr sz="2000" b="1" spc="-5" dirty="0">
                <a:latin typeface="Arial"/>
                <a:cs typeface="Arial"/>
              </a:rPr>
              <a:t>100% schedulable </a:t>
            </a:r>
            <a:r>
              <a:rPr sz="2000" b="1" dirty="0">
                <a:latin typeface="Arial"/>
                <a:cs typeface="Arial"/>
              </a:rPr>
              <a:t>(fill one </a:t>
            </a:r>
            <a:r>
              <a:rPr sz="2000" b="1" spc="-5" dirty="0">
                <a:latin typeface="Arial"/>
                <a:cs typeface="Arial"/>
              </a:rPr>
              <a:t>delay  slot)</a:t>
            </a:r>
            <a:endParaRPr sz="20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450"/>
              </a:spcBef>
            </a:pPr>
            <a:r>
              <a:rPr sz="2000" dirty="0">
                <a:latin typeface="Arial"/>
                <a:cs typeface="Arial"/>
              </a:rPr>
              <a:t>» </a:t>
            </a:r>
            <a:r>
              <a:rPr sz="2000" b="1" spc="-5" dirty="0">
                <a:latin typeface="Arial"/>
                <a:cs typeface="Arial"/>
              </a:rPr>
              <a:t>Conditional </a:t>
            </a:r>
            <a:r>
              <a:rPr sz="2000" b="1" dirty="0">
                <a:latin typeface="Arial"/>
                <a:cs typeface="Arial"/>
              </a:rPr>
              <a:t>– </a:t>
            </a:r>
            <a:r>
              <a:rPr sz="2000" b="1" spc="-5" dirty="0">
                <a:latin typeface="Arial"/>
                <a:cs typeface="Arial"/>
              </a:rPr>
              <a:t>50% schedulable </a:t>
            </a:r>
            <a:r>
              <a:rPr sz="2000" b="1" dirty="0">
                <a:latin typeface="Arial"/>
                <a:cs typeface="Arial"/>
              </a:rPr>
              <a:t>(fill one </a:t>
            </a:r>
            <a:r>
              <a:rPr sz="2000" b="1" spc="-5" dirty="0">
                <a:latin typeface="Arial"/>
                <a:cs typeface="Arial"/>
              </a:rPr>
              <a:t>delay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slot)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900">
              <a:latin typeface="Arial"/>
              <a:cs typeface="Arial"/>
            </a:endParaRPr>
          </a:p>
          <a:p>
            <a:pPr marL="527685">
              <a:lnSpc>
                <a:spcPct val="100000"/>
              </a:lnSpc>
            </a:pPr>
            <a:r>
              <a:rPr sz="1800" dirty="0">
                <a:latin typeface="宋体"/>
                <a:cs typeface="宋体"/>
              </a:rPr>
              <a:t>在</a:t>
            </a:r>
            <a:r>
              <a:rPr sz="1800" spc="-5" dirty="0">
                <a:latin typeface="Arial"/>
                <a:cs typeface="Arial"/>
              </a:rPr>
              <a:t>lec04-Pipeline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P48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C7C343D1-F2DE-C042-BB78-AA7AED93BCF3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44470" y="760074"/>
            <a:ext cx="151955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5" dirty="0"/>
              <a:t>CPI</a:t>
            </a:r>
            <a:r>
              <a:rPr b="0" u="none" spc="10" dirty="0">
                <a:latin typeface="宋体"/>
                <a:cs typeface="宋体"/>
              </a:rPr>
              <a:t>优</a:t>
            </a:r>
            <a:r>
              <a:rPr b="0" u="none" dirty="0">
                <a:latin typeface="宋体"/>
                <a:cs typeface="宋体"/>
              </a:rPr>
              <a:t>化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50770" y="1395848"/>
            <a:ext cx="7102475" cy="4784725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785"/>
              </a:spcBef>
              <a:buSzPct val="96428"/>
              <a:buFont typeface="Wingdings"/>
              <a:buChar char=""/>
              <a:tabLst>
                <a:tab pos="299720" algn="l"/>
              </a:tabLst>
            </a:pPr>
            <a:r>
              <a:rPr sz="2800" b="1" spc="-10" dirty="0">
                <a:latin typeface="Arial"/>
                <a:cs typeface="Arial"/>
              </a:rPr>
              <a:t>Goal and</a:t>
            </a:r>
            <a:r>
              <a:rPr sz="2800" b="1" spc="2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impediments</a:t>
            </a:r>
            <a:endParaRPr sz="2800">
              <a:latin typeface="Arial"/>
              <a:cs typeface="Arial"/>
            </a:endParaRPr>
          </a:p>
          <a:p>
            <a:pPr marL="698500" lvl="1" indent="-229235">
              <a:lnSpc>
                <a:spcPct val="100000"/>
              </a:lnSpc>
              <a:spcBef>
                <a:spcPts val="595"/>
              </a:spcBef>
              <a:buFont typeface="Arial"/>
              <a:buChar char="–"/>
              <a:tabLst>
                <a:tab pos="699135" algn="l"/>
              </a:tabLst>
            </a:pPr>
            <a:r>
              <a:rPr sz="2400" b="1" spc="-5" dirty="0">
                <a:latin typeface="Arial"/>
                <a:cs typeface="Arial"/>
              </a:rPr>
              <a:t>CPI </a:t>
            </a:r>
            <a:r>
              <a:rPr sz="2400" b="1" dirty="0">
                <a:latin typeface="Arial"/>
                <a:cs typeface="Arial"/>
              </a:rPr>
              <a:t>= </a:t>
            </a:r>
            <a:r>
              <a:rPr sz="2400" b="1" spc="-5" dirty="0">
                <a:latin typeface="Arial"/>
                <a:cs typeface="Arial"/>
              </a:rPr>
              <a:t>1, prevented </a:t>
            </a:r>
            <a:r>
              <a:rPr sz="2400" b="1" dirty="0">
                <a:latin typeface="Arial"/>
                <a:cs typeface="Arial"/>
              </a:rPr>
              <a:t>by pipeline</a:t>
            </a:r>
            <a:r>
              <a:rPr sz="2400" b="1" spc="-6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stalls</a:t>
            </a:r>
            <a:endParaRPr sz="2400">
              <a:latin typeface="Arial"/>
              <a:cs typeface="Arial"/>
            </a:endParaRPr>
          </a:p>
          <a:p>
            <a:pPr marL="299085" marR="132080" indent="-287020">
              <a:lnSpc>
                <a:spcPts val="2690"/>
              </a:lnSpc>
              <a:spcBef>
                <a:spcPts val="965"/>
              </a:spcBef>
              <a:buSzPct val="96428"/>
              <a:buFont typeface="Wingdings"/>
              <a:buChar char=""/>
              <a:tabLst>
                <a:tab pos="299720" algn="l"/>
              </a:tabLst>
            </a:pPr>
            <a:r>
              <a:rPr sz="2800" b="1" spc="-10" dirty="0">
                <a:latin typeface="Arial"/>
                <a:cs typeface="Arial"/>
              </a:rPr>
              <a:t>No </a:t>
            </a:r>
            <a:r>
              <a:rPr sz="2800" b="1" spc="-5" dirty="0">
                <a:latin typeface="Arial"/>
                <a:cs typeface="Arial"/>
              </a:rPr>
              <a:t>cache </a:t>
            </a:r>
            <a:r>
              <a:rPr sz="2800" b="1" spc="-10" dirty="0">
                <a:latin typeface="Arial"/>
                <a:cs typeface="Arial"/>
              </a:rPr>
              <a:t>bypass </a:t>
            </a:r>
            <a:r>
              <a:rPr sz="2800" b="1" spc="-5" dirty="0">
                <a:latin typeface="Arial"/>
                <a:cs typeface="Arial"/>
              </a:rPr>
              <a:t>of </a:t>
            </a:r>
            <a:r>
              <a:rPr sz="2800" b="1" spc="-10" dirty="0">
                <a:latin typeface="Arial"/>
                <a:cs typeface="Arial"/>
              </a:rPr>
              <a:t>RF, </a:t>
            </a:r>
            <a:r>
              <a:rPr sz="2800" b="1" spc="-5" dirty="0">
                <a:latin typeface="Arial"/>
                <a:cs typeface="Arial"/>
              </a:rPr>
              <a:t>no load/branch  scheduling</a:t>
            </a:r>
            <a:endParaRPr sz="2800">
              <a:latin typeface="Arial"/>
              <a:cs typeface="Arial"/>
            </a:endParaRPr>
          </a:p>
          <a:p>
            <a:pPr marL="698500" lvl="1" indent="-229235">
              <a:lnSpc>
                <a:spcPct val="100000"/>
              </a:lnSpc>
              <a:spcBef>
                <a:spcPts val="615"/>
              </a:spcBef>
              <a:buFont typeface="Arial"/>
              <a:buChar char="–"/>
              <a:tabLst>
                <a:tab pos="699135" algn="l"/>
              </a:tabLst>
            </a:pPr>
            <a:r>
              <a:rPr sz="2400" b="1" spc="-5" dirty="0">
                <a:latin typeface="Arial"/>
                <a:cs typeface="Arial"/>
              </a:rPr>
              <a:t>Load </a:t>
            </a:r>
            <a:r>
              <a:rPr sz="2400" b="1" spc="-10" dirty="0">
                <a:latin typeface="Arial"/>
                <a:cs typeface="Arial"/>
              </a:rPr>
              <a:t>penalty: </a:t>
            </a:r>
            <a:r>
              <a:rPr sz="2400" b="1" dirty="0">
                <a:latin typeface="Arial"/>
                <a:cs typeface="Arial"/>
              </a:rPr>
              <a:t>2 </a:t>
            </a:r>
            <a:r>
              <a:rPr sz="2400" b="1" spc="-10" dirty="0">
                <a:latin typeface="Arial"/>
                <a:cs typeface="Arial"/>
              </a:rPr>
              <a:t>cycles: </a:t>
            </a:r>
            <a:r>
              <a:rPr sz="2400" b="1" spc="-5" dirty="0">
                <a:latin typeface="Arial"/>
                <a:cs typeface="Arial"/>
              </a:rPr>
              <a:t>0.25 </a:t>
            </a:r>
            <a:r>
              <a:rPr sz="2400" b="1" dirty="0">
                <a:latin typeface="Arial"/>
                <a:cs typeface="Arial"/>
              </a:rPr>
              <a:t>x 2 = </a:t>
            </a:r>
            <a:r>
              <a:rPr sz="2400" b="1" spc="-5" dirty="0">
                <a:latin typeface="Arial"/>
                <a:cs typeface="Arial"/>
              </a:rPr>
              <a:t>0.5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CPI</a:t>
            </a:r>
            <a:endParaRPr sz="2400">
              <a:latin typeface="Arial"/>
              <a:cs typeface="Arial"/>
            </a:endParaRPr>
          </a:p>
          <a:p>
            <a:pPr marL="698500" marR="5080" lvl="1" indent="-228600">
              <a:lnSpc>
                <a:spcPts val="2590"/>
              </a:lnSpc>
              <a:spcBef>
                <a:spcPts val="905"/>
              </a:spcBef>
              <a:buFont typeface="Arial"/>
              <a:buChar char="–"/>
              <a:tabLst>
                <a:tab pos="699135" algn="l"/>
              </a:tabLst>
            </a:pPr>
            <a:r>
              <a:rPr sz="2400" b="1" spc="-5" dirty="0">
                <a:latin typeface="Arial"/>
                <a:cs typeface="Arial"/>
              </a:rPr>
              <a:t>Branch </a:t>
            </a:r>
            <a:r>
              <a:rPr sz="2400" b="1" spc="-10" dirty="0">
                <a:latin typeface="Arial"/>
                <a:cs typeface="Arial"/>
              </a:rPr>
              <a:t>penalty: </a:t>
            </a:r>
            <a:r>
              <a:rPr sz="2400" b="1" dirty="0">
                <a:latin typeface="Arial"/>
                <a:cs typeface="Arial"/>
              </a:rPr>
              <a:t>2 </a:t>
            </a:r>
            <a:r>
              <a:rPr sz="2400" b="1" spc="-10" dirty="0">
                <a:latin typeface="Arial"/>
                <a:cs typeface="Arial"/>
              </a:rPr>
              <a:t>cycles: </a:t>
            </a:r>
            <a:r>
              <a:rPr sz="2400" b="1" spc="-5" dirty="0">
                <a:latin typeface="Arial"/>
                <a:cs typeface="Arial"/>
              </a:rPr>
              <a:t>0.2 </a:t>
            </a:r>
            <a:r>
              <a:rPr sz="2400" b="1" dirty="0">
                <a:latin typeface="Arial"/>
                <a:cs typeface="Arial"/>
              </a:rPr>
              <a:t>x </a:t>
            </a:r>
            <a:r>
              <a:rPr sz="2400" b="1" spc="-5" dirty="0">
                <a:latin typeface="Arial"/>
                <a:cs typeface="Arial"/>
              </a:rPr>
              <a:t>2/3 </a:t>
            </a:r>
            <a:r>
              <a:rPr sz="2400" b="1" dirty="0">
                <a:latin typeface="Arial"/>
                <a:cs typeface="Arial"/>
              </a:rPr>
              <a:t>x 2 = </a:t>
            </a:r>
            <a:r>
              <a:rPr sz="2400" b="1" spc="-5" dirty="0">
                <a:latin typeface="Arial"/>
                <a:cs typeface="Arial"/>
              </a:rPr>
              <a:t>0.27  CPI</a:t>
            </a:r>
            <a:endParaRPr sz="24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40"/>
              </a:spcBef>
            </a:pPr>
            <a:r>
              <a:rPr sz="2400" dirty="0">
                <a:latin typeface="Arial"/>
                <a:cs typeface="Arial"/>
              </a:rPr>
              <a:t>– </a:t>
            </a:r>
            <a:r>
              <a:rPr sz="2400" b="1" dirty="0">
                <a:latin typeface="Arial"/>
                <a:cs typeface="Arial"/>
              </a:rPr>
              <a:t>Total </a:t>
            </a:r>
            <a:r>
              <a:rPr sz="2400" b="1" spc="-5" dirty="0">
                <a:latin typeface="Arial"/>
                <a:cs typeface="Arial"/>
              </a:rPr>
              <a:t>CPI: </a:t>
            </a:r>
            <a:r>
              <a:rPr sz="2400" b="1" dirty="0">
                <a:latin typeface="Arial"/>
                <a:cs typeface="Arial"/>
              </a:rPr>
              <a:t>1 + </a:t>
            </a:r>
            <a:r>
              <a:rPr sz="2400" b="1" spc="-5" dirty="0">
                <a:latin typeface="Arial"/>
                <a:cs typeface="Arial"/>
              </a:rPr>
              <a:t>0.5 </a:t>
            </a:r>
            <a:r>
              <a:rPr sz="2400" b="1" dirty="0">
                <a:latin typeface="Arial"/>
                <a:cs typeface="Arial"/>
              </a:rPr>
              <a:t>+ </a:t>
            </a:r>
            <a:r>
              <a:rPr sz="2400" b="1" spc="-5" dirty="0">
                <a:latin typeface="Arial"/>
                <a:cs typeface="Arial"/>
              </a:rPr>
              <a:t>0.27 </a:t>
            </a:r>
            <a:r>
              <a:rPr sz="2400" b="1" dirty="0">
                <a:latin typeface="Arial"/>
                <a:cs typeface="Arial"/>
              </a:rPr>
              <a:t>= </a:t>
            </a:r>
            <a:r>
              <a:rPr sz="2400" b="1" spc="-5" dirty="0">
                <a:latin typeface="Arial"/>
                <a:cs typeface="Arial"/>
              </a:rPr>
              <a:t>1.77</a:t>
            </a:r>
            <a:r>
              <a:rPr sz="2400" b="1" spc="-27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CPI</a:t>
            </a:r>
            <a:endParaRPr sz="24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320"/>
              </a:spcBef>
              <a:buSzPct val="96428"/>
              <a:buFont typeface="Wingdings"/>
              <a:buChar char=""/>
              <a:tabLst>
                <a:tab pos="299720" algn="l"/>
              </a:tabLst>
            </a:pPr>
            <a:r>
              <a:rPr sz="2800" b="1" spc="-10" dirty="0">
                <a:latin typeface="Arial"/>
                <a:cs typeface="Arial"/>
              </a:rPr>
              <a:t>Bypass, </a:t>
            </a:r>
            <a:r>
              <a:rPr sz="2800" b="1" spc="-5" dirty="0">
                <a:latin typeface="Arial"/>
                <a:cs typeface="Arial"/>
              </a:rPr>
              <a:t>no load/branch</a:t>
            </a:r>
            <a:r>
              <a:rPr sz="2800" b="1" spc="9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scheduling</a:t>
            </a:r>
            <a:endParaRPr sz="2800">
              <a:latin typeface="Arial"/>
              <a:cs typeface="Arial"/>
            </a:endParaRPr>
          </a:p>
          <a:p>
            <a:pPr marL="698500" lvl="1" indent="-229235">
              <a:lnSpc>
                <a:spcPct val="100000"/>
              </a:lnSpc>
              <a:spcBef>
                <a:spcPts val="590"/>
              </a:spcBef>
              <a:buFont typeface="Arial"/>
              <a:buChar char="–"/>
              <a:tabLst>
                <a:tab pos="699135" algn="l"/>
              </a:tabLst>
            </a:pPr>
            <a:r>
              <a:rPr sz="2400" b="1" spc="-5" dirty="0">
                <a:latin typeface="Arial"/>
                <a:cs typeface="Arial"/>
              </a:rPr>
              <a:t>Load </a:t>
            </a:r>
            <a:r>
              <a:rPr sz="2400" b="1" spc="-10" dirty="0">
                <a:latin typeface="Arial"/>
                <a:cs typeface="Arial"/>
              </a:rPr>
              <a:t>penalty: </a:t>
            </a:r>
            <a:r>
              <a:rPr sz="2400" b="1" dirty="0">
                <a:latin typeface="Arial"/>
                <a:cs typeface="Arial"/>
              </a:rPr>
              <a:t>1 </a:t>
            </a:r>
            <a:r>
              <a:rPr sz="2400" b="1" spc="-10" dirty="0">
                <a:latin typeface="Arial"/>
                <a:cs typeface="Arial"/>
              </a:rPr>
              <a:t>cycle: </a:t>
            </a:r>
            <a:r>
              <a:rPr sz="2400" b="1" spc="-5" dirty="0">
                <a:latin typeface="Arial"/>
                <a:cs typeface="Arial"/>
              </a:rPr>
              <a:t>0.25 </a:t>
            </a:r>
            <a:r>
              <a:rPr sz="2400" b="1" dirty="0">
                <a:latin typeface="Arial"/>
                <a:cs typeface="Arial"/>
              </a:rPr>
              <a:t>x 1 = </a:t>
            </a:r>
            <a:r>
              <a:rPr sz="2400" b="1" spc="-5" dirty="0">
                <a:latin typeface="Arial"/>
                <a:cs typeface="Arial"/>
              </a:rPr>
              <a:t>0.25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CPI</a:t>
            </a:r>
            <a:endParaRPr sz="24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Arial"/>
                <a:cs typeface="Arial"/>
              </a:rPr>
              <a:t>– </a:t>
            </a:r>
            <a:r>
              <a:rPr sz="2400" b="1" dirty="0">
                <a:latin typeface="Arial"/>
                <a:cs typeface="Arial"/>
              </a:rPr>
              <a:t>Total </a:t>
            </a:r>
            <a:r>
              <a:rPr sz="2400" b="1" spc="-5" dirty="0">
                <a:latin typeface="Arial"/>
                <a:cs typeface="Arial"/>
              </a:rPr>
              <a:t>CPI: </a:t>
            </a:r>
            <a:r>
              <a:rPr sz="2400" b="1" dirty="0">
                <a:latin typeface="Arial"/>
                <a:cs typeface="Arial"/>
              </a:rPr>
              <a:t>1 + </a:t>
            </a:r>
            <a:r>
              <a:rPr sz="2400" b="1" spc="-5" dirty="0">
                <a:latin typeface="Arial"/>
                <a:cs typeface="Arial"/>
              </a:rPr>
              <a:t>0.25 </a:t>
            </a:r>
            <a:r>
              <a:rPr sz="2400" b="1" dirty="0">
                <a:latin typeface="Arial"/>
                <a:cs typeface="Arial"/>
              </a:rPr>
              <a:t>+ </a:t>
            </a:r>
            <a:r>
              <a:rPr sz="2400" b="1" spc="-5" dirty="0">
                <a:latin typeface="Arial"/>
                <a:cs typeface="Arial"/>
              </a:rPr>
              <a:t>0.27 </a:t>
            </a:r>
            <a:r>
              <a:rPr sz="2400" b="1" dirty="0">
                <a:latin typeface="Arial"/>
                <a:cs typeface="Arial"/>
              </a:rPr>
              <a:t>= </a:t>
            </a:r>
            <a:r>
              <a:rPr sz="2400" b="1" spc="-5" dirty="0">
                <a:latin typeface="Arial"/>
                <a:cs typeface="Arial"/>
              </a:rPr>
              <a:t>1.52</a:t>
            </a:r>
            <a:r>
              <a:rPr sz="2400" b="1" spc="-28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CPI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4D0049D1-7680-E34E-B002-5F073A432DDB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5935" y="760074"/>
            <a:ext cx="233616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u="none" spc="10" dirty="0">
                <a:latin typeface="宋体"/>
                <a:cs typeface="宋体"/>
              </a:rPr>
              <a:t>更多</a:t>
            </a:r>
            <a:r>
              <a:rPr u="none" spc="-5" dirty="0"/>
              <a:t>CPI</a:t>
            </a:r>
            <a:r>
              <a:rPr b="0" u="none" spc="10" dirty="0">
                <a:latin typeface="宋体"/>
                <a:cs typeface="宋体"/>
              </a:rPr>
              <a:t>优</a:t>
            </a:r>
            <a:r>
              <a:rPr b="0" u="none" dirty="0">
                <a:latin typeface="宋体"/>
                <a:cs typeface="宋体"/>
              </a:rPr>
              <a:t>化</a:t>
            </a:r>
          </a:p>
        </p:txBody>
      </p:sp>
      <p:sp>
        <p:nvSpPr>
          <p:cNvPr id="3" name="object 3"/>
          <p:cNvSpPr/>
          <p:nvPr/>
        </p:nvSpPr>
        <p:spPr>
          <a:xfrm>
            <a:off x="772668" y="3779514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0" y="0"/>
                </a:moveTo>
                <a:lnTo>
                  <a:pt x="9144000" y="0"/>
                </a:lnTo>
                <a:lnTo>
                  <a:pt x="9144000" y="3429000"/>
                </a:lnTo>
                <a:lnTo>
                  <a:pt x="0" y="3429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50770" y="1395848"/>
            <a:ext cx="7554595" cy="4813300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785"/>
              </a:spcBef>
              <a:buSzPct val="96428"/>
              <a:buFont typeface="Wingdings"/>
              <a:buChar char=""/>
              <a:tabLst>
                <a:tab pos="299720" algn="l"/>
              </a:tabLst>
            </a:pPr>
            <a:r>
              <a:rPr sz="2800" b="1" spc="-10" dirty="0">
                <a:latin typeface="Arial"/>
                <a:cs typeface="Arial"/>
              </a:rPr>
              <a:t>Bypass, </a:t>
            </a:r>
            <a:r>
              <a:rPr sz="2800" b="1" spc="-5" dirty="0">
                <a:latin typeface="Arial"/>
                <a:cs typeface="Arial"/>
              </a:rPr>
              <a:t>scheduling of</a:t>
            </a:r>
            <a:r>
              <a:rPr sz="2800" b="1" spc="10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loads/branches</a:t>
            </a:r>
            <a:endParaRPr sz="2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95"/>
              </a:spcBef>
            </a:pPr>
            <a:r>
              <a:rPr sz="2400" dirty="0">
                <a:latin typeface="Arial"/>
                <a:cs typeface="Arial"/>
              </a:rPr>
              <a:t>– </a:t>
            </a:r>
            <a:r>
              <a:rPr sz="2400" b="1" spc="-5" dirty="0">
                <a:latin typeface="Arial"/>
                <a:cs typeface="Arial"/>
              </a:rPr>
              <a:t>Load</a:t>
            </a:r>
            <a:r>
              <a:rPr sz="2400" b="1" spc="-23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penalty:</a:t>
            </a:r>
            <a:endParaRPr sz="24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484"/>
              </a:spcBef>
            </a:pPr>
            <a:r>
              <a:rPr sz="2000" dirty="0">
                <a:latin typeface="Arial"/>
                <a:cs typeface="Arial"/>
              </a:rPr>
              <a:t>» </a:t>
            </a:r>
            <a:r>
              <a:rPr sz="2000" b="1" spc="-5" dirty="0">
                <a:latin typeface="Arial"/>
                <a:cs typeface="Arial"/>
              </a:rPr>
              <a:t>65% </a:t>
            </a:r>
            <a:r>
              <a:rPr sz="2000" b="1" dirty="0">
                <a:latin typeface="Arial"/>
                <a:cs typeface="Arial"/>
              </a:rPr>
              <a:t>+ </a:t>
            </a:r>
            <a:r>
              <a:rPr sz="2000" b="1" spc="-5" dirty="0">
                <a:latin typeface="Arial"/>
                <a:cs typeface="Arial"/>
              </a:rPr>
              <a:t>10% </a:t>
            </a:r>
            <a:r>
              <a:rPr sz="2000" b="1" dirty="0">
                <a:latin typeface="Arial"/>
                <a:cs typeface="Arial"/>
              </a:rPr>
              <a:t>= </a:t>
            </a:r>
            <a:r>
              <a:rPr sz="2000" b="1" spc="-5" dirty="0">
                <a:latin typeface="Arial"/>
                <a:cs typeface="Arial"/>
              </a:rPr>
              <a:t>75% </a:t>
            </a:r>
            <a:r>
              <a:rPr sz="2000" b="1" spc="-10" dirty="0">
                <a:latin typeface="Arial"/>
                <a:cs typeface="Arial"/>
              </a:rPr>
              <a:t>moved </a:t>
            </a:r>
            <a:r>
              <a:rPr sz="2000" b="1" dirty="0">
                <a:latin typeface="Arial"/>
                <a:cs typeface="Arial"/>
              </a:rPr>
              <a:t>back, no</a:t>
            </a:r>
            <a:r>
              <a:rPr sz="2000" b="1" spc="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penalty</a:t>
            </a:r>
            <a:endParaRPr sz="20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Arial"/>
                <a:cs typeface="Arial"/>
              </a:rPr>
              <a:t>» </a:t>
            </a:r>
            <a:r>
              <a:rPr sz="2000" b="1" spc="-5" dirty="0">
                <a:latin typeface="Arial"/>
                <a:cs typeface="Arial"/>
              </a:rPr>
              <a:t>25% </a:t>
            </a:r>
            <a:r>
              <a:rPr sz="2000" b="1" dirty="0">
                <a:latin typeface="Arial"/>
                <a:cs typeface="Arial"/>
              </a:rPr>
              <a:t>=&gt; 1 </a:t>
            </a:r>
            <a:r>
              <a:rPr sz="2000" b="1" spc="-10" dirty="0">
                <a:latin typeface="Arial"/>
                <a:cs typeface="Arial"/>
              </a:rPr>
              <a:t>cycle</a:t>
            </a:r>
            <a:r>
              <a:rPr sz="2000" b="1" spc="7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penalty</a:t>
            </a:r>
            <a:endParaRPr sz="20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Arial"/>
                <a:cs typeface="Arial"/>
              </a:rPr>
              <a:t>» </a:t>
            </a:r>
            <a:r>
              <a:rPr sz="2000" b="1" spc="-5" dirty="0">
                <a:latin typeface="Arial"/>
                <a:cs typeface="Arial"/>
              </a:rPr>
              <a:t>0.25 </a:t>
            </a:r>
            <a:r>
              <a:rPr sz="2000" b="1" dirty="0">
                <a:latin typeface="Arial"/>
                <a:cs typeface="Arial"/>
              </a:rPr>
              <a:t>x </a:t>
            </a:r>
            <a:r>
              <a:rPr sz="2000" b="1" spc="-5" dirty="0">
                <a:latin typeface="Arial"/>
                <a:cs typeface="Arial"/>
              </a:rPr>
              <a:t>0.25 </a:t>
            </a:r>
            <a:r>
              <a:rPr sz="2000" b="1" dirty="0">
                <a:latin typeface="Arial"/>
                <a:cs typeface="Arial"/>
              </a:rPr>
              <a:t>x 1 = </a:t>
            </a:r>
            <a:r>
              <a:rPr sz="2000" b="1" spc="-5" dirty="0">
                <a:latin typeface="Arial"/>
                <a:cs typeface="Arial"/>
              </a:rPr>
              <a:t>0.0625</a:t>
            </a:r>
            <a:r>
              <a:rPr sz="2000" b="1" spc="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CPI</a:t>
            </a:r>
            <a:endParaRPr sz="20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70"/>
              </a:spcBef>
            </a:pPr>
            <a:r>
              <a:rPr sz="2400" dirty="0">
                <a:latin typeface="Arial"/>
                <a:cs typeface="Arial"/>
              </a:rPr>
              <a:t>– </a:t>
            </a:r>
            <a:r>
              <a:rPr sz="2400" b="1" spc="-5" dirty="0">
                <a:latin typeface="Arial"/>
                <a:cs typeface="Arial"/>
              </a:rPr>
              <a:t>Branch</a:t>
            </a:r>
            <a:r>
              <a:rPr sz="2400" b="1" spc="-21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Penalty</a:t>
            </a:r>
            <a:endParaRPr sz="24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484"/>
              </a:spcBef>
            </a:pPr>
            <a:r>
              <a:rPr sz="2000" dirty="0">
                <a:latin typeface="Arial"/>
                <a:cs typeface="Arial"/>
              </a:rPr>
              <a:t>» </a:t>
            </a:r>
            <a:r>
              <a:rPr sz="2000" b="1" spc="-5" dirty="0">
                <a:latin typeface="Arial"/>
                <a:cs typeface="Arial"/>
              </a:rPr>
              <a:t>1/3 </a:t>
            </a:r>
            <a:r>
              <a:rPr sz="2000" b="1" dirty="0">
                <a:latin typeface="Arial"/>
                <a:cs typeface="Arial"/>
              </a:rPr>
              <a:t>unconditional </a:t>
            </a:r>
            <a:r>
              <a:rPr sz="2000" b="1" spc="-5" dirty="0">
                <a:latin typeface="Arial"/>
                <a:cs typeface="Arial"/>
              </a:rPr>
              <a:t>100% schedulable </a:t>
            </a:r>
            <a:r>
              <a:rPr sz="2000" b="1" dirty="0">
                <a:latin typeface="Arial"/>
                <a:cs typeface="Arial"/>
              </a:rPr>
              <a:t>=&gt; 1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cycle</a:t>
            </a:r>
            <a:endParaRPr sz="20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Arial"/>
                <a:cs typeface="Arial"/>
              </a:rPr>
              <a:t>» </a:t>
            </a:r>
            <a:r>
              <a:rPr sz="2000" b="1" spc="-5" dirty="0">
                <a:latin typeface="Arial"/>
                <a:cs typeface="Arial"/>
              </a:rPr>
              <a:t>1/3 cond. not-taken, =&gt; </a:t>
            </a:r>
            <a:r>
              <a:rPr sz="2000" b="1" spc="-10" dirty="0">
                <a:latin typeface="Arial"/>
                <a:cs typeface="Arial"/>
              </a:rPr>
              <a:t>no </a:t>
            </a:r>
            <a:r>
              <a:rPr sz="2000" b="1" dirty="0">
                <a:latin typeface="Arial"/>
                <a:cs typeface="Arial"/>
              </a:rPr>
              <a:t>penalty (predict</a:t>
            </a:r>
            <a:r>
              <a:rPr sz="2000" b="1" spc="6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not-taken)</a:t>
            </a:r>
            <a:endParaRPr sz="20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Arial"/>
                <a:cs typeface="Arial"/>
              </a:rPr>
              <a:t>» </a:t>
            </a:r>
            <a:r>
              <a:rPr sz="2000" b="1" spc="-5" dirty="0">
                <a:latin typeface="Arial"/>
                <a:cs typeface="Arial"/>
              </a:rPr>
              <a:t>1/3 cond. </a:t>
            </a:r>
            <a:r>
              <a:rPr sz="2000" b="1" dirty="0">
                <a:latin typeface="Arial"/>
                <a:cs typeface="Arial"/>
              </a:rPr>
              <a:t>Taken, </a:t>
            </a:r>
            <a:r>
              <a:rPr sz="2000" b="1" spc="-5" dirty="0">
                <a:latin typeface="Arial"/>
                <a:cs typeface="Arial"/>
              </a:rPr>
              <a:t>50% schedulable </a:t>
            </a:r>
            <a:r>
              <a:rPr sz="2000" b="1" dirty="0">
                <a:latin typeface="Arial"/>
                <a:cs typeface="Arial"/>
              </a:rPr>
              <a:t>=&gt; 1</a:t>
            </a:r>
            <a:r>
              <a:rPr sz="2000" b="1" spc="-10" dirty="0">
                <a:latin typeface="Arial"/>
                <a:cs typeface="Arial"/>
              </a:rPr>
              <a:t> cycle</a:t>
            </a:r>
            <a:endParaRPr sz="20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Arial"/>
                <a:cs typeface="Arial"/>
              </a:rPr>
              <a:t>» </a:t>
            </a:r>
            <a:r>
              <a:rPr sz="2000" b="1" spc="-5" dirty="0">
                <a:latin typeface="Arial"/>
                <a:cs typeface="Arial"/>
              </a:rPr>
              <a:t>1/3 cond. </a:t>
            </a:r>
            <a:r>
              <a:rPr sz="2000" b="1" dirty="0">
                <a:latin typeface="Arial"/>
                <a:cs typeface="Arial"/>
              </a:rPr>
              <a:t>Taken, </a:t>
            </a:r>
            <a:r>
              <a:rPr sz="2000" b="1" spc="-5" dirty="0">
                <a:latin typeface="Arial"/>
                <a:cs typeface="Arial"/>
              </a:rPr>
              <a:t>50% </a:t>
            </a:r>
            <a:r>
              <a:rPr sz="2000" b="1" dirty="0">
                <a:latin typeface="Arial"/>
                <a:cs typeface="Arial"/>
              </a:rPr>
              <a:t>unschedulable =&gt; 2 </a:t>
            </a:r>
            <a:r>
              <a:rPr sz="2000" b="1" spc="-10" dirty="0">
                <a:latin typeface="Arial"/>
                <a:cs typeface="Arial"/>
              </a:rPr>
              <a:t>cycles</a:t>
            </a:r>
            <a:endParaRPr sz="20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Arial"/>
                <a:cs typeface="Arial"/>
              </a:rPr>
              <a:t>» </a:t>
            </a:r>
            <a:r>
              <a:rPr sz="2000" b="1" spc="-5" dirty="0">
                <a:latin typeface="Arial"/>
                <a:cs typeface="Arial"/>
              </a:rPr>
              <a:t>0.25 </a:t>
            </a:r>
            <a:r>
              <a:rPr sz="2000" b="1" dirty="0">
                <a:latin typeface="Arial"/>
                <a:cs typeface="Arial"/>
              </a:rPr>
              <a:t>x [1/3 x 1 + </a:t>
            </a:r>
            <a:r>
              <a:rPr sz="2000" b="1" spc="-5" dirty="0">
                <a:latin typeface="Arial"/>
                <a:cs typeface="Arial"/>
              </a:rPr>
              <a:t>1/3 </a:t>
            </a:r>
            <a:r>
              <a:rPr sz="2000" b="1" dirty="0">
                <a:latin typeface="Arial"/>
                <a:cs typeface="Arial"/>
              </a:rPr>
              <a:t>x </a:t>
            </a:r>
            <a:r>
              <a:rPr sz="2000" b="1" spc="-5" dirty="0">
                <a:latin typeface="Arial"/>
                <a:cs typeface="Arial"/>
              </a:rPr>
              <a:t>0.5 </a:t>
            </a:r>
            <a:r>
              <a:rPr sz="2000" b="1" dirty="0">
                <a:latin typeface="Arial"/>
                <a:cs typeface="Arial"/>
              </a:rPr>
              <a:t>x 1 + </a:t>
            </a:r>
            <a:r>
              <a:rPr sz="2000" b="1" spc="-5" dirty="0">
                <a:latin typeface="Arial"/>
                <a:cs typeface="Arial"/>
              </a:rPr>
              <a:t>1/3 </a:t>
            </a:r>
            <a:r>
              <a:rPr sz="2000" b="1" dirty="0">
                <a:latin typeface="Arial"/>
                <a:cs typeface="Arial"/>
              </a:rPr>
              <a:t>x </a:t>
            </a:r>
            <a:r>
              <a:rPr sz="2000" b="1" spc="-5" dirty="0">
                <a:latin typeface="Arial"/>
                <a:cs typeface="Arial"/>
              </a:rPr>
              <a:t>0.5 </a:t>
            </a:r>
            <a:r>
              <a:rPr sz="2000" b="1" dirty="0">
                <a:latin typeface="Arial"/>
                <a:cs typeface="Arial"/>
              </a:rPr>
              <a:t>x </a:t>
            </a:r>
            <a:r>
              <a:rPr sz="2000" b="1" spc="-5" dirty="0">
                <a:latin typeface="Arial"/>
                <a:cs typeface="Arial"/>
              </a:rPr>
              <a:t>2] </a:t>
            </a:r>
            <a:r>
              <a:rPr sz="2000" b="1" dirty="0">
                <a:latin typeface="Arial"/>
                <a:cs typeface="Arial"/>
              </a:rPr>
              <a:t>=</a:t>
            </a:r>
            <a:r>
              <a:rPr sz="2000" b="1" spc="-9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0.167</a:t>
            </a:r>
            <a:endParaRPr sz="20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315"/>
              </a:spcBef>
              <a:buSzPct val="96428"/>
              <a:buFont typeface="Wingdings"/>
              <a:buChar char=""/>
              <a:tabLst>
                <a:tab pos="299720" algn="l"/>
              </a:tabLst>
            </a:pPr>
            <a:r>
              <a:rPr sz="2800" b="1" spc="-5" dirty="0">
                <a:latin typeface="Arial"/>
                <a:cs typeface="Arial"/>
              </a:rPr>
              <a:t>Total </a:t>
            </a:r>
            <a:r>
              <a:rPr sz="2800" b="1" spc="-10" dirty="0">
                <a:latin typeface="Arial"/>
                <a:cs typeface="Arial"/>
              </a:rPr>
              <a:t>CPI: </a:t>
            </a:r>
            <a:r>
              <a:rPr sz="2800" b="1" spc="-5" dirty="0">
                <a:latin typeface="Arial"/>
                <a:cs typeface="Arial"/>
              </a:rPr>
              <a:t>1 + 0.063 + 0.167 = </a:t>
            </a:r>
            <a:r>
              <a:rPr sz="2800" b="1" dirty="0">
                <a:latin typeface="Arial"/>
                <a:cs typeface="Arial"/>
              </a:rPr>
              <a:t>1.23</a:t>
            </a:r>
            <a:r>
              <a:rPr sz="2800" b="1" spc="50" dirty="0">
                <a:latin typeface="Arial"/>
                <a:cs typeface="Arial"/>
              </a:rPr>
              <a:t> </a:t>
            </a:r>
            <a:r>
              <a:rPr sz="2800" b="1" spc="-10" dirty="0">
                <a:latin typeface="Arial"/>
                <a:cs typeface="Arial"/>
              </a:rPr>
              <a:t>CPI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4FB6E36-DAE9-934C-9EE2-E9005B124294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82611" y="760074"/>
            <a:ext cx="8413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u="none" spc="10" dirty="0">
                <a:latin typeface="宋体"/>
                <a:cs typeface="宋体"/>
              </a:rPr>
              <a:t>解</a:t>
            </a:r>
            <a:r>
              <a:rPr b="0" u="none" dirty="0">
                <a:latin typeface="宋体"/>
                <a:cs typeface="宋体"/>
              </a:rPr>
              <a:t>：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47875" y="1478096"/>
            <a:ext cx="6932930" cy="307530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675"/>
              </a:spcBef>
              <a:buFont typeface="Wingdings"/>
              <a:buChar char=""/>
              <a:tabLst>
                <a:tab pos="299720" algn="l"/>
                <a:tab pos="3846195" algn="l"/>
              </a:tabLst>
            </a:pPr>
            <a:r>
              <a:rPr sz="2400" spc="-5" dirty="0">
                <a:latin typeface="宋体"/>
                <a:cs typeface="宋体"/>
              </a:rPr>
              <a:t>（</a:t>
            </a:r>
            <a:r>
              <a:rPr sz="2400" b="1" spc="-5" dirty="0">
                <a:latin typeface="Arial"/>
                <a:cs typeface="Arial"/>
              </a:rPr>
              <a:t>1</a:t>
            </a:r>
            <a:r>
              <a:rPr sz="2400" spc="-5" dirty="0">
                <a:latin typeface="宋体"/>
                <a:cs typeface="宋体"/>
              </a:rPr>
              <a:t>）</a:t>
            </a:r>
            <a:r>
              <a:rPr sz="2400" b="1" spc="-5" dirty="0">
                <a:latin typeface="Arial"/>
                <a:cs typeface="Arial"/>
              </a:rPr>
              <a:t>0.8x=66+2*2.3+7.9	</a:t>
            </a:r>
            <a:r>
              <a:rPr sz="2400" dirty="0">
                <a:latin typeface="宋体"/>
                <a:cs typeface="宋体"/>
              </a:rPr>
              <a:t>则</a:t>
            </a:r>
            <a:r>
              <a:rPr sz="2400" b="1" spc="-5" dirty="0">
                <a:latin typeface="Arial"/>
                <a:cs typeface="Arial"/>
              </a:rPr>
              <a:t>x=99W</a:t>
            </a:r>
            <a:endParaRPr sz="24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575"/>
              </a:spcBef>
              <a:buFont typeface="Wingdings"/>
              <a:buChar char=""/>
              <a:tabLst>
                <a:tab pos="299720" algn="l"/>
              </a:tabLst>
            </a:pPr>
            <a:r>
              <a:rPr sz="2400" spc="-5" dirty="0">
                <a:latin typeface="宋体"/>
                <a:cs typeface="宋体"/>
              </a:rPr>
              <a:t>（</a:t>
            </a:r>
            <a:r>
              <a:rPr sz="2400" b="1" spc="-5" dirty="0">
                <a:latin typeface="Arial"/>
                <a:cs typeface="Arial"/>
              </a:rPr>
              <a:t>2</a:t>
            </a:r>
            <a:r>
              <a:rPr sz="2400" spc="-5" dirty="0">
                <a:latin typeface="宋体"/>
                <a:cs typeface="宋体"/>
              </a:rPr>
              <a:t>）</a:t>
            </a:r>
            <a:r>
              <a:rPr sz="2400" b="1" spc="-5" dirty="0">
                <a:latin typeface="Arial"/>
                <a:cs typeface="Arial"/>
              </a:rPr>
              <a:t>0.6*4+0.4*7.9=5.56W</a:t>
            </a:r>
            <a:endParaRPr sz="2400">
              <a:latin typeface="Arial"/>
              <a:cs typeface="Arial"/>
            </a:endParaRPr>
          </a:p>
          <a:p>
            <a:pPr marL="299720" marR="2585085" indent="-299720">
              <a:lnSpc>
                <a:spcPct val="117700"/>
              </a:lnSpc>
              <a:spcBef>
                <a:spcPts val="65"/>
              </a:spcBef>
              <a:buFont typeface="Wingdings"/>
              <a:buChar char=""/>
              <a:tabLst>
                <a:tab pos="299720" algn="l"/>
              </a:tabLst>
            </a:pPr>
            <a:r>
              <a:rPr sz="2400" spc="-5" dirty="0">
                <a:latin typeface="宋体"/>
                <a:cs typeface="宋体"/>
              </a:rPr>
              <a:t>（</a:t>
            </a:r>
            <a:r>
              <a:rPr sz="2400" b="1" spc="-5" dirty="0">
                <a:latin typeface="Arial"/>
                <a:cs typeface="Arial"/>
              </a:rPr>
              <a:t>3</a:t>
            </a:r>
            <a:r>
              <a:rPr sz="2400" spc="-5" dirty="0">
                <a:latin typeface="宋体"/>
                <a:cs typeface="宋体"/>
              </a:rPr>
              <a:t>）</a:t>
            </a:r>
            <a:r>
              <a:rPr sz="2400" b="1" spc="-5" dirty="0">
                <a:latin typeface="Arial"/>
                <a:cs typeface="Arial"/>
              </a:rPr>
              <a:t>W_DM9=0.75*W_DM16  </a:t>
            </a:r>
            <a:r>
              <a:rPr sz="2400" b="1" dirty="0">
                <a:latin typeface="Arial"/>
                <a:cs typeface="Arial"/>
              </a:rPr>
              <a:t>W_DM9=1 – I_DM9  W_DM16=1 –</a:t>
            </a:r>
            <a:r>
              <a:rPr sz="2400" b="1" spc="-6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I_DM16</a:t>
            </a:r>
            <a:endParaRPr sz="2400">
              <a:latin typeface="Arial"/>
              <a:cs typeface="Arial"/>
            </a:endParaRPr>
          </a:p>
          <a:p>
            <a:pPr marL="302260" indent="-287020">
              <a:lnSpc>
                <a:spcPct val="100000"/>
              </a:lnSpc>
              <a:spcBef>
                <a:spcPts val="250"/>
              </a:spcBef>
              <a:buFont typeface="Wingdings"/>
              <a:buChar char=""/>
              <a:tabLst>
                <a:tab pos="302895" algn="l"/>
              </a:tabLst>
            </a:pPr>
            <a:r>
              <a:rPr sz="2400" b="1" spc="-5" dirty="0">
                <a:latin typeface="Arial"/>
                <a:cs typeface="Arial"/>
              </a:rPr>
              <a:t>W_DM9*7.9+I_DM9*4=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W_DM16*7+I_DM16*2.9</a:t>
            </a:r>
            <a:endParaRPr sz="2400">
              <a:latin typeface="Arial"/>
              <a:cs typeface="Arial"/>
            </a:endParaRPr>
          </a:p>
          <a:p>
            <a:pPr marL="302260" indent="-287020">
              <a:lnSpc>
                <a:spcPct val="100000"/>
              </a:lnSpc>
              <a:spcBef>
                <a:spcPts val="860"/>
              </a:spcBef>
              <a:buFont typeface="Wingdings"/>
              <a:buChar char=""/>
              <a:tabLst>
                <a:tab pos="302895" algn="l"/>
                <a:tab pos="930910" algn="l"/>
              </a:tabLst>
            </a:pPr>
            <a:r>
              <a:rPr sz="2400" b="1" dirty="0">
                <a:latin typeface="Arial"/>
                <a:cs typeface="Arial"/>
              </a:rPr>
              <a:t>So:	I_DM9=29.8%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F0DDF7F7-DFA0-CC47-A925-D35DC52E3108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40519" y="760074"/>
            <a:ext cx="29254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u="none" spc="10" dirty="0" err="1">
                <a:latin typeface="宋体"/>
                <a:cs typeface="宋体"/>
              </a:rPr>
              <a:t>例题选讲</a:t>
            </a:r>
            <a:endParaRPr b="0" u="none" spc="-5" dirty="0">
              <a:latin typeface="宋体"/>
              <a:cs typeface="宋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50924" y="1537253"/>
            <a:ext cx="7468870" cy="2915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ts val="2735"/>
              </a:lnSpc>
              <a:spcBef>
                <a:spcPts val="100"/>
              </a:spcBef>
              <a:buFont typeface="Wingdings"/>
              <a:buChar char=""/>
              <a:tabLst>
                <a:tab pos="299720" algn="l"/>
              </a:tabLst>
            </a:pPr>
            <a:r>
              <a:rPr sz="2400" spc="10" dirty="0">
                <a:latin typeface="宋体"/>
                <a:cs typeface="宋体"/>
              </a:rPr>
              <a:t>一个四路相联</a:t>
            </a:r>
            <a:r>
              <a:rPr sz="2400" b="1" spc="-5" dirty="0">
                <a:latin typeface="Arial"/>
                <a:cs typeface="Arial"/>
              </a:rPr>
              <a:t>cache</a:t>
            </a:r>
            <a:r>
              <a:rPr sz="2400" spc="-5" dirty="0">
                <a:latin typeface="宋体"/>
                <a:cs typeface="宋体"/>
              </a:rPr>
              <a:t>，</a:t>
            </a:r>
            <a:r>
              <a:rPr sz="2400" b="1" spc="-5" dirty="0">
                <a:latin typeface="Arial"/>
                <a:cs typeface="Arial"/>
              </a:rPr>
              <a:t>CPU</a:t>
            </a:r>
            <a:r>
              <a:rPr sz="2400" spc="10" dirty="0">
                <a:latin typeface="宋体"/>
                <a:cs typeface="宋体"/>
              </a:rPr>
              <a:t>字长为</a:t>
            </a:r>
            <a:r>
              <a:rPr sz="2400" b="1" spc="-5" dirty="0">
                <a:latin typeface="Arial"/>
                <a:cs typeface="Arial"/>
              </a:rPr>
              <a:t>4</a:t>
            </a:r>
            <a:r>
              <a:rPr sz="2400" spc="10" dirty="0">
                <a:latin typeface="宋体"/>
                <a:cs typeface="宋体"/>
              </a:rPr>
              <a:t>字节，内存</a:t>
            </a:r>
            <a:r>
              <a:rPr sz="2400" dirty="0">
                <a:latin typeface="宋体"/>
                <a:cs typeface="宋体"/>
              </a:rPr>
              <a:t>和</a:t>
            </a:r>
            <a:endParaRPr sz="2400">
              <a:latin typeface="宋体"/>
              <a:cs typeface="宋体"/>
            </a:endParaRPr>
          </a:p>
          <a:p>
            <a:pPr marL="299085">
              <a:lnSpc>
                <a:spcPts val="2590"/>
              </a:lnSpc>
            </a:pPr>
            <a:r>
              <a:rPr sz="2400" b="1" spc="-5" dirty="0">
                <a:latin typeface="Arial"/>
                <a:cs typeface="Arial"/>
              </a:rPr>
              <a:t>ca</a:t>
            </a:r>
            <a:r>
              <a:rPr sz="2400" b="1" spc="-10" dirty="0">
                <a:latin typeface="Arial"/>
                <a:cs typeface="Arial"/>
              </a:rPr>
              <a:t>c</a:t>
            </a:r>
            <a:r>
              <a:rPr sz="2400" b="1" dirty="0">
                <a:latin typeface="Arial"/>
                <a:cs typeface="Arial"/>
              </a:rPr>
              <a:t>h</a:t>
            </a:r>
            <a:r>
              <a:rPr sz="2400" b="1" spc="-10" dirty="0">
                <a:latin typeface="Arial"/>
                <a:cs typeface="Arial"/>
              </a:rPr>
              <a:t>e</a:t>
            </a:r>
            <a:r>
              <a:rPr sz="2400" spc="10" dirty="0">
                <a:latin typeface="宋体"/>
                <a:cs typeface="宋体"/>
              </a:rPr>
              <a:t>都是以字节编址，</a:t>
            </a:r>
            <a:r>
              <a:rPr sz="2400" b="1" spc="-5" dirty="0">
                <a:latin typeface="Arial"/>
                <a:cs typeface="Arial"/>
              </a:rPr>
              <a:t>ca</a:t>
            </a:r>
            <a:r>
              <a:rPr sz="2400" b="1" spc="-10" dirty="0">
                <a:latin typeface="Arial"/>
                <a:cs typeface="Arial"/>
              </a:rPr>
              <a:t>c</a:t>
            </a:r>
            <a:r>
              <a:rPr sz="2400" b="1" dirty="0">
                <a:latin typeface="Arial"/>
                <a:cs typeface="Arial"/>
              </a:rPr>
              <a:t>h</a:t>
            </a:r>
            <a:r>
              <a:rPr sz="2400" b="1" spc="-10" dirty="0">
                <a:latin typeface="Arial"/>
                <a:cs typeface="Arial"/>
              </a:rPr>
              <a:t>e</a:t>
            </a:r>
            <a:r>
              <a:rPr sz="2400" spc="10" dirty="0">
                <a:latin typeface="宋体"/>
                <a:cs typeface="宋体"/>
              </a:rPr>
              <a:t>和内存交换单位为</a:t>
            </a:r>
            <a:r>
              <a:rPr sz="2400" dirty="0">
                <a:latin typeface="宋体"/>
                <a:cs typeface="宋体"/>
              </a:rPr>
              <a:t>块</a:t>
            </a:r>
            <a:endParaRPr sz="2400">
              <a:latin typeface="宋体"/>
              <a:cs typeface="宋体"/>
            </a:endParaRPr>
          </a:p>
          <a:p>
            <a:pPr marL="299085">
              <a:lnSpc>
                <a:spcPts val="2590"/>
              </a:lnSpc>
            </a:pPr>
            <a:r>
              <a:rPr sz="2400" spc="10" dirty="0">
                <a:latin typeface="宋体"/>
                <a:cs typeface="宋体"/>
              </a:rPr>
              <a:t>，每个块大小为</a:t>
            </a:r>
            <a:r>
              <a:rPr sz="2400" b="1" spc="-5" dirty="0">
                <a:latin typeface="Arial"/>
                <a:cs typeface="Arial"/>
              </a:rPr>
              <a:t>51</a:t>
            </a:r>
            <a:r>
              <a:rPr sz="2400" b="1" spc="-10" dirty="0">
                <a:latin typeface="Arial"/>
                <a:cs typeface="Arial"/>
              </a:rPr>
              <a:t>2</a:t>
            </a:r>
            <a:r>
              <a:rPr sz="2400" spc="10" dirty="0">
                <a:latin typeface="宋体"/>
                <a:cs typeface="宋体"/>
              </a:rPr>
              <a:t>字节，</a:t>
            </a:r>
            <a:r>
              <a:rPr sz="2400" b="1" spc="-5" dirty="0">
                <a:latin typeface="Arial"/>
                <a:cs typeface="Arial"/>
              </a:rPr>
              <a:t>ca</a:t>
            </a:r>
            <a:r>
              <a:rPr sz="2400" b="1" spc="-10" dirty="0">
                <a:latin typeface="Arial"/>
                <a:cs typeface="Arial"/>
              </a:rPr>
              <a:t>c</a:t>
            </a:r>
            <a:r>
              <a:rPr sz="2400" b="1" dirty="0">
                <a:latin typeface="Arial"/>
                <a:cs typeface="Arial"/>
              </a:rPr>
              <a:t>h</a:t>
            </a:r>
            <a:r>
              <a:rPr sz="2400" b="1" spc="-10" dirty="0">
                <a:latin typeface="Arial"/>
                <a:cs typeface="Arial"/>
              </a:rPr>
              <a:t>e</a:t>
            </a:r>
            <a:r>
              <a:rPr sz="2400" spc="10" dirty="0">
                <a:latin typeface="宋体"/>
                <a:cs typeface="宋体"/>
              </a:rPr>
              <a:t>能够容纳</a:t>
            </a:r>
            <a:r>
              <a:rPr sz="2400" b="1" spc="-5" dirty="0">
                <a:latin typeface="Arial"/>
                <a:cs typeface="Arial"/>
              </a:rPr>
              <a:t>102</a:t>
            </a:r>
            <a:r>
              <a:rPr sz="2400" b="1" dirty="0">
                <a:latin typeface="Arial"/>
                <a:cs typeface="Arial"/>
              </a:rPr>
              <a:t>4</a:t>
            </a:r>
            <a:r>
              <a:rPr sz="2400" spc="10" dirty="0">
                <a:latin typeface="宋体"/>
                <a:cs typeface="宋体"/>
              </a:rPr>
              <a:t>个</a:t>
            </a:r>
            <a:r>
              <a:rPr sz="2400" dirty="0">
                <a:latin typeface="宋体"/>
                <a:cs typeface="宋体"/>
              </a:rPr>
              <a:t>块</a:t>
            </a:r>
            <a:endParaRPr sz="2400">
              <a:latin typeface="宋体"/>
              <a:cs typeface="宋体"/>
            </a:endParaRPr>
          </a:p>
          <a:p>
            <a:pPr marL="299085">
              <a:lnSpc>
                <a:spcPts val="2735"/>
              </a:lnSpc>
            </a:pPr>
            <a:r>
              <a:rPr sz="2400" spc="10" dirty="0">
                <a:latin typeface="宋体"/>
                <a:cs typeface="宋体"/>
              </a:rPr>
              <a:t>。如果物理内存为</a:t>
            </a:r>
            <a:r>
              <a:rPr sz="2400" b="1" spc="-10" dirty="0">
                <a:latin typeface="Arial"/>
                <a:cs typeface="Arial"/>
              </a:rPr>
              <a:t>32</a:t>
            </a:r>
            <a:r>
              <a:rPr sz="2400" spc="10" dirty="0">
                <a:latin typeface="宋体"/>
                <a:cs typeface="宋体"/>
              </a:rPr>
              <a:t>位地址</a:t>
            </a:r>
            <a:r>
              <a:rPr sz="2400" dirty="0">
                <a:latin typeface="宋体"/>
                <a:cs typeface="宋体"/>
              </a:rPr>
              <a:t>：</a:t>
            </a:r>
            <a:endParaRPr sz="2400">
              <a:latin typeface="宋体"/>
              <a:cs typeface="宋体"/>
            </a:endParaRPr>
          </a:p>
          <a:p>
            <a:pPr marL="299085" marR="5080" indent="-287020">
              <a:lnSpc>
                <a:spcPts val="2590"/>
              </a:lnSpc>
              <a:spcBef>
                <a:spcPts val="900"/>
              </a:spcBef>
              <a:buFont typeface="Wingdings"/>
              <a:buChar char=""/>
              <a:tabLst>
                <a:tab pos="299720" algn="l"/>
              </a:tabLst>
            </a:pPr>
            <a:r>
              <a:rPr sz="2400" spc="10" dirty="0">
                <a:latin typeface="宋体"/>
                <a:cs typeface="宋体"/>
              </a:rPr>
              <a:t>（</a:t>
            </a:r>
            <a:r>
              <a:rPr sz="2400" b="1" spc="-5" dirty="0">
                <a:latin typeface="Arial"/>
                <a:cs typeface="Arial"/>
              </a:rPr>
              <a:t>1</a:t>
            </a:r>
            <a:r>
              <a:rPr sz="2400" spc="10" dirty="0">
                <a:latin typeface="宋体"/>
                <a:cs typeface="宋体"/>
              </a:rPr>
              <a:t>）请画出</a:t>
            </a:r>
            <a:r>
              <a:rPr sz="2400" b="1" spc="-5" dirty="0">
                <a:latin typeface="Arial"/>
                <a:cs typeface="Arial"/>
              </a:rPr>
              <a:t>ca</a:t>
            </a:r>
            <a:r>
              <a:rPr sz="2400" b="1" spc="-10" dirty="0">
                <a:latin typeface="Arial"/>
                <a:cs typeface="Arial"/>
              </a:rPr>
              <a:t>c</a:t>
            </a:r>
            <a:r>
              <a:rPr sz="2400" b="1" dirty="0">
                <a:latin typeface="Arial"/>
                <a:cs typeface="Arial"/>
              </a:rPr>
              <a:t>h</a:t>
            </a:r>
            <a:r>
              <a:rPr sz="2400" b="1" spc="-10" dirty="0">
                <a:latin typeface="Arial"/>
                <a:cs typeface="Arial"/>
              </a:rPr>
              <a:t>e</a:t>
            </a:r>
            <a:r>
              <a:rPr sz="2400" spc="10" dirty="0">
                <a:latin typeface="宋体"/>
                <a:cs typeface="宋体"/>
              </a:rPr>
              <a:t>和内存的地址格式，标明块内偏</a:t>
            </a:r>
            <a:r>
              <a:rPr sz="2400" dirty="0">
                <a:latin typeface="宋体"/>
                <a:cs typeface="宋体"/>
              </a:rPr>
              <a:t>移 </a:t>
            </a:r>
            <a:r>
              <a:rPr sz="2400" spc="10" dirty="0">
                <a:latin typeface="宋体"/>
                <a:cs typeface="宋体"/>
              </a:rPr>
              <a:t>地址、组号和标签位置</a:t>
            </a:r>
            <a:r>
              <a:rPr sz="2400" dirty="0">
                <a:latin typeface="宋体"/>
                <a:cs typeface="宋体"/>
              </a:rPr>
              <a:t>；</a:t>
            </a:r>
            <a:endParaRPr sz="2400">
              <a:latin typeface="宋体"/>
              <a:cs typeface="宋体"/>
            </a:endParaRPr>
          </a:p>
          <a:p>
            <a:pPr marL="299085" indent="-287020">
              <a:lnSpc>
                <a:spcPts val="2735"/>
              </a:lnSpc>
              <a:spcBef>
                <a:spcPts val="540"/>
              </a:spcBef>
              <a:buFont typeface="Wingdings"/>
              <a:buChar char=""/>
              <a:tabLst>
                <a:tab pos="299720" algn="l"/>
              </a:tabLst>
            </a:pPr>
            <a:r>
              <a:rPr sz="2400" spc="5" dirty="0">
                <a:latin typeface="宋体"/>
                <a:cs typeface="宋体"/>
              </a:rPr>
              <a:t>（</a:t>
            </a:r>
            <a:r>
              <a:rPr sz="2400" b="1" spc="5" dirty="0">
                <a:latin typeface="Arial"/>
                <a:cs typeface="Arial"/>
              </a:rPr>
              <a:t>2</a:t>
            </a:r>
            <a:r>
              <a:rPr sz="2400" spc="5" dirty="0">
                <a:latin typeface="宋体"/>
                <a:cs typeface="宋体"/>
              </a:rPr>
              <a:t>）</a:t>
            </a:r>
            <a:r>
              <a:rPr sz="2400" spc="10" dirty="0">
                <a:latin typeface="宋体"/>
                <a:cs typeface="宋体"/>
              </a:rPr>
              <a:t>请计算内存地址</a:t>
            </a:r>
            <a:r>
              <a:rPr sz="2400" b="1" spc="-5" dirty="0">
                <a:latin typeface="Arial"/>
                <a:cs typeface="Arial"/>
              </a:rPr>
              <a:t>FAB12389</a:t>
            </a:r>
            <a:r>
              <a:rPr sz="2400" spc="-5" dirty="0">
                <a:latin typeface="宋体"/>
                <a:cs typeface="宋体"/>
              </a:rPr>
              <a:t>（</a:t>
            </a:r>
            <a:r>
              <a:rPr sz="2400" b="1" spc="-5" dirty="0">
                <a:latin typeface="Arial"/>
                <a:cs typeface="Arial"/>
              </a:rPr>
              <a:t>16</a:t>
            </a:r>
            <a:r>
              <a:rPr sz="2400" spc="10" dirty="0">
                <a:latin typeface="宋体"/>
                <a:cs typeface="宋体"/>
              </a:rPr>
              <a:t>进制）在</a:t>
            </a:r>
            <a:r>
              <a:rPr sz="2400" b="1" spc="-5" dirty="0">
                <a:latin typeface="Arial"/>
                <a:cs typeface="Arial"/>
              </a:rPr>
              <a:t>cache</a:t>
            </a:r>
            <a:endParaRPr sz="2400">
              <a:latin typeface="Arial"/>
              <a:cs typeface="Arial"/>
            </a:endParaRPr>
          </a:p>
          <a:p>
            <a:pPr marL="299085">
              <a:lnSpc>
                <a:spcPts val="2735"/>
              </a:lnSpc>
            </a:pPr>
            <a:r>
              <a:rPr sz="2400" spc="10" dirty="0">
                <a:latin typeface="宋体"/>
                <a:cs typeface="宋体"/>
              </a:rPr>
              <a:t>中可能的位置块号</a:t>
            </a:r>
            <a:r>
              <a:rPr sz="2400" dirty="0">
                <a:latin typeface="宋体"/>
                <a:cs typeface="宋体"/>
              </a:rPr>
              <a:t>。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AF8B99AC-7E23-6841-A373-2162F2D77473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95571" y="2488686"/>
            <a:ext cx="227329" cy="1290955"/>
          </a:xfrm>
          <a:custGeom>
            <a:avLst/>
            <a:gdLst/>
            <a:ahLst/>
            <a:cxnLst/>
            <a:rect l="l" t="t" r="r" b="b"/>
            <a:pathLst>
              <a:path w="227329" h="1290954">
                <a:moveTo>
                  <a:pt x="224028" y="0"/>
                </a:moveTo>
                <a:lnTo>
                  <a:pt x="3048" y="0"/>
                </a:lnTo>
                <a:lnTo>
                  <a:pt x="0" y="1524"/>
                </a:lnTo>
                <a:lnTo>
                  <a:pt x="0" y="1290827"/>
                </a:lnTo>
                <a:lnTo>
                  <a:pt x="13716" y="1290827"/>
                </a:lnTo>
                <a:lnTo>
                  <a:pt x="6096" y="1284732"/>
                </a:lnTo>
                <a:lnTo>
                  <a:pt x="13716" y="1284732"/>
                </a:lnTo>
                <a:lnTo>
                  <a:pt x="13716" y="12192"/>
                </a:lnTo>
                <a:lnTo>
                  <a:pt x="6095" y="12192"/>
                </a:lnTo>
                <a:lnTo>
                  <a:pt x="13716" y="6096"/>
                </a:lnTo>
                <a:lnTo>
                  <a:pt x="227076" y="6096"/>
                </a:lnTo>
                <a:lnTo>
                  <a:pt x="227076" y="1524"/>
                </a:lnTo>
                <a:lnTo>
                  <a:pt x="224028" y="0"/>
                </a:lnTo>
                <a:close/>
              </a:path>
              <a:path w="227329" h="1290954">
                <a:moveTo>
                  <a:pt x="13716" y="1284732"/>
                </a:moveTo>
                <a:lnTo>
                  <a:pt x="6096" y="1284732"/>
                </a:lnTo>
                <a:lnTo>
                  <a:pt x="13716" y="1290827"/>
                </a:lnTo>
                <a:lnTo>
                  <a:pt x="13716" y="1284732"/>
                </a:lnTo>
                <a:close/>
              </a:path>
              <a:path w="227329" h="1290954">
                <a:moveTo>
                  <a:pt x="214884" y="1284732"/>
                </a:moveTo>
                <a:lnTo>
                  <a:pt x="13716" y="1284732"/>
                </a:lnTo>
                <a:lnTo>
                  <a:pt x="13716" y="1290827"/>
                </a:lnTo>
                <a:lnTo>
                  <a:pt x="214884" y="1290827"/>
                </a:lnTo>
                <a:lnTo>
                  <a:pt x="214884" y="1284732"/>
                </a:lnTo>
                <a:close/>
              </a:path>
              <a:path w="227329" h="1290954">
                <a:moveTo>
                  <a:pt x="214884" y="6096"/>
                </a:moveTo>
                <a:lnTo>
                  <a:pt x="214884" y="1290827"/>
                </a:lnTo>
                <a:lnTo>
                  <a:pt x="220979" y="1284732"/>
                </a:lnTo>
                <a:lnTo>
                  <a:pt x="227076" y="1284732"/>
                </a:lnTo>
                <a:lnTo>
                  <a:pt x="227076" y="12192"/>
                </a:lnTo>
                <a:lnTo>
                  <a:pt x="220980" y="12192"/>
                </a:lnTo>
                <a:lnTo>
                  <a:pt x="214884" y="6096"/>
                </a:lnTo>
                <a:close/>
              </a:path>
              <a:path w="227329" h="1290954">
                <a:moveTo>
                  <a:pt x="227076" y="1284732"/>
                </a:moveTo>
                <a:lnTo>
                  <a:pt x="220979" y="1284732"/>
                </a:lnTo>
                <a:lnTo>
                  <a:pt x="214884" y="1290827"/>
                </a:lnTo>
                <a:lnTo>
                  <a:pt x="227076" y="1290827"/>
                </a:lnTo>
                <a:lnTo>
                  <a:pt x="227076" y="1284732"/>
                </a:lnTo>
                <a:close/>
              </a:path>
              <a:path w="227329" h="1290954">
                <a:moveTo>
                  <a:pt x="13716" y="6096"/>
                </a:moveTo>
                <a:lnTo>
                  <a:pt x="6095" y="12192"/>
                </a:lnTo>
                <a:lnTo>
                  <a:pt x="13716" y="12192"/>
                </a:lnTo>
                <a:lnTo>
                  <a:pt x="13716" y="6096"/>
                </a:lnTo>
                <a:close/>
              </a:path>
              <a:path w="227329" h="1290954">
                <a:moveTo>
                  <a:pt x="214884" y="6096"/>
                </a:moveTo>
                <a:lnTo>
                  <a:pt x="13716" y="6096"/>
                </a:lnTo>
                <a:lnTo>
                  <a:pt x="13716" y="12192"/>
                </a:lnTo>
                <a:lnTo>
                  <a:pt x="214884" y="12192"/>
                </a:lnTo>
                <a:lnTo>
                  <a:pt x="214884" y="6096"/>
                </a:lnTo>
                <a:close/>
              </a:path>
              <a:path w="227329" h="1290954">
                <a:moveTo>
                  <a:pt x="227076" y="6096"/>
                </a:moveTo>
                <a:lnTo>
                  <a:pt x="214884" y="6096"/>
                </a:lnTo>
                <a:lnTo>
                  <a:pt x="220980" y="12192"/>
                </a:lnTo>
                <a:lnTo>
                  <a:pt x="227076" y="12192"/>
                </a:lnTo>
                <a:lnTo>
                  <a:pt x="227076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410455" y="2488686"/>
            <a:ext cx="227329" cy="1290955"/>
          </a:xfrm>
          <a:custGeom>
            <a:avLst/>
            <a:gdLst/>
            <a:ahLst/>
            <a:cxnLst/>
            <a:rect l="l" t="t" r="r" b="b"/>
            <a:pathLst>
              <a:path w="227329" h="1290954">
                <a:moveTo>
                  <a:pt x="224028" y="0"/>
                </a:moveTo>
                <a:lnTo>
                  <a:pt x="3048" y="0"/>
                </a:lnTo>
                <a:lnTo>
                  <a:pt x="0" y="1524"/>
                </a:lnTo>
                <a:lnTo>
                  <a:pt x="0" y="1290827"/>
                </a:lnTo>
                <a:lnTo>
                  <a:pt x="12192" y="1290827"/>
                </a:lnTo>
                <a:lnTo>
                  <a:pt x="6096" y="1284732"/>
                </a:lnTo>
                <a:lnTo>
                  <a:pt x="12192" y="1284732"/>
                </a:lnTo>
                <a:lnTo>
                  <a:pt x="12192" y="12192"/>
                </a:lnTo>
                <a:lnTo>
                  <a:pt x="6095" y="12192"/>
                </a:lnTo>
                <a:lnTo>
                  <a:pt x="12192" y="6096"/>
                </a:lnTo>
                <a:lnTo>
                  <a:pt x="227076" y="6096"/>
                </a:lnTo>
                <a:lnTo>
                  <a:pt x="227076" y="1524"/>
                </a:lnTo>
                <a:lnTo>
                  <a:pt x="224028" y="0"/>
                </a:lnTo>
                <a:close/>
              </a:path>
              <a:path w="227329" h="1290954">
                <a:moveTo>
                  <a:pt x="12192" y="1284732"/>
                </a:moveTo>
                <a:lnTo>
                  <a:pt x="6096" y="1284732"/>
                </a:lnTo>
                <a:lnTo>
                  <a:pt x="12192" y="1290827"/>
                </a:lnTo>
                <a:lnTo>
                  <a:pt x="12192" y="1284732"/>
                </a:lnTo>
                <a:close/>
              </a:path>
              <a:path w="227329" h="1290954">
                <a:moveTo>
                  <a:pt x="214884" y="1284732"/>
                </a:moveTo>
                <a:lnTo>
                  <a:pt x="12192" y="1284732"/>
                </a:lnTo>
                <a:lnTo>
                  <a:pt x="12192" y="1290827"/>
                </a:lnTo>
                <a:lnTo>
                  <a:pt x="214884" y="1290827"/>
                </a:lnTo>
                <a:lnTo>
                  <a:pt x="214884" y="1284732"/>
                </a:lnTo>
                <a:close/>
              </a:path>
              <a:path w="227329" h="1290954">
                <a:moveTo>
                  <a:pt x="214884" y="6096"/>
                </a:moveTo>
                <a:lnTo>
                  <a:pt x="214884" y="1290827"/>
                </a:lnTo>
                <a:lnTo>
                  <a:pt x="220979" y="1284732"/>
                </a:lnTo>
                <a:lnTo>
                  <a:pt x="227076" y="1284732"/>
                </a:lnTo>
                <a:lnTo>
                  <a:pt x="227076" y="12192"/>
                </a:lnTo>
                <a:lnTo>
                  <a:pt x="220980" y="12192"/>
                </a:lnTo>
                <a:lnTo>
                  <a:pt x="214884" y="6096"/>
                </a:lnTo>
                <a:close/>
              </a:path>
              <a:path w="227329" h="1290954">
                <a:moveTo>
                  <a:pt x="227076" y="1284732"/>
                </a:moveTo>
                <a:lnTo>
                  <a:pt x="220979" y="1284732"/>
                </a:lnTo>
                <a:lnTo>
                  <a:pt x="214884" y="1290827"/>
                </a:lnTo>
                <a:lnTo>
                  <a:pt x="227076" y="1290827"/>
                </a:lnTo>
                <a:lnTo>
                  <a:pt x="227076" y="1284732"/>
                </a:lnTo>
                <a:close/>
              </a:path>
              <a:path w="227329" h="1290954">
                <a:moveTo>
                  <a:pt x="12192" y="6096"/>
                </a:moveTo>
                <a:lnTo>
                  <a:pt x="6095" y="12192"/>
                </a:lnTo>
                <a:lnTo>
                  <a:pt x="12192" y="12192"/>
                </a:lnTo>
                <a:lnTo>
                  <a:pt x="12192" y="6096"/>
                </a:lnTo>
                <a:close/>
              </a:path>
              <a:path w="227329" h="1290954">
                <a:moveTo>
                  <a:pt x="214884" y="6096"/>
                </a:moveTo>
                <a:lnTo>
                  <a:pt x="12192" y="6096"/>
                </a:lnTo>
                <a:lnTo>
                  <a:pt x="12192" y="12192"/>
                </a:lnTo>
                <a:lnTo>
                  <a:pt x="214884" y="12192"/>
                </a:lnTo>
                <a:lnTo>
                  <a:pt x="214884" y="6096"/>
                </a:lnTo>
                <a:close/>
              </a:path>
              <a:path w="227329" h="1290954">
                <a:moveTo>
                  <a:pt x="227076" y="6096"/>
                </a:moveTo>
                <a:lnTo>
                  <a:pt x="214884" y="6096"/>
                </a:lnTo>
                <a:lnTo>
                  <a:pt x="220980" y="12192"/>
                </a:lnTo>
                <a:lnTo>
                  <a:pt x="227076" y="12192"/>
                </a:lnTo>
                <a:lnTo>
                  <a:pt x="227076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625340" y="2488686"/>
            <a:ext cx="227329" cy="1290955"/>
          </a:xfrm>
          <a:custGeom>
            <a:avLst/>
            <a:gdLst/>
            <a:ahLst/>
            <a:cxnLst/>
            <a:rect l="l" t="t" r="r" b="b"/>
            <a:pathLst>
              <a:path w="227329" h="1290954">
                <a:moveTo>
                  <a:pt x="224028" y="0"/>
                </a:moveTo>
                <a:lnTo>
                  <a:pt x="1524" y="0"/>
                </a:lnTo>
                <a:lnTo>
                  <a:pt x="0" y="1524"/>
                </a:lnTo>
                <a:lnTo>
                  <a:pt x="0" y="1290827"/>
                </a:lnTo>
                <a:lnTo>
                  <a:pt x="12192" y="1290827"/>
                </a:lnTo>
                <a:lnTo>
                  <a:pt x="6096" y="1284732"/>
                </a:lnTo>
                <a:lnTo>
                  <a:pt x="12192" y="1284732"/>
                </a:lnTo>
                <a:lnTo>
                  <a:pt x="12192" y="12192"/>
                </a:lnTo>
                <a:lnTo>
                  <a:pt x="6095" y="12192"/>
                </a:lnTo>
                <a:lnTo>
                  <a:pt x="12192" y="6096"/>
                </a:lnTo>
                <a:lnTo>
                  <a:pt x="227076" y="6096"/>
                </a:lnTo>
                <a:lnTo>
                  <a:pt x="227076" y="1524"/>
                </a:lnTo>
                <a:lnTo>
                  <a:pt x="224028" y="0"/>
                </a:lnTo>
                <a:close/>
              </a:path>
              <a:path w="227329" h="1290954">
                <a:moveTo>
                  <a:pt x="12192" y="1284732"/>
                </a:moveTo>
                <a:lnTo>
                  <a:pt x="6096" y="1284732"/>
                </a:lnTo>
                <a:lnTo>
                  <a:pt x="12192" y="1290827"/>
                </a:lnTo>
                <a:lnTo>
                  <a:pt x="12192" y="1284732"/>
                </a:lnTo>
                <a:close/>
              </a:path>
              <a:path w="227329" h="1290954">
                <a:moveTo>
                  <a:pt x="213360" y="1284732"/>
                </a:moveTo>
                <a:lnTo>
                  <a:pt x="12192" y="1284732"/>
                </a:lnTo>
                <a:lnTo>
                  <a:pt x="12192" y="1290827"/>
                </a:lnTo>
                <a:lnTo>
                  <a:pt x="213360" y="1290827"/>
                </a:lnTo>
                <a:lnTo>
                  <a:pt x="213360" y="1284732"/>
                </a:lnTo>
                <a:close/>
              </a:path>
              <a:path w="227329" h="1290954">
                <a:moveTo>
                  <a:pt x="213360" y="6096"/>
                </a:moveTo>
                <a:lnTo>
                  <a:pt x="213360" y="1290827"/>
                </a:lnTo>
                <a:lnTo>
                  <a:pt x="219456" y="1284732"/>
                </a:lnTo>
                <a:lnTo>
                  <a:pt x="227076" y="1284732"/>
                </a:lnTo>
                <a:lnTo>
                  <a:pt x="227076" y="12192"/>
                </a:lnTo>
                <a:lnTo>
                  <a:pt x="219456" y="12192"/>
                </a:lnTo>
                <a:lnTo>
                  <a:pt x="213360" y="6096"/>
                </a:lnTo>
                <a:close/>
              </a:path>
              <a:path w="227329" h="1290954">
                <a:moveTo>
                  <a:pt x="227076" y="1284732"/>
                </a:moveTo>
                <a:lnTo>
                  <a:pt x="219456" y="1284732"/>
                </a:lnTo>
                <a:lnTo>
                  <a:pt x="213360" y="1290827"/>
                </a:lnTo>
                <a:lnTo>
                  <a:pt x="227076" y="1290827"/>
                </a:lnTo>
                <a:lnTo>
                  <a:pt x="227076" y="1284732"/>
                </a:lnTo>
                <a:close/>
              </a:path>
              <a:path w="227329" h="1290954">
                <a:moveTo>
                  <a:pt x="12192" y="6096"/>
                </a:moveTo>
                <a:lnTo>
                  <a:pt x="6095" y="12192"/>
                </a:lnTo>
                <a:lnTo>
                  <a:pt x="12192" y="12192"/>
                </a:lnTo>
                <a:lnTo>
                  <a:pt x="12192" y="6096"/>
                </a:lnTo>
                <a:close/>
              </a:path>
              <a:path w="227329" h="1290954">
                <a:moveTo>
                  <a:pt x="213360" y="6096"/>
                </a:moveTo>
                <a:lnTo>
                  <a:pt x="12192" y="6096"/>
                </a:lnTo>
                <a:lnTo>
                  <a:pt x="12192" y="12192"/>
                </a:lnTo>
                <a:lnTo>
                  <a:pt x="213360" y="12192"/>
                </a:lnTo>
                <a:lnTo>
                  <a:pt x="213360" y="6096"/>
                </a:lnTo>
                <a:close/>
              </a:path>
              <a:path w="227329" h="1290954">
                <a:moveTo>
                  <a:pt x="227076" y="6096"/>
                </a:moveTo>
                <a:lnTo>
                  <a:pt x="213360" y="6096"/>
                </a:lnTo>
                <a:lnTo>
                  <a:pt x="219456" y="12192"/>
                </a:lnTo>
                <a:lnTo>
                  <a:pt x="227076" y="12192"/>
                </a:lnTo>
                <a:lnTo>
                  <a:pt x="227076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38700" y="2488686"/>
            <a:ext cx="227329" cy="1290955"/>
          </a:xfrm>
          <a:custGeom>
            <a:avLst/>
            <a:gdLst/>
            <a:ahLst/>
            <a:cxnLst/>
            <a:rect l="l" t="t" r="r" b="b"/>
            <a:pathLst>
              <a:path w="227329" h="1290954">
                <a:moveTo>
                  <a:pt x="224028" y="0"/>
                </a:moveTo>
                <a:lnTo>
                  <a:pt x="3048" y="0"/>
                </a:lnTo>
                <a:lnTo>
                  <a:pt x="0" y="1524"/>
                </a:lnTo>
                <a:lnTo>
                  <a:pt x="0" y="1290827"/>
                </a:lnTo>
                <a:lnTo>
                  <a:pt x="13716" y="1290827"/>
                </a:lnTo>
                <a:lnTo>
                  <a:pt x="6096" y="1284732"/>
                </a:lnTo>
                <a:lnTo>
                  <a:pt x="13716" y="1284732"/>
                </a:lnTo>
                <a:lnTo>
                  <a:pt x="13716" y="12192"/>
                </a:lnTo>
                <a:lnTo>
                  <a:pt x="6095" y="12192"/>
                </a:lnTo>
                <a:lnTo>
                  <a:pt x="13716" y="6096"/>
                </a:lnTo>
                <a:lnTo>
                  <a:pt x="227076" y="6096"/>
                </a:lnTo>
                <a:lnTo>
                  <a:pt x="227076" y="1524"/>
                </a:lnTo>
                <a:lnTo>
                  <a:pt x="224028" y="0"/>
                </a:lnTo>
                <a:close/>
              </a:path>
              <a:path w="227329" h="1290954">
                <a:moveTo>
                  <a:pt x="13716" y="1284732"/>
                </a:moveTo>
                <a:lnTo>
                  <a:pt x="6096" y="1284732"/>
                </a:lnTo>
                <a:lnTo>
                  <a:pt x="13716" y="1290827"/>
                </a:lnTo>
                <a:lnTo>
                  <a:pt x="13716" y="1284732"/>
                </a:lnTo>
                <a:close/>
              </a:path>
              <a:path w="227329" h="1290954">
                <a:moveTo>
                  <a:pt x="214884" y="1284732"/>
                </a:moveTo>
                <a:lnTo>
                  <a:pt x="13716" y="1284732"/>
                </a:lnTo>
                <a:lnTo>
                  <a:pt x="13716" y="1290827"/>
                </a:lnTo>
                <a:lnTo>
                  <a:pt x="214884" y="1290827"/>
                </a:lnTo>
                <a:lnTo>
                  <a:pt x="214884" y="1284732"/>
                </a:lnTo>
                <a:close/>
              </a:path>
              <a:path w="227329" h="1290954">
                <a:moveTo>
                  <a:pt x="214884" y="6096"/>
                </a:moveTo>
                <a:lnTo>
                  <a:pt x="214884" y="1290827"/>
                </a:lnTo>
                <a:lnTo>
                  <a:pt x="220979" y="1284732"/>
                </a:lnTo>
                <a:lnTo>
                  <a:pt x="227076" y="1284732"/>
                </a:lnTo>
                <a:lnTo>
                  <a:pt x="227076" y="12192"/>
                </a:lnTo>
                <a:lnTo>
                  <a:pt x="220980" y="12192"/>
                </a:lnTo>
                <a:lnTo>
                  <a:pt x="214884" y="6096"/>
                </a:lnTo>
                <a:close/>
              </a:path>
              <a:path w="227329" h="1290954">
                <a:moveTo>
                  <a:pt x="227076" y="1284732"/>
                </a:moveTo>
                <a:lnTo>
                  <a:pt x="220979" y="1284732"/>
                </a:lnTo>
                <a:lnTo>
                  <a:pt x="214884" y="1290827"/>
                </a:lnTo>
                <a:lnTo>
                  <a:pt x="227076" y="1290827"/>
                </a:lnTo>
                <a:lnTo>
                  <a:pt x="227076" y="1284732"/>
                </a:lnTo>
                <a:close/>
              </a:path>
              <a:path w="227329" h="1290954">
                <a:moveTo>
                  <a:pt x="13716" y="6096"/>
                </a:moveTo>
                <a:lnTo>
                  <a:pt x="6095" y="12192"/>
                </a:lnTo>
                <a:lnTo>
                  <a:pt x="13716" y="12192"/>
                </a:lnTo>
                <a:lnTo>
                  <a:pt x="13716" y="6096"/>
                </a:lnTo>
                <a:close/>
              </a:path>
              <a:path w="227329" h="1290954">
                <a:moveTo>
                  <a:pt x="214884" y="6096"/>
                </a:moveTo>
                <a:lnTo>
                  <a:pt x="13716" y="6096"/>
                </a:lnTo>
                <a:lnTo>
                  <a:pt x="13716" y="12192"/>
                </a:lnTo>
                <a:lnTo>
                  <a:pt x="214884" y="12192"/>
                </a:lnTo>
                <a:lnTo>
                  <a:pt x="214884" y="6096"/>
                </a:lnTo>
                <a:close/>
              </a:path>
              <a:path w="227329" h="1290954">
                <a:moveTo>
                  <a:pt x="227076" y="6096"/>
                </a:moveTo>
                <a:lnTo>
                  <a:pt x="214884" y="6096"/>
                </a:lnTo>
                <a:lnTo>
                  <a:pt x="220980" y="12192"/>
                </a:lnTo>
                <a:lnTo>
                  <a:pt x="227076" y="12192"/>
                </a:lnTo>
                <a:lnTo>
                  <a:pt x="227076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53584" y="2488686"/>
            <a:ext cx="227329" cy="1290955"/>
          </a:xfrm>
          <a:custGeom>
            <a:avLst/>
            <a:gdLst/>
            <a:ahLst/>
            <a:cxnLst/>
            <a:rect l="l" t="t" r="r" b="b"/>
            <a:pathLst>
              <a:path w="227329" h="1290954">
                <a:moveTo>
                  <a:pt x="224028" y="0"/>
                </a:moveTo>
                <a:lnTo>
                  <a:pt x="3048" y="0"/>
                </a:lnTo>
                <a:lnTo>
                  <a:pt x="0" y="1524"/>
                </a:lnTo>
                <a:lnTo>
                  <a:pt x="0" y="1290827"/>
                </a:lnTo>
                <a:lnTo>
                  <a:pt x="12192" y="1290827"/>
                </a:lnTo>
                <a:lnTo>
                  <a:pt x="6096" y="1284732"/>
                </a:lnTo>
                <a:lnTo>
                  <a:pt x="12192" y="1284732"/>
                </a:lnTo>
                <a:lnTo>
                  <a:pt x="12192" y="12192"/>
                </a:lnTo>
                <a:lnTo>
                  <a:pt x="6095" y="12192"/>
                </a:lnTo>
                <a:lnTo>
                  <a:pt x="12192" y="6096"/>
                </a:lnTo>
                <a:lnTo>
                  <a:pt x="227076" y="6096"/>
                </a:lnTo>
                <a:lnTo>
                  <a:pt x="227076" y="1524"/>
                </a:lnTo>
                <a:lnTo>
                  <a:pt x="224028" y="0"/>
                </a:lnTo>
                <a:close/>
              </a:path>
              <a:path w="227329" h="1290954">
                <a:moveTo>
                  <a:pt x="12192" y="1284732"/>
                </a:moveTo>
                <a:lnTo>
                  <a:pt x="6096" y="1284732"/>
                </a:lnTo>
                <a:lnTo>
                  <a:pt x="12192" y="1290827"/>
                </a:lnTo>
                <a:lnTo>
                  <a:pt x="12192" y="1284732"/>
                </a:lnTo>
                <a:close/>
              </a:path>
              <a:path w="227329" h="1290954">
                <a:moveTo>
                  <a:pt x="213360" y="1284732"/>
                </a:moveTo>
                <a:lnTo>
                  <a:pt x="12192" y="1284732"/>
                </a:lnTo>
                <a:lnTo>
                  <a:pt x="12192" y="1290827"/>
                </a:lnTo>
                <a:lnTo>
                  <a:pt x="213360" y="1290827"/>
                </a:lnTo>
                <a:lnTo>
                  <a:pt x="213360" y="1284732"/>
                </a:lnTo>
                <a:close/>
              </a:path>
              <a:path w="227329" h="1290954">
                <a:moveTo>
                  <a:pt x="213360" y="6096"/>
                </a:moveTo>
                <a:lnTo>
                  <a:pt x="213360" y="1290827"/>
                </a:lnTo>
                <a:lnTo>
                  <a:pt x="220979" y="1284732"/>
                </a:lnTo>
                <a:lnTo>
                  <a:pt x="227076" y="1284732"/>
                </a:lnTo>
                <a:lnTo>
                  <a:pt x="227076" y="12192"/>
                </a:lnTo>
                <a:lnTo>
                  <a:pt x="220980" y="12192"/>
                </a:lnTo>
                <a:lnTo>
                  <a:pt x="213360" y="6096"/>
                </a:lnTo>
                <a:close/>
              </a:path>
              <a:path w="227329" h="1290954">
                <a:moveTo>
                  <a:pt x="227076" y="1284732"/>
                </a:moveTo>
                <a:lnTo>
                  <a:pt x="220979" y="1284732"/>
                </a:lnTo>
                <a:lnTo>
                  <a:pt x="213360" y="1290827"/>
                </a:lnTo>
                <a:lnTo>
                  <a:pt x="227076" y="1290827"/>
                </a:lnTo>
                <a:lnTo>
                  <a:pt x="227076" y="1284732"/>
                </a:lnTo>
                <a:close/>
              </a:path>
              <a:path w="227329" h="1290954">
                <a:moveTo>
                  <a:pt x="12192" y="6096"/>
                </a:moveTo>
                <a:lnTo>
                  <a:pt x="6095" y="12192"/>
                </a:lnTo>
                <a:lnTo>
                  <a:pt x="12192" y="12192"/>
                </a:lnTo>
                <a:lnTo>
                  <a:pt x="12192" y="6096"/>
                </a:lnTo>
                <a:close/>
              </a:path>
              <a:path w="227329" h="1290954">
                <a:moveTo>
                  <a:pt x="213360" y="6096"/>
                </a:moveTo>
                <a:lnTo>
                  <a:pt x="12192" y="6096"/>
                </a:lnTo>
                <a:lnTo>
                  <a:pt x="12192" y="12192"/>
                </a:lnTo>
                <a:lnTo>
                  <a:pt x="213360" y="12192"/>
                </a:lnTo>
                <a:lnTo>
                  <a:pt x="213360" y="6096"/>
                </a:lnTo>
                <a:close/>
              </a:path>
              <a:path w="227329" h="1290954">
                <a:moveTo>
                  <a:pt x="227076" y="6096"/>
                </a:moveTo>
                <a:lnTo>
                  <a:pt x="213360" y="6096"/>
                </a:lnTo>
                <a:lnTo>
                  <a:pt x="220980" y="12192"/>
                </a:lnTo>
                <a:lnTo>
                  <a:pt x="227076" y="12192"/>
                </a:lnTo>
                <a:lnTo>
                  <a:pt x="227076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266944" y="2488686"/>
            <a:ext cx="227329" cy="1290955"/>
          </a:xfrm>
          <a:custGeom>
            <a:avLst/>
            <a:gdLst/>
            <a:ahLst/>
            <a:cxnLst/>
            <a:rect l="l" t="t" r="r" b="b"/>
            <a:pathLst>
              <a:path w="227329" h="1290954">
                <a:moveTo>
                  <a:pt x="225552" y="0"/>
                </a:moveTo>
                <a:lnTo>
                  <a:pt x="3048" y="0"/>
                </a:lnTo>
                <a:lnTo>
                  <a:pt x="0" y="1524"/>
                </a:lnTo>
                <a:lnTo>
                  <a:pt x="0" y="1290827"/>
                </a:lnTo>
                <a:lnTo>
                  <a:pt x="13716" y="1290827"/>
                </a:lnTo>
                <a:lnTo>
                  <a:pt x="7620" y="1284732"/>
                </a:lnTo>
                <a:lnTo>
                  <a:pt x="13716" y="1284732"/>
                </a:lnTo>
                <a:lnTo>
                  <a:pt x="13716" y="12192"/>
                </a:lnTo>
                <a:lnTo>
                  <a:pt x="7619" y="12192"/>
                </a:lnTo>
                <a:lnTo>
                  <a:pt x="13716" y="6096"/>
                </a:lnTo>
                <a:lnTo>
                  <a:pt x="227076" y="6096"/>
                </a:lnTo>
                <a:lnTo>
                  <a:pt x="227076" y="1524"/>
                </a:lnTo>
                <a:lnTo>
                  <a:pt x="225552" y="0"/>
                </a:lnTo>
                <a:close/>
              </a:path>
              <a:path w="227329" h="1290954">
                <a:moveTo>
                  <a:pt x="13716" y="1284732"/>
                </a:moveTo>
                <a:lnTo>
                  <a:pt x="7620" y="1284732"/>
                </a:lnTo>
                <a:lnTo>
                  <a:pt x="13716" y="1290827"/>
                </a:lnTo>
                <a:lnTo>
                  <a:pt x="13716" y="1284732"/>
                </a:lnTo>
                <a:close/>
              </a:path>
              <a:path w="227329" h="1290954">
                <a:moveTo>
                  <a:pt x="214884" y="1284732"/>
                </a:moveTo>
                <a:lnTo>
                  <a:pt x="13716" y="1284732"/>
                </a:lnTo>
                <a:lnTo>
                  <a:pt x="13716" y="1290827"/>
                </a:lnTo>
                <a:lnTo>
                  <a:pt x="214884" y="1290827"/>
                </a:lnTo>
                <a:lnTo>
                  <a:pt x="214884" y="1284732"/>
                </a:lnTo>
                <a:close/>
              </a:path>
              <a:path w="227329" h="1290954">
                <a:moveTo>
                  <a:pt x="214884" y="6096"/>
                </a:moveTo>
                <a:lnTo>
                  <a:pt x="214884" y="1290827"/>
                </a:lnTo>
                <a:lnTo>
                  <a:pt x="220979" y="1284732"/>
                </a:lnTo>
                <a:lnTo>
                  <a:pt x="227076" y="1284732"/>
                </a:lnTo>
                <a:lnTo>
                  <a:pt x="227076" y="12192"/>
                </a:lnTo>
                <a:lnTo>
                  <a:pt x="220980" y="12192"/>
                </a:lnTo>
                <a:lnTo>
                  <a:pt x="214884" y="6096"/>
                </a:lnTo>
                <a:close/>
              </a:path>
              <a:path w="227329" h="1290954">
                <a:moveTo>
                  <a:pt x="227076" y="1284732"/>
                </a:moveTo>
                <a:lnTo>
                  <a:pt x="220979" y="1284732"/>
                </a:lnTo>
                <a:lnTo>
                  <a:pt x="214884" y="1290827"/>
                </a:lnTo>
                <a:lnTo>
                  <a:pt x="227076" y="1290827"/>
                </a:lnTo>
                <a:lnTo>
                  <a:pt x="227076" y="1284732"/>
                </a:lnTo>
                <a:close/>
              </a:path>
              <a:path w="227329" h="1290954">
                <a:moveTo>
                  <a:pt x="13716" y="6096"/>
                </a:moveTo>
                <a:lnTo>
                  <a:pt x="7619" y="12192"/>
                </a:lnTo>
                <a:lnTo>
                  <a:pt x="13716" y="12192"/>
                </a:lnTo>
                <a:lnTo>
                  <a:pt x="13716" y="6096"/>
                </a:lnTo>
                <a:close/>
              </a:path>
              <a:path w="227329" h="1290954">
                <a:moveTo>
                  <a:pt x="214884" y="6096"/>
                </a:moveTo>
                <a:lnTo>
                  <a:pt x="13716" y="6096"/>
                </a:lnTo>
                <a:lnTo>
                  <a:pt x="13716" y="12192"/>
                </a:lnTo>
                <a:lnTo>
                  <a:pt x="214884" y="12192"/>
                </a:lnTo>
                <a:lnTo>
                  <a:pt x="214884" y="6096"/>
                </a:lnTo>
                <a:close/>
              </a:path>
              <a:path w="227329" h="1290954">
                <a:moveTo>
                  <a:pt x="227076" y="6096"/>
                </a:moveTo>
                <a:lnTo>
                  <a:pt x="214884" y="6096"/>
                </a:lnTo>
                <a:lnTo>
                  <a:pt x="220980" y="12192"/>
                </a:lnTo>
                <a:lnTo>
                  <a:pt x="227076" y="12192"/>
                </a:lnTo>
                <a:lnTo>
                  <a:pt x="227076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487923" y="2494782"/>
            <a:ext cx="215265" cy="1285240"/>
          </a:xfrm>
          <a:custGeom>
            <a:avLst/>
            <a:gdLst/>
            <a:ahLst/>
            <a:cxnLst/>
            <a:rect l="l" t="t" r="r" b="b"/>
            <a:pathLst>
              <a:path w="215264" h="1285239">
                <a:moveTo>
                  <a:pt x="0" y="0"/>
                </a:moveTo>
                <a:lnTo>
                  <a:pt x="214884" y="0"/>
                </a:lnTo>
                <a:lnTo>
                  <a:pt x="214884" y="1284732"/>
                </a:lnTo>
                <a:lnTo>
                  <a:pt x="0" y="1284732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81828" y="2488686"/>
            <a:ext cx="227329" cy="1290955"/>
          </a:xfrm>
          <a:custGeom>
            <a:avLst/>
            <a:gdLst/>
            <a:ahLst/>
            <a:cxnLst/>
            <a:rect l="l" t="t" r="r" b="b"/>
            <a:pathLst>
              <a:path w="227329" h="1290954">
                <a:moveTo>
                  <a:pt x="224028" y="0"/>
                </a:moveTo>
                <a:lnTo>
                  <a:pt x="3048" y="0"/>
                </a:lnTo>
                <a:lnTo>
                  <a:pt x="0" y="1524"/>
                </a:lnTo>
                <a:lnTo>
                  <a:pt x="0" y="1290827"/>
                </a:lnTo>
                <a:lnTo>
                  <a:pt x="12192" y="1290827"/>
                </a:lnTo>
                <a:lnTo>
                  <a:pt x="6096" y="1284732"/>
                </a:lnTo>
                <a:lnTo>
                  <a:pt x="12192" y="1284732"/>
                </a:lnTo>
                <a:lnTo>
                  <a:pt x="12192" y="12192"/>
                </a:lnTo>
                <a:lnTo>
                  <a:pt x="6095" y="12192"/>
                </a:lnTo>
                <a:lnTo>
                  <a:pt x="12192" y="6096"/>
                </a:lnTo>
                <a:lnTo>
                  <a:pt x="227076" y="6096"/>
                </a:lnTo>
                <a:lnTo>
                  <a:pt x="227076" y="1524"/>
                </a:lnTo>
                <a:lnTo>
                  <a:pt x="224028" y="0"/>
                </a:lnTo>
                <a:close/>
              </a:path>
              <a:path w="227329" h="1290954">
                <a:moveTo>
                  <a:pt x="12192" y="1284732"/>
                </a:moveTo>
                <a:lnTo>
                  <a:pt x="6096" y="1284732"/>
                </a:lnTo>
                <a:lnTo>
                  <a:pt x="12192" y="1290827"/>
                </a:lnTo>
                <a:lnTo>
                  <a:pt x="12192" y="1284732"/>
                </a:lnTo>
                <a:close/>
              </a:path>
              <a:path w="227329" h="1290954">
                <a:moveTo>
                  <a:pt x="214884" y="1284732"/>
                </a:moveTo>
                <a:lnTo>
                  <a:pt x="12192" y="1284732"/>
                </a:lnTo>
                <a:lnTo>
                  <a:pt x="12192" y="1290827"/>
                </a:lnTo>
                <a:lnTo>
                  <a:pt x="214884" y="1290827"/>
                </a:lnTo>
                <a:lnTo>
                  <a:pt x="214884" y="1284732"/>
                </a:lnTo>
                <a:close/>
              </a:path>
              <a:path w="227329" h="1290954">
                <a:moveTo>
                  <a:pt x="214884" y="6096"/>
                </a:moveTo>
                <a:lnTo>
                  <a:pt x="214884" y="1290827"/>
                </a:lnTo>
                <a:lnTo>
                  <a:pt x="220979" y="1284732"/>
                </a:lnTo>
                <a:lnTo>
                  <a:pt x="227076" y="1284732"/>
                </a:lnTo>
                <a:lnTo>
                  <a:pt x="227076" y="12192"/>
                </a:lnTo>
                <a:lnTo>
                  <a:pt x="220980" y="12192"/>
                </a:lnTo>
                <a:lnTo>
                  <a:pt x="214884" y="6096"/>
                </a:lnTo>
                <a:close/>
              </a:path>
              <a:path w="227329" h="1290954">
                <a:moveTo>
                  <a:pt x="227076" y="1284732"/>
                </a:moveTo>
                <a:lnTo>
                  <a:pt x="220979" y="1284732"/>
                </a:lnTo>
                <a:lnTo>
                  <a:pt x="214884" y="1290827"/>
                </a:lnTo>
                <a:lnTo>
                  <a:pt x="227076" y="1290827"/>
                </a:lnTo>
                <a:lnTo>
                  <a:pt x="227076" y="1284732"/>
                </a:lnTo>
                <a:close/>
              </a:path>
              <a:path w="227329" h="1290954">
                <a:moveTo>
                  <a:pt x="12192" y="6096"/>
                </a:moveTo>
                <a:lnTo>
                  <a:pt x="6095" y="12192"/>
                </a:lnTo>
                <a:lnTo>
                  <a:pt x="12192" y="12192"/>
                </a:lnTo>
                <a:lnTo>
                  <a:pt x="12192" y="6096"/>
                </a:lnTo>
                <a:close/>
              </a:path>
              <a:path w="227329" h="1290954">
                <a:moveTo>
                  <a:pt x="214884" y="6096"/>
                </a:moveTo>
                <a:lnTo>
                  <a:pt x="12192" y="6096"/>
                </a:lnTo>
                <a:lnTo>
                  <a:pt x="12192" y="12192"/>
                </a:lnTo>
                <a:lnTo>
                  <a:pt x="214884" y="12192"/>
                </a:lnTo>
                <a:lnTo>
                  <a:pt x="214884" y="6096"/>
                </a:lnTo>
                <a:close/>
              </a:path>
              <a:path w="227329" h="1290954">
                <a:moveTo>
                  <a:pt x="227076" y="6096"/>
                </a:moveTo>
                <a:lnTo>
                  <a:pt x="214884" y="6096"/>
                </a:lnTo>
                <a:lnTo>
                  <a:pt x="220980" y="12192"/>
                </a:lnTo>
                <a:lnTo>
                  <a:pt x="227076" y="12192"/>
                </a:lnTo>
                <a:lnTo>
                  <a:pt x="227076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02808" y="2494782"/>
            <a:ext cx="213360" cy="1285240"/>
          </a:xfrm>
          <a:custGeom>
            <a:avLst/>
            <a:gdLst/>
            <a:ahLst/>
            <a:cxnLst/>
            <a:rect l="l" t="t" r="r" b="b"/>
            <a:pathLst>
              <a:path w="213360" h="1285239">
                <a:moveTo>
                  <a:pt x="0" y="0"/>
                </a:moveTo>
                <a:lnTo>
                  <a:pt x="213360" y="0"/>
                </a:lnTo>
                <a:lnTo>
                  <a:pt x="213360" y="1284732"/>
                </a:lnTo>
                <a:lnTo>
                  <a:pt x="0" y="1284732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696711" y="2488686"/>
            <a:ext cx="227329" cy="1290955"/>
          </a:xfrm>
          <a:custGeom>
            <a:avLst/>
            <a:gdLst/>
            <a:ahLst/>
            <a:cxnLst/>
            <a:rect l="l" t="t" r="r" b="b"/>
            <a:pathLst>
              <a:path w="227329" h="1290954">
                <a:moveTo>
                  <a:pt x="224028" y="0"/>
                </a:moveTo>
                <a:lnTo>
                  <a:pt x="3048" y="0"/>
                </a:lnTo>
                <a:lnTo>
                  <a:pt x="0" y="1524"/>
                </a:lnTo>
                <a:lnTo>
                  <a:pt x="0" y="1290827"/>
                </a:lnTo>
                <a:lnTo>
                  <a:pt x="12192" y="1290827"/>
                </a:lnTo>
                <a:lnTo>
                  <a:pt x="6096" y="1284732"/>
                </a:lnTo>
                <a:lnTo>
                  <a:pt x="12192" y="1284732"/>
                </a:lnTo>
                <a:lnTo>
                  <a:pt x="12192" y="12192"/>
                </a:lnTo>
                <a:lnTo>
                  <a:pt x="6095" y="12192"/>
                </a:lnTo>
                <a:lnTo>
                  <a:pt x="12192" y="6096"/>
                </a:lnTo>
                <a:lnTo>
                  <a:pt x="227076" y="6096"/>
                </a:lnTo>
                <a:lnTo>
                  <a:pt x="227076" y="1524"/>
                </a:lnTo>
                <a:lnTo>
                  <a:pt x="224028" y="0"/>
                </a:lnTo>
                <a:close/>
              </a:path>
              <a:path w="227329" h="1290954">
                <a:moveTo>
                  <a:pt x="12192" y="1284732"/>
                </a:moveTo>
                <a:lnTo>
                  <a:pt x="6096" y="1284732"/>
                </a:lnTo>
                <a:lnTo>
                  <a:pt x="12192" y="1290827"/>
                </a:lnTo>
                <a:lnTo>
                  <a:pt x="12192" y="1284732"/>
                </a:lnTo>
                <a:close/>
              </a:path>
              <a:path w="227329" h="1290954">
                <a:moveTo>
                  <a:pt x="213360" y="1284732"/>
                </a:moveTo>
                <a:lnTo>
                  <a:pt x="12192" y="1284732"/>
                </a:lnTo>
                <a:lnTo>
                  <a:pt x="12192" y="1290827"/>
                </a:lnTo>
                <a:lnTo>
                  <a:pt x="213360" y="1290827"/>
                </a:lnTo>
                <a:lnTo>
                  <a:pt x="213360" y="1284732"/>
                </a:lnTo>
                <a:close/>
              </a:path>
              <a:path w="227329" h="1290954">
                <a:moveTo>
                  <a:pt x="213360" y="6096"/>
                </a:moveTo>
                <a:lnTo>
                  <a:pt x="213360" y="1290827"/>
                </a:lnTo>
                <a:lnTo>
                  <a:pt x="219456" y="1284732"/>
                </a:lnTo>
                <a:lnTo>
                  <a:pt x="227076" y="1284732"/>
                </a:lnTo>
                <a:lnTo>
                  <a:pt x="227076" y="12192"/>
                </a:lnTo>
                <a:lnTo>
                  <a:pt x="219456" y="12192"/>
                </a:lnTo>
                <a:lnTo>
                  <a:pt x="213360" y="6096"/>
                </a:lnTo>
                <a:close/>
              </a:path>
              <a:path w="227329" h="1290954">
                <a:moveTo>
                  <a:pt x="227076" y="1284732"/>
                </a:moveTo>
                <a:lnTo>
                  <a:pt x="219456" y="1284732"/>
                </a:lnTo>
                <a:lnTo>
                  <a:pt x="213360" y="1290827"/>
                </a:lnTo>
                <a:lnTo>
                  <a:pt x="227076" y="1290827"/>
                </a:lnTo>
                <a:lnTo>
                  <a:pt x="227076" y="1284732"/>
                </a:lnTo>
                <a:close/>
              </a:path>
              <a:path w="227329" h="1290954">
                <a:moveTo>
                  <a:pt x="12192" y="6096"/>
                </a:moveTo>
                <a:lnTo>
                  <a:pt x="6095" y="12192"/>
                </a:lnTo>
                <a:lnTo>
                  <a:pt x="12192" y="12192"/>
                </a:lnTo>
                <a:lnTo>
                  <a:pt x="12192" y="6096"/>
                </a:lnTo>
                <a:close/>
              </a:path>
              <a:path w="227329" h="1290954">
                <a:moveTo>
                  <a:pt x="213360" y="6096"/>
                </a:moveTo>
                <a:lnTo>
                  <a:pt x="12192" y="6096"/>
                </a:lnTo>
                <a:lnTo>
                  <a:pt x="12192" y="12192"/>
                </a:lnTo>
                <a:lnTo>
                  <a:pt x="213360" y="12192"/>
                </a:lnTo>
                <a:lnTo>
                  <a:pt x="213360" y="6096"/>
                </a:lnTo>
                <a:close/>
              </a:path>
              <a:path w="227329" h="1290954">
                <a:moveTo>
                  <a:pt x="227076" y="6096"/>
                </a:moveTo>
                <a:lnTo>
                  <a:pt x="213360" y="6096"/>
                </a:lnTo>
                <a:lnTo>
                  <a:pt x="219456" y="12192"/>
                </a:lnTo>
                <a:lnTo>
                  <a:pt x="227076" y="12192"/>
                </a:lnTo>
                <a:lnTo>
                  <a:pt x="227076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851075" y="2508041"/>
            <a:ext cx="7105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Cache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08856" y="1377157"/>
            <a:ext cx="1663064" cy="1086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0" marR="5080" indent="65405" algn="r">
              <a:lnSpc>
                <a:spcPct val="100000"/>
              </a:lnSpc>
              <a:spcBef>
                <a:spcPts val="100"/>
              </a:spcBef>
            </a:pPr>
            <a:r>
              <a:rPr sz="1800" b="1" spc="-20" dirty="0">
                <a:latin typeface="Arial"/>
                <a:cs typeface="Arial"/>
              </a:rPr>
              <a:t>2-Way</a:t>
            </a:r>
            <a:r>
              <a:rPr sz="1800" b="1" spc="-145" dirty="0">
                <a:latin typeface="Arial"/>
                <a:cs typeface="Arial"/>
              </a:rPr>
              <a:t> </a:t>
            </a:r>
            <a:r>
              <a:rPr sz="1800" b="1" spc="-15" dirty="0">
                <a:latin typeface="Arial"/>
                <a:cs typeface="Arial"/>
              </a:rPr>
              <a:t>Assoc </a:t>
            </a:r>
            <a:r>
              <a:rPr sz="1800" b="1" dirty="0">
                <a:latin typeface="Arial"/>
                <a:cs typeface="Arial"/>
              </a:rPr>
              <a:t> (12 </a:t>
            </a:r>
            <a:r>
              <a:rPr sz="1800" b="1" spc="-5" dirty="0">
                <a:latin typeface="Arial"/>
                <a:cs typeface="Arial"/>
              </a:rPr>
              <a:t>mod 4) </a:t>
            </a:r>
            <a:r>
              <a:rPr sz="1800" b="1" dirty="0">
                <a:latin typeface="Arial"/>
                <a:cs typeface="Arial"/>
              </a:rPr>
              <a:t>=</a:t>
            </a:r>
            <a:r>
              <a:rPr sz="1800" b="1" spc="-10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00">
              <a:latin typeface="Arial"/>
              <a:cs typeface="Arial"/>
            </a:endParaRPr>
          </a:p>
          <a:p>
            <a:pPr marR="13970" algn="r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0</a:t>
            </a:r>
            <a:r>
              <a:rPr sz="1800" spc="17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</a:t>
            </a:r>
            <a:r>
              <a:rPr sz="1800" spc="16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2</a:t>
            </a:r>
            <a:r>
              <a:rPr sz="1800" spc="17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3</a:t>
            </a:r>
            <a:r>
              <a:rPr sz="1800" spc="17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4</a:t>
            </a:r>
            <a:r>
              <a:rPr sz="1800" spc="16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5</a:t>
            </a:r>
            <a:r>
              <a:rPr sz="1800" spc="17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6</a:t>
            </a:r>
            <a:r>
              <a:rPr sz="1800" spc="18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7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197222" y="3785737"/>
            <a:ext cx="224154" cy="0"/>
          </a:xfrm>
          <a:custGeom>
            <a:avLst/>
            <a:gdLst/>
            <a:ahLst/>
            <a:cxnLst/>
            <a:rect l="l" t="t" r="r" b="b"/>
            <a:pathLst>
              <a:path w="224154">
                <a:moveTo>
                  <a:pt x="0" y="0"/>
                </a:moveTo>
                <a:lnTo>
                  <a:pt x="223774" y="0"/>
                </a:lnTo>
              </a:path>
            </a:pathLst>
          </a:custGeom>
          <a:ln w="38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195571" y="3781927"/>
            <a:ext cx="227329" cy="0"/>
          </a:xfrm>
          <a:custGeom>
            <a:avLst/>
            <a:gdLst/>
            <a:ahLst/>
            <a:cxnLst/>
            <a:rect l="l" t="t" r="r" b="b"/>
            <a:pathLst>
              <a:path w="227329">
                <a:moveTo>
                  <a:pt x="0" y="0"/>
                </a:moveTo>
                <a:lnTo>
                  <a:pt x="227075" y="0"/>
                </a:lnTo>
              </a:path>
            </a:pathLst>
          </a:custGeom>
          <a:ln w="38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09288" y="3779514"/>
            <a:ext cx="201295" cy="0"/>
          </a:xfrm>
          <a:custGeom>
            <a:avLst/>
            <a:gdLst/>
            <a:ahLst/>
            <a:cxnLst/>
            <a:rect l="l" t="t" r="r" b="b"/>
            <a:pathLst>
              <a:path w="201295">
                <a:moveTo>
                  <a:pt x="0" y="0"/>
                </a:moveTo>
                <a:lnTo>
                  <a:pt x="20116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410455" y="3779514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191" y="0"/>
                </a:moveTo>
                <a:lnTo>
                  <a:pt x="0" y="0"/>
                </a:lnTo>
                <a:lnTo>
                  <a:pt x="121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412107" y="3785737"/>
            <a:ext cx="224154" cy="0"/>
          </a:xfrm>
          <a:custGeom>
            <a:avLst/>
            <a:gdLst/>
            <a:ahLst/>
            <a:cxnLst/>
            <a:rect l="l" t="t" r="r" b="b"/>
            <a:pathLst>
              <a:path w="224154">
                <a:moveTo>
                  <a:pt x="0" y="0"/>
                </a:moveTo>
                <a:lnTo>
                  <a:pt x="223774" y="0"/>
                </a:lnTo>
              </a:path>
            </a:pathLst>
          </a:custGeom>
          <a:ln w="38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10455" y="3781927"/>
            <a:ext cx="227329" cy="0"/>
          </a:xfrm>
          <a:custGeom>
            <a:avLst/>
            <a:gdLst/>
            <a:ahLst/>
            <a:cxnLst/>
            <a:rect l="l" t="t" r="r" b="b"/>
            <a:pathLst>
              <a:path w="227329">
                <a:moveTo>
                  <a:pt x="0" y="0"/>
                </a:moveTo>
                <a:lnTo>
                  <a:pt x="227075" y="0"/>
                </a:lnTo>
              </a:path>
            </a:pathLst>
          </a:custGeom>
          <a:ln w="38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22647" y="3779514"/>
            <a:ext cx="203200" cy="0"/>
          </a:xfrm>
          <a:custGeom>
            <a:avLst/>
            <a:gdLst/>
            <a:ahLst/>
            <a:cxnLst/>
            <a:rect l="l" t="t" r="r" b="b"/>
            <a:pathLst>
              <a:path w="203200">
                <a:moveTo>
                  <a:pt x="0" y="0"/>
                </a:moveTo>
                <a:lnTo>
                  <a:pt x="20269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625340" y="3779514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191" y="0"/>
                </a:moveTo>
                <a:lnTo>
                  <a:pt x="0" y="0"/>
                </a:lnTo>
                <a:lnTo>
                  <a:pt x="121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626165" y="3785737"/>
            <a:ext cx="224790" cy="0"/>
          </a:xfrm>
          <a:custGeom>
            <a:avLst/>
            <a:gdLst/>
            <a:ahLst/>
            <a:cxnLst/>
            <a:rect l="l" t="t" r="r" b="b"/>
            <a:pathLst>
              <a:path w="224789">
                <a:moveTo>
                  <a:pt x="0" y="0"/>
                </a:moveTo>
                <a:lnTo>
                  <a:pt x="224599" y="0"/>
                </a:lnTo>
              </a:path>
            </a:pathLst>
          </a:custGeom>
          <a:ln w="38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625340" y="3781927"/>
            <a:ext cx="227329" cy="0"/>
          </a:xfrm>
          <a:custGeom>
            <a:avLst/>
            <a:gdLst/>
            <a:ahLst/>
            <a:cxnLst/>
            <a:rect l="l" t="t" r="r" b="b"/>
            <a:pathLst>
              <a:path w="227329">
                <a:moveTo>
                  <a:pt x="0" y="0"/>
                </a:moveTo>
                <a:lnTo>
                  <a:pt x="227075" y="0"/>
                </a:lnTo>
              </a:path>
            </a:pathLst>
          </a:custGeom>
          <a:ln w="38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637532" y="3779514"/>
            <a:ext cx="201295" cy="0"/>
          </a:xfrm>
          <a:custGeom>
            <a:avLst/>
            <a:gdLst/>
            <a:ahLst/>
            <a:cxnLst/>
            <a:rect l="l" t="t" r="r" b="b"/>
            <a:pathLst>
              <a:path w="201295">
                <a:moveTo>
                  <a:pt x="0" y="0"/>
                </a:moveTo>
                <a:lnTo>
                  <a:pt x="20116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838700" y="3779514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>
                <a:moveTo>
                  <a:pt x="13715" y="0"/>
                </a:moveTo>
                <a:lnTo>
                  <a:pt x="0" y="0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840351" y="3785737"/>
            <a:ext cx="224154" cy="0"/>
          </a:xfrm>
          <a:custGeom>
            <a:avLst/>
            <a:gdLst/>
            <a:ahLst/>
            <a:cxnLst/>
            <a:rect l="l" t="t" r="r" b="b"/>
            <a:pathLst>
              <a:path w="224154">
                <a:moveTo>
                  <a:pt x="0" y="0"/>
                </a:moveTo>
                <a:lnTo>
                  <a:pt x="223774" y="0"/>
                </a:lnTo>
              </a:path>
            </a:pathLst>
          </a:custGeom>
          <a:ln w="38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838700" y="3781927"/>
            <a:ext cx="227329" cy="0"/>
          </a:xfrm>
          <a:custGeom>
            <a:avLst/>
            <a:gdLst/>
            <a:ahLst/>
            <a:cxnLst/>
            <a:rect l="l" t="t" r="r" b="b"/>
            <a:pathLst>
              <a:path w="227329">
                <a:moveTo>
                  <a:pt x="0" y="0"/>
                </a:moveTo>
                <a:lnTo>
                  <a:pt x="227075" y="0"/>
                </a:lnTo>
              </a:path>
            </a:pathLst>
          </a:custGeom>
          <a:ln w="38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852415" y="3779514"/>
            <a:ext cx="201295" cy="0"/>
          </a:xfrm>
          <a:custGeom>
            <a:avLst/>
            <a:gdLst/>
            <a:ahLst/>
            <a:cxnLst/>
            <a:rect l="l" t="t" r="r" b="b"/>
            <a:pathLst>
              <a:path w="201295">
                <a:moveTo>
                  <a:pt x="0" y="0"/>
                </a:moveTo>
                <a:lnTo>
                  <a:pt x="20116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053584" y="3779514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191" y="0"/>
                </a:moveTo>
                <a:lnTo>
                  <a:pt x="0" y="0"/>
                </a:lnTo>
                <a:lnTo>
                  <a:pt x="121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055234" y="3785737"/>
            <a:ext cx="224154" cy="0"/>
          </a:xfrm>
          <a:custGeom>
            <a:avLst/>
            <a:gdLst/>
            <a:ahLst/>
            <a:cxnLst/>
            <a:rect l="l" t="t" r="r" b="b"/>
            <a:pathLst>
              <a:path w="224154">
                <a:moveTo>
                  <a:pt x="0" y="0"/>
                </a:moveTo>
                <a:lnTo>
                  <a:pt x="223774" y="0"/>
                </a:lnTo>
              </a:path>
            </a:pathLst>
          </a:custGeom>
          <a:ln w="38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053584" y="3781927"/>
            <a:ext cx="227329" cy="0"/>
          </a:xfrm>
          <a:custGeom>
            <a:avLst/>
            <a:gdLst/>
            <a:ahLst/>
            <a:cxnLst/>
            <a:rect l="l" t="t" r="r" b="b"/>
            <a:pathLst>
              <a:path w="227329">
                <a:moveTo>
                  <a:pt x="0" y="0"/>
                </a:moveTo>
                <a:lnTo>
                  <a:pt x="227075" y="0"/>
                </a:lnTo>
              </a:path>
            </a:pathLst>
          </a:custGeom>
          <a:ln w="38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065776" y="3779514"/>
            <a:ext cx="201295" cy="0"/>
          </a:xfrm>
          <a:custGeom>
            <a:avLst/>
            <a:gdLst/>
            <a:ahLst/>
            <a:cxnLst/>
            <a:rect l="l" t="t" r="r" b="b"/>
            <a:pathLst>
              <a:path w="201295">
                <a:moveTo>
                  <a:pt x="0" y="0"/>
                </a:moveTo>
                <a:lnTo>
                  <a:pt x="20116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266944" y="3779514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>
                <a:moveTo>
                  <a:pt x="13715" y="0"/>
                </a:moveTo>
                <a:lnTo>
                  <a:pt x="0" y="0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268595" y="3785737"/>
            <a:ext cx="224790" cy="0"/>
          </a:xfrm>
          <a:custGeom>
            <a:avLst/>
            <a:gdLst/>
            <a:ahLst/>
            <a:cxnLst/>
            <a:rect l="l" t="t" r="r" b="b"/>
            <a:pathLst>
              <a:path w="224789">
                <a:moveTo>
                  <a:pt x="0" y="0"/>
                </a:moveTo>
                <a:lnTo>
                  <a:pt x="224599" y="0"/>
                </a:lnTo>
              </a:path>
            </a:pathLst>
          </a:custGeom>
          <a:ln w="38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266944" y="3781927"/>
            <a:ext cx="227329" cy="0"/>
          </a:xfrm>
          <a:custGeom>
            <a:avLst/>
            <a:gdLst/>
            <a:ahLst/>
            <a:cxnLst/>
            <a:rect l="l" t="t" r="r" b="b"/>
            <a:pathLst>
              <a:path w="227329">
                <a:moveTo>
                  <a:pt x="0" y="0"/>
                </a:moveTo>
                <a:lnTo>
                  <a:pt x="227075" y="0"/>
                </a:lnTo>
              </a:path>
            </a:pathLst>
          </a:custGeom>
          <a:ln w="38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280659" y="3779514"/>
            <a:ext cx="201295" cy="0"/>
          </a:xfrm>
          <a:custGeom>
            <a:avLst/>
            <a:gdLst/>
            <a:ahLst/>
            <a:cxnLst/>
            <a:rect l="l" t="t" r="r" b="b"/>
            <a:pathLst>
              <a:path w="201295">
                <a:moveTo>
                  <a:pt x="0" y="0"/>
                </a:moveTo>
                <a:lnTo>
                  <a:pt x="20116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481828" y="3779514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191" y="0"/>
                </a:moveTo>
                <a:lnTo>
                  <a:pt x="0" y="0"/>
                </a:lnTo>
                <a:lnTo>
                  <a:pt x="121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483478" y="3785737"/>
            <a:ext cx="224154" cy="0"/>
          </a:xfrm>
          <a:custGeom>
            <a:avLst/>
            <a:gdLst/>
            <a:ahLst/>
            <a:cxnLst/>
            <a:rect l="l" t="t" r="r" b="b"/>
            <a:pathLst>
              <a:path w="224154">
                <a:moveTo>
                  <a:pt x="0" y="0"/>
                </a:moveTo>
                <a:lnTo>
                  <a:pt x="223774" y="0"/>
                </a:lnTo>
              </a:path>
            </a:pathLst>
          </a:custGeom>
          <a:ln w="38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481828" y="3781927"/>
            <a:ext cx="227329" cy="0"/>
          </a:xfrm>
          <a:custGeom>
            <a:avLst/>
            <a:gdLst/>
            <a:ahLst/>
            <a:cxnLst/>
            <a:rect l="l" t="t" r="r" b="b"/>
            <a:pathLst>
              <a:path w="227329">
                <a:moveTo>
                  <a:pt x="0" y="0"/>
                </a:moveTo>
                <a:lnTo>
                  <a:pt x="227075" y="0"/>
                </a:lnTo>
              </a:path>
            </a:pathLst>
          </a:custGeom>
          <a:ln w="38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494020" y="3779514"/>
            <a:ext cx="203200" cy="0"/>
          </a:xfrm>
          <a:custGeom>
            <a:avLst/>
            <a:gdLst/>
            <a:ahLst/>
            <a:cxnLst/>
            <a:rect l="l" t="t" r="r" b="b"/>
            <a:pathLst>
              <a:path w="203200">
                <a:moveTo>
                  <a:pt x="0" y="0"/>
                </a:moveTo>
                <a:lnTo>
                  <a:pt x="20269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696711" y="3779514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191" y="0"/>
                </a:moveTo>
                <a:lnTo>
                  <a:pt x="0" y="0"/>
                </a:lnTo>
                <a:lnTo>
                  <a:pt x="121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698363" y="3785737"/>
            <a:ext cx="224154" cy="0"/>
          </a:xfrm>
          <a:custGeom>
            <a:avLst/>
            <a:gdLst/>
            <a:ahLst/>
            <a:cxnLst/>
            <a:rect l="l" t="t" r="r" b="b"/>
            <a:pathLst>
              <a:path w="224154">
                <a:moveTo>
                  <a:pt x="0" y="0"/>
                </a:moveTo>
                <a:lnTo>
                  <a:pt x="223774" y="0"/>
                </a:lnTo>
              </a:path>
            </a:pathLst>
          </a:custGeom>
          <a:ln w="38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696711" y="3781927"/>
            <a:ext cx="227329" cy="0"/>
          </a:xfrm>
          <a:custGeom>
            <a:avLst/>
            <a:gdLst/>
            <a:ahLst/>
            <a:cxnLst/>
            <a:rect l="l" t="t" r="r" b="b"/>
            <a:pathLst>
              <a:path w="227329">
                <a:moveTo>
                  <a:pt x="0" y="0"/>
                </a:moveTo>
                <a:lnTo>
                  <a:pt x="227075" y="0"/>
                </a:lnTo>
              </a:path>
            </a:pathLst>
          </a:custGeom>
          <a:ln w="38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708903" y="3779514"/>
            <a:ext cx="201295" cy="0"/>
          </a:xfrm>
          <a:custGeom>
            <a:avLst/>
            <a:gdLst/>
            <a:ahLst/>
            <a:cxnLst/>
            <a:rect l="l" t="t" r="r" b="b"/>
            <a:pathLst>
              <a:path w="201295">
                <a:moveTo>
                  <a:pt x="0" y="0"/>
                </a:moveTo>
                <a:lnTo>
                  <a:pt x="20116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910071" y="3779514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>
                <a:moveTo>
                  <a:pt x="13715" y="0"/>
                </a:moveTo>
                <a:lnTo>
                  <a:pt x="0" y="0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409444" y="5059674"/>
            <a:ext cx="6871715" cy="12984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1279575" y="4295693"/>
            <a:ext cx="7940675" cy="1297940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745"/>
              </a:spcBef>
            </a:pPr>
            <a:r>
              <a:rPr sz="1800" dirty="0">
                <a:latin typeface="Arial"/>
                <a:cs typeface="Arial"/>
              </a:rPr>
              <a:t>1</a:t>
            </a:r>
            <a:r>
              <a:rPr sz="1800" spc="17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</a:t>
            </a:r>
            <a:r>
              <a:rPr sz="1800" spc="1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</a:t>
            </a:r>
            <a:r>
              <a:rPr sz="1800" spc="17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</a:t>
            </a:r>
            <a:r>
              <a:rPr sz="1800" spc="1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</a:t>
            </a:r>
            <a:r>
              <a:rPr sz="1800" spc="1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</a:t>
            </a:r>
            <a:r>
              <a:rPr sz="1800" spc="17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</a:t>
            </a:r>
            <a:r>
              <a:rPr sz="1800" spc="1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</a:t>
            </a:r>
            <a:r>
              <a:rPr sz="1800" spc="1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</a:t>
            </a:r>
            <a:r>
              <a:rPr sz="1800" spc="17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</a:t>
            </a:r>
            <a:r>
              <a:rPr sz="1800" spc="1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2</a:t>
            </a:r>
            <a:r>
              <a:rPr sz="1800" spc="17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2</a:t>
            </a:r>
            <a:r>
              <a:rPr sz="1800" spc="1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2</a:t>
            </a:r>
            <a:r>
              <a:rPr sz="1800" spc="1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2</a:t>
            </a:r>
            <a:r>
              <a:rPr sz="1800" spc="17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2</a:t>
            </a:r>
            <a:r>
              <a:rPr sz="1800" spc="1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2</a:t>
            </a:r>
            <a:r>
              <a:rPr sz="1800" spc="1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2</a:t>
            </a:r>
            <a:r>
              <a:rPr sz="1800" spc="17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2</a:t>
            </a:r>
            <a:r>
              <a:rPr sz="1800" spc="1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2</a:t>
            </a:r>
            <a:r>
              <a:rPr sz="1800" spc="17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2</a:t>
            </a:r>
            <a:r>
              <a:rPr sz="1800" spc="1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3</a:t>
            </a:r>
            <a:r>
              <a:rPr sz="1800" spc="19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650"/>
              </a:spcBef>
            </a:pPr>
            <a:r>
              <a:rPr sz="1800" dirty="0">
                <a:latin typeface="Arial"/>
                <a:cs typeface="Arial"/>
              </a:rPr>
              <a:t>0</a:t>
            </a:r>
            <a:r>
              <a:rPr sz="1800" spc="1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</a:t>
            </a:r>
            <a:r>
              <a:rPr sz="1800" spc="1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2</a:t>
            </a:r>
            <a:r>
              <a:rPr sz="1800" spc="18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3</a:t>
            </a:r>
            <a:r>
              <a:rPr sz="1800" spc="1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4</a:t>
            </a:r>
            <a:r>
              <a:rPr sz="1800" spc="17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5</a:t>
            </a:r>
            <a:r>
              <a:rPr sz="1800" spc="19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6</a:t>
            </a:r>
            <a:r>
              <a:rPr sz="1800" spc="1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7</a:t>
            </a:r>
            <a:r>
              <a:rPr sz="1800" spc="17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8</a:t>
            </a:r>
            <a:r>
              <a:rPr sz="1800" spc="19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9</a:t>
            </a:r>
            <a:r>
              <a:rPr sz="1800" spc="1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0</a:t>
            </a:r>
            <a:r>
              <a:rPr sz="1800" spc="17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</a:t>
            </a:r>
            <a:r>
              <a:rPr sz="1800" spc="19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2</a:t>
            </a:r>
            <a:r>
              <a:rPr sz="1800" spc="17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3</a:t>
            </a:r>
            <a:r>
              <a:rPr sz="1800" spc="1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4</a:t>
            </a:r>
            <a:r>
              <a:rPr sz="1800" spc="19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5</a:t>
            </a:r>
            <a:r>
              <a:rPr sz="1800" spc="17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6</a:t>
            </a:r>
            <a:r>
              <a:rPr sz="1800" spc="19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7</a:t>
            </a:r>
            <a:r>
              <a:rPr sz="1800" spc="1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8</a:t>
            </a:r>
            <a:r>
              <a:rPr sz="1800" spc="17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9</a:t>
            </a:r>
            <a:r>
              <a:rPr sz="1800" spc="19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0</a:t>
            </a:r>
            <a:r>
              <a:rPr sz="1800" spc="17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</a:t>
            </a:r>
            <a:r>
              <a:rPr sz="1800" spc="1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2</a:t>
            </a:r>
            <a:r>
              <a:rPr sz="1800" spc="19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3</a:t>
            </a:r>
            <a:r>
              <a:rPr sz="1800" spc="17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4</a:t>
            </a:r>
            <a:r>
              <a:rPr sz="1800" spc="1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5</a:t>
            </a:r>
            <a:r>
              <a:rPr sz="1800" spc="19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6</a:t>
            </a:r>
            <a:r>
              <a:rPr sz="1800" spc="17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7</a:t>
            </a:r>
            <a:r>
              <a:rPr sz="1800" spc="1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8</a:t>
            </a:r>
            <a:r>
              <a:rPr sz="1800" spc="17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9</a:t>
            </a:r>
            <a:r>
              <a:rPr sz="1800" spc="1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0</a:t>
            </a:r>
            <a:r>
              <a:rPr sz="1800" spc="19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Memory</a:t>
            </a:r>
            <a:endParaRPr sz="1800">
              <a:latin typeface="Arial"/>
              <a:cs typeface="Arial"/>
            </a:endParaRPr>
          </a:p>
        </p:txBody>
      </p:sp>
      <p:sp>
        <p:nvSpPr>
          <p:cNvPr id="51" name="页脚占位符 50">
            <a:extLst>
              <a:ext uri="{FF2B5EF4-FFF2-40B4-BE49-F238E27FC236}">
                <a16:creationId xmlns:a16="http://schemas.microsoft.com/office/drawing/2014/main" id="{C229CB40-49B6-3043-9D2B-64B6055C73C2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82611" y="760074"/>
            <a:ext cx="8413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u="none" spc="10" dirty="0">
                <a:latin typeface="宋体"/>
                <a:cs typeface="宋体"/>
              </a:rPr>
              <a:t>解</a:t>
            </a:r>
            <a:r>
              <a:rPr b="0" u="none" dirty="0">
                <a:latin typeface="宋体"/>
                <a:cs typeface="宋体"/>
              </a:rPr>
              <a:t>答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267455" y="1551426"/>
          <a:ext cx="6002019" cy="3657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884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5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76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5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spc="-13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ag</a:t>
                      </a:r>
                      <a:r>
                        <a:rPr sz="1800" spc="10" dirty="0">
                          <a:latin typeface="宋体"/>
                          <a:cs typeface="宋体"/>
                        </a:rPr>
                        <a:t>标签（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800" b="1" spc="-1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800" spc="10" dirty="0">
                          <a:latin typeface="宋体"/>
                          <a:cs typeface="宋体"/>
                        </a:rPr>
                        <a:t>位</a:t>
                      </a:r>
                      <a:r>
                        <a:rPr sz="1800" dirty="0">
                          <a:latin typeface="宋体"/>
                          <a:cs typeface="宋体"/>
                        </a:rPr>
                        <a:t>）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spc="10" dirty="0">
                          <a:latin typeface="宋体"/>
                          <a:cs typeface="宋体"/>
                        </a:rPr>
                        <a:t>组地址</a:t>
                      </a:r>
                      <a:r>
                        <a:rPr sz="1800" dirty="0">
                          <a:latin typeface="宋体"/>
                          <a:cs typeface="宋体"/>
                        </a:rPr>
                        <a:t>（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8</a:t>
                      </a:r>
                      <a:r>
                        <a:rPr sz="1800" spc="10" dirty="0">
                          <a:latin typeface="宋体"/>
                          <a:cs typeface="宋体"/>
                        </a:rPr>
                        <a:t>位</a:t>
                      </a:r>
                      <a:r>
                        <a:rPr sz="1800" dirty="0">
                          <a:latin typeface="宋体"/>
                          <a:cs typeface="宋体"/>
                        </a:rPr>
                        <a:t>）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spc="10" dirty="0">
                          <a:latin typeface="宋体"/>
                          <a:cs typeface="宋体"/>
                        </a:rPr>
                        <a:t>块内偏移地址</a:t>
                      </a:r>
                      <a:r>
                        <a:rPr sz="1800" dirty="0">
                          <a:latin typeface="宋体"/>
                          <a:cs typeface="宋体"/>
                        </a:rPr>
                        <a:t>（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1800" spc="10" dirty="0">
                          <a:latin typeface="宋体"/>
                          <a:cs typeface="宋体"/>
                        </a:rPr>
                        <a:t>位</a:t>
                      </a:r>
                      <a:r>
                        <a:rPr sz="1800" dirty="0">
                          <a:latin typeface="宋体"/>
                          <a:cs typeface="宋体"/>
                        </a:rPr>
                        <a:t>）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550924" y="1464101"/>
            <a:ext cx="6440805" cy="309816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675"/>
              </a:spcBef>
              <a:buFont typeface="Wingdings"/>
              <a:buChar char=""/>
              <a:tabLst>
                <a:tab pos="299720" algn="l"/>
              </a:tabLst>
            </a:pPr>
            <a:r>
              <a:rPr sz="2400" spc="10" dirty="0">
                <a:latin typeface="宋体"/>
                <a:cs typeface="宋体"/>
              </a:rPr>
              <a:t>解</a:t>
            </a:r>
            <a:r>
              <a:rPr sz="2400" dirty="0">
                <a:latin typeface="宋体"/>
                <a:cs typeface="宋体"/>
              </a:rPr>
              <a:t>：（</a:t>
            </a:r>
            <a:r>
              <a:rPr sz="2400" b="1" dirty="0">
                <a:latin typeface="Arial"/>
                <a:cs typeface="Arial"/>
              </a:rPr>
              <a:t>1</a:t>
            </a:r>
            <a:r>
              <a:rPr sz="2400" dirty="0">
                <a:latin typeface="宋体"/>
                <a:cs typeface="宋体"/>
              </a:rPr>
              <a:t>）</a:t>
            </a:r>
            <a:endParaRPr sz="2400">
              <a:latin typeface="宋体"/>
              <a:cs typeface="宋体"/>
            </a:endParaRPr>
          </a:p>
          <a:p>
            <a:pPr marL="299085" indent="-287020">
              <a:lnSpc>
                <a:spcPct val="100000"/>
              </a:lnSpc>
              <a:spcBef>
                <a:spcPts val="575"/>
              </a:spcBef>
              <a:buFont typeface="Wingdings"/>
              <a:buChar char=""/>
              <a:tabLst>
                <a:tab pos="299720" algn="l"/>
              </a:tabLst>
            </a:pPr>
            <a:r>
              <a:rPr sz="2400" spc="5" dirty="0">
                <a:latin typeface="宋体"/>
                <a:cs typeface="宋体"/>
              </a:rPr>
              <a:t>（</a:t>
            </a:r>
            <a:r>
              <a:rPr sz="2400" b="1" spc="5" dirty="0">
                <a:latin typeface="Arial"/>
                <a:cs typeface="Arial"/>
              </a:rPr>
              <a:t>2</a:t>
            </a:r>
            <a:r>
              <a:rPr sz="2400" spc="5" dirty="0">
                <a:latin typeface="宋体"/>
                <a:cs typeface="宋体"/>
              </a:rPr>
              <a:t>）</a:t>
            </a:r>
            <a:r>
              <a:rPr sz="2400" spc="10" dirty="0">
                <a:latin typeface="宋体"/>
                <a:cs typeface="宋体"/>
              </a:rPr>
              <a:t>二进制地</a:t>
            </a:r>
            <a:r>
              <a:rPr sz="2400" dirty="0">
                <a:latin typeface="宋体"/>
                <a:cs typeface="宋体"/>
              </a:rPr>
              <a:t>址</a:t>
            </a:r>
            <a:endParaRPr sz="2400">
              <a:latin typeface="宋体"/>
              <a:cs typeface="宋体"/>
            </a:endParaRPr>
          </a:p>
          <a:p>
            <a:pPr marL="299085">
              <a:lnSpc>
                <a:spcPct val="100000"/>
              </a:lnSpc>
              <a:spcBef>
                <a:spcPts val="555"/>
              </a:spcBef>
            </a:pP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1111 1010 1011 0001 0010 0011 1000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1001</a:t>
            </a:r>
            <a:endParaRPr sz="24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595"/>
              </a:spcBef>
              <a:buFont typeface="Wingdings"/>
              <a:buChar char=""/>
              <a:tabLst>
                <a:tab pos="299720" algn="l"/>
              </a:tabLst>
            </a:pPr>
            <a:r>
              <a:rPr sz="2400" b="1" spc="-10" dirty="0">
                <a:latin typeface="Arial"/>
                <a:cs typeface="Arial"/>
              </a:rPr>
              <a:t>Cache</a:t>
            </a:r>
            <a:r>
              <a:rPr sz="2400" spc="10" dirty="0">
                <a:latin typeface="宋体"/>
                <a:cs typeface="宋体"/>
              </a:rPr>
              <a:t>中包含数组为</a:t>
            </a:r>
            <a:r>
              <a:rPr sz="2400" b="1" spc="-5" dirty="0">
                <a:latin typeface="Arial"/>
                <a:cs typeface="Arial"/>
              </a:rPr>
              <a:t>1024/4</a:t>
            </a:r>
            <a:r>
              <a:rPr sz="2400" b="1" spc="2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=</a:t>
            </a:r>
            <a:r>
              <a:rPr sz="2400" b="1" spc="-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256</a:t>
            </a:r>
            <a:r>
              <a:rPr sz="2400" dirty="0">
                <a:latin typeface="宋体"/>
                <a:cs typeface="宋体"/>
              </a:rPr>
              <a:t>组</a:t>
            </a:r>
            <a:endParaRPr sz="2400">
              <a:latin typeface="宋体"/>
              <a:cs typeface="宋体"/>
            </a:endParaRPr>
          </a:p>
          <a:p>
            <a:pPr marL="299085" indent="-287020">
              <a:lnSpc>
                <a:spcPct val="100000"/>
              </a:lnSpc>
              <a:spcBef>
                <a:spcPts val="580"/>
              </a:spcBef>
              <a:buFont typeface="Wingdings"/>
              <a:buChar char=""/>
              <a:tabLst>
                <a:tab pos="299720" algn="l"/>
              </a:tabLst>
            </a:pPr>
            <a:r>
              <a:rPr sz="2400" b="1" spc="-10" dirty="0">
                <a:latin typeface="Arial"/>
                <a:cs typeface="Arial"/>
              </a:rPr>
              <a:t>Cache</a:t>
            </a:r>
            <a:r>
              <a:rPr sz="2400" spc="10" dirty="0">
                <a:latin typeface="宋体"/>
                <a:cs typeface="宋体"/>
              </a:rPr>
              <a:t>内组地址</a:t>
            </a:r>
            <a:r>
              <a:rPr sz="2400" spc="5" dirty="0">
                <a:latin typeface="宋体"/>
                <a:cs typeface="宋体"/>
              </a:rPr>
              <a:t>：</a:t>
            </a:r>
            <a:r>
              <a:rPr sz="2400" b="1" spc="5" dirty="0">
                <a:latin typeface="Arial"/>
                <a:cs typeface="Arial"/>
              </a:rPr>
              <a:t>1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■</a:t>
            </a:r>
            <a:r>
              <a:rPr sz="24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0010</a:t>
            </a:r>
            <a:r>
              <a:rPr sz="2400" b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■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 001</a:t>
            </a:r>
            <a:endParaRPr sz="24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575"/>
              </a:spcBef>
              <a:buFont typeface="Wingdings"/>
              <a:buChar char=""/>
              <a:tabLst>
                <a:tab pos="299720" algn="l"/>
              </a:tabLst>
            </a:pPr>
            <a:r>
              <a:rPr sz="2400" spc="10" dirty="0">
                <a:latin typeface="宋体"/>
                <a:cs typeface="宋体"/>
              </a:rPr>
              <a:t>也就是第</a:t>
            </a:r>
            <a:r>
              <a:rPr sz="2400" b="1" spc="-10" dirty="0">
                <a:latin typeface="Arial"/>
                <a:cs typeface="Arial"/>
              </a:rPr>
              <a:t>145</a:t>
            </a:r>
            <a:r>
              <a:rPr sz="2400" spc="10" dirty="0">
                <a:latin typeface="宋体"/>
                <a:cs typeface="宋体"/>
              </a:rPr>
              <a:t>组</a:t>
            </a:r>
            <a:r>
              <a:rPr sz="2400" dirty="0">
                <a:latin typeface="宋体"/>
                <a:cs typeface="宋体"/>
              </a:rPr>
              <a:t>，</a:t>
            </a:r>
            <a:endParaRPr sz="2400">
              <a:latin typeface="宋体"/>
              <a:cs typeface="宋体"/>
            </a:endParaRPr>
          </a:p>
          <a:p>
            <a:pPr marL="299085" indent="-287020">
              <a:lnSpc>
                <a:spcPct val="100000"/>
              </a:lnSpc>
              <a:spcBef>
                <a:spcPts val="575"/>
              </a:spcBef>
              <a:buFont typeface="Wingdings"/>
              <a:buChar char=""/>
              <a:tabLst>
                <a:tab pos="299720" algn="l"/>
              </a:tabLst>
            </a:pPr>
            <a:r>
              <a:rPr sz="2400" spc="10" dirty="0">
                <a:latin typeface="宋体"/>
                <a:cs typeface="宋体"/>
              </a:rPr>
              <a:t>可能在</a:t>
            </a:r>
            <a:r>
              <a:rPr sz="2400" b="1" spc="-10" dirty="0">
                <a:latin typeface="Arial"/>
                <a:cs typeface="Arial"/>
              </a:rPr>
              <a:t>cache</a:t>
            </a:r>
            <a:r>
              <a:rPr sz="2400" spc="10" dirty="0">
                <a:latin typeface="宋体"/>
                <a:cs typeface="宋体"/>
              </a:rPr>
              <a:t>内中的块号为</a:t>
            </a:r>
            <a:r>
              <a:rPr sz="2400" b="1" spc="-5" dirty="0">
                <a:latin typeface="Arial"/>
                <a:cs typeface="Arial"/>
              </a:rPr>
              <a:t>580,581,582</a:t>
            </a:r>
            <a:r>
              <a:rPr sz="2400" spc="10" dirty="0">
                <a:latin typeface="宋体"/>
                <a:cs typeface="宋体"/>
              </a:rPr>
              <a:t>和</a:t>
            </a:r>
            <a:r>
              <a:rPr sz="2400" b="1" spc="-5" dirty="0">
                <a:latin typeface="Arial"/>
                <a:cs typeface="Arial"/>
              </a:rPr>
              <a:t>583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8DF8D7C-E011-574D-876C-632A83B6698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96990" y="755598"/>
            <a:ext cx="381635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5" dirty="0"/>
              <a:t>Cache</a:t>
            </a:r>
            <a:r>
              <a:rPr u="none" spc="-90" dirty="0"/>
              <a:t> </a:t>
            </a:r>
            <a:r>
              <a:rPr u="none" spc="-5" dirty="0"/>
              <a:t>performance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50924" y="1534205"/>
            <a:ext cx="66757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9720" algn="l"/>
              </a:tabLst>
            </a:pPr>
            <a:r>
              <a:rPr sz="2400" b="1" spc="-5" dirty="0">
                <a:latin typeface="Arial"/>
                <a:cs typeface="Arial"/>
              </a:rPr>
              <a:t>Miss-oriented Approach </a:t>
            </a:r>
            <a:r>
              <a:rPr sz="2400" b="1" dirty="0">
                <a:latin typeface="Arial"/>
                <a:cs typeface="Arial"/>
              </a:rPr>
              <a:t>to Memory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Access: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50924" y="2775960"/>
            <a:ext cx="6591300" cy="796925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690"/>
              </a:spcBef>
              <a:buFont typeface="Wingdings"/>
              <a:buChar char=""/>
              <a:tabLst>
                <a:tab pos="299720" algn="l"/>
              </a:tabLst>
            </a:pPr>
            <a:r>
              <a:rPr sz="2400" b="1" spc="-5" dirty="0">
                <a:latin typeface="Arial"/>
                <a:cs typeface="Arial"/>
              </a:rPr>
              <a:t>Separating </a:t>
            </a:r>
            <a:r>
              <a:rPr sz="2400" b="1" dirty="0">
                <a:latin typeface="Arial"/>
                <a:cs typeface="Arial"/>
              </a:rPr>
              <a:t>out Memory </a:t>
            </a:r>
            <a:r>
              <a:rPr sz="2400" b="1" spc="-5" dirty="0">
                <a:latin typeface="Arial"/>
                <a:cs typeface="Arial"/>
              </a:rPr>
              <a:t>component</a:t>
            </a:r>
            <a:r>
              <a:rPr sz="2400" b="1" spc="-6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entirely</a:t>
            </a:r>
            <a:endParaRPr sz="24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440"/>
              </a:spcBef>
              <a:buSzPct val="94444"/>
              <a:buFont typeface="Wingdings"/>
              <a:buChar char=""/>
              <a:tabLst>
                <a:tab pos="698500" algn="l"/>
              </a:tabLst>
            </a:pPr>
            <a:r>
              <a:rPr sz="1800" b="1" spc="-10" dirty="0">
                <a:latin typeface="Arial"/>
                <a:cs typeface="Arial"/>
              </a:rPr>
              <a:t>AMAT=Average </a:t>
            </a:r>
            <a:r>
              <a:rPr sz="1800" b="1" spc="-5" dirty="0">
                <a:latin typeface="Arial"/>
                <a:cs typeface="Arial"/>
              </a:rPr>
              <a:t>Memory </a:t>
            </a:r>
            <a:r>
              <a:rPr sz="1800" b="1" spc="-10" dirty="0">
                <a:latin typeface="Arial"/>
                <a:cs typeface="Arial"/>
              </a:rPr>
              <a:t>Access</a:t>
            </a:r>
            <a:r>
              <a:rPr sz="1800" b="1" spc="9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Time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073301" y="2408486"/>
            <a:ext cx="903605" cy="0"/>
          </a:xfrm>
          <a:custGeom>
            <a:avLst/>
            <a:gdLst/>
            <a:ahLst/>
            <a:cxnLst/>
            <a:rect l="l" t="t" r="r" b="b"/>
            <a:pathLst>
              <a:path w="903604">
                <a:moveTo>
                  <a:pt x="0" y="0"/>
                </a:moveTo>
                <a:lnTo>
                  <a:pt x="903254" y="0"/>
                </a:lnTo>
              </a:path>
            </a:pathLst>
          </a:custGeom>
          <a:ln w="65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376069" y="2368316"/>
            <a:ext cx="30035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15" dirty="0">
                <a:latin typeface="Times New Roman"/>
                <a:cs typeface="Times New Roman"/>
              </a:rPr>
              <a:t>Ins</a:t>
            </a:r>
            <a:r>
              <a:rPr sz="1400" i="1" spc="10" dirty="0">
                <a:latin typeface="Times New Roman"/>
                <a:cs typeface="Times New Roman"/>
              </a:rPr>
              <a:t>t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15816" y="2128091"/>
            <a:ext cx="8284845" cy="4006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2450" i="1" dirty="0">
                <a:latin typeface="Times New Roman"/>
                <a:cs typeface="Times New Roman"/>
              </a:rPr>
              <a:t>CPUtime </a:t>
            </a:r>
            <a:r>
              <a:rPr sz="2450" spc="5" dirty="0">
                <a:latin typeface="Symbol"/>
                <a:cs typeface="Symbol"/>
              </a:rPr>
              <a:t> </a:t>
            </a:r>
            <a:r>
              <a:rPr sz="2450" i="1" spc="5" dirty="0">
                <a:latin typeface="Times New Roman"/>
                <a:cs typeface="Times New Roman"/>
              </a:rPr>
              <a:t>IC </a:t>
            </a:r>
            <a:r>
              <a:rPr sz="2450" spc="30" dirty="0">
                <a:latin typeface="Symbol"/>
                <a:cs typeface="Symbol"/>
              </a:rPr>
              <a:t></a:t>
            </a:r>
            <a:r>
              <a:rPr sz="2450" spc="30" dirty="0">
                <a:latin typeface="Times New Roman"/>
                <a:cs typeface="Times New Roman"/>
              </a:rPr>
              <a:t>(</a:t>
            </a:r>
            <a:r>
              <a:rPr sz="2450" i="1" spc="30" dirty="0">
                <a:latin typeface="Times New Roman"/>
                <a:cs typeface="Times New Roman"/>
              </a:rPr>
              <a:t>CPI</a:t>
            </a:r>
            <a:r>
              <a:rPr sz="1400" i="1" spc="30" dirty="0">
                <a:latin typeface="Times New Roman"/>
                <a:cs typeface="Times New Roman"/>
              </a:rPr>
              <a:t>Execution </a:t>
            </a:r>
            <a:r>
              <a:rPr sz="1400" spc="20" dirty="0">
                <a:latin typeface="Symbol"/>
                <a:cs typeface="Symbol"/>
              </a:rPr>
              <a:t> </a:t>
            </a:r>
            <a:r>
              <a:rPr sz="2100" i="1" spc="22" baseline="45634" dirty="0">
                <a:latin typeface="Times New Roman"/>
                <a:cs typeface="Times New Roman"/>
              </a:rPr>
              <a:t>MemAccess </a:t>
            </a:r>
            <a:r>
              <a:rPr sz="1400" spc="20" dirty="0">
                <a:latin typeface="Symbol"/>
                <a:cs typeface="Symbol"/>
              </a:rPr>
              <a:t> </a:t>
            </a:r>
            <a:r>
              <a:rPr sz="1400" i="1" spc="15" dirty="0">
                <a:latin typeface="Times New Roman"/>
                <a:cs typeface="Times New Roman"/>
              </a:rPr>
              <a:t>MissRate </a:t>
            </a:r>
            <a:r>
              <a:rPr sz="1400" spc="20" dirty="0">
                <a:latin typeface="Symbol"/>
                <a:cs typeface="Symbol"/>
              </a:rPr>
              <a:t> </a:t>
            </a:r>
            <a:r>
              <a:rPr sz="1400" i="1" spc="20" dirty="0">
                <a:latin typeface="Times New Roman"/>
                <a:cs typeface="Times New Roman"/>
              </a:rPr>
              <a:t>MissPenalty</a:t>
            </a:r>
            <a:r>
              <a:rPr sz="2450" spc="20" dirty="0">
                <a:latin typeface="Times New Roman"/>
                <a:cs typeface="Times New Roman"/>
              </a:rPr>
              <a:t>) </a:t>
            </a:r>
            <a:r>
              <a:rPr sz="2450" spc="5" dirty="0">
                <a:latin typeface="Symbol"/>
                <a:cs typeface="Symbol"/>
              </a:rPr>
              <a:t></a:t>
            </a:r>
            <a:r>
              <a:rPr sz="2450" spc="-520" dirty="0">
                <a:latin typeface="Symbol"/>
                <a:cs typeface="Symbol"/>
              </a:rPr>
              <a:t> </a:t>
            </a:r>
            <a:r>
              <a:rPr sz="2450" i="1" dirty="0">
                <a:latin typeface="Times New Roman"/>
                <a:cs typeface="Times New Roman"/>
              </a:rPr>
              <a:t>CycleTime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11919" y="4476152"/>
            <a:ext cx="6200775" cy="105283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60"/>
              </a:spcBef>
            </a:pPr>
            <a:r>
              <a:rPr sz="2000" b="1" i="1" spc="-5" dirty="0">
                <a:latin typeface="Arial-BoldItalicMT"/>
                <a:cs typeface="Arial-BoldItalicMT"/>
              </a:rPr>
              <a:t>AMAT=HitTime </a:t>
            </a:r>
            <a:r>
              <a:rPr sz="2000" b="1" i="1" dirty="0">
                <a:latin typeface="Arial-BoldItalicMT"/>
                <a:cs typeface="Arial-BoldItalicMT"/>
              </a:rPr>
              <a:t>+ MissRate x</a:t>
            </a:r>
            <a:r>
              <a:rPr sz="2000" b="1" i="1" spc="-105" dirty="0">
                <a:latin typeface="Arial-BoldItalicMT"/>
                <a:cs typeface="Arial-BoldItalicMT"/>
              </a:rPr>
              <a:t> </a:t>
            </a:r>
            <a:r>
              <a:rPr sz="2000" b="1" i="1" spc="-5" dirty="0">
                <a:latin typeface="Arial-BoldItalicMT"/>
                <a:cs typeface="Arial-BoldItalicMT"/>
              </a:rPr>
              <a:t>MissPenalty</a:t>
            </a:r>
            <a:endParaRPr sz="2000">
              <a:latin typeface="Arial-BoldItalicMT"/>
              <a:cs typeface="Arial-BoldItalicMT"/>
            </a:endParaRPr>
          </a:p>
          <a:p>
            <a:pPr marL="942975" marR="30480" indent="-139065">
              <a:lnSpc>
                <a:spcPts val="2160"/>
              </a:lnSpc>
              <a:spcBef>
                <a:spcPts val="840"/>
              </a:spcBef>
            </a:pPr>
            <a:r>
              <a:rPr sz="2000" b="1" i="1" dirty="0">
                <a:latin typeface="Arial-BoldItalicMT"/>
                <a:cs typeface="Arial-BoldItalicMT"/>
              </a:rPr>
              <a:t>=(HitTime</a:t>
            </a:r>
            <a:r>
              <a:rPr sz="1950" b="1" i="1" baseline="-21367" dirty="0">
                <a:latin typeface="Arial-BoldItalicMT"/>
                <a:cs typeface="Arial-BoldItalicMT"/>
              </a:rPr>
              <a:t>Inst</a:t>
            </a:r>
            <a:r>
              <a:rPr sz="2000" b="1" i="1" dirty="0">
                <a:latin typeface="Arial-BoldItalicMT"/>
                <a:cs typeface="Arial-BoldItalicMT"/>
              </a:rPr>
              <a:t>+MissRate</a:t>
            </a:r>
            <a:r>
              <a:rPr sz="1950" b="1" i="1" baseline="-21367" dirty="0">
                <a:latin typeface="Arial-BoldItalicMT"/>
                <a:cs typeface="Arial-BoldItalicMT"/>
              </a:rPr>
              <a:t>Inst </a:t>
            </a:r>
            <a:r>
              <a:rPr sz="2000" b="1" i="1" dirty="0">
                <a:latin typeface="Arial-BoldItalicMT"/>
                <a:cs typeface="Arial-BoldItalicMT"/>
              </a:rPr>
              <a:t>x MissPenalty</a:t>
            </a:r>
            <a:r>
              <a:rPr sz="1950" b="1" i="1" baseline="-21367" dirty="0">
                <a:latin typeface="Arial-BoldItalicMT"/>
                <a:cs typeface="Arial-BoldItalicMT"/>
              </a:rPr>
              <a:t>Inst</a:t>
            </a:r>
            <a:r>
              <a:rPr sz="2000" b="1" i="1" dirty="0">
                <a:latin typeface="Arial-BoldItalicMT"/>
                <a:cs typeface="Arial-BoldItalicMT"/>
              </a:rPr>
              <a:t>) +  (HitTime</a:t>
            </a:r>
            <a:r>
              <a:rPr sz="1950" b="1" i="1" baseline="-21367" dirty="0">
                <a:latin typeface="Arial-BoldItalicMT"/>
                <a:cs typeface="Arial-BoldItalicMT"/>
              </a:rPr>
              <a:t>Data</a:t>
            </a:r>
            <a:r>
              <a:rPr sz="2000" b="1" i="1" dirty="0">
                <a:latin typeface="Arial-BoldItalicMT"/>
                <a:cs typeface="Arial-BoldItalicMT"/>
              </a:rPr>
              <a:t>+MissRate</a:t>
            </a:r>
            <a:r>
              <a:rPr sz="1950" b="1" i="1" baseline="-21367" dirty="0">
                <a:latin typeface="Arial-BoldItalicMT"/>
                <a:cs typeface="Arial-BoldItalicMT"/>
              </a:rPr>
              <a:t>Data </a:t>
            </a:r>
            <a:r>
              <a:rPr sz="2000" b="1" i="1" dirty="0">
                <a:latin typeface="Arial-BoldItalicMT"/>
                <a:cs typeface="Arial-BoldItalicMT"/>
              </a:rPr>
              <a:t>x</a:t>
            </a:r>
            <a:r>
              <a:rPr sz="2000" b="1" i="1" spc="-190" dirty="0">
                <a:latin typeface="Arial-BoldItalicMT"/>
                <a:cs typeface="Arial-BoldItalicMT"/>
              </a:rPr>
              <a:t> </a:t>
            </a:r>
            <a:r>
              <a:rPr sz="2000" b="1" i="1" dirty="0">
                <a:latin typeface="Arial-BoldItalicMT"/>
                <a:cs typeface="Arial-BoldItalicMT"/>
              </a:rPr>
              <a:t>MissPenalty</a:t>
            </a:r>
            <a:r>
              <a:rPr sz="1950" b="1" i="1" baseline="-21367" dirty="0">
                <a:latin typeface="Arial-BoldItalicMT"/>
                <a:cs typeface="Arial-BoldItalicMT"/>
              </a:rPr>
              <a:t>Data</a:t>
            </a:r>
            <a:r>
              <a:rPr sz="2000" b="1" i="1" dirty="0">
                <a:latin typeface="Arial-BoldItalicMT"/>
                <a:cs typeface="Arial-BoldItalicMT"/>
              </a:rPr>
              <a:t>)</a:t>
            </a:r>
            <a:endParaRPr sz="2000">
              <a:latin typeface="Arial-BoldItalicMT"/>
              <a:cs typeface="Arial-BoldItalicM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518499" y="4030879"/>
            <a:ext cx="990600" cy="0"/>
          </a:xfrm>
          <a:custGeom>
            <a:avLst/>
            <a:gdLst/>
            <a:ahLst/>
            <a:cxnLst/>
            <a:rect l="l" t="t" r="r" b="b"/>
            <a:pathLst>
              <a:path w="990600">
                <a:moveTo>
                  <a:pt x="0" y="0"/>
                </a:moveTo>
                <a:lnTo>
                  <a:pt x="990122" y="0"/>
                </a:lnTo>
              </a:path>
            </a:pathLst>
          </a:custGeom>
          <a:ln w="71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851432" y="3987454"/>
            <a:ext cx="326390" cy="2654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i="1" spc="5" dirty="0">
                <a:latin typeface="Times New Roman"/>
                <a:cs typeface="Times New Roman"/>
              </a:rPr>
              <a:t>I</a:t>
            </a:r>
            <a:r>
              <a:rPr sz="1550" i="1" spc="15" dirty="0">
                <a:latin typeface="Times New Roman"/>
                <a:cs typeface="Times New Roman"/>
              </a:rPr>
              <a:t>n</a:t>
            </a:r>
            <a:r>
              <a:rPr sz="1550" i="1" dirty="0">
                <a:latin typeface="Times New Roman"/>
                <a:cs typeface="Times New Roman"/>
              </a:rPr>
              <a:t>st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05268" y="3725679"/>
            <a:ext cx="748030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i="1" spc="-5" dirty="0">
                <a:latin typeface="Times New Roman"/>
                <a:cs typeface="Times New Roman"/>
              </a:rPr>
              <a:t>CPUtime</a:t>
            </a:r>
            <a:r>
              <a:rPr sz="2700" i="1" spc="-5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Symbol"/>
                <a:cs typeface="Symbol"/>
              </a:rPr>
              <a:t></a:t>
            </a:r>
            <a:r>
              <a:rPr sz="2700" spc="40" dirty="0">
                <a:latin typeface="Symbol"/>
                <a:cs typeface="Symbol"/>
              </a:rPr>
              <a:t> </a:t>
            </a:r>
            <a:r>
              <a:rPr sz="2700" i="1" dirty="0">
                <a:latin typeface="Times New Roman"/>
                <a:cs typeface="Times New Roman"/>
              </a:rPr>
              <a:t>IC</a:t>
            </a:r>
            <a:r>
              <a:rPr sz="2700" i="1" spc="-254" dirty="0">
                <a:latin typeface="Times New Roman"/>
                <a:cs typeface="Times New Roman"/>
              </a:rPr>
              <a:t> </a:t>
            </a:r>
            <a:r>
              <a:rPr sz="2700" spc="30" dirty="0">
                <a:latin typeface="Symbol"/>
                <a:cs typeface="Symbol"/>
              </a:rPr>
              <a:t></a:t>
            </a:r>
            <a:r>
              <a:rPr sz="2700" spc="30" dirty="0">
                <a:latin typeface="Times New Roman"/>
                <a:cs typeface="Times New Roman"/>
              </a:rPr>
              <a:t>(</a:t>
            </a:r>
            <a:r>
              <a:rPr sz="2700" i="1" spc="30" dirty="0">
                <a:latin typeface="Times New Roman"/>
                <a:cs typeface="Times New Roman"/>
              </a:rPr>
              <a:t>CPI</a:t>
            </a:r>
            <a:r>
              <a:rPr sz="1550" i="1" spc="30" dirty="0">
                <a:latin typeface="Times New Roman"/>
                <a:cs typeface="Times New Roman"/>
              </a:rPr>
              <a:t>AluOps</a:t>
            </a:r>
            <a:r>
              <a:rPr sz="1550" i="1" spc="150" dirty="0">
                <a:latin typeface="Times New Roman"/>
                <a:cs typeface="Times New Roman"/>
              </a:rPr>
              <a:t> </a:t>
            </a:r>
            <a:r>
              <a:rPr sz="1550" spc="10" dirty="0">
                <a:latin typeface="Symbol"/>
                <a:cs typeface="Symbol"/>
              </a:rPr>
              <a:t></a:t>
            </a:r>
            <a:r>
              <a:rPr sz="1550" spc="405" dirty="0">
                <a:latin typeface="Symbol"/>
                <a:cs typeface="Symbol"/>
              </a:rPr>
              <a:t> </a:t>
            </a:r>
            <a:r>
              <a:rPr sz="2325" i="1" spc="7" baseline="44802" dirty="0">
                <a:latin typeface="Times New Roman"/>
                <a:cs typeface="Times New Roman"/>
              </a:rPr>
              <a:t>MemAccess</a:t>
            </a:r>
            <a:r>
              <a:rPr sz="2325" i="1" spc="345" baseline="44802" dirty="0">
                <a:latin typeface="Times New Roman"/>
                <a:cs typeface="Times New Roman"/>
              </a:rPr>
              <a:t> </a:t>
            </a:r>
            <a:r>
              <a:rPr sz="1550" spc="10" dirty="0">
                <a:latin typeface="Symbol"/>
                <a:cs typeface="Symbol"/>
              </a:rPr>
              <a:t></a:t>
            </a:r>
            <a:r>
              <a:rPr sz="1550" spc="200" dirty="0">
                <a:latin typeface="Symbol"/>
                <a:cs typeface="Symbol"/>
              </a:rPr>
              <a:t> </a:t>
            </a:r>
            <a:r>
              <a:rPr sz="1550" i="1" spc="10" dirty="0">
                <a:latin typeface="Times New Roman"/>
                <a:cs typeface="Times New Roman"/>
              </a:rPr>
              <a:t>AMAT</a:t>
            </a:r>
            <a:r>
              <a:rPr sz="1550" i="1" spc="-15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)</a:t>
            </a:r>
            <a:r>
              <a:rPr sz="2700" spc="-40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Symbol"/>
                <a:cs typeface="Symbol"/>
              </a:rPr>
              <a:t></a:t>
            </a:r>
            <a:r>
              <a:rPr sz="2700" spc="-385" dirty="0">
                <a:latin typeface="Symbol"/>
                <a:cs typeface="Symbol"/>
              </a:rPr>
              <a:t> </a:t>
            </a:r>
            <a:r>
              <a:rPr sz="2700" i="1" dirty="0">
                <a:latin typeface="Times New Roman"/>
                <a:cs typeface="Times New Roman"/>
              </a:rPr>
              <a:t>CycleTime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15" name="页脚占位符 14">
            <a:extLst>
              <a:ext uri="{FF2B5EF4-FFF2-40B4-BE49-F238E27FC236}">
                <a16:creationId xmlns:a16="http://schemas.microsoft.com/office/drawing/2014/main" id="{CC726F13-2D26-0147-8076-8A1A3DCFFC73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40519" y="760074"/>
            <a:ext cx="29254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u="none" spc="10" dirty="0" err="1">
                <a:latin typeface="宋体"/>
                <a:cs typeface="宋体"/>
              </a:rPr>
              <a:t>例题选讲</a:t>
            </a:r>
            <a:endParaRPr b="0" u="none" spc="-5" dirty="0">
              <a:latin typeface="宋体"/>
              <a:cs typeface="宋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50997" y="1357254"/>
            <a:ext cx="7519670" cy="2753959"/>
          </a:xfrm>
          <a:prstGeom prst="rect">
            <a:avLst/>
          </a:prstGeom>
        </p:spPr>
        <p:txBody>
          <a:bodyPr vert="horz" wrap="square" lIns="0" tIns="47625" rIns="0" bIns="0" rtlCol="0" anchor="ctr">
            <a:spAutoFit/>
          </a:bodyPr>
          <a:lstStyle/>
          <a:p>
            <a:pPr marL="298450" marR="58419" indent="-286385">
              <a:lnSpc>
                <a:spcPts val="2160"/>
              </a:lnSpc>
              <a:spcBef>
                <a:spcPts val="375"/>
              </a:spcBef>
              <a:buFont typeface="Wingdings"/>
              <a:buChar char=""/>
              <a:tabLst>
                <a:tab pos="299085" algn="l"/>
              </a:tabLst>
            </a:pPr>
            <a:r>
              <a:rPr sz="2000" spc="10" dirty="0">
                <a:latin typeface="宋体"/>
                <a:cs typeface="宋体"/>
              </a:rPr>
              <a:t>给定一下假设，试计算直接</a:t>
            </a:r>
            <a:r>
              <a:rPr sz="2000" dirty="0">
                <a:latin typeface="宋体"/>
                <a:cs typeface="宋体"/>
              </a:rPr>
              <a:t>映</a:t>
            </a:r>
            <a:r>
              <a:rPr sz="2000" spc="10" dirty="0">
                <a:latin typeface="宋体"/>
                <a:cs typeface="宋体"/>
              </a:rPr>
              <a:t>象</a:t>
            </a:r>
            <a:r>
              <a:rPr sz="2000" b="1" spc="-5" dirty="0">
                <a:latin typeface="Arial"/>
                <a:cs typeface="Arial"/>
              </a:rPr>
              <a:t>Cache</a:t>
            </a:r>
            <a:r>
              <a:rPr sz="2000" spc="10" dirty="0">
                <a:latin typeface="宋体"/>
                <a:cs typeface="宋体"/>
              </a:rPr>
              <a:t>和</a:t>
            </a:r>
            <a:r>
              <a:rPr sz="2000" dirty="0">
                <a:latin typeface="宋体"/>
                <a:cs typeface="宋体"/>
              </a:rPr>
              <a:t>两</a:t>
            </a:r>
            <a:r>
              <a:rPr sz="2000" spc="10" dirty="0">
                <a:latin typeface="宋体"/>
                <a:cs typeface="宋体"/>
              </a:rPr>
              <a:t>路组相</a:t>
            </a:r>
            <a:r>
              <a:rPr sz="2000" dirty="0">
                <a:latin typeface="宋体"/>
                <a:cs typeface="宋体"/>
              </a:rPr>
              <a:t>联</a:t>
            </a:r>
            <a:r>
              <a:rPr sz="2000" b="1" spc="-5" dirty="0">
                <a:latin typeface="Arial"/>
                <a:cs typeface="Arial"/>
              </a:rPr>
              <a:t>Cache</a:t>
            </a:r>
            <a:r>
              <a:rPr sz="2000" spc="10" dirty="0">
                <a:latin typeface="宋体"/>
                <a:cs typeface="宋体"/>
              </a:rPr>
              <a:t>的</a:t>
            </a:r>
            <a:r>
              <a:rPr sz="2000" dirty="0">
                <a:latin typeface="宋体"/>
                <a:cs typeface="宋体"/>
              </a:rPr>
              <a:t>平 </a:t>
            </a:r>
            <a:r>
              <a:rPr sz="2000" spc="10" dirty="0">
                <a:latin typeface="宋体"/>
                <a:cs typeface="宋体"/>
              </a:rPr>
              <a:t>均访问时间以及</a:t>
            </a:r>
            <a:r>
              <a:rPr sz="2000" b="1" dirty="0">
                <a:latin typeface="Arial"/>
                <a:cs typeface="Arial"/>
              </a:rPr>
              <a:t>CPU</a:t>
            </a:r>
            <a:r>
              <a:rPr sz="2000" spc="10" dirty="0">
                <a:latin typeface="宋体"/>
                <a:cs typeface="宋体"/>
              </a:rPr>
              <a:t>的性能</a:t>
            </a:r>
            <a:r>
              <a:rPr sz="2000" dirty="0">
                <a:latin typeface="宋体"/>
                <a:cs typeface="宋体"/>
              </a:rPr>
              <a:t>。</a:t>
            </a:r>
          </a:p>
          <a:p>
            <a:pPr marL="298450" indent="-286385">
              <a:lnSpc>
                <a:spcPct val="100000"/>
              </a:lnSpc>
              <a:spcBef>
                <a:spcPts val="450"/>
              </a:spcBef>
              <a:buFont typeface="Wingdings"/>
              <a:buChar char=""/>
              <a:tabLst>
                <a:tab pos="299085" algn="l"/>
              </a:tabLst>
            </a:pPr>
            <a:r>
              <a:rPr sz="2000" spc="10" dirty="0">
                <a:latin typeface="宋体"/>
                <a:cs typeface="宋体"/>
              </a:rPr>
              <a:t>假设</a:t>
            </a:r>
            <a:r>
              <a:rPr sz="2000" dirty="0">
                <a:latin typeface="宋体"/>
                <a:cs typeface="宋体"/>
              </a:rPr>
              <a:t>：</a:t>
            </a:r>
          </a:p>
          <a:p>
            <a:pPr marL="298450" marR="93345" indent="-286385">
              <a:lnSpc>
                <a:spcPts val="2160"/>
              </a:lnSpc>
              <a:spcBef>
                <a:spcPts val="750"/>
              </a:spcBef>
              <a:buFont typeface="Wingdings"/>
              <a:buChar char=""/>
              <a:tabLst>
                <a:tab pos="299085" algn="l"/>
              </a:tabLst>
            </a:pPr>
            <a:r>
              <a:rPr sz="2000" b="1" spc="-5" dirty="0">
                <a:latin typeface="Arial"/>
                <a:cs typeface="Arial"/>
              </a:rPr>
              <a:t>1.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spc="10" dirty="0">
                <a:latin typeface="宋体"/>
                <a:cs typeface="宋体"/>
              </a:rPr>
              <a:t>理想</a:t>
            </a:r>
            <a:r>
              <a:rPr sz="2000" b="1" dirty="0">
                <a:latin typeface="Arial"/>
                <a:cs typeface="Arial"/>
              </a:rPr>
              <a:t>Cache</a:t>
            </a:r>
            <a:r>
              <a:rPr sz="2000" spc="10" dirty="0">
                <a:latin typeface="宋体"/>
                <a:cs typeface="宋体"/>
              </a:rPr>
              <a:t>情况下的</a:t>
            </a:r>
            <a:r>
              <a:rPr sz="2000" b="1" spc="-5" dirty="0">
                <a:latin typeface="Arial"/>
                <a:cs typeface="Arial"/>
              </a:rPr>
              <a:t>CPI</a:t>
            </a:r>
            <a:r>
              <a:rPr sz="2000" spc="10" dirty="0">
                <a:latin typeface="宋体"/>
                <a:cs typeface="宋体"/>
              </a:rPr>
              <a:t>为</a:t>
            </a:r>
            <a:r>
              <a:rPr sz="2000" b="1" dirty="0">
                <a:latin typeface="Arial"/>
                <a:cs typeface="Arial"/>
              </a:rPr>
              <a:t>2.0</a:t>
            </a:r>
            <a:r>
              <a:rPr sz="2000" dirty="0">
                <a:latin typeface="宋体"/>
                <a:cs typeface="宋体"/>
              </a:rPr>
              <a:t>，</a:t>
            </a:r>
            <a:r>
              <a:rPr sz="2000" spc="10" dirty="0">
                <a:latin typeface="宋体"/>
                <a:cs typeface="宋体"/>
              </a:rPr>
              <a:t>时钟周</a:t>
            </a:r>
            <a:r>
              <a:rPr sz="2000" dirty="0">
                <a:latin typeface="宋体"/>
                <a:cs typeface="宋体"/>
              </a:rPr>
              <a:t>期</a:t>
            </a:r>
            <a:r>
              <a:rPr sz="2000" spc="10" dirty="0">
                <a:latin typeface="宋体"/>
                <a:cs typeface="宋体"/>
              </a:rPr>
              <a:t>为</a:t>
            </a:r>
            <a:r>
              <a:rPr sz="2000" b="1" dirty="0">
                <a:latin typeface="Arial"/>
                <a:cs typeface="Arial"/>
              </a:rPr>
              <a:t>2ns</a:t>
            </a:r>
            <a:r>
              <a:rPr sz="2000" dirty="0">
                <a:latin typeface="宋体"/>
                <a:cs typeface="宋体"/>
              </a:rPr>
              <a:t>，</a:t>
            </a:r>
            <a:r>
              <a:rPr sz="2000" spc="10" dirty="0">
                <a:latin typeface="宋体"/>
                <a:cs typeface="宋体"/>
              </a:rPr>
              <a:t>平均</a:t>
            </a:r>
            <a:r>
              <a:rPr sz="2000" dirty="0">
                <a:latin typeface="宋体"/>
                <a:cs typeface="宋体"/>
              </a:rPr>
              <a:t>每</a:t>
            </a:r>
            <a:r>
              <a:rPr sz="2000" spc="10" dirty="0">
                <a:latin typeface="宋体"/>
                <a:cs typeface="宋体"/>
              </a:rPr>
              <a:t>条</a:t>
            </a:r>
            <a:r>
              <a:rPr sz="2000" dirty="0">
                <a:latin typeface="宋体"/>
                <a:cs typeface="宋体"/>
              </a:rPr>
              <a:t>指 </a:t>
            </a:r>
            <a:r>
              <a:rPr sz="2000" spc="10" dirty="0">
                <a:latin typeface="宋体"/>
                <a:cs typeface="宋体"/>
              </a:rPr>
              <a:t>令访存</a:t>
            </a:r>
            <a:r>
              <a:rPr sz="2000" b="1" spc="-5" dirty="0">
                <a:latin typeface="Arial"/>
                <a:cs typeface="Arial"/>
              </a:rPr>
              <a:t>1.2</a:t>
            </a:r>
            <a:r>
              <a:rPr sz="2000" spc="10" dirty="0">
                <a:latin typeface="宋体"/>
                <a:cs typeface="宋体"/>
              </a:rPr>
              <a:t>次</a:t>
            </a:r>
            <a:r>
              <a:rPr sz="2000" dirty="0">
                <a:latin typeface="宋体"/>
                <a:cs typeface="宋体"/>
              </a:rPr>
              <a:t>；</a:t>
            </a:r>
          </a:p>
          <a:p>
            <a:pPr marL="298450" indent="-286385">
              <a:lnSpc>
                <a:spcPct val="100000"/>
              </a:lnSpc>
              <a:spcBef>
                <a:spcPts val="445"/>
              </a:spcBef>
              <a:buFont typeface="Wingdings"/>
              <a:buChar char=""/>
              <a:tabLst>
                <a:tab pos="299085" algn="l"/>
              </a:tabLst>
            </a:pPr>
            <a:r>
              <a:rPr sz="2000" b="1" spc="-5" dirty="0">
                <a:latin typeface="Arial"/>
                <a:cs typeface="Arial"/>
              </a:rPr>
              <a:t>2.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spc="10" dirty="0">
                <a:latin typeface="宋体"/>
                <a:cs typeface="宋体"/>
              </a:rPr>
              <a:t>两种</a:t>
            </a:r>
            <a:r>
              <a:rPr sz="2000" b="1" dirty="0">
                <a:latin typeface="Arial"/>
                <a:cs typeface="Arial"/>
              </a:rPr>
              <a:t>Cache</a:t>
            </a:r>
            <a:r>
              <a:rPr sz="2000" spc="10" dirty="0">
                <a:latin typeface="宋体"/>
                <a:cs typeface="宋体"/>
              </a:rPr>
              <a:t>容量均为</a:t>
            </a:r>
            <a:r>
              <a:rPr sz="2000" b="1" dirty="0">
                <a:latin typeface="Arial"/>
                <a:cs typeface="Arial"/>
              </a:rPr>
              <a:t>64KB</a:t>
            </a:r>
            <a:r>
              <a:rPr sz="2000" dirty="0">
                <a:latin typeface="宋体"/>
                <a:cs typeface="宋体"/>
              </a:rPr>
              <a:t>，</a:t>
            </a:r>
            <a:r>
              <a:rPr sz="2000" spc="10" dirty="0">
                <a:latin typeface="宋体"/>
                <a:cs typeface="宋体"/>
              </a:rPr>
              <a:t>块大小</a:t>
            </a:r>
            <a:r>
              <a:rPr sz="2000" dirty="0">
                <a:latin typeface="宋体"/>
                <a:cs typeface="宋体"/>
              </a:rPr>
              <a:t>为</a:t>
            </a:r>
            <a:r>
              <a:rPr sz="2000" b="1" spc="-5" dirty="0">
                <a:latin typeface="Arial"/>
                <a:cs typeface="Arial"/>
              </a:rPr>
              <a:t>32</a:t>
            </a:r>
            <a:r>
              <a:rPr sz="2000" dirty="0">
                <a:latin typeface="宋体"/>
                <a:cs typeface="宋体"/>
              </a:rPr>
              <a:t>个</a:t>
            </a:r>
            <a:r>
              <a:rPr sz="2000" spc="10" dirty="0">
                <a:latin typeface="宋体"/>
                <a:cs typeface="宋体"/>
              </a:rPr>
              <a:t>字节</a:t>
            </a:r>
            <a:r>
              <a:rPr sz="2000" dirty="0">
                <a:latin typeface="宋体"/>
                <a:cs typeface="宋体"/>
              </a:rPr>
              <a:t>；</a:t>
            </a:r>
          </a:p>
          <a:p>
            <a:pPr marL="298450" indent="-286385">
              <a:lnSpc>
                <a:spcPct val="100000"/>
              </a:lnSpc>
              <a:spcBef>
                <a:spcPts val="484"/>
              </a:spcBef>
              <a:buFont typeface="Wingdings"/>
              <a:buChar char=""/>
              <a:tabLst>
                <a:tab pos="299085" algn="l"/>
              </a:tabLst>
            </a:pPr>
            <a:r>
              <a:rPr sz="2000" b="1" spc="-5" dirty="0">
                <a:latin typeface="Arial"/>
                <a:cs typeface="Arial"/>
              </a:rPr>
              <a:t>3.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spc="10" dirty="0">
                <a:latin typeface="宋体"/>
                <a:cs typeface="宋体"/>
              </a:rPr>
              <a:t>组相联</a:t>
            </a:r>
            <a:r>
              <a:rPr sz="2000" b="1" dirty="0">
                <a:latin typeface="Arial"/>
                <a:cs typeface="Arial"/>
              </a:rPr>
              <a:t>Cache</a:t>
            </a:r>
            <a:r>
              <a:rPr sz="2000" spc="10" dirty="0">
                <a:latin typeface="宋体"/>
                <a:cs typeface="宋体"/>
              </a:rPr>
              <a:t>中的多路选择器使得</a:t>
            </a:r>
            <a:r>
              <a:rPr sz="2000" b="1" dirty="0">
                <a:latin typeface="Arial"/>
                <a:cs typeface="Arial"/>
              </a:rPr>
              <a:t>CPU</a:t>
            </a:r>
            <a:r>
              <a:rPr sz="2000" spc="10" dirty="0">
                <a:latin typeface="宋体"/>
                <a:cs typeface="宋体"/>
              </a:rPr>
              <a:t>的</a:t>
            </a:r>
            <a:r>
              <a:rPr sz="2000" dirty="0">
                <a:latin typeface="宋体"/>
                <a:cs typeface="宋体"/>
              </a:rPr>
              <a:t>时</a:t>
            </a:r>
            <a:r>
              <a:rPr sz="2000" spc="10" dirty="0">
                <a:latin typeface="宋体"/>
                <a:cs typeface="宋体"/>
              </a:rPr>
              <a:t>钟周期</a:t>
            </a:r>
            <a:r>
              <a:rPr sz="2000" dirty="0">
                <a:latin typeface="宋体"/>
                <a:cs typeface="宋体"/>
              </a:rPr>
              <a:t>增</a:t>
            </a:r>
            <a:r>
              <a:rPr sz="2000" spc="10" dirty="0">
                <a:latin typeface="宋体"/>
                <a:cs typeface="宋体"/>
              </a:rPr>
              <a:t>加了</a:t>
            </a:r>
            <a:r>
              <a:rPr sz="2000" b="1" spc="-10" dirty="0">
                <a:latin typeface="Arial"/>
                <a:cs typeface="Arial"/>
              </a:rPr>
              <a:t>10</a:t>
            </a:r>
            <a:r>
              <a:rPr lang="en-US" altLang="zh-CN" sz="2000" b="1" spc="-10" dirty="0">
                <a:latin typeface="Arial"/>
                <a:cs typeface="Arial"/>
              </a:rPr>
              <a:t>%</a:t>
            </a:r>
          </a:p>
          <a:p>
            <a:pPr marL="298450" indent="-286385">
              <a:lnSpc>
                <a:spcPct val="100000"/>
              </a:lnSpc>
              <a:spcBef>
                <a:spcPts val="484"/>
              </a:spcBef>
              <a:buFont typeface="Wingdings"/>
              <a:buChar char=""/>
              <a:tabLst>
                <a:tab pos="299085" algn="l"/>
              </a:tabLst>
            </a:pPr>
            <a:endParaRPr lang="en-US" sz="2000" b="1" spc="-1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72668" y="3779514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0" y="0"/>
                </a:moveTo>
                <a:lnTo>
                  <a:pt x="9144000" y="0"/>
                </a:lnTo>
                <a:lnTo>
                  <a:pt x="9144000" y="3429000"/>
                </a:lnTo>
                <a:lnTo>
                  <a:pt x="0" y="3429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50997" y="3400425"/>
            <a:ext cx="6816725" cy="1792798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298450">
              <a:lnSpc>
                <a:spcPct val="100000"/>
              </a:lnSpc>
              <a:spcBef>
                <a:spcPts val="580"/>
              </a:spcBef>
            </a:pPr>
            <a:endParaRPr sz="2000" dirty="0">
              <a:latin typeface="宋体"/>
              <a:cs typeface="宋体"/>
            </a:endParaRPr>
          </a:p>
          <a:p>
            <a:pPr marL="298450" indent="-286385">
              <a:lnSpc>
                <a:spcPct val="100000"/>
              </a:lnSpc>
              <a:spcBef>
                <a:spcPts val="480"/>
              </a:spcBef>
              <a:buFont typeface="Wingdings"/>
              <a:buChar char=""/>
              <a:tabLst>
                <a:tab pos="299085" algn="l"/>
              </a:tabLst>
            </a:pPr>
            <a:r>
              <a:rPr sz="2000" b="1" spc="-5" dirty="0">
                <a:latin typeface="Arial"/>
                <a:cs typeface="Arial"/>
              </a:rPr>
              <a:t>4.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spc="10" dirty="0">
                <a:latin typeface="宋体"/>
                <a:cs typeface="宋体"/>
              </a:rPr>
              <a:t>这两种</a:t>
            </a:r>
            <a:r>
              <a:rPr sz="2000" b="1" dirty="0">
                <a:latin typeface="Arial"/>
                <a:cs typeface="Arial"/>
              </a:rPr>
              <a:t>Cache</a:t>
            </a:r>
            <a:r>
              <a:rPr sz="2000" spc="10" dirty="0">
                <a:latin typeface="宋体"/>
                <a:cs typeface="宋体"/>
              </a:rPr>
              <a:t>的失效开销都是</a:t>
            </a:r>
            <a:r>
              <a:rPr sz="2000" b="1" dirty="0">
                <a:latin typeface="Arial"/>
                <a:cs typeface="Arial"/>
              </a:rPr>
              <a:t>80ns</a:t>
            </a:r>
            <a:r>
              <a:rPr sz="2000" dirty="0">
                <a:latin typeface="宋体"/>
                <a:cs typeface="宋体"/>
              </a:rPr>
              <a:t>；</a:t>
            </a:r>
          </a:p>
          <a:p>
            <a:pPr marL="298450" indent="-286385">
              <a:lnSpc>
                <a:spcPct val="100000"/>
              </a:lnSpc>
              <a:spcBef>
                <a:spcPts val="480"/>
              </a:spcBef>
              <a:buFont typeface="Wingdings"/>
              <a:buChar char=""/>
              <a:tabLst>
                <a:tab pos="299085" algn="l"/>
              </a:tabLst>
            </a:pPr>
            <a:r>
              <a:rPr sz="2000" b="1" spc="-5" dirty="0">
                <a:latin typeface="Arial"/>
                <a:cs typeface="Arial"/>
              </a:rPr>
              <a:t>5.</a:t>
            </a:r>
            <a:r>
              <a:rPr sz="2000" spc="10" dirty="0">
                <a:latin typeface="宋体"/>
                <a:cs typeface="宋体"/>
              </a:rPr>
              <a:t>命中时间为</a:t>
            </a:r>
            <a:r>
              <a:rPr sz="2000" b="1" dirty="0">
                <a:latin typeface="Arial"/>
                <a:cs typeface="Arial"/>
              </a:rPr>
              <a:t>1</a:t>
            </a:r>
            <a:r>
              <a:rPr sz="2000" spc="10" dirty="0">
                <a:latin typeface="宋体"/>
                <a:cs typeface="宋体"/>
              </a:rPr>
              <a:t>个时钟周</a:t>
            </a:r>
            <a:r>
              <a:rPr sz="2000" dirty="0">
                <a:latin typeface="宋体"/>
                <a:cs typeface="宋体"/>
              </a:rPr>
              <a:t>期；</a:t>
            </a:r>
          </a:p>
          <a:p>
            <a:pPr marL="298450" marR="5080" indent="-286385">
              <a:lnSpc>
                <a:spcPts val="2160"/>
              </a:lnSpc>
              <a:spcBef>
                <a:spcPts val="755"/>
              </a:spcBef>
              <a:buFont typeface="Wingdings"/>
              <a:buChar char=""/>
              <a:tabLst>
                <a:tab pos="299085" algn="l"/>
              </a:tabLst>
            </a:pPr>
            <a:r>
              <a:rPr sz="2000" b="1" spc="-5" dirty="0">
                <a:latin typeface="Arial"/>
                <a:cs typeface="Arial"/>
              </a:rPr>
              <a:t>6.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64KB</a:t>
            </a:r>
            <a:r>
              <a:rPr sz="2000" spc="10" dirty="0">
                <a:latin typeface="宋体"/>
                <a:cs typeface="宋体"/>
              </a:rPr>
              <a:t>直接映象</a:t>
            </a:r>
            <a:r>
              <a:rPr sz="2000" b="1" dirty="0">
                <a:latin typeface="Arial"/>
                <a:cs typeface="Arial"/>
              </a:rPr>
              <a:t>Cache</a:t>
            </a:r>
            <a:r>
              <a:rPr sz="2000" spc="10" dirty="0">
                <a:latin typeface="宋体"/>
                <a:cs typeface="宋体"/>
              </a:rPr>
              <a:t>失效率为</a:t>
            </a:r>
            <a:r>
              <a:rPr sz="2000" b="1" spc="-5" dirty="0">
                <a:latin typeface="Arial"/>
                <a:cs typeface="Arial"/>
              </a:rPr>
              <a:t>1.4%</a:t>
            </a:r>
            <a:r>
              <a:rPr sz="2000" spc="-5" dirty="0">
                <a:latin typeface="宋体"/>
                <a:cs typeface="宋体"/>
              </a:rPr>
              <a:t>，</a:t>
            </a:r>
            <a:r>
              <a:rPr sz="2000" b="1" spc="-5" dirty="0">
                <a:latin typeface="Arial"/>
                <a:cs typeface="Arial"/>
              </a:rPr>
              <a:t>64KB</a:t>
            </a:r>
            <a:r>
              <a:rPr sz="2000" spc="10" dirty="0">
                <a:latin typeface="宋体"/>
                <a:cs typeface="宋体"/>
              </a:rPr>
              <a:t>两路组相</a:t>
            </a:r>
            <a:r>
              <a:rPr sz="2000" dirty="0">
                <a:latin typeface="宋体"/>
                <a:cs typeface="宋体"/>
              </a:rPr>
              <a:t>联 </a:t>
            </a:r>
            <a:r>
              <a:rPr sz="2000" b="1" dirty="0">
                <a:latin typeface="Arial"/>
                <a:cs typeface="Arial"/>
              </a:rPr>
              <a:t>Cache</a:t>
            </a:r>
            <a:r>
              <a:rPr sz="2000" spc="10" dirty="0">
                <a:latin typeface="宋体"/>
                <a:cs typeface="宋体"/>
              </a:rPr>
              <a:t>的失效率为</a:t>
            </a:r>
            <a:r>
              <a:rPr sz="2000" b="1" spc="-15" dirty="0">
                <a:latin typeface="Arial"/>
                <a:cs typeface="Arial"/>
              </a:rPr>
              <a:t>1.0%</a:t>
            </a:r>
            <a:r>
              <a:rPr sz="2000" dirty="0">
                <a:latin typeface="宋体"/>
                <a:cs typeface="宋体"/>
              </a:rPr>
              <a:t>。</a:t>
            </a:r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B88E95CE-8BA8-9B46-A863-51E44687B141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82611" y="760074"/>
            <a:ext cx="8413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u="none" spc="10" dirty="0">
                <a:latin typeface="宋体"/>
                <a:cs typeface="宋体"/>
              </a:rPr>
              <a:t>解</a:t>
            </a:r>
            <a:r>
              <a:rPr b="0" u="none" dirty="0">
                <a:latin typeface="宋体"/>
                <a:cs typeface="宋体"/>
              </a:rPr>
              <a:t>答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50997" y="1482629"/>
            <a:ext cx="7319645" cy="222059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469265" indent="-457200">
              <a:lnSpc>
                <a:spcPct val="100000"/>
              </a:lnSpc>
              <a:spcBef>
                <a:spcPts val="580"/>
              </a:spcBef>
              <a:buFont typeface="Wingdings"/>
              <a:buChar char=""/>
              <a:tabLst>
                <a:tab pos="469900" algn="l"/>
              </a:tabLst>
            </a:pPr>
            <a:r>
              <a:rPr sz="2000" b="1" spc="-5" dirty="0">
                <a:latin typeface="Arial"/>
                <a:cs typeface="Arial"/>
              </a:rPr>
              <a:t>1.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spc="10" dirty="0">
                <a:latin typeface="宋体"/>
                <a:cs typeface="宋体"/>
              </a:rPr>
              <a:t>因</a:t>
            </a:r>
            <a:r>
              <a:rPr sz="2000" dirty="0">
                <a:latin typeface="宋体"/>
                <a:cs typeface="宋体"/>
              </a:rPr>
              <a:t>为</a:t>
            </a:r>
            <a:r>
              <a:rPr sz="2000" spc="-440" dirty="0">
                <a:latin typeface="宋体"/>
                <a:cs typeface="宋体"/>
              </a:rPr>
              <a:t> </a:t>
            </a:r>
            <a:r>
              <a:rPr sz="2000" spc="10" dirty="0">
                <a:latin typeface="宋体"/>
                <a:cs typeface="宋体"/>
              </a:rPr>
              <a:t>平均访存时</a:t>
            </a:r>
            <a:r>
              <a:rPr sz="2000" dirty="0">
                <a:latin typeface="宋体"/>
                <a:cs typeface="宋体"/>
              </a:rPr>
              <a:t>间</a:t>
            </a:r>
            <a:r>
              <a:rPr sz="2000" spc="-459" dirty="0">
                <a:latin typeface="宋体"/>
                <a:cs typeface="宋体"/>
              </a:rPr>
              <a:t> </a:t>
            </a:r>
            <a:r>
              <a:rPr sz="2000" b="1" dirty="0">
                <a:latin typeface="Arial"/>
                <a:cs typeface="Arial"/>
              </a:rPr>
              <a:t>=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spc="10" dirty="0">
                <a:latin typeface="宋体"/>
                <a:cs typeface="宋体"/>
              </a:rPr>
              <a:t>命中时间</a:t>
            </a:r>
            <a:r>
              <a:rPr sz="2000" b="1" spc="5" dirty="0">
                <a:latin typeface="Arial"/>
                <a:cs typeface="Arial"/>
              </a:rPr>
              <a:t>+</a:t>
            </a:r>
            <a:r>
              <a:rPr sz="2000" spc="10" dirty="0">
                <a:latin typeface="宋体"/>
                <a:cs typeface="宋体"/>
              </a:rPr>
              <a:t>失效</a:t>
            </a:r>
            <a:r>
              <a:rPr sz="2000" dirty="0">
                <a:latin typeface="宋体"/>
                <a:cs typeface="宋体"/>
              </a:rPr>
              <a:t>率</a:t>
            </a:r>
            <a:r>
              <a:rPr sz="2000" spc="-475" dirty="0">
                <a:latin typeface="宋体"/>
                <a:cs typeface="宋体"/>
              </a:rPr>
              <a:t> </a:t>
            </a:r>
            <a:r>
              <a:rPr sz="2000" b="1" spc="5" dirty="0">
                <a:latin typeface="Arial"/>
                <a:cs typeface="Arial"/>
              </a:rPr>
              <a:t>×</a:t>
            </a:r>
            <a:r>
              <a:rPr sz="2000" spc="10" dirty="0">
                <a:latin typeface="宋体"/>
                <a:cs typeface="宋体"/>
              </a:rPr>
              <a:t>失效开</a:t>
            </a:r>
            <a:r>
              <a:rPr sz="2000" dirty="0">
                <a:latin typeface="宋体"/>
                <a:cs typeface="宋体"/>
              </a:rPr>
              <a:t>销</a:t>
            </a:r>
            <a:endParaRPr sz="2000">
              <a:latin typeface="宋体"/>
              <a:cs typeface="宋体"/>
            </a:endParaRPr>
          </a:p>
          <a:p>
            <a:pPr marL="469265">
              <a:lnSpc>
                <a:spcPct val="100000"/>
              </a:lnSpc>
              <a:spcBef>
                <a:spcPts val="480"/>
              </a:spcBef>
            </a:pPr>
            <a:r>
              <a:rPr sz="2000" spc="10" dirty="0">
                <a:latin typeface="宋体"/>
                <a:cs typeface="宋体"/>
              </a:rPr>
              <a:t>平均访存时间直接</a:t>
            </a:r>
            <a:r>
              <a:rPr sz="2000" b="1" spc="5" dirty="0">
                <a:latin typeface="Arial"/>
                <a:cs typeface="Arial"/>
              </a:rPr>
              <a:t>=</a:t>
            </a:r>
            <a:r>
              <a:rPr sz="2000" dirty="0">
                <a:latin typeface="宋体"/>
                <a:cs typeface="宋体"/>
              </a:rPr>
              <a:t>命</a:t>
            </a:r>
            <a:r>
              <a:rPr sz="2000" spc="10" dirty="0">
                <a:latin typeface="宋体"/>
                <a:cs typeface="宋体"/>
              </a:rPr>
              <a:t>中时</a:t>
            </a:r>
            <a:r>
              <a:rPr sz="2000" dirty="0">
                <a:latin typeface="宋体"/>
                <a:cs typeface="宋体"/>
              </a:rPr>
              <a:t>间</a:t>
            </a:r>
            <a:r>
              <a:rPr sz="2000" spc="10" dirty="0">
                <a:latin typeface="宋体"/>
                <a:cs typeface="宋体"/>
              </a:rPr>
              <a:t>直接</a:t>
            </a:r>
            <a:r>
              <a:rPr sz="2000" b="1" spc="-10" dirty="0">
                <a:latin typeface="Arial"/>
                <a:cs typeface="Arial"/>
              </a:rPr>
              <a:t>+</a:t>
            </a:r>
            <a:r>
              <a:rPr sz="2000" dirty="0">
                <a:latin typeface="宋体"/>
                <a:cs typeface="宋体"/>
              </a:rPr>
              <a:t>失</a:t>
            </a:r>
            <a:r>
              <a:rPr sz="2000" spc="10" dirty="0">
                <a:latin typeface="宋体"/>
                <a:cs typeface="宋体"/>
              </a:rPr>
              <a:t>效率直</a:t>
            </a:r>
            <a:r>
              <a:rPr sz="2000" dirty="0">
                <a:latin typeface="宋体"/>
                <a:cs typeface="宋体"/>
              </a:rPr>
              <a:t>接</a:t>
            </a:r>
            <a:r>
              <a:rPr sz="2000" b="1" spc="-10" dirty="0">
                <a:latin typeface="Arial"/>
                <a:cs typeface="Arial"/>
              </a:rPr>
              <a:t>×</a:t>
            </a:r>
            <a:r>
              <a:rPr sz="2000" spc="10" dirty="0">
                <a:latin typeface="宋体"/>
                <a:cs typeface="宋体"/>
              </a:rPr>
              <a:t>失效</a:t>
            </a:r>
            <a:r>
              <a:rPr sz="2000" dirty="0">
                <a:latin typeface="宋体"/>
                <a:cs typeface="宋体"/>
              </a:rPr>
              <a:t>开</a:t>
            </a:r>
            <a:r>
              <a:rPr sz="2000" spc="10" dirty="0">
                <a:latin typeface="宋体"/>
                <a:cs typeface="宋体"/>
              </a:rPr>
              <a:t>销直</a:t>
            </a:r>
            <a:r>
              <a:rPr sz="2000" dirty="0">
                <a:latin typeface="宋体"/>
                <a:cs typeface="宋体"/>
              </a:rPr>
              <a:t>接</a:t>
            </a:r>
            <a:endParaRPr sz="2000">
              <a:latin typeface="宋体"/>
              <a:cs typeface="宋体"/>
            </a:endParaRPr>
          </a:p>
          <a:p>
            <a:pPr marL="1584960">
              <a:lnSpc>
                <a:spcPct val="100000"/>
              </a:lnSpc>
              <a:spcBef>
                <a:spcPts val="455"/>
              </a:spcBef>
            </a:pPr>
            <a:r>
              <a:rPr sz="2000" b="1" dirty="0">
                <a:latin typeface="Arial"/>
                <a:cs typeface="Arial"/>
              </a:rPr>
              <a:t>=1×2+1.4%</a:t>
            </a:r>
            <a:r>
              <a:rPr sz="2000" b="1" spc="-8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×80=3.12ns</a:t>
            </a:r>
            <a:endParaRPr sz="20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505"/>
              </a:spcBef>
            </a:pPr>
            <a:r>
              <a:rPr sz="2000" spc="10" dirty="0">
                <a:latin typeface="宋体"/>
                <a:cs typeface="宋体"/>
              </a:rPr>
              <a:t>平均访存时间两路</a:t>
            </a:r>
            <a:r>
              <a:rPr sz="2000" b="1" spc="5" dirty="0">
                <a:latin typeface="Arial"/>
                <a:cs typeface="Arial"/>
              </a:rPr>
              <a:t>=</a:t>
            </a:r>
            <a:r>
              <a:rPr sz="2000" dirty="0">
                <a:latin typeface="宋体"/>
                <a:cs typeface="宋体"/>
              </a:rPr>
              <a:t>命</a:t>
            </a:r>
            <a:r>
              <a:rPr sz="2000" spc="10" dirty="0">
                <a:latin typeface="宋体"/>
                <a:cs typeface="宋体"/>
              </a:rPr>
              <a:t>中时</a:t>
            </a:r>
            <a:r>
              <a:rPr sz="2000" dirty="0">
                <a:latin typeface="宋体"/>
                <a:cs typeface="宋体"/>
              </a:rPr>
              <a:t>间</a:t>
            </a:r>
            <a:r>
              <a:rPr sz="2000" spc="10" dirty="0">
                <a:latin typeface="宋体"/>
                <a:cs typeface="宋体"/>
              </a:rPr>
              <a:t>两路</a:t>
            </a:r>
            <a:r>
              <a:rPr sz="2000" b="1" spc="-10" dirty="0">
                <a:latin typeface="Arial"/>
                <a:cs typeface="Arial"/>
              </a:rPr>
              <a:t>+</a:t>
            </a:r>
            <a:r>
              <a:rPr sz="2000" dirty="0">
                <a:latin typeface="宋体"/>
                <a:cs typeface="宋体"/>
              </a:rPr>
              <a:t>失</a:t>
            </a:r>
            <a:r>
              <a:rPr sz="2000" spc="10" dirty="0">
                <a:latin typeface="宋体"/>
                <a:cs typeface="宋体"/>
              </a:rPr>
              <a:t>效率两</a:t>
            </a:r>
            <a:r>
              <a:rPr sz="2000" dirty="0">
                <a:latin typeface="宋体"/>
                <a:cs typeface="宋体"/>
              </a:rPr>
              <a:t>路</a:t>
            </a:r>
            <a:r>
              <a:rPr sz="2000" b="1" spc="-10" dirty="0">
                <a:latin typeface="Arial"/>
                <a:cs typeface="Arial"/>
              </a:rPr>
              <a:t>×</a:t>
            </a:r>
            <a:r>
              <a:rPr sz="2000" spc="10" dirty="0">
                <a:latin typeface="宋体"/>
                <a:cs typeface="宋体"/>
              </a:rPr>
              <a:t>失效</a:t>
            </a:r>
            <a:r>
              <a:rPr sz="2000" dirty="0">
                <a:latin typeface="宋体"/>
                <a:cs typeface="宋体"/>
              </a:rPr>
              <a:t>开</a:t>
            </a:r>
            <a:r>
              <a:rPr sz="2000" spc="10" dirty="0">
                <a:latin typeface="宋体"/>
                <a:cs typeface="宋体"/>
              </a:rPr>
              <a:t>销两</a:t>
            </a:r>
            <a:r>
              <a:rPr sz="2000" dirty="0">
                <a:latin typeface="宋体"/>
                <a:cs typeface="宋体"/>
              </a:rPr>
              <a:t>路</a:t>
            </a:r>
            <a:endParaRPr sz="2000">
              <a:latin typeface="宋体"/>
              <a:cs typeface="宋体"/>
            </a:endParaRPr>
          </a:p>
          <a:p>
            <a:pPr marL="1584960">
              <a:lnSpc>
                <a:spcPct val="100000"/>
              </a:lnSpc>
              <a:spcBef>
                <a:spcPts val="455"/>
              </a:spcBef>
            </a:pPr>
            <a:r>
              <a:rPr sz="2000" b="1" spc="-5" dirty="0">
                <a:latin typeface="Arial"/>
                <a:cs typeface="Arial"/>
              </a:rPr>
              <a:t>=1×2(1+10%)+1.0%</a:t>
            </a:r>
            <a:r>
              <a:rPr sz="2000" b="1" spc="-6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×80=3.00ns</a:t>
            </a:r>
            <a:endParaRPr sz="2000">
              <a:latin typeface="Arial"/>
              <a:cs typeface="Arial"/>
            </a:endParaRPr>
          </a:p>
          <a:p>
            <a:pPr marL="469265" indent="-457200">
              <a:lnSpc>
                <a:spcPct val="100000"/>
              </a:lnSpc>
              <a:spcBef>
                <a:spcPts val="505"/>
              </a:spcBef>
              <a:buFont typeface="Wingdings"/>
              <a:buChar char=""/>
              <a:tabLst>
                <a:tab pos="469900" algn="l"/>
              </a:tabLst>
            </a:pPr>
            <a:r>
              <a:rPr sz="2000" b="1" spc="-5" dirty="0">
                <a:latin typeface="Arial"/>
                <a:cs typeface="Arial"/>
              </a:rPr>
              <a:t>2.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CPU</a:t>
            </a:r>
            <a:r>
              <a:rPr sz="2000" spc="10" dirty="0">
                <a:latin typeface="宋体"/>
                <a:cs typeface="宋体"/>
              </a:rPr>
              <a:t>的性</a:t>
            </a:r>
            <a:r>
              <a:rPr sz="2000" dirty="0">
                <a:latin typeface="宋体"/>
                <a:cs typeface="宋体"/>
              </a:rPr>
              <a:t>能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25597" y="5506399"/>
            <a:ext cx="6766559" cy="75692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494665" indent="-457200">
              <a:lnSpc>
                <a:spcPct val="100000"/>
              </a:lnSpc>
              <a:spcBef>
                <a:spcPts val="575"/>
              </a:spcBef>
              <a:buFont typeface="Wingdings"/>
              <a:buChar char=""/>
              <a:tabLst>
                <a:tab pos="495300" algn="l"/>
              </a:tabLst>
            </a:pPr>
            <a:r>
              <a:rPr sz="2000" b="1" dirty="0">
                <a:latin typeface="Arial"/>
                <a:cs typeface="Arial"/>
              </a:rPr>
              <a:t>CPU</a:t>
            </a:r>
            <a:r>
              <a:rPr sz="2000" spc="10" dirty="0">
                <a:latin typeface="宋体"/>
                <a:cs typeface="宋体"/>
              </a:rPr>
              <a:t>时间</a:t>
            </a:r>
            <a:r>
              <a:rPr sz="1950" spc="60" baseline="-21367" dirty="0">
                <a:latin typeface="宋体"/>
                <a:cs typeface="宋体"/>
              </a:rPr>
              <a:t>直接</a:t>
            </a:r>
            <a:r>
              <a:rPr sz="2000" b="1" dirty="0">
                <a:latin typeface="Arial"/>
                <a:cs typeface="Arial"/>
              </a:rPr>
              <a:t>=IC</a:t>
            </a:r>
            <a:r>
              <a:rPr sz="2000" b="1" spc="-5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×((2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×2)+1.2</a:t>
            </a:r>
            <a:r>
              <a:rPr sz="2000" b="1" spc="-7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×1.4%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×80)=IC</a:t>
            </a:r>
            <a:r>
              <a:rPr sz="2000" b="1" spc="-5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×5.344</a:t>
            </a:r>
            <a:endParaRPr sz="2000">
              <a:latin typeface="Arial"/>
              <a:cs typeface="Arial"/>
            </a:endParaRPr>
          </a:p>
          <a:p>
            <a:pPr marL="494665" indent="-457200">
              <a:lnSpc>
                <a:spcPct val="100000"/>
              </a:lnSpc>
              <a:spcBef>
                <a:spcPts val="480"/>
              </a:spcBef>
              <a:buFont typeface="Wingdings"/>
              <a:buChar char=""/>
              <a:tabLst>
                <a:tab pos="495300" algn="l"/>
              </a:tabLst>
            </a:pPr>
            <a:r>
              <a:rPr sz="2000" spc="10" dirty="0">
                <a:latin typeface="宋体"/>
                <a:cs typeface="宋体"/>
              </a:rPr>
              <a:t>总</a:t>
            </a:r>
            <a:r>
              <a:rPr sz="2000" b="1" dirty="0">
                <a:latin typeface="Arial"/>
                <a:cs typeface="Arial"/>
              </a:rPr>
              <a:t>CPU</a:t>
            </a:r>
            <a:r>
              <a:rPr sz="2000" spc="10" dirty="0">
                <a:latin typeface="宋体"/>
                <a:cs typeface="宋体"/>
              </a:rPr>
              <a:t>时间</a:t>
            </a:r>
            <a:r>
              <a:rPr sz="1950" spc="60" baseline="-21367" dirty="0">
                <a:latin typeface="宋体"/>
                <a:cs typeface="宋体"/>
              </a:rPr>
              <a:t>两路</a:t>
            </a:r>
            <a:r>
              <a:rPr sz="2000" b="1" dirty="0">
                <a:latin typeface="Arial"/>
                <a:cs typeface="Arial"/>
              </a:rPr>
              <a:t>=IC</a:t>
            </a:r>
            <a:r>
              <a:rPr sz="2000" b="1" spc="-5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×((2</a:t>
            </a:r>
            <a:r>
              <a:rPr sz="2000" b="1" spc="-5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×2.2)+1.2</a:t>
            </a:r>
            <a:r>
              <a:rPr sz="2000" b="1" spc="-5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×1.0%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×80)=IC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×2.36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280249" y="4261479"/>
            <a:ext cx="952500" cy="0"/>
          </a:xfrm>
          <a:custGeom>
            <a:avLst/>
            <a:gdLst/>
            <a:ahLst/>
            <a:cxnLst/>
            <a:rect l="l" t="t" r="r" b="b"/>
            <a:pathLst>
              <a:path w="952500">
                <a:moveTo>
                  <a:pt x="0" y="0"/>
                </a:moveTo>
                <a:lnTo>
                  <a:pt x="952499" y="0"/>
                </a:lnTo>
              </a:path>
            </a:pathLst>
          </a:custGeom>
          <a:ln w="97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90921" y="4930421"/>
            <a:ext cx="956310" cy="0"/>
          </a:xfrm>
          <a:custGeom>
            <a:avLst/>
            <a:gdLst/>
            <a:ahLst/>
            <a:cxnLst/>
            <a:rect l="l" t="t" r="r" b="b"/>
            <a:pathLst>
              <a:path w="956310">
                <a:moveTo>
                  <a:pt x="0" y="0"/>
                </a:moveTo>
                <a:lnTo>
                  <a:pt x="956215" y="0"/>
                </a:lnTo>
              </a:path>
            </a:pathLst>
          </a:custGeom>
          <a:ln w="97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203750" y="4924986"/>
            <a:ext cx="730250" cy="3073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50" spc="-5" dirty="0">
                <a:latin typeface="宋体"/>
                <a:cs typeface="宋体"/>
              </a:rPr>
              <a:t>指令数</a:t>
            </a:r>
            <a:endParaRPr sz="1850">
              <a:latin typeface="宋体"/>
              <a:cs typeface="宋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91630" y="4255850"/>
            <a:ext cx="730250" cy="3073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50" spc="-5" dirty="0">
                <a:latin typeface="宋体"/>
                <a:cs typeface="宋体"/>
              </a:rPr>
              <a:t>指令数</a:t>
            </a:r>
            <a:endParaRPr sz="1850">
              <a:latin typeface="宋体"/>
              <a:cs typeface="宋体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84245" y="4742089"/>
            <a:ext cx="7844790" cy="3073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50" spc="-5" dirty="0">
                <a:latin typeface="Symbol"/>
                <a:cs typeface="Symbol"/>
              </a:rPr>
              <a:t></a:t>
            </a:r>
            <a:r>
              <a:rPr sz="1850" dirty="0">
                <a:latin typeface="Symbol"/>
                <a:cs typeface="Symbol"/>
              </a:rPr>
              <a:t> </a:t>
            </a:r>
            <a:r>
              <a:rPr sz="1850" spc="10" dirty="0">
                <a:latin typeface="Times New Roman"/>
                <a:cs typeface="Times New Roman"/>
              </a:rPr>
              <a:t>IC×[(CPI</a:t>
            </a:r>
            <a:r>
              <a:rPr sz="1050" spc="10" dirty="0">
                <a:latin typeface="Times New Roman"/>
                <a:cs typeface="Times New Roman"/>
              </a:rPr>
              <a:t>execution</a:t>
            </a:r>
            <a:r>
              <a:rPr sz="1050" spc="-30" dirty="0">
                <a:latin typeface="Times New Roman"/>
                <a:cs typeface="Times New Roman"/>
              </a:rPr>
              <a:t> </a:t>
            </a:r>
            <a:r>
              <a:rPr sz="1850" spc="100" dirty="0">
                <a:latin typeface="Times New Roman"/>
                <a:cs typeface="Times New Roman"/>
              </a:rPr>
              <a:t>×</a:t>
            </a:r>
            <a:r>
              <a:rPr sz="1850" spc="-5" dirty="0">
                <a:latin typeface="宋体"/>
                <a:cs typeface="宋体"/>
              </a:rPr>
              <a:t>时钟周</a:t>
            </a:r>
            <a:r>
              <a:rPr sz="1850" dirty="0">
                <a:latin typeface="宋体"/>
                <a:cs typeface="宋体"/>
              </a:rPr>
              <a:t>期</a:t>
            </a:r>
            <a:r>
              <a:rPr sz="1850" spc="-20" dirty="0">
                <a:latin typeface="宋体"/>
                <a:cs typeface="宋体"/>
              </a:rPr>
              <a:t>时</a:t>
            </a:r>
            <a:r>
              <a:rPr sz="1850" spc="-114" dirty="0">
                <a:latin typeface="宋体"/>
                <a:cs typeface="宋体"/>
              </a:rPr>
              <a:t>间</a:t>
            </a:r>
            <a:r>
              <a:rPr sz="1850" spc="-5" dirty="0">
                <a:latin typeface="Times New Roman"/>
                <a:cs typeface="Times New Roman"/>
              </a:rPr>
              <a:t>)</a:t>
            </a:r>
            <a:r>
              <a:rPr sz="1850" spc="-135" dirty="0">
                <a:latin typeface="Times New Roman"/>
                <a:cs typeface="Times New Roman"/>
              </a:rPr>
              <a:t> </a:t>
            </a:r>
            <a:r>
              <a:rPr sz="1850" spc="-5" dirty="0">
                <a:latin typeface="Symbol"/>
                <a:cs typeface="Symbol"/>
              </a:rPr>
              <a:t></a:t>
            </a:r>
            <a:r>
              <a:rPr sz="1850" spc="-125" dirty="0">
                <a:latin typeface="Symbol"/>
                <a:cs typeface="Symbol"/>
              </a:rPr>
              <a:t> </a:t>
            </a:r>
            <a:r>
              <a:rPr sz="1850" spc="135" dirty="0">
                <a:latin typeface="Times New Roman"/>
                <a:cs typeface="Times New Roman"/>
              </a:rPr>
              <a:t>(</a:t>
            </a:r>
            <a:r>
              <a:rPr sz="2775" spc="-7" baseline="34534" dirty="0">
                <a:latin typeface="宋体"/>
                <a:cs typeface="宋体"/>
              </a:rPr>
              <a:t>访存次</a:t>
            </a:r>
            <a:r>
              <a:rPr sz="2775" spc="434" baseline="34534" dirty="0">
                <a:latin typeface="宋体"/>
                <a:cs typeface="宋体"/>
              </a:rPr>
              <a:t>数</a:t>
            </a:r>
            <a:r>
              <a:rPr sz="1850" spc="140" dirty="0">
                <a:latin typeface="Times New Roman"/>
                <a:cs typeface="Times New Roman"/>
              </a:rPr>
              <a:t>×</a:t>
            </a:r>
            <a:r>
              <a:rPr sz="1850" spc="-5" dirty="0">
                <a:latin typeface="宋体"/>
                <a:cs typeface="宋体"/>
              </a:rPr>
              <a:t>失效</a:t>
            </a:r>
            <a:r>
              <a:rPr sz="1850" spc="135" dirty="0">
                <a:latin typeface="宋体"/>
                <a:cs typeface="宋体"/>
              </a:rPr>
              <a:t>率</a:t>
            </a:r>
            <a:r>
              <a:rPr sz="1850" spc="140" dirty="0">
                <a:latin typeface="Times New Roman"/>
                <a:cs typeface="Times New Roman"/>
              </a:rPr>
              <a:t>×</a:t>
            </a:r>
            <a:r>
              <a:rPr sz="1850" spc="-5" dirty="0">
                <a:latin typeface="宋体"/>
                <a:cs typeface="宋体"/>
              </a:rPr>
              <a:t>失效开</a:t>
            </a:r>
            <a:r>
              <a:rPr sz="1850" spc="75" dirty="0">
                <a:latin typeface="宋体"/>
                <a:cs typeface="宋体"/>
              </a:rPr>
              <a:t>销</a:t>
            </a:r>
            <a:r>
              <a:rPr sz="1850" spc="100" dirty="0">
                <a:latin typeface="Times New Roman"/>
                <a:cs typeface="Times New Roman"/>
              </a:rPr>
              <a:t>×</a:t>
            </a:r>
            <a:r>
              <a:rPr sz="1850" spc="5" dirty="0">
                <a:latin typeface="宋体"/>
                <a:cs typeface="宋体"/>
              </a:rPr>
              <a:t>时</a:t>
            </a:r>
            <a:r>
              <a:rPr sz="1850" spc="-5" dirty="0">
                <a:latin typeface="宋体"/>
                <a:cs typeface="宋体"/>
              </a:rPr>
              <a:t>钟周</a:t>
            </a:r>
            <a:r>
              <a:rPr sz="1850" spc="-45" dirty="0">
                <a:latin typeface="宋体"/>
                <a:cs typeface="宋体"/>
              </a:rPr>
              <a:t>期</a:t>
            </a:r>
            <a:r>
              <a:rPr sz="1850" spc="5" dirty="0">
                <a:latin typeface="Times New Roman"/>
                <a:cs typeface="Times New Roman"/>
              </a:rPr>
              <a:t>)]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76732" y="4072952"/>
            <a:ext cx="6090285" cy="3073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50" i="1" dirty="0">
                <a:latin typeface="Times New Roman"/>
                <a:cs typeface="Times New Roman"/>
              </a:rPr>
              <a:t>CPU</a:t>
            </a:r>
            <a:r>
              <a:rPr sz="1850" spc="-5" dirty="0">
                <a:latin typeface="宋体"/>
                <a:cs typeface="宋体"/>
              </a:rPr>
              <a:t>时</a:t>
            </a:r>
            <a:r>
              <a:rPr sz="1850" spc="280" dirty="0">
                <a:latin typeface="宋体"/>
                <a:cs typeface="宋体"/>
              </a:rPr>
              <a:t>间</a:t>
            </a:r>
            <a:r>
              <a:rPr sz="1850" spc="-5" dirty="0">
                <a:latin typeface="Symbol"/>
                <a:cs typeface="Symbol"/>
              </a:rPr>
              <a:t></a:t>
            </a:r>
            <a:r>
              <a:rPr sz="1850" spc="-35" dirty="0">
                <a:latin typeface="Symbol"/>
                <a:cs typeface="Symbol"/>
              </a:rPr>
              <a:t> </a:t>
            </a:r>
            <a:r>
              <a:rPr sz="1850" spc="35" dirty="0">
                <a:latin typeface="Times New Roman"/>
                <a:cs typeface="Times New Roman"/>
              </a:rPr>
              <a:t>IC×</a:t>
            </a:r>
            <a:r>
              <a:rPr sz="1850" spc="-270" dirty="0">
                <a:latin typeface="Times New Roman"/>
                <a:cs typeface="Times New Roman"/>
              </a:rPr>
              <a:t> </a:t>
            </a:r>
            <a:r>
              <a:rPr sz="1850" spc="5" dirty="0">
                <a:latin typeface="Times New Roman"/>
                <a:cs typeface="Times New Roman"/>
              </a:rPr>
              <a:t>(CPI</a:t>
            </a:r>
            <a:r>
              <a:rPr sz="1050" spc="5" dirty="0">
                <a:latin typeface="Times New Roman"/>
                <a:cs typeface="Times New Roman"/>
              </a:rPr>
              <a:t>execution</a:t>
            </a:r>
            <a:r>
              <a:rPr sz="1050" spc="105" dirty="0">
                <a:latin typeface="Times New Roman"/>
                <a:cs typeface="Times New Roman"/>
              </a:rPr>
              <a:t> </a:t>
            </a:r>
            <a:r>
              <a:rPr sz="1850" spc="-5" dirty="0">
                <a:latin typeface="Symbol"/>
                <a:cs typeface="Symbol"/>
              </a:rPr>
              <a:t></a:t>
            </a:r>
            <a:r>
              <a:rPr sz="1850" spc="-45" dirty="0">
                <a:latin typeface="Symbol"/>
                <a:cs typeface="Symbol"/>
              </a:rPr>
              <a:t> </a:t>
            </a:r>
            <a:r>
              <a:rPr sz="2775" spc="-7" baseline="34534" dirty="0">
                <a:latin typeface="宋体"/>
                <a:cs typeface="宋体"/>
              </a:rPr>
              <a:t>失效次</a:t>
            </a:r>
            <a:r>
              <a:rPr sz="2775" spc="434" baseline="34534" dirty="0">
                <a:latin typeface="宋体"/>
                <a:cs typeface="宋体"/>
              </a:rPr>
              <a:t>数</a:t>
            </a:r>
            <a:r>
              <a:rPr sz="1850" spc="140" dirty="0">
                <a:latin typeface="Times New Roman"/>
                <a:cs typeface="Times New Roman"/>
              </a:rPr>
              <a:t>×</a:t>
            </a:r>
            <a:r>
              <a:rPr sz="1850" spc="-5" dirty="0">
                <a:latin typeface="宋体"/>
                <a:cs typeface="宋体"/>
              </a:rPr>
              <a:t>失效开</a:t>
            </a:r>
            <a:r>
              <a:rPr sz="1850" spc="-70" dirty="0">
                <a:latin typeface="宋体"/>
                <a:cs typeface="宋体"/>
              </a:rPr>
              <a:t>销</a:t>
            </a:r>
            <a:r>
              <a:rPr sz="1850" spc="-5" dirty="0">
                <a:latin typeface="Times New Roman"/>
                <a:cs typeface="Times New Roman"/>
              </a:rPr>
              <a:t>)</a:t>
            </a:r>
            <a:r>
              <a:rPr sz="1850" spc="-295" dirty="0">
                <a:latin typeface="Times New Roman"/>
                <a:cs typeface="Times New Roman"/>
              </a:rPr>
              <a:t> </a:t>
            </a:r>
            <a:r>
              <a:rPr sz="1850" spc="100" dirty="0">
                <a:latin typeface="Times New Roman"/>
                <a:cs typeface="Times New Roman"/>
              </a:rPr>
              <a:t>×</a:t>
            </a:r>
            <a:r>
              <a:rPr sz="1850" spc="-5" dirty="0">
                <a:latin typeface="宋体"/>
                <a:cs typeface="宋体"/>
              </a:rPr>
              <a:t>时钟周期</a:t>
            </a:r>
            <a:endParaRPr sz="1850">
              <a:latin typeface="宋体"/>
              <a:cs typeface="宋体"/>
            </a:endParaRPr>
          </a:p>
        </p:txBody>
      </p:sp>
      <p:sp>
        <p:nvSpPr>
          <p:cNvPr id="14" name="页脚占位符 13">
            <a:extLst>
              <a:ext uri="{FF2B5EF4-FFF2-40B4-BE49-F238E27FC236}">
                <a16:creationId xmlns:a16="http://schemas.microsoft.com/office/drawing/2014/main" id="{B387932F-5E30-6247-B694-1E280FD75EF6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40519" y="760074"/>
            <a:ext cx="29254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u="none" spc="10" dirty="0" err="1">
                <a:latin typeface="宋体"/>
                <a:cs typeface="宋体"/>
              </a:rPr>
              <a:t>分支预测</a:t>
            </a:r>
            <a:endParaRPr b="0" u="none" spc="-5" dirty="0">
              <a:latin typeface="宋体"/>
              <a:cs typeface="宋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71898" y="1765128"/>
            <a:ext cx="1991995" cy="104965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400" b="1" spc="-5" dirty="0">
                <a:latin typeface="Arial"/>
                <a:cs typeface="Arial"/>
              </a:rPr>
              <a:t>/*B1*/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b="1" spc="-10" dirty="0">
                <a:latin typeface="Arial"/>
                <a:cs typeface="Arial"/>
              </a:rPr>
              <a:t>/*TAKEN PATH </a:t>
            </a:r>
            <a:r>
              <a:rPr sz="1400" b="1" dirty="0">
                <a:latin typeface="Arial"/>
                <a:cs typeface="Arial"/>
              </a:rPr>
              <a:t>for </a:t>
            </a:r>
            <a:r>
              <a:rPr sz="1400" b="1" spc="-5" dirty="0">
                <a:latin typeface="Arial"/>
                <a:cs typeface="Arial"/>
              </a:rPr>
              <a:t>B1*/</a:t>
            </a:r>
            <a:endParaRPr sz="1400">
              <a:latin typeface="Arial"/>
              <a:cs typeface="Arial"/>
            </a:endParaRPr>
          </a:p>
          <a:p>
            <a:pPr marL="13970">
              <a:lnSpc>
                <a:spcPct val="100000"/>
              </a:lnSpc>
              <a:spcBef>
                <a:spcPts val="340"/>
              </a:spcBef>
            </a:pPr>
            <a:r>
              <a:rPr sz="1400" b="1" spc="-5" dirty="0">
                <a:latin typeface="Arial"/>
                <a:cs typeface="Arial"/>
              </a:rPr>
              <a:t>/*B2*/</a:t>
            </a:r>
            <a:endParaRPr sz="1400">
              <a:latin typeface="Arial"/>
              <a:cs typeface="Arial"/>
            </a:endParaRPr>
          </a:p>
          <a:p>
            <a:pPr marL="31750">
              <a:lnSpc>
                <a:spcPct val="100000"/>
              </a:lnSpc>
              <a:spcBef>
                <a:spcPts val="335"/>
              </a:spcBef>
            </a:pPr>
            <a:r>
              <a:rPr sz="1400" b="1" spc="-10" dirty="0">
                <a:latin typeface="Arial"/>
                <a:cs typeface="Arial"/>
              </a:rPr>
              <a:t>/*TAKEN PATH </a:t>
            </a:r>
            <a:r>
              <a:rPr sz="1400" b="1" dirty="0">
                <a:latin typeface="Arial"/>
                <a:cs typeface="Arial"/>
              </a:rPr>
              <a:t>for</a:t>
            </a:r>
            <a:r>
              <a:rPr sz="1400" b="1" spc="3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B2*/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21082" y="3045022"/>
            <a:ext cx="1991995" cy="53784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400" b="1" spc="-5" dirty="0">
                <a:latin typeface="Arial"/>
                <a:cs typeface="Arial"/>
              </a:rPr>
              <a:t>/*B3*/</a:t>
            </a:r>
            <a:endParaRPr sz="1400">
              <a:latin typeface="Arial"/>
              <a:cs typeface="Arial"/>
            </a:endParaRPr>
          </a:p>
          <a:p>
            <a:pPr marL="32384">
              <a:lnSpc>
                <a:spcPct val="100000"/>
              </a:lnSpc>
              <a:spcBef>
                <a:spcPts val="335"/>
              </a:spcBef>
            </a:pPr>
            <a:r>
              <a:rPr sz="1400" b="1" spc="-10" dirty="0">
                <a:latin typeface="Arial"/>
                <a:cs typeface="Arial"/>
              </a:rPr>
              <a:t>/*TAKEN PATH </a:t>
            </a:r>
            <a:r>
              <a:rPr sz="1400" b="1" dirty="0">
                <a:latin typeface="Arial"/>
                <a:cs typeface="Arial"/>
              </a:rPr>
              <a:t>for</a:t>
            </a:r>
            <a:r>
              <a:rPr sz="1400" b="1" spc="3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B3*/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50882" y="1514961"/>
            <a:ext cx="7092315" cy="232410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409"/>
              </a:spcBef>
              <a:buFont typeface="Wingdings"/>
              <a:buChar char=""/>
              <a:tabLst>
                <a:tab pos="299720" algn="l"/>
              </a:tabLst>
            </a:pPr>
            <a:r>
              <a:rPr sz="1400" spc="10" dirty="0">
                <a:latin typeface="宋体"/>
                <a:cs typeface="宋体"/>
              </a:rPr>
              <a:t>代码</a:t>
            </a:r>
            <a:r>
              <a:rPr sz="1400" dirty="0">
                <a:latin typeface="宋体"/>
                <a:cs typeface="宋体"/>
              </a:rPr>
              <a:t>有四</a:t>
            </a:r>
            <a:r>
              <a:rPr sz="1400" spc="-15" dirty="0">
                <a:latin typeface="宋体"/>
                <a:cs typeface="宋体"/>
              </a:rPr>
              <a:t>个</a:t>
            </a:r>
            <a:r>
              <a:rPr sz="1400" dirty="0">
                <a:latin typeface="宋体"/>
                <a:cs typeface="宋体"/>
              </a:rPr>
              <a:t>分支</a:t>
            </a:r>
            <a:r>
              <a:rPr sz="1400" spc="-5" dirty="0">
                <a:latin typeface="宋体"/>
                <a:cs typeface="宋体"/>
              </a:rPr>
              <a:t>（</a:t>
            </a:r>
            <a:r>
              <a:rPr sz="1400" b="1" spc="-5" dirty="0">
                <a:latin typeface="Arial"/>
                <a:cs typeface="Arial"/>
              </a:rPr>
              <a:t>B1</a:t>
            </a:r>
            <a:r>
              <a:rPr sz="1400" spc="-5" dirty="0">
                <a:latin typeface="宋体"/>
                <a:cs typeface="宋体"/>
              </a:rPr>
              <a:t>，</a:t>
            </a:r>
            <a:r>
              <a:rPr sz="1400" b="1" spc="-5" dirty="0">
                <a:latin typeface="Arial"/>
                <a:cs typeface="Arial"/>
              </a:rPr>
              <a:t>B2</a:t>
            </a:r>
            <a:r>
              <a:rPr sz="1400" spc="-5" dirty="0">
                <a:latin typeface="宋体"/>
                <a:cs typeface="宋体"/>
              </a:rPr>
              <a:t>，</a:t>
            </a:r>
            <a:r>
              <a:rPr sz="1400" b="1" spc="-5" dirty="0">
                <a:latin typeface="Arial"/>
                <a:cs typeface="Arial"/>
              </a:rPr>
              <a:t>B3</a:t>
            </a:r>
            <a:r>
              <a:rPr sz="1400" dirty="0">
                <a:latin typeface="宋体"/>
                <a:cs typeface="宋体"/>
              </a:rPr>
              <a:t>和</a:t>
            </a:r>
            <a:r>
              <a:rPr sz="1400" b="1" spc="-5" dirty="0">
                <a:latin typeface="Arial"/>
                <a:cs typeface="Arial"/>
              </a:rPr>
              <a:t>B4</a:t>
            </a:r>
            <a:r>
              <a:rPr sz="1400" spc="-5" dirty="0">
                <a:latin typeface="宋体"/>
                <a:cs typeface="宋体"/>
              </a:rPr>
              <a:t>），</a:t>
            </a:r>
            <a:r>
              <a:rPr sz="1400" spc="-15" dirty="0">
                <a:latin typeface="宋体"/>
                <a:cs typeface="宋体"/>
              </a:rPr>
              <a:t>如</a:t>
            </a:r>
            <a:r>
              <a:rPr sz="1400" dirty="0">
                <a:latin typeface="宋体"/>
                <a:cs typeface="宋体"/>
              </a:rPr>
              <a:t>果分</a:t>
            </a:r>
            <a:r>
              <a:rPr sz="1400" spc="-15" dirty="0">
                <a:latin typeface="宋体"/>
                <a:cs typeface="宋体"/>
              </a:rPr>
              <a:t>支</a:t>
            </a:r>
            <a:r>
              <a:rPr sz="1400" dirty="0">
                <a:latin typeface="宋体"/>
                <a:cs typeface="宋体"/>
              </a:rPr>
              <a:t>成</a:t>
            </a:r>
            <a:r>
              <a:rPr sz="1400" spc="-5" dirty="0">
                <a:latin typeface="宋体"/>
                <a:cs typeface="宋体"/>
              </a:rPr>
              <a:t>功</a:t>
            </a:r>
            <a:r>
              <a:rPr sz="1400" spc="-15" dirty="0">
                <a:latin typeface="宋体"/>
                <a:cs typeface="宋体"/>
              </a:rPr>
              <a:t>，</a:t>
            </a:r>
            <a:r>
              <a:rPr sz="1400" dirty="0">
                <a:latin typeface="宋体"/>
                <a:cs typeface="宋体"/>
              </a:rPr>
              <a:t>则对</a:t>
            </a:r>
            <a:r>
              <a:rPr sz="1400" spc="-15" dirty="0">
                <a:latin typeface="宋体"/>
                <a:cs typeface="宋体"/>
              </a:rPr>
              <a:t>应</a:t>
            </a:r>
            <a:r>
              <a:rPr sz="1400" dirty="0">
                <a:latin typeface="宋体"/>
                <a:cs typeface="宋体"/>
              </a:rPr>
              <a:t>大括</a:t>
            </a:r>
            <a:r>
              <a:rPr sz="1400" spc="-15" dirty="0">
                <a:latin typeface="宋体"/>
                <a:cs typeface="宋体"/>
              </a:rPr>
              <a:t>号</a:t>
            </a:r>
            <a:r>
              <a:rPr sz="1400" dirty="0">
                <a:latin typeface="宋体"/>
                <a:cs typeface="宋体"/>
              </a:rPr>
              <a:t>中的</a:t>
            </a:r>
            <a:r>
              <a:rPr sz="1400" spc="-15" dirty="0">
                <a:latin typeface="宋体"/>
                <a:cs typeface="宋体"/>
              </a:rPr>
              <a:t>代</a:t>
            </a:r>
            <a:r>
              <a:rPr sz="1400" dirty="0">
                <a:latin typeface="宋体"/>
                <a:cs typeface="宋体"/>
              </a:rPr>
              <a:t>码执</a:t>
            </a:r>
            <a:r>
              <a:rPr sz="1400" spc="-15" dirty="0">
                <a:latin typeface="宋体"/>
                <a:cs typeface="宋体"/>
              </a:rPr>
              <a:t>行</a:t>
            </a:r>
            <a:r>
              <a:rPr sz="1400" dirty="0">
                <a:latin typeface="宋体"/>
                <a:cs typeface="宋体"/>
              </a:rPr>
              <a:t>。</a:t>
            </a:r>
            <a:endParaRPr sz="1400">
              <a:latin typeface="宋体"/>
              <a:cs typeface="宋体"/>
            </a:endParaRPr>
          </a:p>
          <a:p>
            <a:pPr marL="299720" marR="4848860" indent="-299720">
              <a:lnSpc>
                <a:spcPts val="2010"/>
              </a:lnSpc>
              <a:spcBef>
                <a:spcPts val="105"/>
              </a:spcBef>
              <a:buFont typeface="Wingdings"/>
              <a:buChar char=""/>
              <a:tabLst>
                <a:tab pos="299720" algn="l"/>
              </a:tabLst>
            </a:pPr>
            <a:r>
              <a:rPr sz="1400" b="1" dirty="0">
                <a:latin typeface="Arial"/>
                <a:cs typeface="Arial"/>
              </a:rPr>
              <a:t>for ( int i=0; i&lt; </a:t>
            </a:r>
            <a:r>
              <a:rPr sz="1400" b="1" spc="-5" dirty="0">
                <a:latin typeface="Arial"/>
                <a:cs typeface="Arial"/>
              </a:rPr>
              <a:t>N; </a:t>
            </a:r>
            <a:r>
              <a:rPr sz="1400" b="1" dirty="0">
                <a:latin typeface="Arial"/>
                <a:cs typeface="Arial"/>
              </a:rPr>
              <a:t>i++)</a:t>
            </a:r>
            <a:r>
              <a:rPr sz="1400" b="1" spc="-19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{  </a:t>
            </a:r>
            <a:r>
              <a:rPr sz="1400" b="1" spc="-5" dirty="0">
                <a:latin typeface="Arial"/>
                <a:cs typeface="Arial"/>
              </a:rPr>
              <a:t>val </a:t>
            </a:r>
            <a:r>
              <a:rPr sz="1400" b="1" dirty="0">
                <a:latin typeface="Arial"/>
                <a:cs typeface="Arial"/>
              </a:rPr>
              <a:t>=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i+2;</a:t>
            </a:r>
            <a:endParaRPr sz="1400">
              <a:latin typeface="Arial"/>
              <a:cs typeface="Arial"/>
            </a:endParaRPr>
          </a:p>
          <a:p>
            <a:pPr marL="692150" marR="5239385" indent="-196850">
              <a:lnSpc>
                <a:spcPts val="2020"/>
              </a:lnSpc>
            </a:pPr>
            <a:r>
              <a:rPr sz="1400" b="1" dirty="0">
                <a:latin typeface="Arial"/>
                <a:cs typeface="Arial"/>
              </a:rPr>
              <a:t>if </a:t>
            </a:r>
            <a:r>
              <a:rPr sz="1400" b="1" spc="-5" dirty="0">
                <a:latin typeface="Arial"/>
                <a:cs typeface="Arial"/>
              </a:rPr>
              <a:t>(val </a:t>
            </a:r>
            <a:r>
              <a:rPr sz="1400" b="1" dirty="0">
                <a:latin typeface="Arial"/>
                <a:cs typeface="Arial"/>
              </a:rPr>
              <a:t>% 2 ==</a:t>
            </a:r>
            <a:r>
              <a:rPr sz="1400" b="1" spc="-13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0){  sum </a:t>
            </a:r>
            <a:r>
              <a:rPr sz="1400" b="1" dirty="0">
                <a:latin typeface="Arial"/>
                <a:cs typeface="Arial"/>
              </a:rPr>
              <a:t>+=</a:t>
            </a:r>
            <a:r>
              <a:rPr sz="1400" b="1" spc="-6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val;</a:t>
            </a:r>
            <a:endParaRPr sz="1400">
              <a:latin typeface="Arial"/>
              <a:cs typeface="Arial"/>
            </a:endParaRPr>
          </a:p>
          <a:p>
            <a:pPr marL="495300">
              <a:lnSpc>
                <a:spcPct val="100000"/>
              </a:lnSpc>
              <a:spcBef>
                <a:spcPts val="210"/>
              </a:spcBef>
            </a:pPr>
            <a:r>
              <a:rPr sz="1400" b="1" dirty="0"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  <a:p>
            <a:pPr marL="692150" marR="5239385" indent="-196850">
              <a:lnSpc>
                <a:spcPct val="120000"/>
              </a:lnSpc>
            </a:pPr>
            <a:r>
              <a:rPr sz="1400" b="1" dirty="0">
                <a:latin typeface="Arial"/>
                <a:cs typeface="Arial"/>
              </a:rPr>
              <a:t>if </a:t>
            </a:r>
            <a:r>
              <a:rPr sz="1400" b="1" spc="-5" dirty="0">
                <a:latin typeface="Arial"/>
                <a:cs typeface="Arial"/>
              </a:rPr>
              <a:t>(val </a:t>
            </a:r>
            <a:r>
              <a:rPr sz="1400" b="1" dirty="0">
                <a:latin typeface="Arial"/>
                <a:cs typeface="Arial"/>
              </a:rPr>
              <a:t>% 5 ==</a:t>
            </a:r>
            <a:r>
              <a:rPr sz="1400" b="1" spc="-13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0){  sum </a:t>
            </a:r>
            <a:r>
              <a:rPr sz="1400" b="1" dirty="0">
                <a:latin typeface="Arial"/>
                <a:cs typeface="Arial"/>
              </a:rPr>
              <a:t>+=</a:t>
            </a:r>
            <a:r>
              <a:rPr sz="1400" b="1" spc="-6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val;</a:t>
            </a:r>
            <a:endParaRPr sz="1400">
              <a:latin typeface="Arial"/>
              <a:cs typeface="Arial"/>
            </a:endParaRPr>
          </a:p>
          <a:p>
            <a:pPr marL="495300">
              <a:lnSpc>
                <a:spcPct val="100000"/>
              </a:lnSpc>
              <a:spcBef>
                <a:spcPts val="335"/>
              </a:spcBef>
            </a:pPr>
            <a:r>
              <a:rPr sz="1400" b="1" dirty="0"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72668" y="3933825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0" y="0"/>
                </a:moveTo>
                <a:lnTo>
                  <a:pt x="9144000" y="0"/>
                </a:lnTo>
                <a:lnTo>
                  <a:pt x="9144000" y="3429000"/>
                </a:lnTo>
                <a:lnTo>
                  <a:pt x="0" y="3429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020952" y="3813173"/>
            <a:ext cx="1991995" cy="53784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400" b="1" spc="-5" dirty="0">
                <a:latin typeface="Arial"/>
                <a:cs typeface="Arial"/>
              </a:rPr>
              <a:t>/*B4*/</a:t>
            </a:r>
            <a:endParaRPr sz="1400">
              <a:latin typeface="Arial"/>
              <a:cs typeface="Arial"/>
            </a:endParaRPr>
          </a:p>
          <a:p>
            <a:pPr marL="32384">
              <a:lnSpc>
                <a:spcPct val="100000"/>
              </a:lnSpc>
              <a:spcBef>
                <a:spcPts val="335"/>
              </a:spcBef>
            </a:pPr>
            <a:r>
              <a:rPr sz="1400" b="1" spc="-10" dirty="0">
                <a:latin typeface="Arial"/>
                <a:cs typeface="Arial"/>
              </a:rPr>
              <a:t>/*TAKEN PATH </a:t>
            </a:r>
            <a:r>
              <a:rPr sz="1400" b="1" dirty="0">
                <a:latin typeface="Arial"/>
                <a:cs typeface="Arial"/>
              </a:rPr>
              <a:t>for</a:t>
            </a:r>
            <a:r>
              <a:rPr sz="1400" b="1" spc="3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B4*/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34097" y="3813174"/>
            <a:ext cx="1472565" cy="793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8915" marR="5080" indent="-196850">
              <a:lnSpc>
                <a:spcPct val="120000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if </a:t>
            </a:r>
            <a:r>
              <a:rPr sz="1400" b="1" spc="-5" dirty="0">
                <a:latin typeface="Arial"/>
                <a:cs typeface="Arial"/>
              </a:rPr>
              <a:t>(val </a:t>
            </a:r>
            <a:r>
              <a:rPr sz="1400" b="1" dirty="0">
                <a:latin typeface="Arial"/>
                <a:cs typeface="Arial"/>
              </a:rPr>
              <a:t>% </a:t>
            </a:r>
            <a:r>
              <a:rPr sz="1400" b="1" spc="-5" dirty="0">
                <a:latin typeface="Arial"/>
                <a:cs typeface="Arial"/>
              </a:rPr>
              <a:t>10 </a:t>
            </a:r>
            <a:r>
              <a:rPr sz="1400" b="1" dirty="0">
                <a:latin typeface="Arial"/>
                <a:cs typeface="Arial"/>
              </a:rPr>
              <a:t>==</a:t>
            </a:r>
            <a:r>
              <a:rPr sz="1400" b="1" spc="-13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0){  sum </a:t>
            </a:r>
            <a:r>
              <a:rPr sz="1400" b="1" dirty="0">
                <a:latin typeface="Arial"/>
                <a:cs typeface="Arial"/>
              </a:rPr>
              <a:t>+=</a:t>
            </a:r>
            <a:r>
              <a:rPr sz="1400" b="1" spc="-5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val;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b="1" dirty="0"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50882" y="4578114"/>
            <a:ext cx="6717665" cy="182435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459"/>
              </a:spcBef>
              <a:buFont typeface="Wingdings"/>
              <a:buChar char=""/>
              <a:tabLst>
                <a:tab pos="299720" algn="l"/>
              </a:tabLst>
            </a:pPr>
            <a:r>
              <a:rPr sz="1400" b="1" dirty="0"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359"/>
              </a:spcBef>
              <a:buFont typeface="Wingdings"/>
              <a:buChar char=""/>
              <a:tabLst>
                <a:tab pos="299720" algn="l"/>
              </a:tabLst>
            </a:pPr>
            <a:r>
              <a:rPr sz="1400" spc="10" dirty="0">
                <a:latin typeface="宋体"/>
                <a:cs typeface="宋体"/>
              </a:rPr>
              <a:t>上述</a:t>
            </a:r>
            <a:r>
              <a:rPr sz="1400" dirty="0">
                <a:latin typeface="宋体"/>
                <a:cs typeface="宋体"/>
              </a:rPr>
              <a:t>代码</a:t>
            </a:r>
            <a:r>
              <a:rPr sz="1400" spc="-15" dirty="0">
                <a:latin typeface="宋体"/>
                <a:cs typeface="宋体"/>
              </a:rPr>
              <a:t>执</a:t>
            </a:r>
            <a:r>
              <a:rPr sz="1400" dirty="0">
                <a:latin typeface="宋体"/>
                <a:cs typeface="宋体"/>
              </a:rPr>
              <a:t>行在</a:t>
            </a:r>
            <a:r>
              <a:rPr sz="1400" spc="-15" dirty="0">
                <a:latin typeface="宋体"/>
                <a:cs typeface="宋体"/>
              </a:rPr>
              <a:t>一</a:t>
            </a:r>
            <a:r>
              <a:rPr sz="1400" dirty="0">
                <a:latin typeface="宋体"/>
                <a:cs typeface="宋体"/>
              </a:rPr>
              <a:t>个具</a:t>
            </a:r>
            <a:r>
              <a:rPr sz="1400" spc="-15" dirty="0">
                <a:latin typeface="宋体"/>
                <a:cs typeface="宋体"/>
              </a:rPr>
              <a:t>有</a:t>
            </a:r>
            <a:r>
              <a:rPr sz="1400" dirty="0">
                <a:latin typeface="宋体"/>
                <a:cs typeface="宋体"/>
              </a:rPr>
              <a:t>全局</a:t>
            </a:r>
            <a:r>
              <a:rPr sz="1400" spc="-15" dirty="0">
                <a:latin typeface="宋体"/>
                <a:cs typeface="宋体"/>
              </a:rPr>
              <a:t>分</a:t>
            </a:r>
            <a:r>
              <a:rPr sz="1400" dirty="0">
                <a:latin typeface="宋体"/>
                <a:cs typeface="宋体"/>
              </a:rPr>
              <a:t>支预</a:t>
            </a:r>
            <a:r>
              <a:rPr sz="1400" spc="-15" dirty="0">
                <a:latin typeface="宋体"/>
                <a:cs typeface="宋体"/>
              </a:rPr>
              <a:t>测</a:t>
            </a:r>
            <a:r>
              <a:rPr sz="1400" dirty="0">
                <a:latin typeface="宋体"/>
                <a:cs typeface="宋体"/>
              </a:rPr>
              <a:t>器的</a:t>
            </a:r>
            <a:r>
              <a:rPr sz="1400" spc="-15" dirty="0">
                <a:latin typeface="宋体"/>
                <a:cs typeface="宋体"/>
              </a:rPr>
              <a:t>处</a:t>
            </a:r>
            <a:r>
              <a:rPr sz="1400" dirty="0">
                <a:latin typeface="宋体"/>
                <a:cs typeface="宋体"/>
              </a:rPr>
              <a:t>理器</a:t>
            </a:r>
            <a:r>
              <a:rPr sz="1400" spc="-15" dirty="0">
                <a:latin typeface="宋体"/>
                <a:cs typeface="宋体"/>
              </a:rPr>
              <a:t>。</a:t>
            </a:r>
            <a:r>
              <a:rPr sz="1400" dirty="0">
                <a:latin typeface="宋体"/>
                <a:cs typeface="宋体"/>
              </a:rPr>
              <a:t>全局</a:t>
            </a:r>
            <a:r>
              <a:rPr sz="1400" spc="-15" dirty="0">
                <a:latin typeface="宋体"/>
                <a:cs typeface="宋体"/>
              </a:rPr>
              <a:t>预</a:t>
            </a:r>
            <a:r>
              <a:rPr sz="1400" dirty="0">
                <a:latin typeface="宋体"/>
                <a:cs typeface="宋体"/>
              </a:rPr>
              <a:t>测器</a:t>
            </a:r>
            <a:r>
              <a:rPr sz="1400" spc="-15" dirty="0">
                <a:latin typeface="宋体"/>
                <a:cs typeface="宋体"/>
              </a:rPr>
              <a:t>具</a:t>
            </a:r>
            <a:r>
              <a:rPr sz="1400" dirty="0">
                <a:latin typeface="宋体"/>
                <a:cs typeface="宋体"/>
              </a:rPr>
              <a:t>有以</a:t>
            </a:r>
            <a:r>
              <a:rPr sz="1400" spc="-15" dirty="0">
                <a:latin typeface="宋体"/>
                <a:cs typeface="宋体"/>
              </a:rPr>
              <a:t>下</a:t>
            </a:r>
            <a:r>
              <a:rPr sz="1400" dirty="0">
                <a:latin typeface="宋体"/>
                <a:cs typeface="宋体"/>
              </a:rPr>
              <a:t>特性：</a:t>
            </a:r>
            <a:endParaRPr sz="1400">
              <a:latin typeface="宋体"/>
              <a:cs typeface="宋体"/>
            </a:endParaRPr>
          </a:p>
          <a:p>
            <a:pPr marL="299085" indent="-287020">
              <a:lnSpc>
                <a:spcPct val="100000"/>
              </a:lnSpc>
              <a:spcBef>
                <a:spcPts val="335"/>
              </a:spcBef>
              <a:buFont typeface="Wingdings"/>
              <a:buChar char=""/>
              <a:tabLst>
                <a:tab pos="299720" algn="l"/>
              </a:tabLst>
            </a:pPr>
            <a:r>
              <a:rPr sz="1400" b="1" spc="5" dirty="0">
                <a:latin typeface="Arial"/>
                <a:cs typeface="Arial"/>
              </a:rPr>
              <a:t>1</a:t>
            </a:r>
            <a:r>
              <a:rPr sz="1400" spc="5" dirty="0">
                <a:latin typeface="宋体"/>
                <a:cs typeface="宋体"/>
              </a:rPr>
              <a:t>）</a:t>
            </a:r>
            <a:r>
              <a:rPr sz="1400" spc="10" dirty="0">
                <a:latin typeface="宋体"/>
                <a:cs typeface="宋体"/>
              </a:rPr>
              <a:t>全</a:t>
            </a:r>
            <a:r>
              <a:rPr sz="1400" dirty="0">
                <a:latin typeface="宋体"/>
                <a:cs typeface="宋体"/>
              </a:rPr>
              <a:t>局</a:t>
            </a:r>
            <a:r>
              <a:rPr sz="1400" spc="-15" dirty="0">
                <a:latin typeface="宋体"/>
                <a:cs typeface="宋体"/>
              </a:rPr>
              <a:t>预</a:t>
            </a:r>
            <a:r>
              <a:rPr sz="1400" dirty="0">
                <a:latin typeface="宋体"/>
                <a:cs typeface="宋体"/>
              </a:rPr>
              <a:t>测器</a:t>
            </a:r>
            <a:r>
              <a:rPr sz="1400" spc="-5" dirty="0">
                <a:latin typeface="宋体"/>
                <a:cs typeface="宋体"/>
              </a:rPr>
              <a:t>（</a:t>
            </a:r>
            <a:r>
              <a:rPr sz="1400" b="1" spc="-5" dirty="0">
                <a:latin typeface="Arial"/>
                <a:cs typeface="Arial"/>
              </a:rPr>
              <a:t>GHR</a:t>
            </a:r>
            <a:r>
              <a:rPr sz="1400" spc="-5" dirty="0">
                <a:latin typeface="宋体"/>
                <a:cs typeface="宋体"/>
              </a:rPr>
              <a:t>）</a:t>
            </a:r>
            <a:r>
              <a:rPr sz="1400" b="1" spc="-5" dirty="0">
                <a:latin typeface="Arial"/>
                <a:cs typeface="Arial"/>
              </a:rPr>
              <a:t>1</a:t>
            </a:r>
            <a:r>
              <a:rPr sz="1400" dirty="0">
                <a:latin typeface="宋体"/>
                <a:cs typeface="宋体"/>
              </a:rPr>
              <a:t>位</a:t>
            </a:r>
            <a:endParaRPr sz="1400">
              <a:latin typeface="宋体"/>
              <a:cs typeface="宋体"/>
            </a:endParaRPr>
          </a:p>
          <a:p>
            <a:pPr marL="299085" indent="-287020">
              <a:lnSpc>
                <a:spcPct val="100000"/>
              </a:lnSpc>
              <a:spcBef>
                <a:spcPts val="335"/>
              </a:spcBef>
              <a:buFont typeface="Wingdings"/>
              <a:buChar char=""/>
              <a:tabLst>
                <a:tab pos="299720" algn="l"/>
              </a:tabLst>
            </a:pPr>
            <a:r>
              <a:rPr sz="1400" b="1" spc="5" dirty="0">
                <a:latin typeface="Arial"/>
                <a:cs typeface="Arial"/>
              </a:rPr>
              <a:t>2</a:t>
            </a:r>
            <a:r>
              <a:rPr sz="1400" spc="5" dirty="0">
                <a:latin typeface="宋体"/>
                <a:cs typeface="宋体"/>
              </a:rPr>
              <a:t>）</a:t>
            </a:r>
            <a:r>
              <a:rPr sz="1400" spc="10" dirty="0">
                <a:latin typeface="宋体"/>
                <a:cs typeface="宋体"/>
              </a:rPr>
              <a:t>分</a:t>
            </a:r>
            <a:r>
              <a:rPr sz="1400" dirty="0">
                <a:latin typeface="宋体"/>
                <a:cs typeface="宋体"/>
              </a:rPr>
              <a:t>支</a:t>
            </a:r>
            <a:r>
              <a:rPr sz="1400" spc="-15" dirty="0">
                <a:latin typeface="宋体"/>
                <a:cs typeface="宋体"/>
              </a:rPr>
              <a:t>历</a:t>
            </a:r>
            <a:r>
              <a:rPr sz="1400" dirty="0">
                <a:latin typeface="宋体"/>
                <a:cs typeface="宋体"/>
              </a:rPr>
              <a:t>史表</a:t>
            </a:r>
            <a:r>
              <a:rPr sz="1400" spc="-5" dirty="0">
                <a:latin typeface="宋体"/>
                <a:cs typeface="宋体"/>
              </a:rPr>
              <a:t>（</a:t>
            </a:r>
            <a:r>
              <a:rPr sz="1400" b="1" spc="-5" dirty="0">
                <a:latin typeface="Arial"/>
                <a:cs typeface="Arial"/>
              </a:rPr>
              <a:t>PHT</a:t>
            </a:r>
            <a:r>
              <a:rPr sz="1400" spc="-5" dirty="0">
                <a:latin typeface="宋体"/>
                <a:cs typeface="宋体"/>
              </a:rPr>
              <a:t>）</a:t>
            </a:r>
            <a:r>
              <a:rPr sz="1400" b="1" spc="-5" dirty="0">
                <a:latin typeface="Arial"/>
                <a:cs typeface="Arial"/>
              </a:rPr>
              <a:t>4</a:t>
            </a:r>
            <a:r>
              <a:rPr sz="1400" dirty="0">
                <a:latin typeface="宋体"/>
                <a:cs typeface="宋体"/>
              </a:rPr>
              <a:t>项</a:t>
            </a:r>
            <a:endParaRPr sz="1400">
              <a:latin typeface="宋体"/>
              <a:cs typeface="宋体"/>
            </a:endParaRPr>
          </a:p>
          <a:p>
            <a:pPr marL="299085" indent="-287020">
              <a:lnSpc>
                <a:spcPct val="100000"/>
              </a:lnSpc>
              <a:spcBef>
                <a:spcPts val="335"/>
              </a:spcBef>
              <a:buFont typeface="Wingdings"/>
              <a:buChar char=""/>
              <a:tabLst>
                <a:tab pos="299720" algn="l"/>
              </a:tabLst>
            </a:pPr>
            <a:r>
              <a:rPr sz="1400" b="1" spc="5" dirty="0">
                <a:latin typeface="Arial"/>
                <a:cs typeface="Arial"/>
              </a:rPr>
              <a:t>3</a:t>
            </a:r>
            <a:r>
              <a:rPr sz="1400" spc="5" dirty="0">
                <a:latin typeface="宋体"/>
                <a:cs typeface="宋体"/>
              </a:rPr>
              <a:t>）</a:t>
            </a:r>
            <a:r>
              <a:rPr sz="1400" spc="10" dirty="0">
                <a:latin typeface="宋体"/>
                <a:cs typeface="宋体"/>
              </a:rPr>
              <a:t>分</a:t>
            </a:r>
            <a:r>
              <a:rPr sz="1400" dirty="0">
                <a:latin typeface="宋体"/>
                <a:cs typeface="宋体"/>
              </a:rPr>
              <a:t>支</a:t>
            </a:r>
            <a:r>
              <a:rPr sz="1400" spc="-15" dirty="0">
                <a:latin typeface="宋体"/>
                <a:cs typeface="宋体"/>
              </a:rPr>
              <a:t>历</a:t>
            </a:r>
            <a:r>
              <a:rPr sz="1400" dirty="0">
                <a:latin typeface="宋体"/>
                <a:cs typeface="宋体"/>
              </a:rPr>
              <a:t>史表</a:t>
            </a:r>
            <a:r>
              <a:rPr sz="1400" spc="-15" dirty="0">
                <a:latin typeface="宋体"/>
                <a:cs typeface="宋体"/>
              </a:rPr>
              <a:t>项</a:t>
            </a:r>
            <a:r>
              <a:rPr sz="1400" spc="-5" dirty="0">
                <a:latin typeface="宋体"/>
                <a:cs typeface="宋体"/>
              </a:rPr>
              <a:t>（</a:t>
            </a:r>
            <a:r>
              <a:rPr sz="1400" b="1" spc="-5" dirty="0">
                <a:latin typeface="Arial"/>
                <a:cs typeface="Arial"/>
              </a:rPr>
              <a:t>PHTE</a:t>
            </a:r>
            <a:r>
              <a:rPr sz="1400" spc="-5" dirty="0">
                <a:latin typeface="宋体"/>
                <a:cs typeface="宋体"/>
              </a:rPr>
              <a:t>）</a:t>
            </a:r>
            <a:r>
              <a:rPr sz="1400" b="1" spc="-5" dirty="0">
                <a:latin typeface="Arial"/>
                <a:cs typeface="Arial"/>
              </a:rPr>
              <a:t>11</a:t>
            </a:r>
            <a:r>
              <a:rPr sz="1400" dirty="0">
                <a:latin typeface="宋体"/>
                <a:cs typeface="宋体"/>
              </a:rPr>
              <a:t>位有</a:t>
            </a:r>
            <a:r>
              <a:rPr sz="1400" spc="-15" dirty="0">
                <a:latin typeface="宋体"/>
                <a:cs typeface="宋体"/>
              </a:rPr>
              <a:t>符</a:t>
            </a:r>
            <a:r>
              <a:rPr sz="1400" dirty="0">
                <a:latin typeface="宋体"/>
                <a:cs typeface="宋体"/>
              </a:rPr>
              <a:t>号饱</a:t>
            </a:r>
            <a:r>
              <a:rPr sz="1400" spc="-15" dirty="0">
                <a:latin typeface="宋体"/>
                <a:cs typeface="宋体"/>
              </a:rPr>
              <a:t>和</a:t>
            </a:r>
            <a:r>
              <a:rPr sz="1400" dirty="0">
                <a:latin typeface="宋体"/>
                <a:cs typeface="宋体"/>
              </a:rPr>
              <a:t>计数</a:t>
            </a:r>
            <a:r>
              <a:rPr sz="1400" spc="-15" dirty="0">
                <a:latin typeface="宋体"/>
                <a:cs typeface="宋体"/>
              </a:rPr>
              <a:t>器</a:t>
            </a:r>
            <a:r>
              <a:rPr sz="1400" spc="-10" dirty="0">
                <a:latin typeface="宋体"/>
                <a:cs typeface="宋体"/>
              </a:rPr>
              <a:t>（</a:t>
            </a:r>
            <a:r>
              <a:rPr sz="1400" b="1" spc="-10" dirty="0">
                <a:latin typeface="Arial"/>
                <a:cs typeface="Arial"/>
              </a:rPr>
              <a:t>-1024~1023</a:t>
            </a:r>
            <a:r>
              <a:rPr sz="1400" spc="-10" dirty="0">
                <a:latin typeface="宋体"/>
                <a:cs typeface="宋体"/>
              </a:rPr>
              <a:t>）</a:t>
            </a:r>
            <a:endParaRPr sz="1400">
              <a:latin typeface="宋体"/>
              <a:cs typeface="宋体"/>
            </a:endParaRPr>
          </a:p>
          <a:p>
            <a:pPr marL="299085" indent="-287020">
              <a:lnSpc>
                <a:spcPct val="100000"/>
              </a:lnSpc>
              <a:spcBef>
                <a:spcPts val="335"/>
              </a:spcBef>
              <a:buFont typeface="Wingdings"/>
              <a:buChar char=""/>
              <a:tabLst>
                <a:tab pos="299720" algn="l"/>
              </a:tabLst>
            </a:pPr>
            <a:r>
              <a:rPr sz="1400" b="1" spc="5" dirty="0">
                <a:latin typeface="Arial"/>
                <a:cs typeface="Arial"/>
              </a:rPr>
              <a:t>4</a:t>
            </a:r>
            <a:r>
              <a:rPr sz="1400" spc="5" dirty="0">
                <a:latin typeface="宋体"/>
                <a:cs typeface="宋体"/>
              </a:rPr>
              <a:t>）</a:t>
            </a:r>
            <a:r>
              <a:rPr sz="1400" spc="10" dirty="0">
                <a:latin typeface="宋体"/>
                <a:cs typeface="宋体"/>
              </a:rPr>
              <a:t>在</a:t>
            </a:r>
            <a:r>
              <a:rPr sz="1400" dirty="0">
                <a:latin typeface="宋体"/>
                <a:cs typeface="宋体"/>
              </a:rPr>
              <a:t>代</a:t>
            </a:r>
            <a:r>
              <a:rPr sz="1400" spc="-15" dirty="0">
                <a:latin typeface="宋体"/>
                <a:cs typeface="宋体"/>
              </a:rPr>
              <a:t>码</a:t>
            </a:r>
            <a:r>
              <a:rPr sz="1400" dirty="0">
                <a:latin typeface="宋体"/>
                <a:cs typeface="宋体"/>
              </a:rPr>
              <a:t>运行</a:t>
            </a:r>
            <a:r>
              <a:rPr sz="1400" spc="-15" dirty="0">
                <a:latin typeface="宋体"/>
                <a:cs typeface="宋体"/>
              </a:rPr>
              <a:t>之</a:t>
            </a:r>
            <a:r>
              <a:rPr sz="1400" dirty="0">
                <a:latin typeface="宋体"/>
                <a:cs typeface="宋体"/>
              </a:rPr>
              <a:t>前，</a:t>
            </a:r>
            <a:r>
              <a:rPr sz="1400" spc="-15" dirty="0">
                <a:latin typeface="宋体"/>
                <a:cs typeface="宋体"/>
              </a:rPr>
              <a:t>所</a:t>
            </a:r>
            <a:r>
              <a:rPr sz="1400" dirty="0">
                <a:latin typeface="宋体"/>
                <a:cs typeface="宋体"/>
              </a:rPr>
              <a:t>有</a:t>
            </a:r>
            <a:r>
              <a:rPr sz="1400" b="1" spc="-5" dirty="0">
                <a:latin typeface="Arial"/>
                <a:cs typeface="Arial"/>
              </a:rPr>
              <a:t>PHTE</a:t>
            </a:r>
            <a:r>
              <a:rPr sz="1400" dirty="0">
                <a:latin typeface="宋体"/>
                <a:cs typeface="宋体"/>
              </a:rPr>
              <a:t>初始</a:t>
            </a:r>
            <a:r>
              <a:rPr sz="1400" spc="-15" dirty="0">
                <a:latin typeface="宋体"/>
                <a:cs typeface="宋体"/>
              </a:rPr>
              <a:t>值</a:t>
            </a:r>
            <a:r>
              <a:rPr sz="1400" dirty="0">
                <a:latin typeface="宋体"/>
                <a:cs typeface="宋体"/>
              </a:rPr>
              <a:t>为</a:t>
            </a:r>
            <a:r>
              <a:rPr sz="1400" b="1" dirty="0"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340"/>
              </a:spcBef>
              <a:buFont typeface="Wingdings"/>
              <a:buChar char=""/>
              <a:tabLst>
                <a:tab pos="299720" algn="l"/>
              </a:tabLst>
            </a:pPr>
            <a:r>
              <a:rPr sz="1400" b="1" spc="5" dirty="0">
                <a:latin typeface="Arial"/>
                <a:cs typeface="Arial"/>
              </a:rPr>
              <a:t>5</a:t>
            </a:r>
            <a:r>
              <a:rPr sz="1400" spc="5" dirty="0">
                <a:latin typeface="宋体"/>
                <a:cs typeface="宋体"/>
              </a:rPr>
              <a:t>）</a:t>
            </a:r>
            <a:r>
              <a:rPr sz="1400" spc="10" dirty="0">
                <a:latin typeface="宋体"/>
                <a:cs typeface="宋体"/>
              </a:rPr>
              <a:t>当</a:t>
            </a:r>
            <a:r>
              <a:rPr sz="1400" dirty="0">
                <a:latin typeface="宋体"/>
                <a:cs typeface="宋体"/>
              </a:rPr>
              <a:t>代</a:t>
            </a:r>
            <a:r>
              <a:rPr sz="1400" spc="-15" dirty="0">
                <a:latin typeface="宋体"/>
                <a:cs typeface="宋体"/>
              </a:rPr>
              <a:t>码</a:t>
            </a:r>
            <a:r>
              <a:rPr sz="1400" dirty="0">
                <a:latin typeface="宋体"/>
                <a:cs typeface="宋体"/>
              </a:rPr>
              <a:t>运行</a:t>
            </a:r>
            <a:r>
              <a:rPr sz="1400" spc="-15" dirty="0">
                <a:latin typeface="宋体"/>
                <a:cs typeface="宋体"/>
              </a:rPr>
              <a:t>，</a:t>
            </a:r>
            <a:r>
              <a:rPr sz="1400" dirty="0">
                <a:latin typeface="宋体"/>
                <a:cs typeface="宋体"/>
              </a:rPr>
              <a:t>如果</a:t>
            </a:r>
            <a:r>
              <a:rPr sz="1400" spc="-15" dirty="0">
                <a:latin typeface="宋体"/>
                <a:cs typeface="宋体"/>
              </a:rPr>
              <a:t>相</a:t>
            </a:r>
            <a:r>
              <a:rPr sz="1400" dirty="0">
                <a:latin typeface="宋体"/>
                <a:cs typeface="宋体"/>
              </a:rPr>
              <a:t>应分</a:t>
            </a:r>
            <a:r>
              <a:rPr sz="1400" spc="-15" dirty="0">
                <a:latin typeface="宋体"/>
                <a:cs typeface="宋体"/>
              </a:rPr>
              <a:t>支</a:t>
            </a:r>
            <a:r>
              <a:rPr sz="1400" dirty="0">
                <a:latin typeface="宋体"/>
                <a:cs typeface="宋体"/>
              </a:rPr>
              <a:t>成功</a:t>
            </a:r>
            <a:r>
              <a:rPr sz="1400" spc="-5" dirty="0">
                <a:latin typeface="宋体"/>
                <a:cs typeface="宋体"/>
              </a:rPr>
              <a:t>，</a:t>
            </a:r>
            <a:r>
              <a:rPr sz="1400" b="1" spc="-5" dirty="0">
                <a:latin typeface="Arial"/>
                <a:cs typeface="Arial"/>
              </a:rPr>
              <a:t>PHTE</a:t>
            </a:r>
            <a:r>
              <a:rPr sz="1400" dirty="0">
                <a:latin typeface="宋体"/>
                <a:cs typeface="宋体"/>
              </a:rPr>
              <a:t>为增加</a:t>
            </a:r>
            <a:r>
              <a:rPr sz="1400" b="1" spc="-5" dirty="0">
                <a:latin typeface="Arial"/>
                <a:cs typeface="Arial"/>
              </a:rPr>
              <a:t>1</a:t>
            </a:r>
            <a:r>
              <a:rPr sz="1400" spc="-5" dirty="0">
                <a:latin typeface="宋体"/>
                <a:cs typeface="宋体"/>
              </a:rPr>
              <a:t>，</a:t>
            </a:r>
            <a:r>
              <a:rPr sz="1400" dirty="0">
                <a:latin typeface="宋体"/>
                <a:cs typeface="宋体"/>
              </a:rPr>
              <a:t>如</a:t>
            </a:r>
            <a:r>
              <a:rPr sz="1400" spc="-15" dirty="0">
                <a:latin typeface="宋体"/>
                <a:cs typeface="宋体"/>
              </a:rPr>
              <a:t>果</a:t>
            </a:r>
            <a:r>
              <a:rPr sz="1400" dirty="0">
                <a:latin typeface="宋体"/>
                <a:cs typeface="宋体"/>
              </a:rPr>
              <a:t>分支</a:t>
            </a:r>
            <a:r>
              <a:rPr sz="1400" spc="-15" dirty="0">
                <a:latin typeface="宋体"/>
                <a:cs typeface="宋体"/>
              </a:rPr>
              <a:t>失</a:t>
            </a:r>
            <a:r>
              <a:rPr sz="1400" dirty="0">
                <a:latin typeface="宋体"/>
                <a:cs typeface="宋体"/>
              </a:rPr>
              <a:t>败，</a:t>
            </a:r>
            <a:r>
              <a:rPr sz="1400" spc="-15" dirty="0">
                <a:latin typeface="宋体"/>
                <a:cs typeface="宋体"/>
              </a:rPr>
              <a:t>则</a:t>
            </a:r>
            <a:r>
              <a:rPr sz="1400" b="1" spc="-5" dirty="0">
                <a:latin typeface="Arial"/>
                <a:cs typeface="Arial"/>
              </a:rPr>
              <a:t>PHTE</a:t>
            </a:r>
            <a:r>
              <a:rPr sz="1400" dirty="0">
                <a:latin typeface="宋体"/>
                <a:cs typeface="宋体"/>
              </a:rPr>
              <a:t>减</a:t>
            </a:r>
            <a:r>
              <a:rPr sz="1400" b="1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页脚占位符 12">
            <a:extLst>
              <a:ext uri="{FF2B5EF4-FFF2-40B4-BE49-F238E27FC236}">
                <a16:creationId xmlns:a16="http://schemas.microsoft.com/office/drawing/2014/main" id="{BC5CFDFB-BB72-1645-A6E4-D9EFE37B1243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132841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50997" y="1482629"/>
            <a:ext cx="7380605" cy="176339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298450" indent="-286385">
              <a:lnSpc>
                <a:spcPct val="100000"/>
              </a:lnSpc>
              <a:spcBef>
                <a:spcPts val="580"/>
              </a:spcBef>
              <a:buFont typeface="Wingdings"/>
              <a:buChar char=""/>
              <a:tabLst>
                <a:tab pos="299085" algn="l"/>
              </a:tabLst>
            </a:pPr>
            <a:r>
              <a:rPr sz="2000" spc="10" dirty="0">
                <a:latin typeface="宋体"/>
                <a:cs typeface="宋体"/>
              </a:rPr>
              <a:t>（</a:t>
            </a:r>
            <a:r>
              <a:rPr sz="2000" b="1" spc="10" dirty="0">
                <a:latin typeface="Arial"/>
                <a:cs typeface="Arial"/>
              </a:rPr>
              <a:t>1</a:t>
            </a:r>
            <a:r>
              <a:rPr sz="2000" spc="10" dirty="0">
                <a:latin typeface="宋体"/>
                <a:cs typeface="宋体"/>
              </a:rPr>
              <a:t>）哪些分支是相关</a:t>
            </a:r>
            <a:r>
              <a:rPr sz="2000" dirty="0">
                <a:latin typeface="宋体"/>
                <a:cs typeface="宋体"/>
              </a:rPr>
              <a:t>的</a:t>
            </a:r>
            <a:endParaRPr sz="2000">
              <a:latin typeface="宋体"/>
              <a:cs typeface="宋体"/>
            </a:endParaRPr>
          </a:p>
          <a:p>
            <a:pPr marL="298450" indent="-286385">
              <a:lnSpc>
                <a:spcPct val="100000"/>
              </a:lnSpc>
              <a:spcBef>
                <a:spcPts val="480"/>
              </a:spcBef>
              <a:buFont typeface="Wingdings"/>
              <a:buChar char=""/>
              <a:tabLst>
                <a:tab pos="299085" algn="l"/>
              </a:tabLst>
            </a:pPr>
            <a:r>
              <a:rPr sz="2000" b="1" dirty="0">
                <a:latin typeface="Arial"/>
                <a:cs typeface="Arial"/>
              </a:rPr>
              <a:t>B1</a:t>
            </a:r>
            <a:r>
              <a:rPr sz="2000" spc="10" dirty="0">
                <a:latin typeface="宋体"/>
                <a:cs typeface="宋体"/>
              </a:rPr>
              <a:t>是本地相关</a:t>
            </a:r>
            <a:r>
              <a:rPr sz="2000" spc="5" dirty="0">
                <a:latin typeface="宋体"/>
                <a:cs typeface="宋体"/>
              </a:rPr>
              <a:t>，</a:t>
            </a:r>
            <a:r>
              <a:rPr sz="2000" b="1" spc="5" dirty="0">
                <a:latin typeface="Arial"/>
                <a:cs typeface="Arial"/>
              </a:rPr>
              <a:t>B2</a:t>
            </a:r>
            <a:r>
              <a:rPr sz="2000" spc="5" dirty="0">
                <a:latin typeface="宋体"/>
                <a:cs typeface="宋体"/>
              </a:rPr>
              <a:t>，</a:t>
            </a:r>
            <a:r>
              <a:rPr sz="2000" b="1" spc="5" dirty="0">
                <a:latin typeface="Arial"/>
                <a:cs typeface="Arial"/>
              </a:rPr>
              <a:t>B3</a:t>
            </a:r>
            <a:r>
              <a:rPr sz="2000" spc="5" dirty="0">
                <a:latin typeface="宋体"/>
                <a:cs typeface="宋体"/>
              </a:rPr>
              <a:t>，</a:t>
            </a:r>
            <a:r>
              <a:rPr sz="2000" b="1" spc="5" dirty="0">
                <a:latin typeface="Arial"/>
                <a:cs typeface="Arial"/>
              </a:rPr>
              <a:t>B4</a:t>
            </a:r>
            <a:r>
              <a:rPr sz="2000" spc="10" dirty="0">
                <a:latin typeface="宋体"/>
                <a:cs typeface="宋体"/>
              </a:rPr>
              <a:t>不</a:t>
            </a:r>
            <a:r>
              <a:rPr sz="2000" dirty="0">
                <a:latin typeface="宋体"/>
                <a:cs typeface="宋体"/>
              </a:rPr>
              <a:t>是</a:t>
            </a:r>
            <a:r>
              <a:rPr sz="2000" spc="10" dirty="0">
                <a:latin typeface="宋体"/>
                <a:cs typeface="宋体"/>
              </a:rPr>
              <a:t>本地</a:t>
            </a:r>
            <a:r>
              <a:rPr sz="2000" dirty="0">
                <a:latin typeface="宋体"/>
                <a:cs typeface="宋体"/>
              </a:rPr>
              <a:t>相关</a:t>
            </a:r>
            <a:endParaRPr sz="2000">
              <a:latin typeface="宋体"/>
              <a:cs typeface="宋体"/>
            </a:endParaRPr>
          </a:p>
          <a:p>
            <a:pPr marL="298450" marR="5080" indent="-286385">
              <a:lnSpc>
                <a:spcPts val="2160"/>
              </a:lnSpc>
              <a:spcBef>
                <a:spcPts val="755"/>
              </a:spcBef>
              <a:buFont typeface="Wingdings"/>
              <a:buChar char=""/>
              <a:tabLst>
                <a:tab pos="299085" algn="l"/>
              </a:tabLst>
            </a:pPr>
            <a:r>
              <a:rPr sz="2000" b="1" dirty="0">
                <a:latin typeface="Arial"/>
                <a:cs typeface="Arial"/>
              </a:rPr>
              <a:t>B4</a:t>
            </a:r>
            <a:r>
              <a:rPr sz="2000" spc="10" dirty="0">
                <a:latin typeface="宋体"/>
                <a:cs typeface="宋体"/>
              </a:rPr>
              <a:t>全局关联与</a:t>
            </a:r>
            <a:r>
              <a:rPr sz="2000" b="1" dirty="0">
                <a:latin typeface="Arial"/>
                <a:cs typeface="Arial"/>
              </a:rPr>
              <a:t>B2</a:t>
            </a:r>
            <a:r>
              <a:rPr sz="2000" dirty="0">
                <a:latin typeface="宋体"/>
                <a:cs typeface="宋体"/>
              </a:rPr>
              <a:t>，</a:t>
            </a:r>
            <a:r>
              <a:rPr sz="2000" b="1" dirty="0">
                <a:latin typeface="Arial"/>
                <a:cs typeface="Arial"/>
              </a:rPr>
              <a:t>B3</a:t>
            </a:r>
            <a:r>
              <a:rPr sz="2000" spc="10" dirty="0">
                <a:latin typeface="宋体"/>
                <a:cs typeface="宋体"/>
              </a:rPr>
              <a:t>关</a:t>
            </a:r>
            <a:r>
              <a:rPr sz="2000" dirty="0">
                <a:latin typeface="宋体"/>
                <a:cs typeface="宋体"/>
              </a:rPr>
              <a:t>联</a:t>
            </a:r>
            <a:r>
              <a:rPr sz="2000" spc="10" dirty="0">
                <a:latin typeface="宋体"/>
                <a:cs typeface="宋体"/>
              </a:rPr>
              <a:t>。如</a:t>
            </a:r>
            <a:r>
              <a:rPr sz="2000" dirty="0">
                <a:latin typeface="宋体"/>
                <a:cs typeface="宋体"/>
              </a:rPr>
              <a:t>果</a:t>
            </a:r>
            <a:r>
              <a:rPr sz="2000" b="1" dirty="0">
                <a:latin typeface="Arial"/>
                <a:cs typeface="Arial"/>
              </a:rPr>
              <a:t>B2</a:t>
            </a:r>
            <a:r>
              <a:rPr sz="2000" spc="10" dirty="0">
                <a:latin typeface="宋体"/>
                <a:cs typeface="宋体"/>
              </a:rPr>
              <a:t>或</a:t>
            </a:r>
            <a:r>
              <a:rPr sz="2000" dirty="0">
                <a:latin typeface="宋体"/>
                <a:cs typeface="宋体"/>
              </a:rPr>
              <a:t>者</a:t>
            </a:r>
            <a:r>
              <a:rPr sz="2000" b="1" dirty="0">
                <a:latin typeface="Arial"/>
                <a:cs typeface="Arial"/>
              </a:rPr>
              <a:t>B3</a:t>
            </a:r>
            <a:r>
              <a:rPr sz="2000" spc="10" dirty="0">
                <a:latin typeface="宋体"/>
                <a:cs typeface="宋体"/>
              </a:rPr>
              <a:t>不</a:t>
            </a:r>
            <a:r>
              <a:rPr sz="2000" dirty="0">
                <a:latin typeface="宋体"/>
                <a:cs typeface="宋体"/>
              </a:rPr>
              <a:t>发</a:t>
            </a:r>
            <a:r>
              <a:rPr sz="2000" spc="10" dirty="0">
                <a:latin typeface="宋体"/>
                <a:cs typeface="宋体"/>
              </a:rPr>
              <a:t>生</a:t>
            </a:r>
            <a:r>
              <a:rPr sz="2000" dirty="0">
                <a:latin typeface="宋体"/>
                <a:cs typeface="宋体"/>
              </a:rPr>
              <a:t>，</a:t>
            </a:r>
            <a:r>
              <a:rPr sz="2000" b="1" dirty="0">
                <a:latin typeface="Arial"/>
                <a:cs typeface="Arial"/>
              </a:rPr>
              <a:t>B4</a:t>
            </a:r>
            <a:r>
              <a:rPr sz="2000" spc="10" dirty="0">
                <a:latin typeface="宋体"/>
                <a:cs typeface="宋体"/>
              </a:rPr>
              <a:t>也不</a:t>
            </a:r>
            <a:r>
              <a:rPr sz="2000" dirty="0">
                <a:latin typeface="宋体"/>
                <a:cs typeface="宋体"/>
              </a:rPr>
              <a:t>发 生</a:t>
            </a:r>
            <a:endParaRPr sz="2000">
              <a:latin typeface="宋体"/>
              <a:cs typeface="宋体"/>
            </a:endParaRPr>
          </a:p>
          <a:p>
            <a:pPr marL="298450" indent="-286385">
              <a:lnSpc>
                <a:spcPct val="100000"/>
              </a:lnSpc>
              <a:spcBef>
                <a:spcPts val="445"/>
              </a:spcBef>
              <a:buFont typeface="Wingdings"/>
              <a:buChar char=""/>
              <a:tabLst>
                <a:tab pos="299085" algn="l"/>
              </a:tabLst>
            </a:pPr>
            <a:r>
              <a:rPr sz="2000" spc="10" dirty="0">
                <a:latin typeface="宋体"/>
                <a:cs typeface="宋体"/>
              </a:rPr>
              <a:t>（</a:t>
            </a:r>
            <a:r>
              <a:rPr sz="2000" b="1" spc="10" dirty="0">
                <a:latin typeface="Arial"/>
                <a:cs typeface="Arial"/>
              </a:rPr>
              <a:t>2</a:t>
            </a:r>
            <a:r>
              <a:rPr sz="2000" spc="10" dirty="0">
                <a:latin typeface="宋体"/>
                <a:cs typeface="宋体"/>
              </a:rPr>
              <a:t>）当</a:t>
            </a:r>
            <a:r>
              <a:rPr sz="2000" b="1" dirty="0">
                <a:latin typeface="Arial"/>
                <a:cs typeface="Arial"/>
              </a:rPr>
              <a:t>N=2</a:t>
            </a:r>
            <a:r>
              <a:rPr sz="2000" spc="10" dirty="0">
                <a:latin typeface="宋体"/>
                <a:cs typeface="宋体"/>
              </a:rPr>
              <a:t>时，</a:t>
            </a:r>
            <a:r>
              <a:rPr sz="2000" dirty="0">
                <a:latin typeface="宋体"/>
                <a:cs typeface="宋体"/>
              </a:rPr>
              <a:t>给</a:t>
            </a:r>
            <a:r>
              <a:rPr sz="2000" spc="10" dirty="0">
                <a:latin typeface="宋体"/>
                <a:cs typeface="宋体"/>
              </a:rPr>
              <a:t>出</a:t>
            </a:r>
            <a:r>
              <a:rPr sz="2000" b="1" spc="-5" dirty="0">
                <a:latin typeface="Arial"/>
                <a:cs typeface="Arial"/>
              </a:rPr>
              <a:t>GHR</a:t>
            </a:r>
            <a:r>
              <a:rPr sz="2000" spc="10" dirty="0">
                <a:latin typeface="宋体"/>
                <a:cs typeface="宋体"/>
              </a:rPr>
              <a:t>的</a:t>
            </a:r>
            <a:r>
              <a:rPr sz="2000" dirty="0">
                <a:latin typeface="宋体"/>
                <a:cs typeface="宋体"/>
              </a:rPr>
              <a:t>变</a:t>
            </a:r>
            <a:r>
              <a:rPr sz="2000" spc="10" dirty="0">
                <a:latin typeface="宋体"/>
                <a:cs typeface="宋体"/>
              </a:rPr>
              <a:t>化过</a:t>
            </a:r>
            <a:r>
              <a:rPr sz="2000" dirty="0">
                <a:latin typeface="宋体"/>
                <a:cs typeface="宋体"/>
              </a:rPr>
              <a:t>程</a:t>
            </a:r>
            <a:endParaRPr sz="2000">
              <a:latin typeface="宋体"/>
              <a:cs typeface="宋体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052827" y="3416802"/>
          <a:ext cx="6263005" cy="33177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318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311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80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10" dirty="0">
                          <a:latin typeface="宋体"/>
                          <a:cs typeface="宋体"/>
                        </a:rPr>
                        <a:t>初始</a:t>
                      </a:r>
                      <a:r>
                        <a:rPr sz="1800" dirty="0">
                          <a:latin typeface="宋体"/>
                          <a:cs typeface="宋体"/>
                        </a:rPr>
                        <a:t>值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80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B1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i=0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80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B2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i=0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01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80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B3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i=0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04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B4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i=0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880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B1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i=1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880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B2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i=1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804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B3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i=1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880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B4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i=1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页脚占位符 6">
            <a:extLst>
              <a:ext uri="{FF2B5EF4-FFF2-40B4-BE49-F238E27FC236}">
                <a16:creationId xmlns:a16="http://schemas.microsoft.com/office/drawing/2014/main" id="{CA366F72-5C3C-B548-833A-7B682D246344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6073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40519" y="760074"/>
            <a:ext cx="29260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0332B7"/>
                </a:solidFill>
                <a:latin typeface="Arial"/>
                <a:cs typeface="Arial"/>
              </a:rPr>
              <a:t>CPU</a:t>
            </a:r>
            <a:r>
              <a:rPr sz="3200" spc="10" dirty="0">
                <a:solidFill>
                  <a:srgbClr val="0332B7"/>
                </a:solidFill>
                <a:latin typeface="宋体"/>
                <a:cs typeface="宋体"/>
              </a:rPr>
              <a:t>的性能公</a:t>
            </a:r>
            <a:r>
              <a:rPr sz="3200" dirty="0">
                <a:solidFill>
                  <a:srgbClr val="0332B7"/>
                </a:solidFill>
                <a:latin typeface="宋体"/>
                <a:cs typeface="宋体"/>
              </a:rPr>
              <a:t>式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719798" y="2963412"/>
            <a:ext cx="220979" cy="0"/>
          </a:xfrm>
          <a:custGeom>
            <a:avLst/>
            <a:gdLst/>
            <a:ahLst/>
            <a:cxnLst/>
            <a:rect l="l" t="t" r="r" b="b"/>
            <a:pathLst>
              <a:path w="220979">
                <a:moveTo>
                  <a:pt x="0" y="0"/>
                </a:moveTo>
                <a:lnTo>
                  <a:pt x="220789" y="0"/>
                </a:lnTo>
              </a:path>
            </a:pathLst>
          </a:custGeom>
          <a:ln w="114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748679" y="2513925"/>
            <a:ext cx="162560" cy="800100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2150" dirty="0">
                <a:latin typeface="Times New Roman"/>
                <a:cs typeface="Times New Roman"/>
              </a:rPr>
              <a:t>1</a:t>
            </a:r>
            <a:endParaRPr sz="2150">
              <a:latin typeface="Times New Roman"/>
              <a:cs typeface="Times New Roman"/>
            </a:endParaRPr>
          </a:p>
          <a:p>
            <a:pPr marL="41275">
              <a:lnSpc>
                <a:spcPct val="100000"/>
              </a:lnSpc>
              <a:spcBef>
                <a:spcPts val="470"/>
              </a:spcBef>
            </a:pPr>
            <a:r>
              <a:rPr sz="2150" i="1" dirty="0">
                <a:latin typeface="Times New Roman"/>
                <a:cs typeface="Times New Roman"/>
              </a:rPr>
              <a:t>f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50924" y="2744981"/>
            <a:ext cx="2114550" cy="3543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299720" algn="l"/>
              </a:tabLst>
            </a:pPr>
            <a:r>
              <a:rPr sz="2700" spc="15" baseline="1543" dirty="0">
                <a:latin typeface="宋体"/>
                <a:cs typeface="宋体"/>
              </a:rPr>
              <a:t>其中</a:t>
            </a:r>
            <a:r>
              <a:rPr sz="2700" baseline="1543" dirty="0">
                <a:latin typeface="宋体"/>
                <a:cs typeface="宋体"/>
              </a:rPr>
              <a:t>：</a:t>
            </a:r>
            <a:r>
              <a:rPr sz="2700" spc="-772" baseline="1543" dirty="0">
                <a:latin typeface="宋体"/>
                <a:cs typeface="宋体"/>
              </a:rPr>
              <a:t> </a:t>
            </a:r>
            <a:r>
              <a:rPr sz="2150" i="1" dirty="0">
                <a:latin typeface="Times New Roman"/>
                <a:cs typeface="Times New Roman"/>
              </a:rPr>
              <a:t>CYCLE</a:t>
            </a:r>
            <a:r>
              <a:rPr sz="2150" i="1" spc="-1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Symbol"/>
                <a:cs typeface="Symbol"/>
              </a:rPr>
              <a:t>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50924" y="1546321"/>
            <a:ext cx="7494270" cy="118935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299085" marR="112395" indent="-287020">
              <a:lnSpc>
                <a:spcPts val="1939"/>
              </a:lnSpc>
              <a:spcBef>
                <a:spcPts val="345"/>
              </a:spcBef>
              <a:buFont typeface="Wingdings"/>
              <a:buChar char=""/>
              <a:tabLst>
                <a:tab pos="299720" algn="l"/>
              </a:tabLst>
            </a:pPr>
            <a:r>
              <a:rPr sz="1800" b="1" spc="-5" dirty="0">
                <a:latin typeface="Arial"/>
                <a:cs typeface="Arial"/>
              </a:rPr>
              <a:t>CPI</a:t>
            </a:r>
            <a:r>
              <a:rPr sz="1800" spc="10" dirty="0">
                <a:latin typeface="宋体"/>
                <a:cs typeface="宋体"/>
              </a:rPr>
              <a:t>是衡量</a:t>
            </a:r>
            <a:r>
              <a:rPr sz="1800" b="1" spc="-5" dirty="0">
                <a:latin typeface="Arial"/>
                <a:cs typeface="Arial"/>
              </a:rPr>
              <a:t>CP</a:t>
            </a:r>
            <a:r>
              <a:rPr sz="1800" b="1" spc="-10" dirty="0">
                <a:latin typeface="Arial"/>
                <a:cs typeface="Arial"/>
              </a:rPr>
              <a:t>U</a:t>
            </a:r>
            <a:r>
              <a:rPr sz="1800" spc="10" dirty="0">
                <a:latin typeface="宋体"/>
                <a:cs typeface="宋体"/>
              </a:rPr>
              <a:t>执行指令效率的重要指标。让我们先考虑一个标准测</a:t>
            </a:r>
            <a:r>
              <a:rPr sz="1800" dirty="0">
                <a:latin typeface="宋体"/>
                <a:cs typeface="宋体"/>
              </a:rPr>
              <a:t>速 </a:t>
            </a:r>
            <a:r>
              <a:rPr sz="1800" spc="10" dirty="0">
                <a:latin typeface="宋体"/>
                <a:cs typeface="宋体"/>
              </a:rPr>
              <a:t>程序的全部执行时间</a:t>
            </a:r>
            <a:r>
              <a:rPr sz="1800" b="1" dirty="0">
                <a:latin typeface="Arial"/>
                <a:cs typeface="Arial"/>
              </a:rPr>
              <a:t>Te</a:t>
            </a:r>
            <a:r>
              <a:rPr sz="1800" spc="10" dirty="0">
                <a:latin typeface="宋体"/>
                <a:cs typeface="宋体"/>
              </a:rPr>
              <a:t>和其中所有第</a:t>
            </a:r>
            <a:r>
              <a:rPr sz="1800" b="1" dirty="0">
                <a:latin typeface="Arial"/>
                <a:cs typeface="Arial"/>
              </a:rPr>
              <a:t>i</a:t>
            </a:r>
            <a:r>
              <a:rPr sz="1800" spc="10" dirty="0">
                <a:latin typeface="宋体"/>
                <a:cs typeface="宋体"/>
              </a:rPr>
              <a:t>种指令的累计时间</a:t>
            </a:r>
            <a:r>
              <a:rPr sz="1800" b="1" spc="5" dirty="0">
                <a:latin typeface="Arial"/>
                <a:cs typeface="Arial"/>
              </a:rPr>
              <a:t>Ti</a:t>
            </a:r>
            <a:r>
              <a:rPr sz="1800" spc="5" dirty="0">
                <a:latin typeface="宋体"/>
                <a:cs typeface="宋体"/>
              </a:rPr>
              <a:t>，</a:t>
            </a:r>
            <a:r>
              <a:rPr sz="1800" spc="10" dirty="0">
                <a:latin typeface="宋体"/>
                <a:cs typeface="宋体"/>
              </a:rPr>
              <a:t>易</a:t>
            </a:r>
            <a:r>
              <a:rPr sz="1800" dirty="0">
                <a:latin typeface="宋体"/>
                <a:cs typeface="宋体"/>
              </a:rPr>
              <a:t>知</a:t>
            </a:r>
            <a:endParaRPr sz="1800">
              <a:latin typeface="宋体"/>
              <a:cs typeface="宋体"/>
            </a:endParaRPr>
          </a:p>
          <a:p>
            <a:pPr marL="350520">
              <a:lnSpc>
                <a:spcPts val="3320"/>
              </a:lnSpc>
              <a:spcBef>
                <a:spcPts val="259"/>
              </a:spcBef>
              <a:tabLst>
                <a:tab pos="4040504" algn="l"/>
              </a:tabLst>
            </a:pPr>
            <a:r>
              <a:rPr sz="2850" i="1" spc="30" dirty="0">
                <a:latin typeface="Times New Roman"/>
                <a:cs typeface="Times New Roman"/>
              </a:rPr>
              <a:t>T</a:t>
            </a:r>
            <a:r>
              <a:rPr sz="1650" i="1" spc="30" dirty="0">
                <a:latin typeface="Times New Roman"/>
                <a:cs typeface="Times New Roman"/>
              </a:rPr>
              <a:t>e </a:t>
            </a:r>
            <a:r>
              <a:rPr sz="2850" spc="15" dirty="0">
                <a:latin typeface="Symbol"/>
                <a:cs typeface="Symbol"/>
              </a:rPr>
              <a:t> </a:t>
            </a:r>
            <a:r>
              <a:rPr sz="2850" i="1" spc="15" dirty="0">
                <a:latin typeface="Times New Roman"/>
                <a:cs typeface="Times New Roman"/>
              </a:rPr>
              <a:t>IC </a:t>
            </a:r>
            <a:r>
              <a:rPr sz="2850" spc="15" dirty="0">
                <a:latin typeface="Symbol"/>
                <a:cs typeface="Symbol"/>
              </a:rPr>
              <a:t> </a:t>
            </a:r>
            <a:r>
              <a:rPr sz="2850" i="1" spc="15" dirty="0">
                <a:latin typeface="Times New Roman"/>
                <a:cs typeface="Times New Roman"/>
              </a:rPr>
              <a:t>CPI</a:t>
            </a:r>
            <a:r>
              <a:rPr sz="2850" i="1" spc="-415" dirty="0">
                <a:latin typeface="Times New Roman"/>
                <a:cs typeface="Times New Roman"/>
              </a:rPr>
              <a:t> </a:t>
            </a:r>
            <a:r>
              <a:rPr sz="2850" spc="15" dirty="0">
                <a:latin typeface="Symbol"/>
                <a:cs typeface="Symbol"/>
              </a:rPr>
              <a:t></a:t>
            </a:r>
            <a:r>
              <a:rPr sz="2850" spc="-400" dirty="0">
                <a:latin typeface="Symbol"/>
                <a:cs typeface="Symbol"/>
              </a:rPr>
              <a:t> </a:t>
            </a:r>
            <a:r>
              <a:rPr sz="2850" i="1" spc="35" dirty="0">
                <a:latin typeface="Times New Roman"/>
                <a:cs typeface="Times New Roman"/>
              </a:rPr>
              <a:t>CYCLE</a:t>
            </a:r>
            <a:r>
              <a:rPr sz="2850" spc="35" dirty="0">
                <a:latin typeface="Times New Roman"/>
                <a:cs typeface="Times New Roman"/>
              </a:rPr>
              <a:t>,	</a:t>
            </a:r>
            <a:r>
              <a:rPr sz="2900" i="1" spc="5" dirty="0">
                <a:latin typeface="Times New Roman"/>
                <a:cs typeface="Times New Roman"/>
              </a:rPr>
              <a:t>T</a:t>
            </a:r>
            <a:r>
              <a:rPr sz="2550" i="1" spc="7" baseline="1633" dirty="0">
                <a:latin typeface="Times New Roman"/>
                <a:cs typeface="Times New Roman"/>
              </a:rPr>
              <a:t>i</a:t>
            </a:r>
            <a:r>
              <a:rPr sz="2550" i="1" spc="442" baseline="1633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Symbol"/>
                <a:cs typeface="Symbol"/>
              </a:rPr>
              <a:t> </a:t>
            </a:r>
            <a:r>
              <a:rPr sz="2900" i="1" spc="-5" dirty="0">
                <a:latin typeface="Times New Roman"/>
                <a:cs typeface="Times New Roman"/>
              </a:rPr>
              <a:t>IC</a:t>
            </a:r>
            <a:r>
              <a:rPr sz="2550" i="1" spc="-7" baseline="1633" dirty="0">
                <a:latin typeface="Times New Roman"/>
                <a:cs typeface="Times New Roman"/>
              </a:rPr>
              <a:t>i</a:t>
            </a:r>
            <a:r>
              <a:rPr sz="2550" i="1" spc="-82" baseline="1633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Symbol"/>
                <a:cs typeface="Symbol"/>
              </a:rPr>
              <a:t></a:t>
            </a:r>
            <a:r>
              <a:rPr sz="2900" spc="-430" dirty="0">
                <a:latin typeface="Symbol"/>
                <a:cs typeface="Symbol"/>
              </a:rPr>
              <a:t> </a:t>
            </a:r>
            <a:r>
              <a:rPr sz="2900" i="1" spc="-10" dirty="0">
                <a:latin typeface="Times New Roman"/>
                <a:cs typeface="Times New Roman"/>
              </a:rPr>
              <a:t>CPI</a:t>
            </a:r>
            <a:r>
              <a:rPr sz="2550" i="1" spc="-15" baseline="1633" dirty="0">
                <a:latin typeface="Times New Roman"/>
                <a:cs typeface="Times New Roman"/>
              </a:rPr>
              <a:t>i</a:t>
            </a:r>
            <a:r>
              <a:rPr sz="2550" i="1" spc="-89" baseline="1633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Symbol"/>
                <a:cs typeface="Symbol"/>
              </a:rPr>
              <a:t></a:t>
            </a:r>
            <a:r>
              <a:rPr sz="2900" spc="-425" dirty="0">
                <a:latin typeface="Symbol"/>
                <a:cs typeface="Symbol"/>
              </a:rPr>
              <a:t> </a:t>
            </a:r>
            <a:r>
              <a:rPr sz="2900" i="1" dirty="0">
                <a:latin typeface="Times New Roman"/>
                <a:cs typeface="Times New Roman"/>
              </a:rPr>
              <a:t>CYCLE</a:t>
            </a:r>
            <a:endParaRPr sz="2900">
              <a:latin typeface="Times New Roman"/>
              <a:cs typeface="Times New Roman"/>
            </a:endParaRPr>
          </a:p>
          <a:p>
            <a:pPr marR="397510" algn="ctr">
              <a:lnSpc>
                <a:spcPts val="1460"/>
              </a:lnSpc>
            </a:pPr>
            <a:r>
              <a:rPr sz="1350" i="1" spc="5" dirty="0">
                <a:latin typeface="Times New Roman"/>
                <a:cs typeface="Times New Roman"/>
              </a:rPr>
              <a:t>n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90722" y="2679468"/>
            <a:ext cx="370840" cy="3816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300" i="1" spc="10" dirty="0">
                <a:latin typeface="Times New Roman"/>
                <a:cs typeface="Times New Roman"/>
              </a:rPr>
              <a:t>I</a:t>
            </a:r>
            <a:r>
              <a:rPr sz="2300" i="1" spc="25" dirty="0">
                <a:latin typeface="Times New Roman"/>
                <a:cs typeface="Times New Roman"/>
              </a:rPr>
              <a:t>C</a:t>
            </a:r>
            <a:r>
              <a:rPr sz="1350" i="1" dirty="0">
                <a:latin typeface="Times New Roman"/>
                <a:cs typeface="Times New Roman"/>
              </a:rPr>
              <a:t>i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15331" y="2679468"/>
            <a:ext cx="568325" cy="3816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300" i="1" spc="15" dirty="0">
                <a:latin typeface="Times New Roman"/>
                <a:cs typeface="Times New Roman"/>
              </a:rPr>
              <a:t>IC</a:t>
            </a:r>
            <a:r>
              <a:rPr sz="2300" i="1" dirty="0">
                <a:latin typeface="Times New Roman"/>
                <a:cs typeface="Times New Roman"/>
              </a:rPr>
              <a:t> </a:t>
            </a:r>
            <a:r>
              <a:rPr sz="2300" spc="15" dirty="0">
                <a:latin typeface="Symbol"/>
                <a:cs typeface="Symbol"/>
              </a:rPr>
              <a:t>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25066" y="2599752"/>
            <a:ext cx="342900" cy="719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20"/>
              </a:lnSpc>
              <a:spcBef>
                <a:spcPts val="100"/>
              </a:spcBef>
            </a:pPr>
            <a:r>
              <a:rPr sz="3500" dirty="0">
                <a:latin typeface="Symbol"/>
                <a:cs typeface="Symbol"/>
              </a:rPr>
              <a:t></a:t>
            </a:r>
            <a:endParaRPr sz="3500">
              <a:latin typeface="Symbol"/>
              <a:cs typeface="Symbol"/>
            </a:endParaRPr>
          </a:p>
          <a:p>
            <a:pPr marL="57785">
              <a:lnSpc>
                <a:spcPts val="1440"/>
              </a:lnSpc>
            </a:pPr>
            <a:r>
              <a:rPr sz="1350" i="1" spc="15" dirty="0">
                <a:latin typeface="Times New Roman"/>
                <a:cs typeface="Times New Roman"/>
              </a:rPr>
              <a:t>i</a:t>
            </a:r>
            <a:r>
              <a:rPr sz="1350" spc="15" dirty="0">
                <a:latin typeface="Symbol"/>
                <a:cs typeface="Symbol"/>
              </a:rPr>
              <a:t></a:t>
            </a:r>
            <a:r>
              <a:rPr sz="1350" spc="15" dirty="0">
                <a:latin typeface="Times New Roman"/>
                <a:cs typeface="Times New Roman"/>
              </a:rPr>
              <a:t>1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25524" y="4426680"/>
            <a:ext cx="6105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4485" indent="-28702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25120" algn="l"/>
              </a:tabLst>
            </a:pPr>
            <a:r>
              <a:rPr sz="1800" spc="10" dirty="0">
                <a:latin typeface="宋体"/>
                <a:cs typeface="宋体"/>
              </a:rPr>
              <a:t>比较上面第一式与最后一式，可以得到</a:t>
            </a:r>
            <a:r>
              <a:rPr sz="1800" b="1" spc="-5" dirty="0">
                <a:latin typeface="Arial"/>
                <a:cs typeface="Arial"/>
              </a:rPr>
              <a:t>CPI</a:t>
            </a:r>
            <a:r>
              <a:rPr sz="1800" spc="10" dirty="0">
                <a:latin typeface="宋体"/>
                <a:cs typeface="宋体"/>
              </a:rPr>
              <a:t>与</a:t>
            </a:r>
            <a:r>
              <a:rPr sz="1800" b="1" spc="-5" dirty="0">
                <a:latin typeface="Arial"/>
                <a:cs typeface="Arial"/>
              </a:rPr>
              <a:t>CPI</a:t>
            </a:r>
            <a:r>
              <a:rPr sz="1800" b="1" spc="-50" dirty="0">
                <a:latin typeface="Arial"/>
                <a:cs typeface="Arial"/>
              </a:rPr>
              <a:t> </a:t>
            </a:r>
            <a:r>
              <a:rPr sz="1800" b="1" baseline="-20833" dirty="0">
                <a:latin typeface="Arial"/>
                <a:cs typeface="Arial"/>
              </a:rPr>
              <a:t>i</a:t>
            </a:r>
            <a:r>
              <a:rPr sz="1800" b="1" spc="-22" baseline="-20833" dirty="0">
                <a:latin typeface="Arial"/>
                <a:cs typeface="Arial"/>
              </a:rPr>
              <a:t> </a:t>
            </a:r>
            <a:r>
              <a:rPr sz="1800" spc="10" dirty="0">
                <a:latin typeface="宋体"/>
                <a:cs typeface="宋体"/>
              </a:rPr>
              <a:t>的关</a:t>
            </a:r>
            <a:r>
              <a:rPr sz="1800" dirty="0">
                <a:latin typeface="宋体"/>
                <a:cs typeface="宋体"/>
              </a:rPr>
              <a:t>系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566152" y="5546897"/>
            <a:ext cx="679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Arial"/>
                <a:cs typeface="Arial"/>
              </a:rPr>
              <a:t>i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432219" y="5414233"/>
            <a:ext cx="25819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latin typeface="宋体"/>
                <a:cs typeface="宋体"/>
              </a:rPr>
              <a:t>为所有</a:t>
            </a:r>
            <a:r>
              <a:rPr sz="1800" b="1" spc="-5" dirty="0">
                <a:latin typeface="Arial"/>
                <a:cs typeface="Arial"/>
              </a:rPr>
              <a:t>CPI</a:t>
            </a:r>
            <a:r>
              <a:rPr sz="1800" b="1" spc="240" dirty="0">
                <a:latin typeface="Arial"/>
                <a:cs typeface="Arial"/>
              </a:rPr>
              <a:t> </a:t>
            </a:r>
            <a:r>
              <a:rPr sz="1800" spc="10" dirty="0">
                <a:latin typeface="宋体"/>
                <a:cs typeface="宋体"/>
              </a:rPr>
              <a:t>的加权平均</a:t>
            </a:r>
            <a:r>
              <a:rPr sz="1800" dirty="0">
                <a:latin typeface="宋体"/>
                <a:cs typeface="宋体"/>
              </a:rPr>
              <a:t>值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213107" y="3703449"/>
            <a:ext cx="105410" cy="217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50" i="1" dirty="0">
                <a:latin typeface="Times New Roman"/>
                <a:cs typeface="Times New Roman"/>
              </a:rPr>
              <a:t>n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477742" y="3958271"/>
            <a:ext cx="130810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dirty="0">
                <a:latin typeface="Symbol"/>
                <a:cs typeface="Symbol"/>
              </a:rPr>
              <a:t>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997800" y="3958272"/>
            <a:ext cx="130810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dirty="0">
                <a:latin typeface="Symbol"/>
                <a:cs typeface="Symbol"/>
              </a:rPr>
              <a:t>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997800" y="3696173"/>
            <a:ext cx="130810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dirty="0">
                <a:latin typeface="Symbol"/>
                <a:cs typeface="Symbol"/>
              </a:rPr>
              <a:t>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418980" y="3866988"/>
            <a:ext cx="2264410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150" i="1" dirty="0">
                <a:latin typeface="Times New Roman"/>
                <a:cs typeface="Times New Roman"/>
              </a:rPr>
              <a:t>IC</a:t>
            </a:r>
            <a:r>
              <a:rPr sz="1250" i="1" dirty="0">
                <a:latin typeface="Times New Roman"/>
                <a:cs typeface="Times New Roman"/>
              </a:rPr>
              <a:t>i</a:t>
            </a:r>
            <a:r>
              <a:rPr sz="1250" i="1" spc="-4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Symbol"/>
                <a:cs typeface="Symbol"/>
              </a:rPr>
              <a:t></a:t>
            </a:r>
            <a:r>
              <a:rPr sz="2150" spc="-325" dirty="0">
                <a:latin typeface="Symbol"/>
                <a:cs typeface="Symbol"/>
              </a:rPr>
              <a:t> </a:t>
            </a:r>
            <a:r>
              <a:rPr sz="2150" i="1" spc="-5" dirty="0">
                <a:latin typeface="Times New Roman"/>
                <a:cs typeface="Times New Roman"/>
              </a:rPr>
              <a:t>CPI</a:t>
            </a:r>
            <a:r>
              <a:rPr sz="1250" i="1" spc="-5" dirty="0">
                <a:latin typeface="Times New Roman"/>
                <a:cs typeface="Times New Roman"/>
              </a:rPr>
              <a:t>i</a:t>
            </a:r>
            <a:r>
              <a:rPr sz="1250" i="1" spc="-204" dirty="0">
                <a:latin typeface="Times New Roman"/>
                <a:cs typeface="Times New Roman"/>
              </a:rPr>
              <a:t> </a:t>
            </a:r>
            <a:r>
              <a:rPr sz="3225" baseline="34883" dirty="0">
                <a:latin typeface="Symbol"/>
                <a:cs typeface="Symbol"/>
              </a:rPr>
              <a:t></a:t>
            </a:r>
            <a:r>
              <a:rPr sz="3225" spc="-390" baseline="34883" dirty="0">
                <a:latin typeface="Symbol"/>
                <a:cs typeface="Symbol"/>
              </a:rPr>
              <a:t> </a:t>
            </a:r>
            <a:r>
              <a:rPr sz="2150" dirty="0">
                <a:latin typeface="Symbol"/>
                <a:cs typeface="Symbol"/>
              </a:rPr>
              <a:t></a:t>
            </a:r>
            <a:r>
              <a:rPr sz="2150" spc="-330" dirty="0">
                <a:latin typeface="Symbol"/>
                <a:cs typeface="Symbol"/>
              </a:rPr>
              <a:t> </a:t>
            </a:r>
            <a:r>
              <a:rPr sz="2150" i="1" spc="-5" dirty="0">
                <a:latin typeface="Times New Roman"/>
                <a:cs typeface="Times New Roman"/>
              </a:rPr>
              <a:t>CYCLE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107722" y="3792923"/>
            <a:ext cx="305435" cy="517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200" spc="-1455" dirty="0">
                <a:latin typeface="Symbol"/>
                <a:cs typeface="Symbol"/>
              </a:rPr>
              <a:t>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361777" y="4241502"/>
            <a:ext cx="1033780" cy="217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803275" algn="l"/>
              </a:tabLst>
            </a:pPr>
            <a:r>
              <a:rPr sz="1250" i="1" spc="95" dirty="0">
                <a:latin typeface="Times New Roman"/>
                <a:cs typeface="Times New Roman"/>
              </a:rPr>
              <a:t>i</a:t>
            </a:r>
            <a:r>
              <a:rPr sz="1250" spc="-70" dirty="0">
                <a:latin typeface="Symbol"/>
                <a:cs typeface="Symbol"/>
              </a:rPr>
              <a:t></a:t>
            </a:r>
            <a:r>
              <a:rPr sz="1250" dirty="0">
                <a:latin typeface="Times New Roman"/>
                <a:cs typeface="Times New Roman"/>
              </a:rPr>
              <a:t>1	</a:t>
            </a:r>
            <a:r>
              <a:rPr sz="1250" i="1" spc="105" dirty="0">
                <a:latin typeface="Times New Roman"/>
                <a:cs typeface="Times New Roman"/>
              </a:rPr>
              <a:t>i</a:t>
            </a:r>
            <a:r>
              <a:rPr sz="1250" spc="-70" dirty="0">
                <a:latin typeface="Symbol"/>
                <a:cs typeface="Symbol"/>
              </a:rPr>
              <a:t></a:t>
            </a:r>
            <a:r>
              <a:rPr sz="1250" dirty="0">
                <a:latin typeface="Times New Roman"/>
                <a:cs typeface="Times New Roman"/>
              </a:rPr>
              <a:t>1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997800" y="4132093"/>
            <a:ext cx="1610360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92250" algn="l"/>
              </a:tabLst>
            </a:pPr>
            <a:r>
              <a:rPr sz="2150" dirty="0">
                <a:latin typeface="Symbol"/>
                <a:cs typeface="Symbol"/>
              </a:rPr>
              <a:t></a:t>
            </a:r>
            <a:r>
              <a:rPr sz="2150" spc="-165" dirty="0">
                <a:latin typeface="Symbol"/>
                <a:cs typeface="Symbol"/>
              </a:rPr>
              <a:t> </a:t>
            </a:r>
            <a:r>
              <a:rPr sz="1875" i="1" spc="135" baseline="2222" dirty="0">
                <a:latin typeface="Times New Roman"/>
                <a:cs typeface="Times New Roman"/>
              </a:rPr>
              <a:t>i</a:t>
            </a:r>
            <a:r>
              <a:rPr sz="1875" spc="-104" baseline="2222" dirty="0">
                <a:latin typeface="Symbol"/>
                <a:cs typeface="Symbol"/>
              </a:rPr>
              <a:t></a:t>
            </a:r>
            <a:r>
              <a:rPr sz="1875" baseline="2222" dirty="0">
                <a:latin typeface="Times New Roman"/>
                <a:cs typeface="Times New Roman"/>
              </a:rPr>
              <a:t>1	</a:t>
            </a:r>
            <a:r>
              <a:rPr sz="2150" dirty="0">
                <a:latin typeface="Symbol"/>
                <a:cs typeface="Symbol"/>
              </a:rPr>
              <a:t>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550924" y="3310723"/>
            <a:ext cx="4404995" cy="909955"/>
          </a:xfrm>
          <a:prstGeom prst="rect">
            <a:avLst/>
          </a:prstGeom>
        </p:spPr>
        <p:txBody>
          <a:bodyPr vert="horz" wrap="square" lIns="0" tIns="14097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110"/>
              </a:spcBef>
              <a:buFont typeface="Wingdings"/>
              <a:buChar char=""/>
              <a:tabLst>
                <a:tab pos="299720" algn="l"/>
              </a:tabLst>
            </a:pPr>
            <a:r>
              <a:rPr sz="1800" spc="10" dirty="0">
                <a:latin typeface="宋体"/>
                <a:cs typeface="宋体"/>
              </a:rPr>
              <a:t>另一方面，我们又可以</a:t>
            </a:r>
            <a:r>
              <a:rPr sz="1800" dirty="0">
                <a:latin typeface="宋体"/>
                <a:cs typeface="宋体"/>
              </a:rPr>
              <a:t>写</a:t>
            </a:r>
            <a:endParaRPr sz="1800">
              <a:latin typeface="宋体"/>
              <a:cs typeface="宋体"/>
            </a:endParaRPr>
          </a:p>
          <a:p>
            <a:pPr marL="2277110">
              <a:lnSpc>
                <a:spcPct val="100000"/>
              </a:lnSpc>
              <a:spcBef>
                <a:spcPts val="1210"/>
              </a:spcBef>
            </a:pPr>
            <a:r>
              <a:rPr sz="1250" i="1" dirty="0">
                <a:latin typeface="Times New Roman"/>
                <a:cs typeface="Times New Roman"/>
              </a:rPr>
              <a:t>i</a:t>
            </a:r>
            <a:r>
              <a:rPr sz="1250" i="1" spc="-4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Symbol"/>
                <a:cs typeface="Symbol"/>
              </a:rPr>
              <a:t></a:t>
            </a:r>
            <a:r>
              <a:rPr sz="2150" spc="-315" dirty="0">
                <a:latin typeface="Symbol"/>
                <a:cs typeface="Symbol"/>
              </a:rPr>
              <a:t> </a:t>
            </a:r>
            <a:r>
              <a:rPr sz="2150" i="1" spc="-5" dirty="0">
                <a:latin typeface="Times New Roman"/>
                <a:cs typeface="Times New Roman"/>
              </a:rPr>
              <a:t>CPI</a:t>
            </a:r>
            <a:r>
              <a:rPr sz="1250" i="1" spc="-5" dirty="0">
                <a:latin typeface="Times New Roman"/>
                <a:cs typeface="Times New Roman"/>
              </a:rPr>
              <a:t>i</a:t>
            </a:r>
            <a:r>
              <a:rPr sz="1250" i="1" spc="-5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Symbol"/>
                <a:cs typeface="Symbol"/>
              </a:rPr>
              <a:t></a:t>
            </a:r>
            <a:r>
              <a:rPr sz="2150" spc="-315" dirty="0">
                <a:latin typeface="Symbol"/>
                <a:cs typeface="Symbol"/>
              </a:rPr>
              <a:t> </a:t>
            </a:r>
            <a:r>
              <a:rPr sz="2150" i="1" spc="15" dirty="0">
                <a:latin typeface="Times New Roman"/>
                <a:cs typeface="Times New Roman"/>
              </a:rPr>
              <a:t>CYCLE</a:t>
            </a:r>
            <a:r>
              <a:rPr sz="2150" spc="15" dirty="0">
                <a:latin typeface="Times New Roman"/>
                <a:cs typeface="Times New Roman"/>
              </a:rPr>
              <a:t>)</a:t>
            </a:r>
            <a:r>
              <a:rPr sz="2150" spc="-6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Symbol"/>
                <a:cs typeface="Symbol"/>
              </a:rPr>
              <a:t>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772265" y="3703449"/>
            <a:ext cx="2094864" cy="544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64210">
              <a:lnSpc>
                <a:spcPts val="865"/>
              </a:lnSpc>
              <a:spcBef>
                <a:spcPts val="105"/>
              </a:spcBef>
              <a:tabLst>
                <a:tab pos="1455420" algn="l"/>
              </a:tabLst>
            </a:pPr>
            <a:r>
              <a:rPr sz="1250" i="1" dirty="0">
                <a:latin typeface="Times New Roman"/>
                <a:cs typeface="Times New Roman"/>
              </a:rPr>
              <a:t>n	n</a:t>
            </a:r>
            <a:endParaRPr sz="1250">
              <a:latin typeface="Times New Roman"/>
              <a:cs typeface="Times New Roman"/>
            </a:endParaRPr>
          </a:p>
          <a:p>
            <a:pPr marL="38100">
              <a:lnSpc>
                <a:spcPts val="3204"/>
              </a:lnSpc>
            </a:pPr>
            <a:r>
              <a:rPr sz="2150" spc="40" dirty="0">
                <a:latin typeface="Times New Roman"/>
                <a:cs typeface="Times New Roman"/>
              </a:rPr>
              <a:t>T</a:t>
            </a:r>
            <a:r>
              <a:rPr sz="1250" dirty="0">
                <a:latin typeface="Times New Roman"/>
                <a:cs typeface="Times New Roman"/>
              </a:rPr>
              <a:t>e </a:t>
            </a:r>
            <a:r>
              <a:rPr sz="1250" spc="-10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Symbol"/>
                <a:cs typeface="Symbol"/>
              </a:rPr>
              <a:t></a:t>
            </a:r>
            <a:r>
              <a:rPr sz="2150" spc="-50" dirty="0">
                <a:latin typeface="Symbol"/>
                <a:cs typeface="Symbol"/>
              </a:rPr>
              <a:t> </a:t>
            </a:r>
            <a:r>
              <a:rPr sz="4800" spc="240" baseline="-8680" dirty="0">
                <a:latin typeface="Symbol"/>
                <a:cs typeface="Symbol"/>
              </a:rPr>
              <a:t></a:t>
            </a:r>
            <a:r>
              <a:rPr sz="2150" i="1" spc="15" dirty="0">
                <a:latin typeface="Times New Roman"/>
                <a:cs typeface="Times New Roman"/>
              </a:rPr>
              <a:t>T</a:t>
            </a:r>
            <a:r>
              <a:rPr sz="1250" i="1" dirty="0">
                <a:latin typeface="Times New Roman"/>
                <a:cs typeface="Times New Roman"/>
              </a:rPr>
              <a:t>i </a:t>
            </a:r>
            <a:r>
              <a:rPr sz="1250" i="1" spc="-8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Symbol"/>
                <a:cs typeface="Symbol"/>
              </a:rPr>
              <a:t></a:t>
            </a:r>
            <a:r>
              <a:rPr sz="2150" spc="-50" dirty="0">
                <a:latin typeface="Symbol"/>
                <a:cs typeface="Symbol"/>
              </a:rPr>
              <a:t> </a:t>
            </a:r>
            <a:r>
              <a:rPr sz="4800" spc="405" baseline="-8680" dirty="0">
                <a:latin typeface="Symbol"/>
                <a:cs typeface="Symbol"/>
              </a:rPr>
              <a:t></a:t>
            </a:r>
            <a:r>
              <a:rPr sz="2150" spc="135" dirty="0">
                <a:latin typeface="Times New Roman"/>
                <a:cs typeface="Times New Roman"/>
              </a:rPr>
              <a:t>(</a:t>
            </a:r>
            <a:r>
              <a:rPr sz="2150" i="1" dirty="0">
                <a:latin typeface="Times New Roman"/>
                <a:cs typeface="Times New Roman"/>
              </a:rPr>
              <a:t>IC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212167" y="4642742"/>
            <a:ext cx="104775" cy="21462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50" i="1" spc="-5" dirty="0">
                <a:latin typeface="Times New Roman"/>
                <a:cs typeface="Times New Roman"/>
              </a:rPr>
              <a:t>n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856104" y="4669476"/>
            <a:ext cx="2833370" cy="511809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40"/>
              </a:spcBef>
            </a:pPr>
            <a:r>
              <a:rPr sz="2100" i="1" spc="10" dirty="0">
                <a:latin typeface="Times New Roman"/>
                <a:cs typeface="Times New Roman"/>
              </a:rPr>
              <a:t>IC</a:t>
            </a:r>
            <a:r>
              <a:rPr sz="2100" i="1" spc="-195" dirty="0">
                <a:latin typeface="Times New Roman"/>
                <a:cs typeface="Times New Roman"/>
              </a:rPr>
              <a:t> </a:t>
            </a:r>
            <a:r>
              <a:rPr sz="2100" spc="10" dirty="0">
                <a:latin typeface="Symbol"/>
                <a:cs typeface="Symbol"/>
              </a:rPr>
              <a:t></a:t>
            </a:r>
            <a:r>
              <a:rPr sz="2100" spc="-300" dirty="0">
                <a:latin typeface="Symbol"/>
                <a:cs typeface="Symbol"/>
              </a:rPr>
              <a:t> </a:t>
            </a:r>
            <a:r>
              <a:rPr sz="2100" i="1" spc="10" dirty="0">
                <a:latin typeface="Times New Roman"/>
                <a:cs typeface="Times New Roman"/>
              </a:rPr>
              <a:t>CPI</a:t>
            </a:r>
            <a:r>
              <a:rPr sz="2100" i="1" spc="200" dirty="0">
                <a:latin typeface="Times New Roman"/>
                <a:cs typeface="Times New Roman"/>
              </a:rPr>
              <a:t> </a:t>
            </a:r>
            <a:r>
              <a:rPr sz="2100" spc="10" dirty="0">
                <a:latin typeface="Symbol"/>
                <a:cs typeface="Symbol"/>
              </a:rPr>
              <a:t></a:t>
            </a:r>
            <a:r>
              <a:rPr sz="2100" spc="-50" dirty="0">
                <a:latin typeface="Symbol"/>
                <a:cs typeface="Symbol"/>
              </a:rPr>
              <a:t> </a:t>
            </a:r>
            <a:r>
              <a:rPr sz="4725" spc="419" baseline="-8818" dirty="0">
                <a:latin typeface="Symbol"/>
                <a:cs typeface="Symbol"/>
              </a:rPr>
              <a:t></a:t>
            </a:r>
            <a:r>
              <a:rPr sz="2100" spc="125" dirty="0">
                <a:latin typeface="Times New Roman"/>
                <a:cs typeface="Times New Roman"/>
              </a:rPr>
              <a:t>(</a:t>
            </a:r>
            <a:r>
              <a:rPr sz="2100" i="1" spc="5" dirty="0">
                <a:latin typeface="Times New Roman"/>
                <a:cs typeface="Times New Roman"/>
              </a:rPr>
              <a:t>I</a:t>
            </a:r>
            <a:r>
              <a:rPr sz="2100" i="1" spc="10" dirty="0">
                <a:latin typeface="Times New Roman"/>
                <a:cs typeface="Times New Roman"/>
              </a:rPr>
              <a:t>C</a:t>
            </a:r>
            <a:r>
              <a:rPr sz="1250" i="1" spc="-5" dirty="0">
                <a:latin typeface="Times New Roman"/>
                <a:cs typeface="Times New Roman"/>
              </a:rPr>
              <a:t>i</a:t>
            </a:r>
            <a:r>
              <a:rPr sz="1250" i="1" spc="-35" dirty="0">
                <a:latin typeface="Times New Roman"/>
                <a:cs typeface="Times New Roman"/>
              </a:rPr>
              <a:t> </a:t>
            </a:r>
            <a:r>
              <a:rPr sz="2100" spc="10" dirty="0">
                <a:latin typeface="Symbol"/>
                <a:cs typeface="Symbol"/>
              </a:rPr>
              <a:t></a:t>
            </a:r>
            <a:r>
              <a:rPr sz="2100" spc="-290" dirty="0">
                <a:latin typeface="Symbol"/>
                <a:cs typeface="Symbol"/>
              </a:rPr>
              <a:t> </a:t>
            </a:r>
            <a:r>
              <a:rPr sz="2100" i="1" spc="15" dirty="0">
                <a:latin typeface="Times New Roman"/>
                <a:cs typeface="Times New Roman"/>
              </a:rPr>
              <a:t>CP</a:t>
            </a:r>
            <a:r>
              <a:rPr sz="2100" i="1" dirty="0">
                <a:latin typeface="Times New Roman"/>
                <a:cs typeface="Times New Roman"/>
              </a:rPr>
              <a:t>I</a:t>
            </a:r>
            <a:r>
              <a:rPr sz="1250" i="1" spc="65" dirty="0">
                <a:latin typeface="Times New Roman"/>
                <a:cs typeface="Times New Roman"/>
              </a:rPr>
              <a:t>i</a:t>
            </a:r>
            <a:r>
              <a:rPr sz="2100" spc="5" dirty="0">
                <a:latin typeface="Times New Roman"/>
                <a:cs typeface="Times New Roman"/>
              </a:rPr>
              <a:t>)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074319" y="5591550"/>
            <a:ext cx="361315" cy="0"/>
          </a:xfrm>
          <a:custGeom>
            <a:avLst/>
            <a:gdLst/>
            <a:ahLst/>
            <a:cxnLst/>
            <a:rect l="l" t="t" r="r" b="b"/>
            <a:pathLst>
              <a:path w="361314">
                <a:moveTo>
                  <a:pt x="0" y="0"/>
                </a:moveTo>
                <a:lnTo>
                  <a:pt x="360901" y="0"/>
                </a:lnTo>
              </a:path>
            </a:pathLst>
          </a:custGeom>
          <a:ln w="112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640250" y="5303442"/>
            <a:ext cx="314325" cy="511809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3150" spc="25" dirty="0">
                <a:latin typeface="Symbol"/>
                <a:cs typeface="Symbol"/>
              </a:rPr>
              <a:t></a:t>
            </a:r>
            <a:endParaRPr sz="3150">
              <a:latin typeface="Symbol"/>
              <a:cs typeface="Symbo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744105" y="5214172"/>
            <a:ext cx="104775" cy="21462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50" i="1" spc="-5" dirty="0">
                <a:latin typeface="Times New Roman"/>
                <a:cs typeface="Times New Roman"/>
              </a:rPr>
              <a:t>n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681571" y="5747486"/>
            <a:ext cx="238760" cy="21462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50" i="1" spc="90" dirty="0">
                <a:latin typeface="Times New Roman"/>
                <a:cs typeface="Times New Roman"/>
              </a:rPr>
              <a:t>i</a:t>
            </a:r>
            <a:r>
              <a:rPr sz="1250" spc="-80" dirty="0">
                <a:latin typeface="Symbol"/>
                <a:cs typeface="Symbol"/>
              </a:rPr>
              <a:t></a:t>
            </a:r>
            <a:r>
              <a:rPr sz="1250" spc="-5" dirty="0">
                <a:latin typeface="Times New Roman"/>
                <a:cs typeface="Times New Roman"/>
              </a:rPr>
              <a:t>1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960483" y="5375841"/>
            <a:ext cx="2497455" cy="3498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512445" algn="l"/>
              </a:tabLst>
            </a:pPr>
            <a:r>
              <a:rPr sz="2100" spc="5" dirty="0">
                <a:latin typeface="Times New Roman"/>
                <a:cs typeface="Times New Roman"/>
              </a:rPr>
              <a:t>(	</a:t>
            </a:r>
            <a:r>
              <a:rPr sz="2100" spc="10" dirty="0">
                <a:latin typeface="Symbol"/>
                <a:cs typeface="Symbol"/>
              </a:rPr>
              <a:t></a:t>
            </a:r>
            <a:r>
              <a:rPr sz="2100" spc="-310" dirty="0">
                <a:latin typeface="Symbol"/>
                <a:cs typeface="Symbol"/>
              </a:rPr>
              <a:t> </a:t>
            </a:r>
            <a:r>
              <a:rPr sz="2100" i="1" spc="15" dirty="0">
                <a:latin typeface="Times New Roman"/>
                <a:cs typeface="Times New Roman"/>
              </a:rPr>
              <a:t>CPI</a:t>
            </a:r>
            <a:r>
              <a:rPr sz="1250" i="1" spc="15" dirty="0">
                <a:latin typeface="Times New Roman"/>
                <a:cs typeface="Times New Roman"/>
              </a:rPr>
              <a:t>i</a:t>
            </a:r>
            <a:r>
              <a:rPr sz="2100" spc="15" dirty="0">
                <a:latin typeface="Times New Roman"/>
                <a:cs typeface="Times New Roman"/>
              </a:rPr>
              <a:t>),</a:t>
            </a:r>
            <a:r>
              <a:rPr sz="2100" spc="40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宋体"/>
                <a:cs typeface="宋体"/>
              </a:rPr>
              <a:t>它表明</a:t>
            </a:r>
            <a:r>
              <a:rPr sz="1800" b="1" spc="-5" dirty="0">
                <a:latin typeface="Arial"/>
                <a:cs typeface="Arial"/>
              </a:rPr>
              <a:t>CPI</a:t>
            </a:r>
            <a:endParaRPr sz="18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106837" y="5587802"/>
            <a:ext cx="295910" cy="3498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00" i="1" spc="10" dirty="0">
                <a:latin typeface="Times New Roman"/>
                <a:cs typeface="Times New Roman"/>
              </a:rPr>
              <a:t>IC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088475" y="5206812"/>
            <a:ext cx="339090" cy="3498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00" i="1" spc="5" dirty="0">
                <a:latin typeface="Times New Roman"/>
                <a:cs typeface="Times New Roman"/>
              </a:rPr>
              <a:t>I</a:t>
            </a:r>
            <a:r>
              <a:rPr sz="2100" i="1" spc="10" dirty="0">
                <a:latin typeface="Times New Roman"/>
                <a:cs typeface="Times New Roman"/>
              </a:rPr>
              <a:t>C</a:t>
            </a:r>
            <a:r>
              <a:rPr sz="1250" i="1" spc="-5" dirty="0">
                <a:latin typeface="Times New Roman"/>
                <a:cs typeface="Times New Roman"/>
              </a:rPr>
              <a:t>i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550924" y="5176055"/>
            <a:ext cx="2052955" cy="5492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220345" algn="r">
              <a:lnSpc>
                <a:spcPct val="100000"/>
              </a:lnSpc>
              <a:spcBef>
                <a:spcPts val="90"/>
              </a:spcBef>
            </a:pPr>
            <a:r>
              <a:rPr sz="1250" i="1" spc="90" dirty="0">
                <a:latin typeface="Times New Roman"/>
                <a:cs typeface="Times New Roman"/>
              </a:rPr>
              <a:t>i</a:t>
            </a:r>
            <a:r>
              <a:rPr sz="1250" spc="-80" dirty="0">
                <a:latin typeface="Symbol"/>
                <a:cs typeface="Symbol"/>
              </a:rPr>
              <a:t></a:t>
            </a:r>
            <a:r>
              <a:rPr sz="1250" spc="-5" dirty="0">
                <a:latin typeface="Times New Roman"/>
                <a:cs typeface="Times New Roman"/>
              </a:rPr>
              <a:t>1</a:t>
            </a:r>
            <a:endParaRPr sz="125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10"/>
              </a:spcBef>
              <a:buFont typeface="Wingdings"/>
              <a:buChar char=""/>
              <a:tabLst>
                <a:tab pos="299720" algn="l"/>
              </a:tabLst>
            </a:pPr>
            <a:r>
              <a:rPr sz="1800" spc="10" dirty="0">
                <a:latin typeface="宋体"/>
                <a:cs typeface="宋体"/>
              </a:rPr>
              <a:t>或者写</a:t>
            </a:r>
            <a:r>
              <a:rPr sz="1800" dirty="0">
                <a:latin typeface="宋体"/>
                <a:cs typeface="宋体"/>
              </a:rPr>
              <a:t>为</a:t>
            </a:r>
            <a:r>
              <a:rPr sz="1800" spc="200" dirty="0">
                <a:latin typeface="宋体"/>
                <a:cs typeface="宋体"/>
              </a:rPr>
              <a:t> </a:t>
            </a:r>
            <a:r>
              <a:rPr sz="2100" i="1" spc="10" dirty="0">
                <a:latin typeface="Times New Roman"/>
                <a:cs typeface="Times New Roman"/>
              </a:rPr>
              <a:t>CPI</a:t>
            </a:r>
            <a:r>
              <a:rPr sz="2100" i="1" spc="170" dirty="0">
                <a:latin typeface="Times New Roman"/>
                <a:cs typeface="Times New Roman"/>
              </a:rPr>
              <a:t> </a:t>
            </a:r>
            <a:r>
              <a:rPr sz="2100" spc="10" dirty="0">
                <a:latin typeface="Symbol"/>
                <a:cs typeface="Symbol"/>
              </a:rPr>
              <a:t>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155823" y="6314688"/>
            <a:ext cx="1108075" cy="0"/>
          </a:xfrm>
          <a:custGeom>
            <a:avLst/>
            <a:gdLst/>
            <a:ahLst/>
            <a:cxnLst/>
            <a:rect l="l" t="t" r="r" b="b"/>
            <a:pathLst>
              <a:path w="1108075">
                <a:moveTo>
                  <a:pt x="0" y="0"/>
                </a:moveTo>
                <a:lnTo>
                  <a:pt x="1107853" y="0"/>
                </a:lnTo>
              </a:path>
            </a:pathLst>
          </a:custGeom>
          <a:ln w="122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575428" y="6314688"/>
            <a:ext cx="1452245" cy="0"/>
          </a:xfrm>
          <a:custGeom>
            <a:avLst/>
            <a:gdLst/>
            <a:ahLst/>
            <a:cxnLst/>
            <a:rect l="l" t="t" r="r" b="b"/>
            <a:pathLst>
              <a:path w="1452245">
                <a:moveTo>
                  <a:pt x="0" y="0"/>
                </a:moveTo>
                <a:lnTo>
                  <a:pt x="1451800" y="0"/>
                </a:lnTo>
              </a:path>
            </a:pathLst>
          </a:custGeom>
          <a:ln w="122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274784" y="6314688"/>
            <a:ext cx="1332865" cy="0"/>
          </a:xfrm>
          <a:custGeom>
            <a:avLst/>
            <a:gdLst/>
            <a:ahLst/>
            <a:cxnLst/>
            <a:rect l="l" t="t" r="r" b="b"/>
            <a:pathLst>
              <a:path w="1332865">
                <a:moveTo>
                  <a:pt x="0" y="0"/>
                </a:moveTo>
                <a:lnTo>
                  <a:pt x="1332547" y="0"/>
                </a:lnTo>
              </a:path>
            </a:pathLst>
          </a:custGeom>
          <a:ln w="122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854886" y="6314688"/>
            <a:ext cx="1002665" cy="0"/>
          </a:xfrm>
          <a:custGeom>
            <a:avLst/>
            <a:gdLst/>
            <a:ahLst/>
            <a:cxnLst/>
            <a:rect l="l" t="t" r="r" b="b"/>
            <a:pathLst>
              <a:path w="1002665">
                <a:moveTo>
                  <a:pt x="0" y="0"/>
                </a:moveTo>
                <a:lnTo>
                  <a:pt x="1002410" y="0"/>
                </a:lnTo>
              </a:path>
            </a:pathLst>
          </a:custGeom>
          <a:ln w="122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6265279" y="5834033"/>
            <a:ext cx="2636520" cy="8547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55880" indent="243204">
              <a:lnSpc>
                <a:spcPct val="118300"/>
              </a:lnSpc>
              <a:spcBef>
                <a:spcPts val="95"/>
              </a:spcBef>
              <a:tabLst>
                <a:tab pos="1383665" algn="l"/>
                <a:tab pos="1755139" algn="l"/>
              </a:tabLst>
            </a:pPr>
            <a:r>
              <a:rPr sz="2300" i="1" spc="-5" dirty="0">
                <a:latin typeface="Times New Roman"/>
                <a:cs typeface="Times New Roman"/>
              </a:rPr>
              <a:t>Cycles	</a:t>
            </a:r>
            <a:r>
              <a:rPr sz="3450" baseline="-35024" dirty="0">
                <a:latin typeface="Symbol"/>
                <a:cs typeface="Symbol"/>
              </a:rPr>
              <a:t></a:t>
            </a:r>
            <a:r>
              <a:rPr sz="3450" spc="-172" baseline="-35024" dirty="0">
                <a:latin typeface="Symbol"/>
                <a:cs typeface="Symbol"/>
              </a:rPr>
              <a:t> </a:t>
            </a:r>
            <a:r>
              <a:rPr sz="2300" i="1" dirty="0">
                <a:latin typeface="Times New Roman"/>
                <a:cs typeface="Times New Roman"/>
              </a:rPr>
              <a:t>Seconds  Instruction		</a:t>
            </a:r>
            <a:r>
              <a:rPr sz="2300" i="1" spc="-5" dirty="0">
                <a:latin typeface="Times New Roman"/>
                <a:cs typeface="Times New Roman"/>
              </a:rPr>
              <a:t>Cycle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627579" y="5896770"/>
            <a:ext cx="4640580" cy="377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1604645" algn="l"/>
                <a:tab pos="2713990" algn="l"/>
              </a:tabLst>
            </a:pPr>
            <a:r>
              <a:rPr sz="3450" i="1" baseline="-35024" dirty="0">
                <a:latin typeface="Times New Roman"/>
                <a:cs typeface="Times New Roman"/>
              </a:rPr>
              <a:t>CPU</a:t>
            </a:r>
            <a:r>
              <a:rPr sz="3450" i="1" spc="300" baseline="-35024" dirty="0">
                <a:latin typeface="Times New Roman"/>
                <a:cs typeface="Times New Roman"/>
              </a:rPr>
              <a:t> </a:t>
            </a:r>
            <a:r>
              <a:rPr sz="3450" i="1" spc="-7" baseline="-35024" dirty="0">
                <a:latin typeface="Times New Roman"/>
                <a:cs typeface="Times New Roman"/>
              </a:rPr>
              <a:t>time</a:t>
            </a:r>
            <a:r>
              <a:rPr sz="3450" i="1" spc="-37" baseline="-35024" dirty="0">
                <a:latin typeface="Times New Roman"/>
                <a:cs typeface="Times New Roman"/>
              </a:rPr>
              <a:t> </a:t>
            </a:r>
            <a:r>
              <a:rPr sz="3450" baseline="-35024" dirty="0">
                <a:latin typeface="Symbol"/>
                <a:cs typeface="Symbol"/>
              </a:rPr>
              <a:t>	</a:t>
            </a:r>
            <a:r>
              <a:rPr sz="2300" i="1" dirty="0">
                <a:latin typeface="Times New Roman"/>
                <a:cs typeface="Times New Roman"/>
              </a:rPr>
              <a:t>Seconds	</a:t>
            </a:r>
            <a:r>
              <a:rPr sz="3450" baseline="-35024" dirty="0">
                <a:latin typeface="Symbol"/>
                <a:cs typeface="Symbol"/>
              </a:rPr>
              <a:t> </a:t>
            </a:r>
            <a:r>
              <a:rPr sz="2300" i="1" dirty="0">
                <a:latin typeface="Times New Roman"/>
                <a:cs typeface="Times New Roman"/>
              </a:rPr>
              <a:t>Instructions</a:t>
            </a:r>
            <a:r>
              <a:rPr sz="2300" i="1" spc="85" dirty="0">
                <a:latin typeface="Times New Roman"/>
                <a:cs typeface="Times New Roman"/>
              </a:rPr>
              <a:t> </a:t>
            </a:r>
            <a:r>
              <a:rPr sz="3450" baseline="-35024" dirty="0">
                <a:latin typeface="Symbol"/>
                <a:cs typeface="Symbol"/>
              </a:rPr>
              <a:t></a:t>
            </a:r>
            <a:endParaRPr sz="3450" baseline="-35024">
              <a:latin typeface="Symbol"/>
              <a:cs typeface="Symbo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163175" y="6311308"/>
            <a:ext cx="2690495" cy="377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603375" algn="l"/>
              </a:tabLst>
            </a:pPr>
            <a:r>
              <a:rPr sz="2300" dirty="0">
                <a:latin typeface="Times New Roman"/>
                <a:cs typeface="Times New Roman"/>
              </a:rPr>
              <a:t>Pr</a:t>
            </a:r>
            <a:r>
              <a:rPr sz="2300" spc="-210" dirty="0">
                <a:latin typeface="Times New Roman"/>
                <a:cs typeface="Times New Roman"/>
              </a:rPr>
              <a:t> </a:t>
            </a:r>
            <a:r>
              <a:rPr sz="2300" i="1" dirty="0">
                <a:latin typeface="Times New Roman"/>
                <a:cs typeface="Times New Roman"/>
              </a:rPr>
              <a:t>ogram	</a:t>
            </a:r>
            <a:r>
              <a:rPr sz="2300" dirty="0">
                <a:latin typeface="Times New Roman"/>
                <a:cs typeface="Times New Roman"/>
              </a:rPr>
              <a:t>Pr</a:t>
            </a:r>
            <a:r>
              <a:rPr sz="2300" spc="-265" dirty="0">
                <a:latin typeface="Times New Roman"/>
                <a:cs typeface="Times New Roman"/>
              </a:rPr>
              <a:t> </a:t>
            </a:r>
            <a:r>
              <a:rPr sz="2300" i="1" dirty="0">
                <a:latin typeface="Times New Roman"/>
                <a:cs typeface="Times New Roman"/>
              </a:rPr>
              <a:t>ogram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43" name="页脚占位符 42">
            <a:extLst>
              <a:ext uri="{FF2B5EF4-FFF2-40B4-BE49-F238E27FC236}">
                <a16:creationId xmlns:a16="http://schemas.microsoft.com/office/drawing/2014/main" id="{BF4A3BAC-0E5C-C84E-B9EC-4BAE835C0C8D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53233" y="760074"/>
            <a:ext cx="270002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u="none" spc="10" dirty="0">
                <a:latin typeface="宋体"/>
                <a:cs typeface="宋体"/>
              </a:rPr>
              <a:t>例题选讲</a:t>
            </a:r>
            <a:r>
              <a:rPr b="0" u="none" dirty="0">
                <a:latin typeface="宋体"/>
                <a:cs typeface="宋体"/>
              </a:rPr>
              <a:t>（</a:t>
            </a:r>
            <a:r>
              <a:rPr u="none" dirty="0"/>
              <a:t>4</a:t>
            </a:r>
            <a:r>
              <a:rPr b="0" u="none" dirty="0">
                <a:latin typeface="宋体"/>
                <a:cs typeface="宋体"/>
              </a:rPr>
              <a:t>）</a:t>
            </a:r>
          </a:p>
        </p:txBody>
      </p:sp>
      <p:sp>
        <p:nvSpPr>
          <p:cNvPr id="3" name="object 3"/>
          <p:cNvSpPr/>
          <p:nvPr/>
        </p:nvSpPr>
        <p:spPr>
          <a:xfrm>
            <a:off x="772668" y="3779514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0" y="0"/>
                </a:moveTo>
                <a:lnTo>
                  <a:pt x="9144000" y="0"/>
                </a:lnTo>
                <a:lnTo>
                  <a:pt x="9144000" y="3429000"/>
                </a:lnTo>
                <a:lnTo>
                  <a:pt x="0" y="3429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50924" y="1546321"/>
            <a:ext cx="7500620" cy="260413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299085" marR="60960" indent="-287020">
              <a:lnSpc>
                <a:spcPct val="90000"/>
              </a:lnSpc>
              <a:spcBef>
                <a:spcPts val="315"/>
              </a:spcBef>
              <a:buFont typeface="Wingdings"/>
              <a:buChar char=""/>
              <a:tabLst>
                <a:tab pos="299720" algn="l"/>
              </a:tabLst>
            </a:pPr>
            <a:r>
              <a:rPr sz="1800" b="1" spc="-55" dirty="0">
                <a:latin typeface="Arial"/>
                <a:cs typeface="Arial"/>
              </a:rPr>
              <a:t>A</a:t>
            </a:r>
            <a:r>
              <a:rPr sz="1800" spc="10" dirty="0">
                <a:latin typeface="宋体"/>
                <a:cs typeface="宋体"/>
              </a:rPr>
              <a:t>计算机指令系统中含有一条特殊的多媒体处理指令，如果不</a:t>
            </a:r>
            <a:r>
              <a:rPr sz="1800" spc="20" dirty="0">
                <a:latin typeface="宋体"/>
                <a:cs typeface="宋体"/>
              </a:rPr>
              <a:t>使</a:t>
            </a:r>
            <a:r>
              <a:rPr sz="1800" spc="10" dirty="0">
                <a:latin typeface="宋体"/>
                <a:cs typeface="宋体"/>
              </a:rPr>
              <a:t>用这</a:t>
            </a:r>
            <a:r>
              <a:rPr sz="1800" dirty="0">
                <a:latin typeface="宋体"/>
                <a:cs typeface="宋体"/>
              </a:rPr>
              <a:t>条 </a:t>
            </a:r>
            <a:r>
              <a:rPr sz="1800" spc="10" dirty="0">
                <a:latin typeface="宋体"/>
                <a:cs typeface="宋体"/>
              </a:rPr>
              <a:t>指令</a:t>
            </a:r>
            <a:r>
              <a:rPr sz="1800" spc="-25" dirty="0">
                <a:latin typeface="宋体"/>
                <a:cs typeface="宋体"/>
              </a:rPr>
              <a:t>，</a:t>
            </a:r>
            <a:r>
              <a:rPr sz="1800" b="1" spc="-25" dirty="0">
                <a:latin typeface="Arial"/>
                <a:cs typeface="Arial"/>
              </a:rPr>
              <a:t>A</a:t>
            </a:r>
            <a:r>
              <a:rPr sz="1800" spc="10" dirty="0">
                <a:latin typeface="宋体"/>
                <a:cs typeface="宋体"/>
              </a:rPr>
              <a:t>计算机</a:t>
            </a:r>
            <a:r>
              <a:rPr sz="1800" dirty="0">
                <a:latin typeface="宋体"/>
                <a:cs typeface="宋体"/>
              </a:rPr>
              <a:t>的</a:t>
            </a:r>
            <a:r>
              <a:rPr sz="1800" spc="-375" dirty="0">
                <a:latin typeface="宋体"/>
                <a:cs typeface="宋体"/>
              </a:rPr>
              <a:t> </a:t>
            </a:r>
            <a:r>
              <a:rPr sz="1800" b="1" dirty="0">
                <a:latin typeface="Arial"/>
                <a:cs typeface="Arial"/>
              </a:rPr>
              <a:t>MIPS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spc="10" dirty="0">
                <a:latin typeface="宋体"/>
                <a:cs typeface="宋体"/>
              </a:rPr>
              <a:t>为</a:t>
            </a:r>
            <a:r>
              <a:rPr sz="1800" b="1" spc="-5" dirty="0">
                <a:latin typeface="Arial"/>
                <a:cs typeface="Arial"/>
              </a:rPr>
              <a:t>400</a:t>
            </a:r>
            <a:r>
              <a:rPr sz="1800" spc="-5" dirty="0">
                <a:latin typeface="宋体"/>
                <a:cs typeface="宋体"/>
              </a:rPr>
              <a:t>，</a:t>
            </a:r>
            <a:r>
              <a:rPr sz="1800" spc="10" dirty="0">
                <a:latin typeface="宋体"/>
                <a:cs typeface="宋体"/>
              </a:rPr>
              <a:t>但执行该指令时，其执行时间是其</a:t>
            </a:r>
            <a:r>
              <a:rPr sz="1800" dirty="0">
                <a:latin typeface="宋体"/>
                <a:cs typeface="宋体"/>
              </a:rPr>
              <a:t>他 </a:t>
            </a:r>
            <a:r>
              <a:rPr sz="1800" spc="10" dirty="0">
                <a:latin typeface="宋体"/>
                <a:cs typeface="宋体"/>
              </a:rPr>
              <a:t>指令</a:t>
            </a:r>
            <a:r>
              <a:rPr sz="1800" dirty="0">
                <a:latin typeface="宋体"/>
                <a:cs typeface="宋体"/>
              </a:rPr>
              <a:t>的</a:t>
            </a:r>
            <a:r>
              <a:rPr sz="1800" spc="-415" dirty="0">
                <a:latin typeface="宋体"/>
                <a:cs typeface="宋体"/>
              </a:rPr>
              <a:t> </a:t>
            </a:r>
            <a:r>
              <a:rPr sz="1800" b="1" dirty="0">
                <a:latin typeface="Arial"/>
                <a:cs typeface="Arial"/>
              </a:rPr>
              <a:t>4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spc="10" dirty="0">
                <a:latin typeface="宋体"/>
                <a:cs typeface="宋体"/>
              </a:rPr>
              <a:t>倍</a:t>
            </a:r>
            <a:r>
              <a:rPr sz="1800" dirty="0">
                <a:latin typeface="宋体"/>
                <a:cs typeface="宋体"/>
              </a:rPr>
              <a:t>；</a:t>
            </a:r>
            <a:r>
              <a:rPr sz="1800" b="1" dirty="0">
                <a:latin typeface="Arial"/>
                <a:cs typeface="Arial"/>
              </a:rPr>
              <a:t>B</a:t>
            </a:r>
            <a:r>
              <a:rPr sz="1800" spc="10" dirty="0">
                <a:latin typeface="宋体"/>
                <a:cs typeface="宋体"/>
              </a:rPr>
              <a:t>计算</a:t>
            </a:r>
            <a:r>
              <a:rPr sz="1800" dirty="0">
                <a:latin typeface="宋体"/>
                <a:cs typeface="宋体"/>
              </a:rPr>
              <a:t>机</a:t>
            </a:r>
            <a:r>
              <a:rPr sz="1800" spc="-400" dirty="0">
                <a:latin typeface="宋体"/>
                <a:cs typeface="宋体"/>
              </a:rPr>
              <a:t> </a:t>
            </a:r>
            <a:r>
              <a:rPr sz="1800" b="1" dirty="0">
                <a:latin typeface="Arial"/>
                <a:cs typeface="Arial"/>
              </a:rPr>
              <a:t>MIPS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spc="10" dirty="0">
                <a:latin typeface="宋体"/>
                <a:cs typeface="宋体"/>
              </a:rPr>
              <a:t>为</a:t>
            </a:r>
            <a:r>
              <a:rPr sz="1800" b="1" spc="-5" dirty="0">
                <a:latin typeface="Arial"/>
                <a:cs typeface="Arial"/>
              </a:rPr>
              <a:t>600</a:t>
            </a:r>
            <a:r>
              <a:rPr sz="1800" spc="-5" dirty="0">
                <a:latin typeface="宋体"/>
                <a:cs typeface="宋体"/>
              </a:rPr>
              <a:t>，</a:t>
            </a:r>
            <a:r>
              <a:rPr sz="1800" spc="10" dirty="0">
                <a:latin typeface="宋体"/>
                <a:cs typeface="宋体"/>
              </a:rPr>
              <a:t>没有这条指令，但可以用其他</a:t>
            </a:r>
            <a:r>
              <a:rPr sz="1800" b="1" spc="-5" dirty="0">
                <a:latin typeface="Arial"/>
                <a:cs typeface="Arial"/>
              </a:rPr>
              <a:t>10  </a:t>
            </a:r>
            <a:r>
              <a:rPr sz="1800" spc="10" dirty="0">
                <a:latin typeface="宋体"/>
                <a:cs typeface="宋体"/>
              </a:rPr>
              <a:t>条指令构成子程序来代替这条指令。有</a:t>
            </a:r>
            <a:r>
              <a:rPr sz="1800" b="1" spc="-10" dirty="0">
                <a:latin typeface="Arial"/>
                <a:cs typeface="Arial"/>
              </a:rPr>
              <a:t>10000</a:t>
            </a:r>
            <a:r>
              <a:rPr sz="1800" spc="10" dirty="0">
                <a:latin typeface="宋体"/>
                <a:cs typeface="宋体"/>
              </a:rPr>
              <a:t>行某段程序</a:t>
            </a:r>
            <a:r>
              <a:rPr sz="1800" spc="20" dirty="0">
                <a:latin typeface="宋体"/>
                <a:cs typeface="宋体"/>
              </a:rPr>
              <a:t>在</a:t>
            </a:r>
            <a:r>
              <a:rPr sz="1800" b="1" spc="-40" dirty="0">
                <a:latin typeface="Arial"/>
                <a:cs typeface="Arial"/>
              </a:rPr>
              <a:t>A</a:t>
            </a:r>
            <a:r>
              <a:rPr sz="1800" spc="10" dirty="0">
                <a:latin typeface="宋体"/>
                <a:cs typeface="宋体"/>
              </a:rPr>
              <a:t>计算机</a:t>
            </a:r>
            <a:r>
              <a:rPr sz="1800" dirty="0">
                <a:latin typeface="宋体"/>
                <a:cs typeface="宋体"/>
              </a:rPr>
              <a:t>上 </a:t>
            </a:r>
            <a:r>
              <a:rPr sz="1800" spc="10" dirty="0">
                <a:latin typeface="宋体"/>
                <a:cs typeface="宋体"/>
              </a:rPr>
              <a:t>顺序执行时，这条多媒体指令出现的比例是</a:t>
            </a:r>
            <a:r>
              <a:rPr sz="1800" b="1" spc="-5" dirty="0">
                <a:latin typeface="Arial"/>
                <a:cs typeface="Arial"/>
              </a:rPr>
              <a:t>2</a:t>
            </a:r>
            <a:r>
              <a:rPr sz="1800" b="1" spc="-10" dirty="0">
                <a:latin typeface="Arial"/>
                <a:cs typeface="Arial"/>
              </a:rPr>
              <a:t>0</a:t>
            </a:r>
            <a:r>
              <a:rPr sz="1800" b="1" spc="-20" dirty="0">
                <a:latin typeface="Arial"/>
                <a:cs typeface="Arial"/>
              </a:rPr>
              <a:t>%</a:t>
            </a:r>
            <a:r>
              <a:rPr sz="1800" spc="10" dirty="0">
                <a:latin typeface="宋体"/>
                <a:cs typeface="宋体"/>
              </a:rPr>
              <a:t>。假设两台计算机除</a:t>
            </a:r>
            <a:r>
              <a:rPr sz="1800" dirty="0">
                <a:latin typeface="宋体"/>
                <a:cs typeface="宋体"/>
              </a:rPr>
              <a:t>那 </a:t>
            </a:r>
            <a:r>
              <a:rPr sz="1800" spc="10" dirty="0">
                <a:latin typeface="宋体"/>
                <a:cs typeface="宋体"/>
              </a:rPr>
              <a:t>条多媒体指令外，所有指令和指令的执行周期数都相同。问：哪台计</a:t>
            </a:r>
            <a:r>
              <a:rPr sz="1800" dirty="0">
                <a:latin typeface="宋体"/>
                <a:cs typeface="宋体"/>
              </a:rPr>
              <a:t>算 </a:t>
            </a:r>
            <a:r>
              <a:rPr sz="1800" spc="10" dirty="0">
                <a:latin typeface="宋体"/>
                <a:cs typeface="宋体"/>
              </a:rPr>
              <a:t>机先完成同样的计算任务？（需要通过计算结果比较）</a:t>
            </a:r>
            <a:r>
              <a:rPr sz="1800" dirty="0">
                <a:latin typeface="宋体"/>
                <a:cs typeface="宋体"/>
              </a:rPr>
              <a:t>。</a:t>
            </a:r>
            <a:endParaRPr sz="1800">
              <a:latin typeface="宋体"/>
              <a:cs typeface="宋体"/>
            </a:endParaRPr>
          </a:p>
          <a:p>
            <a:pPr marL="299085" marR="5080" indent="-287020">
              <a:lnSpc>
                <a:spcPts val="1939"/>
              </a:lnSpc>
              <a:spcBef>
                <a:spcPts val="680"/>
              </a:spcBef>
              <a:buFont typeface="Wingdings"/>
              <a:buChar char=""/>
              <a:tabLst>
                <a:tab pos="299720" algn="l"/>
              </a:tabLst>
            </a:pPr>
            <a:r>
              <a:rPr sz="1800" spc="10" dirty="0">
                <a:latin typeface="宋体"/>
                <a:cs typeface="宋体"/>
              </a:rPr>
              <a:t>答案</a:t>
            </a:r>
            <a:r>
              <a:rPr sz="1800" spc="-25" dirty="0">
                <a:latin typeface="宋体"/>
                <a:cs typeface="宋体"/>
              </a:rPr>
              <a:t>：</a:t>
            </a:r>
            <a:r>
              <a:rPr sz="1800" b="1" spc="-25" dirty="0">
                <a:latin typeface="Arial"/>
                <a:cs typeface="Arial"/>
              </a:rPr>
              <a:t>A</a:t>
            </a:r>
            <a:r>
              <a:rPr sz="1800" spc="10" dirty="0">
                <a:latin typeface="宋体"/>
                <a:cs typeface="宋体"/>
              </a:rPr>
              <a:t>计算机的指令条数为</a:t>
            </a:r>
            <a:r>
              <a:rPr sz="1800" b="1" dirty="0">
                <a:latin typeface="Arial"/>
                <a:cs typeface="Arial"/>
              </a:rPr>
              <a:t>1</a:t>
            </a:r>
            <a:r>
              <a:rPr sz="1800" b="1" spc="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0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0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0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0</a:t>
            </a:r>
            <a:r>
              <a:rPr sz="1800" spc="10" dirty="0">
                <a:latin typeface="宋体"/>
                <a:cs typeface="宋体"/>
              </a:rPr>
              <a:t>条</a:t>
            </a:r>
            <a:r>
              <a:rPr sz="1800" spc="5" dirty="0">
                <a:latin typeface="宋体"/>
                <a:cs typeface="宋体"/>
              </a:rPr>
              <a:t>，</a:t>
            </a:r>
            <a:r>
              <a:rPr sz="1800" b="1" spc="5" dirty="0">
                <a:latin typeface="Arial"/>
                <a:cs typeface="Arial"/>
              </a:rPr>
              <a:t>8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0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0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0</a:t>
            </a:r>
            <a:r>
              <a:rPr sz="1800" spc="10" dirty="0">
                <a:latin typeface="宋体"/>
                <a:cs typeface="宋体"/>
              </a:rPr>
              <a:t>条以</a:t>
            </a:r>
            <a:r>
              <a:rPr sz="1800" b="1" dirty="0">
                <a:latin typeface="Arial"/>
                <a:cs typeface="Arial"/>
              </a:rPr>
              <a:t>MIPS</a:t>
            </a:r>
            <a:r>
              <a:rPr sz="1800" spc="10" dirty="0">
                <a:latin typeface="宋体"/>
                <a:cs typeface="宋体"/>
              </a:rPr>
              <a:t>为</a:t>
            </a:r>
            <a:r>
              <a:rPr sz="1800" b="1" dirty="0">
                <a:latin typeface="Arial"/>
                <a:cs typeface="Arial"/>
              </a:rPr>
              <a:t>4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0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0</a:t>
            </a:r>
            <a:r>
              <a:rPr sz="1800" spc="10" dirty="0">
                <a:latin typeface="宋体"/>
                <a:cs typeface="宋体"/>
              </a:rPr>
              <a:t>的</a:t>
            </a:r>
            <a:r>
              <a:rPr sz="1800" dirty="0">
                <a:latin typeface="宋体"/>
                <a:cs typeface="宋体"/>
              </a:rPr>
              <a:t>速 </a:t>
            </a:r>
            <a:r>
              <a:rPr sz="1800" spc="10" dirty="0">
                <a:latin typeface="宋体"/>
                <a:cs typeface="宋体"/>
              </a:rPr>
              <a:t>度执行</a:t>
            </a:r>
            <a:r>
              <a:rPr sz="1800" spc="5" dirty="0">
                <a:latin typeface="宋体"/>
                <a:cs typeface="宋体"/>
              </a:rPr>
              <a:t>，</a:t>
            </a:r>
            <a:r>
              <a:rPr sz="1800" b="1" spc="5" dirty="0">
                <a:latin typeface="Arial"/>
                <a:cs typeface="Arial"/>
              </a:rPr>
              <a:t>2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0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0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0</a:t>
            </a:r>
            <a:r>
              <a:rPr sz="1800" spc="10" dirty="0">
                <a:latin typeface="宋体"/>
                <a:cs typeface="宋体"/>
              </a:rPr>
              <a:t>条以</a:t>
            </a:r>
            <a:r>
              <a:rPr sz="1800" b="1" dirty="0">
                <a:latin typeface="Arial"/>
                <a:cs typeface="Arial"/>
              </a:rPr>
              <a:t>MIPS</a:t>
            </a:r>
            <a:r>
              <a:rPr sz="1800" spc="10" dirty="0">
                <a:latin typeface="宋体"/>
                <a:cs typeface="宋体"/>
              </a:rPr>
              <a:t>为</a:t>
            </a:r>
            <a:r>
              <a:rPr sz="1800" b="1" dirty="0">
                <a:latin typeface="Arial"/>
                <a:cs typeface="Arial"/>
              </a:rPr>
              <a:t>1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0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0</a:t>
            </a:r>
            <a:r>
              <a:rPr sz="1800" spc="10" dirty="0">
                <a:latin typeface="宋体"/>
                <a:cs typeface="宋体"/>
              </a:rPr>
              <a:t>的速度执行。</a:t>
            </a:r>
            <a:r>
              <a:rPr sz="1800" b="1" spc="-5" dirty="0">
                <a:latin typeface="Arial"/>
                <a:cs typeface="Arial"/>
              </a:rPr>
              <a:t>B</a:t>
            </a:r>
            <a:r>
              <a:rPr sz="1800" spc="10" dirty="0">
                <a:latin typeface="宋体"/>
                <a:cs typeface="宋体"/>
              </a:rPr>
              <a:t>计算机的指令条数</a:t>
            </a:r>
            <a:r>
              <a:rPr sz="1800" dirty="0">
                <a:latin typeface="宋体"/>
                <a:cs typeface="宋体"/>
              </a:rPr>
              <a:t>为 </a:t>
            </a:r>
            <a:r>
              <a:rPr sz="1800" b="1" dirty="0">
                <a:latin typeface="Arial"/>
                <a:cs typeface="Arial"/>
              </a:rPr>
              <a:t>8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0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0</a:t>
            </a:r>
            <a:r>
              <a:rPr sz="1800" b="1" spc="-5" dirty="0">
                <a:latin typeface="Arial"/>
                <a:cs typeface="Arial"/>
              </a:rPr>
              <a:t> 0+2 </a:t>
            </a:r>
            <a:r>
              <a:rPr sz="1800" b="1" dirty="0">
                <a:latin typeface="Arial"/>
                <a:cs typeface="Arial"/>
              </a:rPr>
              <a:t>0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0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0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*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l </a:t>
            </a:r>
            <a:r>
              <a:rPr sz="1800" b="1" spc="-5" dirty="0">
                <a:latin typeface="Arial"/>
                <a:cs typeface="Arial"/>
              </a:rPr>
              <a:t>0=2 </a:t>
            </a:r>
            <a:r>
              <a:rPr sz="1800" b="1" dirty="0">
                <a:latin typeface="Arial"/>
                <a:cs typeface="Arial"/>
              </a:rPr>
              <a:t>8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0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0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0</a:t>
            </a:r>
            <a:r>
              <a:rPr sz="1800" spc="10" dirty="0">
                <a:latin typeface="宋体"/>
                <a:cs typeface="宋体"/>
              </a:rPr>
              <a:t>条，以</a:t>
            </a:r>
            <a:r>
              <a:rPr sz="1800" b="1" dirty="0">
                <a:latin typeface="Arial"/>
                <a:cs typeface="Arial"/>
              </a:rPr>
              <a:t>MIPS</a:t>
            </a:r>
            <a:r>
              <a:rPr sz="1800" spc="10" dirty="0">
                <a:latin typeface="宋体"/>
                <a:cs typeface="宋体"/>
              </a:rPr>
              <a:t>为</a:t>
            </a:r>
            <a:r>
              <a:rPr sz="1800" b="1" dirty="0">
                <a:latin typeface="Arial"/>
                <a:cs typeface="Arial"/>
              </a:rPr>
              <a:t>8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0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0</a:t>
            </a:r>
            <a:r>
              <a:rPr sz="1800" spc="10" dirty="0">
                <a:latin typeface="宋体"/>
                <a:cs typeface="宋体"/>
              </a:rPr>
              <a:t>的速度执行</a:t>
            </a:r>
            <a:r>
              <a:rPr sz="1800" dirty="0">
                <a:latin typeface="宋体"/>
                <a:cs typeface="宋体"/>
              </a:rPr>
              <a:t>。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50924" y="5114081"/>
            <a:ext cx="6148070" cy="134112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520"/>
              </a:spcBef>
              <a:buFont typeface="Wingdings"/>
              <a:buChar char=""/>
              <a:tabLst>
                <a:tab pos="299720" algn="l"/>
              </a:tabLst>
            </a:pPr>
            <a:r>
              <a:rPr sz="1800" b="1" spc="-55" dirty="0">
                <a:latin typeface="Arial"/>
                <a:cs typeface="Arial"/>
              </a:rPr>
              <a:t>A</a:t>
            </a:r>
            <a:r>
              <a:rPr sz="1800" spc="10" dirty="0">
                <a:latin typeface="宋体"/>
                <a:cs typeface="宋体"/>
              </a:rPr>
              <a:t>计算机执行时间</a:t>
            </a:r>
            <a:r>
              <a:rPr sz="1800" b="1" spc="-5" dirty="0">
                <a:latin typeface="Arial"/>
                <a:cs typeface="Arial"/>
              </a:rPr>
              <a:t>=8000</a:t>
            </a:r>
            <a:r>
              <a:rPr sz="1800" b="1" spc="4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/ </a:t>
            </a:r>
            <a:r>
              <a:rPr sz="1800" b="1" spc="-10" dirty="0">
                <a:latin typeface="Arial"/>
                <a:cs typeface="Arial"/>
              </a:rPr>
              <a:t>(400*10^6)</a:t>
            </a:r>
            <a:r>
              <a:rPr sz="1800" b="1" spc="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+ </a:t>
            </a:r>
            <a:r>
              <a:rPr sz="1800" b="1" spc="-10" dirty="0">
                <a:latin typeface="Arial"/>
                <a:cs typeface="Arial"/>
              </a:rPr>
              <a:t>2000</a:t>
            </a:r>
            <a:r>
              <a:rPr sz="1800" b="1" spc="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/ </a:t>
            </a:r>
            <a:r>
              <a:rPr sz="1800" b="1" spc="-10" dirty="0">
                <a:latin typeface="Arial"/>
                <a:cs typeface="Arial"/>
              </a:rPr>
              <a:t>(100*10^6)</a:t>
            </a:r>
            <a:endParaRPr sz="1800">
              <a:latin typeface="Arial"/>
              <a:cs typeface="Arial"/>
            </a:endParaRPr>
          </a:p>
          <a:p>
            <a:pPr marL="299085">
              <a:lnSpc>
                <a:spcPct val="100000"/>
              </a:lnSpc>
              <a:spcBef>
                <a:spcPts val="415"/>
              </a:spcBef>
            </a:pPr>
            <a:r>
              <a:rPr sz="1800" b="1" spc="-5" dirty="0">
                <a:latin typeface="Arial"/>
                <a:cs typeface="Arial"/>
              </a:rPr>
              <a:t>=20us+20us=40us</a:t>
            </a:r>
            <a:endParaRPr sz="18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445"/>
              </a:spcBef>
              <a:buFont typeface="Wingdings"/>
              <a:buChar char=""/>
              <a:tabLst>
                <a:tab pos="299720" algn="l"/>
                <a:tab pos="4295775" algn="l"/>
              </a:tabLst>
            </a:pPr>
            <a:r>
              <a:rPr sz="1800" b="1" spc="-5" dirty="0">
                <a:latin typeface="Arial"/>
                <a:cs typeface="Arial"/>
              </a:rPr>
              <a:t>B</a:t>
            </a:r>
            <a:r>
              <a:rPr sz="1800" spc="10" dirty="0">
                <a:latin typeface="宋体"/>
                <a:cs typeface="宋体"/>
              </a:rPr>
              <a:t>计算机执行时间</a:t>
            </a:r>
            <a:r>
              <a:rPr sz="1800" b="1" spc="-5" dirty="0">
                <a:latin typeface="Arial"/>
                <a:cs typeface="Arial"/>
              </a:rPr>
              <a:t>=28000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/</a:t>
            </a:r>
            <a:r>
              <a:rPr sz="1800" b="1" spc="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(600*10^6)	=280 </a:t>
            </a:r>
            <a:r>
              <a:rPr sz="1800" b="1" dirty="0">
                <a:latin typeface="Arial"/>
                <a:cs typeface="Arial"/>
              </a:rPr>
              <a:t>/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6=46.6us</a:t>
            </a:r>
            <a:endParaRPr sz="18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434"/>
              </a:spcBef>
              <a:buFont typeface="Wingdings"/>
              <a:buChar char=""/>
              <a:tabLst>
                <a:tab pos="299720" algn="l"/>
              </a:tabLst>
            </a:pPr>
            <a:r>
              <a:rPr sz="1800" spc="10" dirty="0">
                <a:latin typeface="宋体"/>
                <a:cs typeface="宋体"/>
              </a:rPr>
              <a:t>所以</a:t>
            </a:r>
            <a:r>
              <a:rPr sz="1800" spc="-25" dirty="0">
                <a:latin typeface="宋体"/>
                <a:cs typeface="宋体"/>
              </a:rPr>
              <a:t>，</a:t>
            </a:r>
            <a:r>
              <a:rPr sz="1800" b="1" spc="-25" dirty="0">
                <a:latin typeface="Arial"/>
                <a:cs typeface="Arial"/>
              </a:rPr>
              <a:t>A</a:t>
            </a:r>
            <a:r>
              <a:rPr sz="1800" spc="10" dirty="0">
                <a:latin typeface="宋体"/>
                <a:cs typeface="宋体"/>
              </a:rPr>
              <a:t>计算机先完</a:t>
            </a:r>
            <a:r>
              <a:rPr sz="1800" dirty="0">
                <a:latin typeface="宋体"/>
                <a:cs typeface="宋体"/>
              </a:rPr>
              <a:t>成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339655" y="4626286"/>
            <a:ext cx="1499235" cy="0"/>
          </a:xfrm>
          <a:custGeom>
            <a:avLst/>
            <a:gdLst/>
            <a:ahLst/>
            <a:cxnLst/>
            <a:rect l="l" t="t" r="r" b="b"/>
            <a:pathLst>
              <a:path w="1499235">
                <a:moveTo>
                  <a:pt x="0" y="0"/>
                </a:moveTo>
                <a:lnTo>
                  <a:pt x="1498759" y="0"/>
                </a:lnTo>
              </a:path>
            </a:pathLst>
          </a:custGeom>
          <a:ln w="122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352289" y="4623206"/>
            <a:ext cx="1487805" cy="3790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00" i="1" spc="10" dirty="0">
                <a:latin typeface="Times New Roman"/>
                <a:cs typeface="Times New Roman"/>
              </a:rPr>
              <a:t>MIPS</a:t>
            </a:r>
            <a:r>
              <a:rPr sz="2300" i="1" spc="-235" dirty="0">
                <a:latin typeface="Times New Roman"/>
                <a:cs typeface="Times New Roman"/>
              </a:rPr>
              <a:t> </a:t>
            </a:r>
            <a:r>
              <a:rPr sz="2300" spc="25" dirty="0">
                <a:latin typeface="Times New Roman"/>
                <a:cs typeface="Times New Roman"/>
              </a:rPr>
              <a:t>*10</a:t>
            </a:r>
            <a:r>
              <a:rPr lang="en-US" altLang="zh-CN" sz="2300" spc="25" baseline="30000" dirty="0">
                <a:latin typeface="Times New Roman"/>
                <a:cs typeface="Times New Roman"/>
              </a:rPr>
              <a:t>6</a:t>
            </a:r>
            <a:endParaRPr sz="2300" baseline="300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34250" y="4207034"/>
            <a:ext cx="908685" cy="3790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00" spc="15" dirty="0">
                <a:latin typeface="宋体"/>
                <a:cs typeface="宋体"/>
              </a:rPr>
              <a:t>指令数</a:t>
            </a:r>
            <a:endParaRPr sz="2300">
              <a:latin typeface="宋体"/>
              <a:cs typeface="宋体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68021" y="4393045"/>
            <a:ext cx="1410970" cy="3790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00" spc="15" dirty="0">
                <a:latin typeface="宋体"/>
                <a:cs typeface="宋体"/>
              </a:rPr>
              <a:t>执行时</a:t>
            </a:r>
            <a:r>
              <a:rPr sz="2300" spc="375" dirty="0">
                <a:latin typeface="宋体"/>
                <a:cs typeface="宋体"/>
              </a:rPr>
              <a:t>间</a:t>
            </a:r>
            <a:r>
              <a:rPr sz="2300" spc="5" dirty="0">
                <a:latin typeface="Symbol"/>
                <a:cs typeface="Symbol"/>
              </a:rPr>
              <a:t>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13" name="页脚占位符 12">
            <a:extLst>
              <a:ext uri="{FF2B5EF4-FFF2-40B4-BE49-F238E27FC236}">
                <a16:creationId xmlns:a16="http://schemas.microsoft.com/office/drawing/2014/main" id="{44ADE7E9-CD24-AC43-854B-9189F4A54436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53233" y="760074"/>
            <a:ext cx="270002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0" dirty="0">
                <a:solidFill>
                  <a:srgbClr val="0332B7"/>
                </a:solidFill>
                <a:latin typeface="宋体"/>
                <a:cs typeface="宋体"/>
              </a:rPr>
              <a:t>例题选讲</a:t>
            </a:r>
            <a:r>
              <a:rPr sz="3200" dirty="0">
                <a:solidFill>
                  <a:srgbClr val="0332B7"/>
                </a:solidFill>
                <a:latin typeface="宋体"/>
                <a:cs typeface="宋体"/>
              </a:rPr>
              <a:t>（</a:t>
            </a:r>
            <a:r>
              <a:rPr sz="3200" b="1" dirty="0">
                <a:solidFill>
                  <a:srgbClr val="0332B7"/>
                </a:solidFill>
                <a:latin typeface="Arial"/>
                <a:cs typeface="Arial"/>
              </a:rPr>
              <a:t>5</a:t>
            </a:r>
            <a:r>
              <a:rPr sz="3200" dirty="0">
                <a:solidFill>
                  <a:srgbClr val="0332B7"/>
                </a:solidFill>
                <a:latin typeface="宋体"/>
                <a:cs typeface="宋体"/>
              </a:rPr>
              <a:t>）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50924" y="1491456"/>
            <a:ext cx="2402840" cy="68389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530"/>
              </a:spcBef>
              <a:buFont typeface="Wingdings"/>
              <a:buChar char=""/>
              <a:tabLst>
                <a:tab pos="299720" algn="l"/>
              </a:tabLst>
            </a:pPr>
            <a:r>
              <a:rPr sz="1800" b="1" spc="-10" dirty="0">
                <a:latin typeface="Arial"/>
                <a:cs typeface="Arial"/>
              </a:rPr>
              <a:t>CPU</a:t>
            </a:r>
            <a:r>
              <a:rPr sz="1800" spc="10" dirty="0">
                <a:latin typeface="宋体"/>
                <a:cs typeface="宋体"/>
              </a:rPr>
              <a:t>性能问题</a:t>
            </a:r>
            <a:r>
              <a:rPr sz="1800" dirty="0">
                <a:latin typeface="宋体"/>
                <a:cs typeface="宋体"/>
              </a:rPr>
              <a:t>：</a:t>
            </a:r>
            <a:endParaRPr sz="1800">
              <a:latin typeface="宋体"/>
              <a:cs typeface="宋体"/>
            </a:endParaRPr>
          </a:p>
          <a:p>
            <a:pPr marL="299085" indent="-287020">
              <a:lnSpc>
                <a:spcPct val="100000"/>
              </a:lnSpc>
              <a:spcBef>
                <a:spcPts val="434"/>
              </a:spcBef>
              <a:buFont typeface="Wingdings"/>
              <a:buChar char=""/>
              <a:tabLst>
                <a:tab pos="299720" algn="l"/>
              </a:tabLst>
            </a:pPr>
            <a:r>
              <a:rPr sz="1800" b="1" spc="-5" dirty="0">
                <a:latin typeface="Arial"/>
                <a:cs typeface="Arial"/>
              </a:rPr>
              <a:t>CP</a:t>
            </a:r>
            <a:r>
              <a:rPr sz="1800" b="1" spc="-10" dirty="0">
                <a:latin typeface="Arial"/>
                <a:cs typeface="Arial"/>
              </a:rPr>
              <a:t>U</a:t>
            </a:r>
            <a:r>
              <a:rPr sz="1800" spc="10" dirty="0">
                <a:latin typeface="宋体"/>
                <a:cs typeface="宋体"/>
              </a:rPr>
              <a:t>的动态功率为</a:t>
            </a:r>
            <a:r>
              <a:rPr sz="1800" dirty="0">
                <a:latin typeface="宋体"/>
                <a:cs typeface="宋体"/>
              </a:rPr>
              <a:t>：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433586" y="1470271"/>
            <a:ext cx="501650" cy="8267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250" b="0" u="none" dirty="0">
                <a:solidFill>
                  <a:srgbClr val="000000"/>
                </a:solidFill>
                <a:latin typeface="Symbol"/>
                <a:cs typeface="Symbol"/>
              </a:rPr>
              <a:t></a:t>
            </a:r>
            <a:endParaRPr sz="525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68785" y="1589087"/>
            <a:ext cx="1675130" cy="559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195070" algn="l"/>
              </a:tabLst>
            </a:pPr>
            <a:r>
              <a:rPr sz="3500" i="1" spc="-35" dirty="0">
                <a:latin typeface="Times New Roman"/>
                <a:cs typeface="Times New Roman"/>
              </a:rPr>
              <a:t>k</a:t>
            </a:r>
            <a:r>
              <a:rPr sz="2050" i="1" dirty="0">
                <a:latin typeface="Times New Roman"/>
                <a:cs typeface="Times New Roman"/>
              </a:rPr>
              <a:t>i</a:t>
            </a:r>
            <a:r>
              <a:rPr sz="3500" i="1" spc="10" dirty="0">
                <a:latin typeface="Times New Roman"/>
                <a:cs typeface="Times New Roman"/>
              </a:rPr>
              <a:t>C</a:t>
            </a:r>
            <a:r>
              <a:rPr sz="2050" i="1" dirty="0">
                <a:latin typeface="Times New Roman"/>
                <a:cs typeface="Times New Roman"/>
              </a:rPr>
              <a:t>i</a:t>
            </a:r>
            <a:r>
              <a:rPr sz="3500" i="1" dirty="0">
                <a:latin typeface="Times New Roman"/>
                <a:cs typeface="Times New Roman"/>
              </a:rPr>
              <a:t>V	</a:t>
            </a:r>
            <a:r>
              <a:rPr sz="3500" i="1" spc="-10" dirty="0">
                <a:latin typeface="Times New Roman"/>
                <a:cs typeface="Times New Roman"/>
              </a:rPr>
              <a:t>A</a:t>
            </a:r>
            <a:r>
              <a:rPr sz="2050" i="1" spc="-10" dirty="0">
                <a:latin typeface="Times New Roman"/>
                <a:cs typeface="Times New Roman"/>
              </a:rPr>
              <a:t>i</a:t>
            </a:r>
            <a:r>
              <a:rPr sz="3500" i="1" dirty="0">
                <a:latin typeface="Times New Roman"/>
                <a:cs typeface="Times New Roman"/>
              </a:rPr>
              <a:t>f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99383" y="1589087"/>
            <a:ext cx="1024255" cy="559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500" i="1" spc="-10" dirty="0">
                <a:latin typeface="Times New Roman"/>
                <a:cs typeface="Times New Roman"/>
              </a:rPr>
              <a:t>P</a:t>
            </a:r>
            <a:r>
              <a:rPr sz="2050" i="1" spc="-10" dirty="0">
                <a:latin typeface="Times New Roman"/>
                <a:cs typeface="Times New Roman"/>
              </a:rPr>
              <a:t>dyn</a:t>
            </a:r>
            <a:r>
              <a:rPr sz="2050" i="1" spc="270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Symbol"/>
                <a:cs typeface="Symbol"/>
              </a:rPr>
              <a:t></a:t>
            </a:r>
            <a:endParaRPr sz="350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965217" y="1576256"/>
            <a:ext cx="155575" cy="3371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50" spc="-5" dirty="0">
                <a:latin typeface="Times New Roman"/>
                <a:cs typeface="Times New Roman"/>
              </a:rPr>
              <a:t>2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53108" y="2199527"/>
            <a:ext cx="7411720" cy="28403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754245">
              <a:lnSpc>
                <a:spcPct val="100000"/>
              </a:lnSpc>
              <a:spcBef>
                <a:spcPts val="90"/>
              </a:spcBef>
            </a:pPr>
            <a:r>
              <a:rPr sz="2050" i="1" spc="-40" dirty="0">
                <a:latin typeface="Times New Roman"/>
                <a:cs typeface="Times New Roman"/>
              </a:rPr>
              <a:t>i</a:t>
            </a:r>
            <a:r>
              <a:rPr sz="2050" spc="-40" dirty="0">
                <a:latin typeface="Symbol"/>
                <a:cs typeface="Symbol"/>
              </a:rPr>
              <a:t></a:t>
            </a:r>
            <a:r>
              <a:rPr sz="2050" i="1" spc="-40" dirty="0">
                <a:latin typeface="Times New Roman"/>
                <a:cs typeface="Times New Roman"/>
              </a:rPr>
              <a:t>units</a:t>
            </a:r>
            <a:endParaRPr sz="2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700">
              <a:latin typeface="Times New Roman"/>
              <a:cs typeface="Times New Roman"/>
            </a:endParaRPr>
          </a:p>
          <a:p>
            <a:pPr marL="299085" marR="5080" indent="-287020">
              <a:lnSpc>
                <a:spcPct val="87600"/>
              </a:lnSpc>
              <a:buFont typeface="Wingdings"/>
              <a:buChar char=""/>
              <a:tabLst>
                <a:tab pos="299720" algn="l"/>
              </a:tabLst>
            </a:pPr>
            <a:r>
              <a:rPr sz="1800" dirty="0">
                <a:latin typeface="宋体"/>
                <a:cs typeface="宋体"/>
              </a:rPr>
              <a:t>某</a:t>
            </a:r>
            <a:r>
              <a:rPr sz="1800" b="1" spc="-5" dirty="0">
                <a:latin typeface="Arial"/>
                <a:cs typeface="Arial"/>
              </a:rPr>
              <a:t>8</a:t>
            </a:r>
            <a:r>
              <a:rPr sz="1800" dirty="0">
                <a:latin typeface="宋体"/>
                <a:cs typeface="宋体"/>
              </a:rPr>
              <a:t>核</a:t>
            </a:r>
            <a:r>
              <a:rPr sz="1800" b="1" dirty="0">
                <a:latin typeface="Arial"/>
                <a:cs typeface="Arial"/>
              </a:rPr>
              <a:t>MCPUx</a:t>
            </a:r>
            <a:r>
              <a:rPr sz="1800" dirty="0">
                <a:latin typeface="宋体"/>
                <a:cs typeface="宋体"/>
              </a:rPr>
              <a:t>能够动态启动和关闭工作的核，假设某一程序</a:t>
            </a:r>
            <a:r>
              <a:rPr sz="1800" b="1" spc="-5" dirty="0">
                <a:latin typeface="Arial"/>
                <a:cs typeface="Arial"/>
              </a:rPr>
              <a:t>80%</a:t>
            </a:r>
            <a:r>
              <a:rPr sz="1800" dirty="0">
                <a:latin typeface="宋体"/>
                <a:cs typeface="宋体"/>
              </a:rPr>
              <a:t>部分可 以并行执行，不考虑</a:t>
            </a:r>
            <a:r>
              <a:rPr sz="1800" b="1" spc="-5" dirty="0">
                <a:latin typeface="Arial"/>
                <a:cs typeface="Arial"/>
              </a:rPr>
              <a:t>L1$</a:t>
            </a:r>
            <a:r>
              <a:rPr sz="1800" spc="-5" dirty="0">
                <a:latin typeface="宋体"/>
                <a:cs typeface="宋体"/>
              </a:rPr>
              <a:t>，</a:t>
            </a:r>
            <a:r>
              <a:rPr sz="1800" b="1" spc="-5" dirty="0">
                <a:latin typeface="Arial"/>
                <a:cs typeface="Arial"/>
              </a:rPr>
              <a:t>L2$</a:t>
            </a:r>
            <a:r>
              <a:rPr sz="1800" dirty="0">
                <a:latin typeface="宋体"/>
                <a:cs typeface="宋体"/>
              </a:rPr>
              <a:t>对于计算过程和功耗的影响</a:t>
            </a:r>
            <a:r>
              <a:rPr sz="1800" spc="-5" dirty="0">
                <a:latin typeface="宋体"/>
                <a:cs typeface="宋体"/>
              </a:rPr>
              <a:t>，</a:t>
            </a:r>
            <a:r>
              <a:rPr sz="1800" b="1" spc="-5" dirty="0">
                <a:latin typeface="Arial"/>
                <a:cs typeface="Arial"/>
              </a:rPr>
              <a:t>CPl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dirty="0">
                <a:latin typeface="宋体"/>
                <a:cs typeface="宋体"/>
              </a:rPr>
              <a:t>在两 种情况下都不变；在单核运行时，程序执行的时间为</a:t>
            </a:r>
            <a:r>
              <a:rPr sz="1800" b="1" spc="-5" dirty="0">
                <a:latin typeface="Arial"/>
                <a:cs typeface="Arial"/>
              </a:rPr>
              <a:t>T0</a:t>
            </a:r>
            <a:r>
              <a:rPr sz="1800" spc="-5" dirty="0">
                <a:latin typeface="宋体"/>
                <a:cs typeface="宋体"/>
              </a:rPr>
              <a:t>，</a:t>
            </a:r>
            <a:r>
              <a:rPr sz="1800" b="1" spc="-5" dirty="0">
                <a:latin typeface="Arial"/>
                <a:cs typeface="Arial"/>
              </a:rPr>
              <a:t>P0</a:t>
            </a:r>
            <a:r>
              <a:rPr sz="1800" dirty="0">
                <a:latin typeface="宋体"/>
                <a:cs typeface="宋体"/>
              </a:rPr>
              <a:t>为运行功 率</a:t>
            </a:r>
            <a:r>
              <a:rPr sz="1800" spc="-50" dirty="0">
                <a:latin typeface="宋体"/>
                <a:cs typeface="宋体"/>
              </a:rPr>
              <a:t> </a:t>
            </a:r>
            <a:r>
              <a:rPr sz="1800" dirty="0">
                <a:latin typeface="宋体"/>
                <a:cs typeface="宋体"/>
              </a:rPr>
              <a:t>。下面有两个调度方案，请分别计算该程序运行在两种情况下的实 际功耗。</a:t>
            </a:r>
            <a:endParaRPr sz="1800">
              <a:latin typeface="宋体"/>
              <a:cs typeface="宋体"/>
            </a:endParaRPr>
          </a:p>
          <a:p>
            <a:pPr marL="299085" marR="91440" lvl="1" indent="305435">
              <a:lnSpc>
                <a:spcPts val="1939"/>
              </a:lnSpc>
              <a:spcBef>
                <a:spcPts val="680"/>
              </a:spcBef>
              <a:buSzPct val="94444"/>
              <a:buFont typeface="Arial"/>
              <a:buAutoNum type="arabicParenBoth"/>
              <a:tabLst>
                <a:tab pos="886460" algn="l"/>
              </a:tabLst>
            </a:pPr>
            <a:r>
              <a:rPr sz="1800" dirty="0">
                <a:latin typeface="宋体"/>
                <a:cs typeface="宋体"/>
              </a:rPr>
              <a:t>只使用一个核，其它核关闭，</a:t>
            </a:r>
            <a:r>
              <a:rPr sz="1800" b="1" spc="-5" dirty="0">
                <a:latin typeface="Arial"/>
                <a:cs typeface="Arial"/>
              </a:rPr>
              <a:t>CPU</a:t>
            </a:r>
            <a:r>
              <a:rPr sz="1800" dirty="0">
                <a:latin typeface="宋体"/>
                <a:cs typeface="宋体"/>
              </a:rPr>
              <a:t>电压不变，电压增加</a:t>
            </a:r>
            <a:r>
              <a:rPr sz="1800" b="1" spc="-5" dirty="0">
                <a:latin typeface="Arial"/>
                <a:cs typeface="Arial"/>
              </a:rPr>
              <a:t>10%</a:t>
            </a:r>
            <a:r>
              <a:rPr sz="1800" dirty="0">
                <a:latin typeface="宋体"/>
                <a:cs typeface="宋体"/>
              </a:rPr>
              <a:t>，主 频增加</a:t>
            </a:r>
            <a:r>
              <a:rPr sz="1800" b="1" spc="-5" dirty="0">
                <a:latin typeface="Arial"/>
                <a:cs typeface="Arial"/>
              </a:rPr>
              <a:t>25%;</a:t>
            </a:r>
            <a:endParaRPr sz="1800">
              <a:latin typeface="Arial"/>
              <a:cs typeface="Arial"/>
            </a:endParaRPr>
          </a:p>
          <a:p>
            <a:pPr marL="885825" lvl="1" indent="-281940">
              <a:lnSpc>
                <a:spcPct val="100000"/>
              </a:lnSpc>
              <a:spcBef>
                <a:spcPts val="405"/>
              </a:spcBef>
              <a:buSzPct val="94444"/>
              <a:buFont typeface="Arial"/>
              <a:buAutoNum type="arabicParenBoth"/>
              <a:tabLst>
                <a:tab pos="886460" algn="l"/>
              </a:tabLst>
            </a:pPr>
            <a:r>
              <a:rPr sz="1800" dirty="0">
                <a:latin typeface="宋体"/>
                <a:cs typeface="宋体"/>
              </a:rPr>
              <a:t>使用全部</a:t>
            </a:r>
            <a:r>
              <a:rPr sz="1800" b="1" spc="-5" dirty="0">
                <a:latin typeface="Arial"/>
                <a:cs typeface="Arial"/>
              </a:rPr>
              <a:t>8</a:t>
            </a:r>
            <a:r>
              <a:rPr sz="1800" dirty="0">
                <a:latin typeface="宋体"/>
                <a:cs typeface="宋体"/>
              </a:rPr>
              <a:t>个核</a:t>
            </a:r>
            <a:r>
              <a:rPr sz="1800" spc="-5" dirty="0">
                <a:latin typeface="宋体"/>
                <a:cs typeface="宋体"/>
              </a:rPr>
              <a:t>，</a:t>
            </a:r>
            <a:r>
              <a:rPr sz="1800" b="1" spc="-5" dirty="0">
                <a:latin typeface="Arial"/>
                <a:cs typeface="Arial"/>
              </a:rPr>
              <a:t>CPU</a:t>
            </a:r>
            <a:r>
              <a:rPr sz="1800" dirty="0">
                <a:latin typeface="宋体"/>
                <a:cs typeface="宋体"/>
              </a:rPr>
              <a:t>电压增加</a:t>
            </a:r>
            <a:r>
              <a:rPr sz="1800" b="1" spc="-5" dirty="0">
                <a:latin typeface="Arial"/>
                <a:cs typeface="Arial"/>
              </a:rPr>
              <a:t>10%</a:t>
            </a:r>
            <a:r>
              <a:rPr sz="1800" spc="-5" dirty="0">
                <a:latin typeface="宋体"/>
                <a:cs typeface="宋体"/>
              </a:rPr>
              <a:t>，</a:t>
            </a:r>
            <a:r>
              <a:rPr sz="1800" dirty="0">
                <a:latin typeface="宋体"/>
                <a:cs typeface="宋体"/>
              </a:rPr>
              <a:t>主频不变。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12" name="页脚占位符 11">
            <a:extLst>
              <a:ext uri="{FF2B5EF4-FFF2-40B4-BE49-F238E27FC236}">
                <a16:creationId xmlns:a16="http://schemas.microsoft.com/office/drawing/2014/main" id="{735776E7-C690-DE4C-9D99-2A3D071CBD13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5777</TotalTime>
  <Words>7559</Words>
  <Application>Microsoft Macintosh PowerPoint</Application>
  <PresentationFormat>自定义</PresentationFormat>
  <Paragraphs>2520</Paragraphs>
  <Slides>67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67</vt:i4>
      </vt:variant>
    </vt:vector>
  </HeadingPairs>
  <TitlesOfParts>
    <vt:vector size="78" baseType="lpstr">
      <vt:lpstr>等线</vt:lpstr>
      <vt:lpstr>宋体</vt:lpstr>
      <vt:lpstr>Arial-BoldItalicMT</vt:lpstr>
      <vt:lpstr>Arial</vt:lpstr>
      <vt:lpstr>Calibri</vt:lpstr>
      <vt:lpstr>Comic Sans MS</vt:lpstr>
      <vt:lpstr>Courier New</vt:lpstr>
      <vt:lpstr>Symbol</vt:lpstr>
      <vt:lpstr>Times New Roman</vt:lpstr>
      <vt:lpstr>Wingdings</vt:lpstr>
      <vt:lpstr>Office Theme</vt:lpstr>
      <vt:lpstr>Advanced Computer Architecture</vt:lpstr>
      <vt:lpstr>  Amdahl’s Law </vt:lpstr>
      <vt:lpstr>例题选讲（1）</vt:lpstr>
      <vt:lpstr>例题选讲（2）</vt:lpstr>
      <vt:lpstr>例题选讲（3）</vt:lpstr>
      <vt:lpstr>解：</vt:lpstr>
      <vt:lpstr>PowerPoint 演示文稿</vt:lpstr>
      <vt:lpstr>例题选讲（4）</vt:lpstr>
      <vt:lpstr></vt:lpstr>
      <vt:lpstr>解答</vt:lpstr>
      <vt:lpstr>副本可靠性模型（6）</vt:lpstr>
      <vt:lpstr>例题选讲（7）</vt:lpstr>
      <vt:lpstr>  Tomasulo Organization </vt:lpstr>
      <vt:lpstr>  Tomasulo Example </vt:lpstr>
      <vt:lpstr>  Tomasulo Example Cycle 1 </vt:lpstr>
      <vt:lpstr>  Tomasulo Example Cycle 2 </vt:lpstr>
      <vt:lpstr>  Tomasulo Example Cycle 3 </vt:lpstr>
      <vt:lpstr>  Tomasulo Example Cycle 4 </vt:lpstr>
      <vt:lpstr>  Tomasulo Example Cycle 5 </vt:lpstr>
      <vt:lpstr>  Tomasulo Example Cycle 6 </vt:lpstr>
      <vt:lpstr>  Tomasulo Example Cycle 7 </vt:lpstr>
      <vt:lpstr>  Tomasulo Example Cycle 8 </vt:lpstr>
      <vt:lpstr>  Tomasulo Example Cycle 9 </vt:lpstr>
      <vt:lpstr>  Tomasulo Example Cycle 10 </vt:lpstr>
      <vt:lpstr>  Tomasulo Example Cycle 11 </vt:lpstr>
      <vt:lpstr>  Tomasulo Example Cycle 12 </vt:lpstr>
      <vt:lpstr>  Tomasulo Example Cycle 13 </vt:lpstr>
      <vt:lpstr>  Tomasulo Example Cycle 14 </vt:lpstr>
      <vt:lpstr>  Tomasulo Example Cycle 15 </vt:lpstr>
      <vt:lpstr>  Tomasulo Example Cycle 16 </vt:lpstr>
      <vt:lpstr>Faster than light computation  (skip a couple of cycles)</vt:lpstr>
      <vt:lpstr>  Tomasulo Example Cycle 55 </vt:lpstr>
      <vt:lpstr>  Tomasulo Example Cycle 56 </vt:lpstr>
      <vt:lpstr>Tomasulo Example Cycle 57</vt:lpstr>
      <vt:lpstr>PowerPoint 演示文稿</vt:lpstr>
      <vt:lpstr>例题选讲（8）</vt:lpstr>
      <vt:lpstr>  FP Loop Showing Stalls </vt:lpstr>
      <vt:lpstr>Revised FP Loop Minimizing Stalls </vt:lpstr>
      <vt:lpstr>例题选讲（9）</vt:lpstr>
      <vt:lpstr>PowerPoint 演示文稿</vt:lpstr>
      <vt:lpstr>例题选讲（10）</vt:lpstr>
      <vt:lpstr>例题选讲（11）</vt:lpstr>
      <vt:lpstr>PowerPoint 演示文稿</vt:lpstr>
      <vt:lpstr>BTB 习题12</vt:lpstr>
      <vt:lpstr>BTB 习题12</vt:lpstr>
      <vt:lpstr>例题选讲（13）</vt:lpstr>
      <vt:lpstr>习题讲解(14)</vt:lpstr>
      <vt:lpstr>习题讲解</vt:lpstr>
      <vt:lpstr>例题选讲（15）</vt:lpstr>
      <vt:lpstr>解答</vt:lpstr>
      <vt:lpstr>解答</vt:lpstr>
      <vt:lpstr>例题选讲（16）</vt:lpstr>
      <vt:lpstr>例题选讲（17）</vt:lpstr>
      <vt:lpstr>例题选讲（18）</vt:lpstr>
      <vt:lpstr>解答</vt:lpstr>
      <vt:lpstr>例题选讲</vt:lpstr>
      <vt:lpstr>假设</vt:lpstr>
      <vt:lpstr>CPI优化</vt:lpstr>
      <vt:lpstr>更多CPI优化</vt:lpstr>
      <vt:lpstr>例题选讲</vt:lpstr>
      <vt:lpstr>PowerPoint 演示文稿</vt:lpstr>
      <vt:lpstr>解答</vt:lpstr>
      <vt:lpstr>Cache performance</vt:lpstr>
      <vt:lpstr>例题选讲</vt:lpstr>
      <vt:lpstr>解答</vt:lpstr>
      <vt:lpstr>分支预测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Computer Architecture</dc:title>
  <cp:lastModifiedBy>Zhu Grover</cp:lastModifiedBy>
  <cp:revision>92</cp:revision>
  <cp:lastPrinted>2020-12-31T12:30:36Z</cp:lastPrinted>
  <dcterms:created xsi:type="dcterms:W3CDTF">2020-12-31T11:06:48Z</dcterms:created>
  <dcterms:modified xsi:type="dcterms:W3CDTF">2021-01-06T13:19:36Z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2015-01-18T00:00:00Z</vt:filetime>
  </property>
  <property fmtid="{D5CDD505-2E9C-101B-9397-08002B2CF9AE}" pid="3" name="LastSaved">
    <vt:filetime>2020-12-31T00:00:00Z</vt:filetime>
  </property>
</Properties>
</file>