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05" r:id="rId3"/>
    <p:sldId id="306" r:id="rId4"/>
    <p:sldId id="307" r:id="rId5"/>
    <p:sldId id="308" r:id="rId6"/>
    <p:sldId id="309" r:id="rId7"/>
    <p:sldId id="310" r:id="rId8"/>
    <p:sldId id="295" r:id="rId9"/>
    <p:sldId id="298" r:id="rId10"/>
    <p:sldId id="299" r:id="rId11"/>
    <p:sldId id="300" r:id="rId12"/>
    <p:sldId id="301" r:id="rId13"/>
    <p:sldId id="311" r:id="rId14"/>
    <p:sldId id="302" r:id="rId15"/>
    <p:sldId id="303" r:id="rId16"/>
    <p:sldId id="304" r:id="rId17"/>
    <p:sldId id="312" r:id="rId18"/>
    <p:sldId id="313" r:id="rId19"/>
    <p:sldId id="314" r:id="rId20"/>
    <p:sldId id="315" r:id="rId2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ACA6C0-F0C9-8F46-9907-628C43E93086}" type="datetimeFigureOut">
              <a:rPr kumimoji="1" lang="zh-CN" altLang="en-US" smtClean="0"/>
              <a:t>2015/3/23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D9D36B7-E34D-AC47-B4DF-7C1F20F15830}"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2ACA6C0-F0C9-8F46-9907-628C43E93086}" type="datetimeFigureOut">
              <a:rPr kumimoji="1" lang="zh-CN" altLang="en-US" smtClean="0"/>
              <a:t>2015/3/23</a:t>
            </a:fld>
            <a:endParaRPr kumimoji="1"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D9D36B7-E34D-AC47-B4DF-7C1F20F1583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中断</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048213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IRET</a:t>
            </a:r>
            <a:r>
              <a:rPr lang="zh-CN" altLang="en-US" dirty="0" smtClean="0"/>
              <a:t>指令</a:t>
            </a:r>
            <a:r>
              <a:rPr lang="zh-CN" altLang="en-US" dirty="0"/>
              <a:t>的处理步骤（底层）</a:t>
            </a:r>
          </a:p>
        </p:txBody>
      </p:sp>
      <p:sp>
        <p:nvSpPr>
          <p:cNvPr id="3" name="内容占位符 2"/>
          <p:cNvSpPr>
            <a:spLocks noGrp="1"/>
          </p:cNvSpPr>
          <p:nvPr>
            <p:ph idx="1"/>
          </p:nvPr>
        </p:nvSpPr>
        <p:spPr/>
        <p:txBody>
          <a:bodyPr/>
          <a:lstStyle/>
          <a:p>
            <a:r>
              <a:rPr lang="en-US" altLang="zh-CN" dirty="0" smtClean="0"/>
              <a:t>1. </a:t>
            </a:r>
            <a:r>
              <a:rPr lang="zh-CN" altLang="en-US" dirty="0" smtClean="0"/>
              <a:t>从</a:t>
            </a:r>
            <a:r>
              <a:rPr lang="zh-CN" altLang="en-US" dirty="0"/>
              <a:t>堆栈中取出一字（</a:t>
            </a:r>
            <a:r>
              <a:rPr lang="en-US" altLang="zh-CN" dirty="0"/>
              <a:t>INT</a:t>
            </a:r>
            <a:r>
              <a:rPr lang="zh-CN" altLang="en-US" dirty="0"/>
              <a:t>指令保存的返回地址偏移量），送给 </a:t>
            </a:r>
            <a:r>
              <a:rPr lang="en-US" altLang="zh-CN" dirty="0"/>
              <a:t>IP</a:t>
            </a:r>
            <a:r>
              <a:rPr lang="zh-CN" altLang="en-US" dirty="0"/>
              <a:t>，然后使</a:t>
            </a:r>
            <a:r>
              <a:rPr lang="en-US" altLang="zh-CN" dirty="0"/>
              <a:t>SP</a:t>
            </a:r>
            <a:r>
              <a:rPr lang="zh-CN" altLang="en-US" dirty="0"/>
              <a:t>加</a:t>
            </a:r>
            <a:r>
              <a:rPr lang="en-US" altLang="zh-CN" dirty="0" smtClean="0"/>
              <a:t>2</a:t>
            </a:r>
            <a:r>
              <a:rPr lang="zh-CN" altLang="en-US" dirty="0" smtClean="0"/>
              <a:t>；</a:t>
            </a:r>
            <a:endParaRPr lang="en-US" altLang="zh-CN" dirty="0" smtClean="0"/>
          </a:p>
          <a:p>
            <a:r>
              <a:rPr lang="en-US" altLang="zh-CN" dirty="0" smtClean="0"/>
              <a:t>2. </a:t>
            </a:r>
            <a:r>
              <a:rPr lang="zh-CN" altLang="en-US" dirty="0" smtClean="0"/>
              <a:t>从</a:t>
            </a:r>
            <a:r>
              <a:rPr lang="zh-CN" altLang="en-US" dirty="0"/>
              <a:t>堆栈中取出一字（</a:t>
            </a:r>
            <a:r>
              <a:rPr lang="en-US" altLang="zh-CN" dirty="0"/>
              <a:t>INT</a:t>
            </a:r>
            <a:r>
              <a:rPr lang="zh-CN" altLang="en-US" dirty="0"/>
              <a:t>指令保存的返回地址段值），送给 </a:t>
            </a:r>
            <a:r>
              <a:rPr lang="en-US" altLang="zh-CN" dirty="0"/>
              <a:t>CS</a:t>
            </a:r>
            <a:r>
              <a:rPr lang="zh-CN" altLang="en-US" dirty="0"/>
              <a:t>，然后使</a:t>
            </a:r>
            <a:r>
              <a:rPr lang="en-US" altLang="zh-CN" dirty="0"/>
              <a:t>SP</a:t>
            </a:r>
            <a:r>
              <a:rPr lang="zh-CN" altLang="en-US" dirty="0"/>
              <a:t>加</a:t>
            </a:r>
            <a:r>
              <a:rPr lang="en-US" altLang="zh-CN" dirty="0" smtClean="0"/>
              <a:t>2</a:t>
            </a:r>
            <a:r>
              <a:rPr lang="zh-CN" altLang="en-US" dirty="0" smtClean="0"/>
              <a:t>；</a:t>
            </a:r>
            <a:endParaRPr lang="en-US" altLang="zh-CN" dirty="0" smtClean="0"/>
          </a:p>
          <a:p>
            <a:r>
              <a:rPr lang="en-US" altLang="zh-CN" dirty="0" smtClean="0"/>
              <a:t>3. </a:t>
            </a:r>
            <a:r>
              <a:rPr lang="zh-CN" altLang="en-US" dirty="0" smtClean="0"/>
              <a:t>从</a:t>
            </a:r>
            <a:r>
              <a:rPr lang="zh-CN" altLang="en-US" dirty="0"/>
              <a:t>堆栈中取出一字（</a:t>
            </a:r>
            <a:r>
              <a:rPr lang="en-US" altLang="zh-CN" dirty="0"/>
              <a:t>INT</a:t>
            </a:r>
            <a:r>
              <a:rPr lang="zh-CN" altLang="en-US" dirty="0"/>
              <a:t>指令保存的标志寄存器的值），送给 标志寄存器，然后使</a:t>
            </a:r>
            <a:r>
              <a:rPr lang="en-US" altLang="zh-CN" dirty="0"/>
              <a:t>SP</a:t>
            </a:r>
            <a:r>
              <a:rPr lang="zh-CN" altLang="en-US" dirty="0"/>
              <a:t>加</a:t>
            </a:r>
            <a:r>
              <a:rPr lang="en-US" altLang="zh-CN" dirty="0"/>
              <a:t>2</a:t>
            </a:r>
            <a:r>
              <a:rPr lang="zh-CN" altLang="en-US" dirty="0"/>
              <a:t>。 </a:t>
            </a:r>
            <a:r>
              <a:rPr lang="en-US" altLang="zh-CN" dirty="0"/>
              <a:t>IRET</a:t>
            </a:r>
            <a:r>
              <a:rPr lang="zh-CN" altLang="en-US" dirty="0"/>
              <a:t>执行后，</a:t>
            </a:r>
            <a:r>
              <a:rPr lang="en-US" altLang="zh-CN" dirty="0"/>
              <a:t>CPU</a:t>
            </a:r>
            <a:r>
              <a:rPr lang="zh-CN" altLang="en-US" dirty="0"/>
              <a:t>返回到</a:t>
            </a:r>
            <a:r>
              <a:rPr lang="en-US" altLang="zh-CN" dirty="0"/>
              <a:t>INT</a:t>
            </a:r>
            <a:r>
              <a:rPr lang="zh-CN" altLang="en-US" dirty="0"/>
              <a:t>指令后面的一条</a:t>
            </a:r>
            <a:r>
              <a:rPr lang="zh-CN" altLang="en-US" dirty="0" smtClean="0"/>
              <a:t>指令；</a:t>
            </a:r>
            <a:endParaRPr lang="en-US" altLang="zh-CN" dirty="0" smtClean="0"/>
          </a:p>
          <a:p>
            <a:r>
              <a:rPr lang="zh-CN" altLang="en-US" dirty="0" smtClean="0"/>
              <a:t>其实就是还原回中断前的状态</a:t>
            </a:r>
            <a:endParaRPr lang="zh-CN" altLang="en-US" dirty="0"/>
          </a:p>
        </p:txBody>
      </p:sp>
    </p:spTree>
    <p:extLst>
      <p:ext uri="{BB962C8B-B14F-4D97-AF65-F5344CB8AC3E}">
        <p14:creationId xmlns:p14="http://schemas.microsoft.com/office/powerpoint/2010/main" val="172047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a:t>
            </a:r>
            <a:r>
              <a:rPr lang="zh-CN" altLang="en-US" dirty="0" smtClean="0"/>
              <a:t>下的中断处理</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刚才介绍的中断处理过程是实模式下的处理过程。</a:t>
            </a:r>
            <a:endParaRPr lang="en-US" altLang="zh-CN" sz="3600" dirty="0" smtClean="0"/>
          </a:p>
          <a:p>
            <a:r>
              <a:rPr lang="zh-CN" altLang="en-US" sz="3600" dirty="0"/>
              <a:t>保护模式下</a:t>
            </a:r>
            <a:r>
              <a:rPr lang="zh-CN" altLang="en-US" sz="3600" dirty="0" smtClean="0"/>
              <a:t>呢？？？</a:t>
            </a:r>
            <a:endParaRPr lang="zh-CN" altLang="en-US" sz="3600" dirty="0"/>
          </a:p>
        </p:txBody>
      </p:sp>
    </p:spTree>
    <p:extLst>
      <p:ext uri="{BB962C8B-B14F-4D97-AF65-F5344CB8AC3E}">
        <p14:creationId xmlns:p14="http://schemas.microsoft.com/office/powerpoint/2010/main" val="35239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保护模式下的中断处理</a:t>
            </a:r>
          </a:p>
        </p:txBody>
      </p:sp>
      <p:sp>
        <p:nvSpPr>
          <p:cNvPr id="3" name="内容占位符 2"/>
          <p:cNvSpPr>
            <a:spLocks noGrp="1"/>
          </p:cNvSpPr>
          <p:nvPr>
            <p:ph idx="1"/>
          </p:nvPr>
        </p:nvSpPr>
        <p:spPr/>
        <p:txBody>
          <a:bodyPr/>
          <a:lstStyle/>
          <a:p>
            <a:r>
              <a:rPr lang="zh-CN" altLang="en-US" sz="3200" dirty="0" smtClean="0"/>
              <a:t>保护模式下的中断处理与实模式下的中断处理最大区别在于寻找中断处理代码入口的方式；</a:t>
            </a:r>
            <a:endParaRPr lang="en-US" altLang="zh-CN" sz="3200" dirty="0" smtClean="0"/>
          </a:p>
          <a:p>
            <a:r>
              <a:rPr lang="zh-CN" altLang="en-US" sz="3200" dirty="0"/>
              <a:t>在保护模式下，为每一个中断和异常定义了一个中断描述符，来说明中断和异常服务程序的入口地址的</a:t>
            </a:r>
            <a:r>
              <a:rPr lang="zh-CN" altLang="en-US" sz="3200" dirty="0" smtClean="0"/>
              <a:t>属性；</a:t>
            </a:r>
            <a:endParaRPr lang="en-US" altLang="zh-CN" sz="3200" dirty="0" smtClean="0"/>
          </a:p>
          <a:p>
            <a:r>
              <a:rPr lang="zh-CN" altLang="en-US" sz="3200" dirty="0"/>
              <a:t>由中断描述符表取代实地址模式下的中断向量</a:t>
            </a:r>
            <a:r>
              <a:rPr lang="zh-CN" altLang="en-US" sz="3200" dirty="0" smtClean="0"/>
              <a:t>表；</a:t>
            </a:r>
            <a:endParaRPr lang="en-US" altLang="zh-CN" sz="3200" dirty="0" smtClean="0"/>
          </a:p>
          <a:p>
            <a:endParaRPr lang="zh-CN" altLang="en-US" dirty="0"/>
          </a:p>
        </p:txBody>
      </p:sp>
    </p:spTree>
    <p:extLst>
      <p:ext uri="{BB962C8B-B14F-4D97-AF65-F5344CB8AC3E}">
        <p14:creationId xmlns:p14="http://schemas.microsoft.com/office/powerpoint/2010/main" val="195273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IDT</a:t>
            </a:r>
            <a:r>
              <a:rPr kumimoji="1" lang="en-US" altLang="zh-CN" dirty="0" smtClean="0"/>
              <a:t>(</a:t>
            </a:r>
            <a:r>
              <a:rPr kumimoji="1" lang="zh-CN" altLang="en-US" dirty="0" smtClean="0"/>
              <a:t>中断描述符表</a:t>
            </a:r>
            <a:r>
              <a:rPr kumimoji="1" lang="en-US" altLang="zh-CN" dirty="0" smtClean="0"/>
              <a:t>)</a:t>
            </a:r>
            <a:endParaRPr kumimoji="1"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在</a:t>
            </a:r>
            <a:r>
              <a:rPr lang="en-US" altLang="zh-CN" dirty="0"/>
              <a:t>80x86</a:t>
            </a:r>
            <a:r>
              <a:rPr lang="zh-CN" altLang="en-US" dirty="0"/>
              <a:t>系列中为中断服务提供中断</a:t>
            </a:r>
            <a:r>
              <a:rPr lang="en-US" altLang="zh-CN" dirty="0"/>
              <a:t>/</a:t>
            </a:r>
            <a:r>
              <a:rPr lang="zh-CN" altLang="en-US" dirty="0"/>
              <a:t>陷阱描述符，这些描述符构成中断描述符表（</a:t>
            </a:r>
            <a:r>
              <a:rPr lang="en-US" altLang="zh-CN" dirty="0"/>
              <a:t>IDT</a:t>
            </a:r>
            <a:r>
              <a:rPr lang="zh-CN" altLang="en-US" dirty="0"/>
              <a:t>），并引入一个</a:t>
            </a:r>
            <a:r>
              <a:rPr lang="en-US" altLang="zh-CN" dirty="0"/>
              <a:t>48</a:t>
            </a:r>
            <a:r>
              <a:rPr lang="zh-CN" altLang="en-US" dirty="0"/>
              <a:t>位的全地址寄存器存放 </a:t>
            </a:r>
            <a:r>
              <a:rPr lang="en-US" altLang="zh-CN" dirty="0"/>
              <a:t>IDT</a:t>
            </a:r>
            <a:r>
              <a:rPr lang="zh-CN" altLang="en-US" dirty="0"/>
              <a:t>的内存地址。理论上</a:t>
            </a:r>
            <a:r>
              <a:rPr lang="en-US" altLang="zh-CN" dirty="0"/>
              <a:t>IDT</a:t>
            </a:r>
            <a:r>
              <a:rPr lang="zh-CN" altLang="en-US" dirty="0"/>
              <a:t>表同样可以有</a:t>
            </a:r>
            <a:r>
              <a:rPr lang="en-US" altLang="zh-CN" dirty="0"/>
              <a:t>8K</a:t>
            </a:r>
            <a:r>
              <a:rPr lang="zh-CN" altLang="en-US" dirty="0"/>
              <a:t>项，可是因为</a:t>
            </a:r>
            <a:r>
              <a:rPr lang="en-US" altLang="zh-CN" dirty="0"/>
              <a:t>80x86</a:t>
            </a:r>
            <a:r>
              <a:rPr lang="zh-CN" altLang="en-US" dirty="0"/>
              <a:t>只支持</a:t>
            </a:r>
            <a:r>
              <a:rPr lang="en-US" altLang="zh-CN" dirty="0"/>
              <a:t>256</a:t>
            </a:r>
            <a:r>
              <a:rPr lang="zh-CN" altLang="en-US" dirty="0"/>
              <a:t>个中断，因此</a:t>
            </a:r>
            <a:r>
              <a:rPr lang="en-US" altLang="zh-CN" dirty="0"/>
              <a:t>IDT</a:t>
            </a:r>
            <a:r>
              <a:rPr lang="zh-CN" altLang="en-US" dirty="0"/>
              <a:t>实际上最大只能有</a:t>
            </a:r>
            <a:r>
              <a:rPr lang="en-US" altLang="zh-CN" dirty="0"/>
              <a:t>256</a:t>
            </a:r>
            <a:r>
              <a:rPr lang="zh-CN" altLang="en-US" dirty="0"/>
              <a:t>项（</a:t>
            </a:r>
            <a:r>
              <a:rPr lang="en-US" altLang="zh-CN" dirty="0"/>
              <a:t>2K</a:t>
            </a:r>
            <a:r>
              <a:rPr lang="zh-CN" altLang="en-US" dirty="0"/>
              <a:t>大小）</a:t>
            </a:r>
            <a:r>
              <a:rPr lang="zh-CN" altLang="en-US" dirty="0" smtClean="0"/>
              <a:t>。</a:t>
            </a:r>
            <a:endParaRPr lang="en-US" altLang="zh-CN" dirty="0" smtClean="0"/>
          </a:p>
          <a:p>
            <a:pPr marL="0" indent="0">
              <a:buNone/>
            </a:pPr>
            <a:endParaRPr kumimoji="1" lang="en-US" altLang="zh-CN" dirty="0"/>
          </a:p>
          <a:p>
            <a:pPr marL="0" indent="0">
              <a:buNone/>
            </a:pPr>
            <a:r>
              <a:rPr kumimoji="1" lang="zh-CN" altLang="en-US" dirty="0" smtClean="0"/>
              <a:t>还记得</a:t>
            </a:r>
            <a:r>
              <a:rPr kumimoji="1" lang="en-US" altLang="zh-CN" dirty="0" smtClean="0"/>
              <a:t>GDT</a:t>
            </a:r>
            <a:r>
              <a:rPr kumimoji="1" lang="zh-CN" altLang="en-US" dirty="0" smtClean="0"/>
              <a:t>和</a:t>
            </a:r>
            <a:r>
              <a:rPr kumimoji="1" lang="en-US" altLang="zh-CN" dirty="0" smtClean="0"/>
              <a:t>LDT</a:t>
            </a:r>
            <a:r>
              <a:rPr kumimoji="1" lang="zh-CN" altLang="en-US" dirty="0" smtClean="0"/>
              <a:t>吗？再把实验二的</a:t>
            </a:r>
            <a:r>
              <a:rPr kumimoji="1" lang="en-US" altLang="zh-CN" dirty="0" smtClean="0"/>
              <a:t>PPT</a:t>
            </a:r>
            <a:r>
              <a:rPr kumimoji="1" lang="zh-CN" altLang="en-US" dirty="0" smtClean="0"/>
              <a:t>和书本对应的位置看看对比一下。</a:t>
            </a:r>
            <a:endParaRPr kumimoji="1" lang="en-US" altLang="zh-CN" dirty="0" smtClean="0"/>
          </a:p>
          <a:p>
            <a:pPr marL="0" indent="0">
              <a:buNone/>
            </a:pPr>
            <a:endParaRPr kumimoji="1" lang="en-US" altLang="zh-CN" dirty="0" smtClean="0"/>
          </a:p>
        </p:txBody>
      </p:sp>
    </p:spTree>
    <p:extLst>
      <p:ext uri="{BB962C8B-B14F-4D97-AF65-F5344CB8AC3E}">
        <p14:creationId xmlns:p14="http://schemas.microsoft.com/office/powerpoint/2010/main" val="81639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中断描述符表</a:t>
            </a:r>
            <a:endParaRPr lang="zh-CN" altLang="en-US" dirty="0"/>
          </a:p>
        </p:txBody>
      </p:sp>
      <p:sp>
        <p:nvSpPr>
          <p:cNvPr id="3" name="内容占位符 2"/>
          <p:cNvSpPr>
            <a:spLocks noGrp="1"/>
          </p:cNvSpPr>
          <p:nvPr>
            <p:ph idx="1"/>
          </p:nvPr>
        </p:nvSpPr>
        <p:spPr>
          <a:xfrm>
            <a:off x="457200" y="1412776"/>
            <a:ext cx="8229600" cy="3312368"/>
          </a:xfrm>
        </p:spPr>
        <p:txBody>
          <a:bodyPr>
            <a:normAutofit fontScale="92500" lnSpcReduction="10000"/>
          </a:bodyPr>
          <a:lstStyle/>
          <a:p>
            <a:r>
              <a:rPr lang="zh-CN" altLang="en-US" dirty="0"/>
              <a:t>中断描述符表的起始地址由中断描述符表寄存器（</a:t>
            </a:r>
            <a:r>
              <a:rPr lang="en-US" altLang="zh-CN" dirty="0"/>
              <a:t>IDTR</a:t>
            </a:r>
            <a:r>
              <a:rPr lang="zh-CN" altLang="en-US" dirty="0"/>
              <a:t>）来定位，因此不再限于底部</a:t>
            </a:r>
            <a:r>
              <a:rPr lang="en-US" altLang="zh-CN" dirty="0"/>
              <a:t>1K</a:t>
            </a:r>
            <a:r>
              <a:rPr lang="zh-CN" altLang="en-US" dirty="0" smtClean="0"/>
              <a:t>位置；</a:t>
            </a:r>
            <a:endParaRPr lang="en-US" altLang="zh-CN" dirty="0" smtClean="0"/>
          </a:p>
          <a:p>
            <a:r>
              <a:rPr lang="en-US" altLang="zh-CN" dirty="0"/>
              <a:t>IDTR</a:t>
            </a:r>
            <a:r>
              <a:rPr lang="zh-CN" altLang="en-US" dirty="0"/>
              <a:t>包含</a:t>
            </a:r>
            <a:r>
              <a:rPr lang="en-US" altLang="zh-CN" dirty="0"/>
              <a:t>32</a:t>
            </a:r>
            <a:r>
              <a:rPr lang="zh-CN" altLang="en-US" dirty="0"/>
              <a:t>位的基地址和</a:t>
            </a:r>
            <a:r>
              <a:rPr lang="en-US" altLang="zh-CN" dirty="0"/>
              <a:t>16</a:t>
            </a:r>
            <a:r>
              <a:rPr lang="zh-CN" altLang="en-US" dirty="0"/>
              <a:t>位段限，基地址定义中断描述符表</a:t>
            </a:r>
            <a:r>
              <a:rPr lang="en-US" altLang="zh-CN" dirty="0"/>
              <a:t>IDT</a:t>
            </a:r>
            <a:r>
              <a:rPr lang="zh-CN" altLang="en-US" dirty="0"/>
              <a:t>在存储器中的起始点，段限定义中断描述符表所占的字节个数</a:t>
            </a:r>
            <a:endParaRPr lang="en-US" altLang="zh-CN" dirty="0" smtClean="0"/>
          </a:p>
          <a:p>
            <a:r>
              <a:rPr lang="zh-CN" altLang="en-US" dirty="0"/>
              <a:t>中断描述符表的每一个</a:t>
            </a:r>
            <a:r>
              <a:rPr lang="zh-CN" altLang="en-US" dirty="0" smtClean="0"/>
              <a:t>项目（称作</a:t>
            </a:r>
            <a:r>
              <a:rPr lang="zh-CN" altLang="en-US" dirty="0"/>
              <a:t>门</a:t>
            </a:r>
            <a:r>
              <a:rPr lang="zh-CN" altLang="en-US" dirty="0" smtClean="0"/>
              <a:t>描述符、中断描述符）除了</a:t>
            </a:r>
            <a:r>
              <a:rPr lang="zh-CN" altLang="en-US" dirty="0"/>
              <a:t>含有中断处理程序地址信息外，还包括许多</a:t>
            </a:r>
            <a:r>
              <a:rPr lang="zh-CN" altLang="en-US" dirty="0" smtClean="0"/>
              <a:t>属性和类型位；</a:t>
            </a:r>
            <a:r>
              <a:rPr lang="zh-CN" altLang="en-US" dirty="0"/>
              <a:t>每个中断描述符占用连续的</a:t>
            </a:r>
            <a:r>
              <a:rPr lang="en-US" altLang="zh-CN" dirty="0"/>
              <a:t>8</a:t>
            </a:r>
            <a:r>
              <a:rPr lang="zh-CN" altLang="en-US" dirty="0"/>
              <a:t>个</a:t>
            </a:r>
            <a:r>
              <a:rPr lang="zh-CN" altLang="en-US" dirty="0" smtClean="0"/>
              <a:t>字节；</a:t>
            </a:r>
            <a:endParaRPr lang="en-US" altLang="zh-CN" dirty="0" smtClean="0"/>
          </a:p>
          <a:p>
            <a:r>
              <a:rPr lang="zh-CN" altLang="en-US" dirty="0"/>
              <a:t>中断</a:t>
            </a:r>
            <a:r>
              <a:rPr lang="zh-CN" altLang="en-US" dirty="0" smtClean="0"/>
              <a:t>描述符</a:t>
            </a:r>
            <a:r>
              <a:rPr lang="zh-CN" altLang="en-US" dirty="0"/>
              <a:t>分为三类：任务门、中断门和自</a:t>
            </a:r>
            <a:r>
              <a:rPr lang="zh-CN" altLang="en-US" dirty="0" smtClean="0"/>
              <a:t>陷门，</a:t>
            </a:r>
            <a:r>
              <a:rPr lang="en-US" altLang="zh-CN" dirty="0" smtClean="0"/>
              <a:t>CPU</a:t>
            </a:r>
            <a:r>
              <a:rPr lang="zh-CN" altLang="en-US" dirty="0"/>
              <a:t>对</a:t>
            </a:r>
            <a:r>
              <a:rPr lang="zh-CN" altLang="en-US" dirty="0" smtClean="0"/>
              <a:t>不同的</a:t>
            </a:r>
            <a:r>
              <a:rPr lang="zh-CN" altLang="en-US" dirty="0"/>
              <a:t>门有不同</a:t>
            </a:r>
            <a:r>
              <a:rPr lang="zh-CN" altLang="en-US" dirty="0" smtClean="0"/>
              <a:t>的处理方式；</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725144"/>
            <a:ext cx="7848871" cy="1695450"/>
          </a:xfrm>
          <a:prstGeom prst="rect">
            <a:avLst/>
          </a:prstGeom>
        </p:spPr>
      </p:pic>
    </p:spTree>
    <p:extLst>
      <p:ext uri="{BB962C8B-B14F-4D97-AF65-F5344CB8AC3E}">
        <p14:creationId xmlns:p14="http://schemas.microsoft.com/office/powerpoint/2010/main" val="180248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中断描述符表</a:t>
            </a:r>
          </a:p>
        </p:txBody>
      </p:sp>
      <p:sp>
        <p:nvSpPr>
          <p:cNvPr id="3" name="内容占位符 2"/>
          <p:cNvSpPr>
            <a:spLocks noGrp="1"/>
          </p:cNvSpPr>
          <p:nvPr>
            <p:ph idx="1"/>
          </p:nvPr>
        </p:nvSpPr>
        <p:spPr>
          <a:xfrm>
            <a:off x="467544" y="1412776"/>
            <a:ext cx="8229600" cy="3456384"/>
          </a:xfrm>
        </p:spPr>
        <p:txBody>
          <a:bodyPr>
            <a:normAutofit fontScale="92500" lnSpcReduction="10000"/>
          </a:bodyPr>
          <a:lstStyle/>
          <a:p>
            <a:r>
              <a:rPr lang="zh-CN" altLang="en-US" dirty="0"/>
              <a:t>低地址的</a:t>
            </a:r>
            <a:r>
              <a:rPr lang="en-US" altLang="zh-CN" dirty="0"/>
              <a:t>0</a:t>
            </a:r>
            <a:r>
              <a:rPr lang="zh-CN" altLang="en-US" dirty="0"/>
              <a:t>和</a:t>
            </a:r>
            <a:r>
              <a:rPr lang="en-US" altLang="zh-CN" dirty="0"/>
              <a:t>1</a:t>
            </a:r>
            <a:r>
              <a:rPr lang="zh-CN" altLang="en-US" dirty="0"/>
              <a:t>两个字节是中断代码的偏移量</a:t>
            </a:r>
            <a:r>
              <a:rPr lang="en-US" altLang="zh-CN" dirty="0"/>
              <a:t>A15</a:t>
            </a:r>
            <a:r>
              <a:rPr lang="zh-CN" altLang="en-US" dirty="0"/>
              <a:t>～</a:t>
            </a:r>
            <a:r>
              <a:rPr lang="en-US" altLang="zh-CN" dirty="0" smtClean="0"/>
              <a:t>A0</a:t>
            </a:r>
            <a:r>
              <a:rPr lang="zh-CN" altLang="en-US" dirty="0" smtClean="0"/>
              <a:t>；</a:t>
            </a:r>
            <a:endParaRPr lang="en-US" altLang="zh-CN" dirty="0" smtClean="0"/>
          </a:p>
          <a:p>
            <a:r>
              <a:rPr lang="zh-CN" altLang="en-US" dirty="0"/>
              <a:t>高地址的</a:t>
            </a:r>
            <a:r>
              <a:rPr lang="en-US" altLang="zh-CN" dirty="0"/>
              <a:t>6</a:t>
            </a:r>
            <a:r>
              <a:rPr lang="zh-CN" altLang="en-US" dirty="0"/>
              <a:t>和</a:t>
            </a:r>
            <a:r>
              <a:rPr lang="en-US" altLang="zh-CN" dirty="0"/>
              <a:t>7</a:t>
            </a:r>
            <a:r>
              <a:rPr lang="zh-CN" altLang="en-US" dirty="0"/>
              <a:t>两个字节是中断代码的偏移量</a:t>
            </a:r>
            <a:r>
              <a:rPr lang="en-US" altLang="zh-CN" dirty="0"/>
              <a:t>A31</a:t>
            </a:r>
            <a:r>
              <a:rPr lang="zh-CN" altLang="en-US" dirty="0"/>
              <a:t>～</a:t>
            </a:r>
            <a:r>
              <a:rPr lang="en-US" altLang="zh-CN" dirty="0" smtClean="0"/>
              <a:t>A16</a:t>
            </a:r>
            <a:r>
              <a:rPr lang="zh-CN" altLang="en-US" dirty="0" smtClean="0"/>
              <a:t>；</a:t>
            </a:r>
            <a:endParaRPr lang="en-US" altLang="zh-CN" dirty="0" smtClean="0"/>
          </a:p>
          <a:p>
            <a:r>
              <a:rPr lang="en-US" altLang="zh-CN" dirty="0"/>
              <a:t>2</a:t>
            </a:r>
            <a:r>
              <a:rPr lang="zh-CN" altLang="en-US" dirty="0"/>
              <a:t>和</a:t>
            </a:r>
            <a:r>
              <a:rPr lang="en-US" altLang="zh-CN" dirty="0"/>
              <a:t>3</a:t>
            </a:r>
            <a:r>
              <a:rPr lang="zh-CN" altLang="en-US" dirty="0"/>
              <a:t>两个字节是段选择符，段选择符和偏移量用来形成中断服务子程序的入口</a:t>
            </a:r>
            <a:r>
              <a:rPr lang="zh-CN" altLang="en-US" dirty="0" smtClean="0"/>
              <a:t>地址；</a:t>
            </a:r>
            <a:endParaRPr lang="en-US" altLang="zh-CN" dirty="0" smtClean="0"/>
          </a:p>
          <a:p>
            <a:r>
              <a:rPr lang="en-US" altLang="zh-CN" dirty="0"/>
              <a:t>4</a:t>
            </a:r>
            <a:r>
              <a:rPr lang="zh-CN" altLang="en-US" dirty="0"/>
              <a:t>和</a:t>
            </a:r>
            <a:r>
              <a:rPr lang="en-US" altLang="zh-CN" dirty="0"/>
              <a:t>5</a:t>
            </a:r>
            <a:r>
              <a:rPr lang="zh-CN" altLang="en-US" dirty="0"/>
              <a:t>两个字节称为访问权限字节，它标识该中断描述符是否有效、服务程序的特权级和描述符的类型等</a:t>
            </a:r>
            <a:r>
              <a:rPr lang="zh-CN" altLang="en-US" dirty="0" smtClean="0"/>
              <a:t>信息；</a:t>
            </a:r>
            <a:endParaRPr lang="en-US" altLang="zh-CN" dirty="0" smtClean="0"/>
          </a:p>
          <a:p>
            <a:pPr marL="514350" indent="-514350">
              <a:buFont typeface="+mj-lt"/>
              <a:buAutoNum type="romanUcPeriod"/>
            </a:pPr>
            <a:r>
              <a:rPr lang="en-US" altLang="zh-CN" dirty="0"/>
              <a:t>P</a:t>
            </a:r>
            <a:r>
              <a:rPr lang="zh-CN" altLang="en-US" dirty="0"/>
              <a:t>（</a:t>
            </a:r>
            <a:r>
              <a:rPr lang="en-US" altLang="zh-CN" dirty="0"/>
              <a:t>present</a:t>
            </a:r>
            <a:r>
              <a:rPr lang="zh-CN" altLang="en-US" dirty="0"/>
              <a:t>）：表示中断描述符的</a:t>
            </a:r>
            <a:r>
              <a:rPr lang="zh-CN" altLang="en-US" dirty="0" smtClean="0"/>
              <a:t>有效性；</a:t>
            </a:r>
            <a:endParaRPr lang="en-US" altLang="zh-CN" dirty="0" smtClean="0"/>
          </a:p>
          <a:p>
            <a:pPr marL="514350" indent="-514350">
              <a:buFont typeface="+mj-lt"/>
              <a:buAutoNum type="romanUcPeriod"/>
            </a:pPr>
            <a:r>
              <a:rPr lang="en-US" altLang="zh-CN" dirty="0"/>
              <a:t>DPL</a:t>
            </a:r>
            <a:r>
              <a:rPr lang="zh-CN" altLang="en-US" dirty="0"/>
              <a:t>（</a:t>
            </a:r>
            <a:r>
              <a:rPr lang="en-US" altLang="zh-CN" dirty="0"/>
              <a:t>descriptor privilege level</a:t>
            </a:r>
            <a:r>
              <a:rPr lang="zh-CN" altLang="en-US" dirty="0" smtClean="0"/>
              <a:t>）；</a:t>
            </a:r>
            <a:endParaRPr lang="en-US" altLang="zh-CN" dirty="0" smtClean="0"/>
          </a:p>
          <a:p>
            <a:pPr marL="514350" indent="-514350">
              <a:buFont typeface="+mj-lt"/>
              <a:buAutoNum type="romanUcPeriod"/>
            </a:pPr>
            <a:r>
              <a:rPr lang="en-US" altLang="zh-CN" dirty="0"/>
              <a:t>TYPE</a:t>
            </a:r>
            <a:r>
              <a:rPr lang="zh-CN" altLang="en-US" dirty="0"/>
              <a:t>：指示中断描述符的不同</a:t>
            </a:r>
            <a:r>
              <a:rPr lang="zh-CN" altLang="en-US" dirty="0" smtClean="0"/>
              <a:t>类型；</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4797152"/>
            <a:ext cx="6505575" cy="1695450"/>
          </a:xfrm>
          <a:prstGeom prst="rect">
            <a:avLst/>
          </a:prstGeom>
        </p:spPr>
      </p:pic>
    </p:spTree>
    <p:extLst>
      <p:ext uri="{BB962C8B-B14F-4D97-AF65-F5344CB8AC3E}">
        <p14:creationId xmlns:p14="http://schemas.microsoft.com/office/powerpoint/2010/main" val="263578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r>
              <a:rPr lang="zh-CN" altLang="en-US" dirty="0"/>
              <a:t>保护模式）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156" y="1600200"/>
            <a:ext cx="7741688" cy="4876800"/>
          </a:xfrm>
        </p:spPr>
      </p:pic>
    </p:spTree>
    <p:extLst>
      <p:ext uri="{BB962C8B-B14F-4D97-AF65-F5344CB8AC3E}">
        <p14:creationId xmlns:p14="http://schemas.microsoft.com/office/powerpoint/2010/main" val="2113109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中断（保护模式）</a:t>
            </a:r>
            <a:endParaRPr lang="zh-CN" altLang="en-US" dirty="0"/>
          </a:p>
        </p:txBody>
      </p:sp>
      <p:sp>
        <p:nvSpPr>
          <p:cNvPr id="3" name="内容占位符 2"/>
          <p:cNvSpPr>
            <a:spLocks noGrp="1"/>
          </p:cNvSpPr>
          <p:nvPr>
            <p:ph idx="1"/>
          </p:nvPr>
        </p:nvSpPr>
        <p:spPr>
          <a:xfrm>
            <a:off x="467544" y="1412776"/>
            <a:ext cx="8229600" cy="3456384"/>
          </a:xfrm>
        </p:spPr>
        <p:txBody>
          <a:bodyPr>
            <a:normAutofit/>
          </a:bodyPr>
          <a:lstStyle/>
          <a:p>
            <a:r>
              <a:rPr lang="zh-CN" altLang="en-US" dirty="0" smtClean="0"/>
              <a:t>以</a:t>
            </a:r>
            <a:r>
              <a:rPr lang="en-US" altLang="zh-CN" dirty="0" smtClean="0"/>
              <a:t>INT N</a:t>
            </a:r>
            <a:r>
              <a:rPr lang="zh-CN" altLang="en-US" dirty="0" smtClean="0"/>
              <a:t>为例：</a:t>
            </a:r>
            <a:endParaRPr lang="en-US" altLang="zh-CN" dirty="0" smtClean="0"/>
          </a:p>
          <a:p>
            <a:r>
              <a:rPr lang="zh-CN" altLang="en-US" dirty="0"/>
              <a:t>实模式只要使用调用号</a:t>
            </a:r>
            <a:r>
              <a:rPr lang="en-US" altLang="zh-CN" dirty="0"/>
              <a:t>N×4</a:t>
            </a:r>
            <a:r>
              <a:rPr lang="zh-CN" altLang="en-US" dirty="0"/>
              <a:t>即可找到该向量的首地址，由此处再转移到中断服务程序。保护模式下的中断过程则较为复杂，它要借助中断门描述符来获取中断子程序这个目标段的描述符，也就是说必须经过两次查表才能获得中断服务子程序的入口地址，其具体操作过程</a:t>
            </a:r>
            <a:r>
              <a:rPr lang="zh-CN" altLang="en-US" dirty="0" smtClean="0"/>
              <a:t>简述</a:t>
            </a:r>
            <a:r>
              <a:rPr lang="zh-CN" altLang="en-US" dirty="0"/>
              <a:t>见接下来的若干页。</a:t>
            </a:r>
            <a:endParaRPr lang="en-US" altLang="zh-CN" dirty="0" smtClean="0"/>
          </a:p>
        </p:txBody>
      </p:sp>
    </p:spTree>
    <p:extLst>
      <p:ext uri="{BB962C8B-B14F-4D97-AF65-F5344CB8AC3E}">
        <p14:creationId xmlns:p14="http://schemas.microsoft.com/office/powerpoint/2010/main" val="346514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中断（保护模式）</a:t>
            </a:r>
            <a:endParaRPr lang="zh-CN" altLang="en-US" dirty="0"/>
          </a:p>
        </p:txBody>
      </p:sp>
      <p:sp>
        <p:nvSpPr>
          <p:cNvPr id="3" name="内容占位符 2"/>
          <p:cNvSpPr>
            <a:spLocks noGrp="1"/>
          </p:cNvSpPr>
          <p:nvPr>
            <p:ph idx="1"/>
          </p:nvPr>
        </p:nvSpPr>
        <p:spPr>
          <a:xfrm>
            <a:off x="467544" y="1412776"/>
            <a:ext cx="8229600" cy="3456384"/>
          </a:xfrm>
        </p:spPr>
        <p:txBody>
          <a:bodyPr>
            <a:normAutofit/>
          </a:bodyPr>
          <a:lstStyle/>
          <a:p>
            <a:r>
              <a:rPr lang="zh-CN" altLang="en-US" sz="2800" dirty="0" smtClean="0"/>
              <a:t>装载</a:t>
            </a:r>
            <a:r>
              <a:rPr lang="zh-CN" altLang="en-US" sz="2800" dirty="0"/>
              <a:t>中断描述符表寄存器 </a:t>
            </a:r>
            <a:r>
              <a:rPr lang="en-US" altLang="zh-CN" sz="2800" dirty="0" smtClean="0"/>
              <a:t>:</a:t>
            </a:r>
            <a:endParaRPr lang="en-US" altLang="zh-CN" sz="3200" dirty="0" smtClean="0"/>
          </a:p>
          <a:p>
            <a:pPr marL="0" indent="0">
              <a:buNone/>
            </a:pPr>
            <a:r>
              <a:rPr lang="en-US" altLang="zh-CN" dirty="0" smtClean="0"/>
              <a:t>   CPU</a:t>
            </a:r>
            <a:r>
              <a:rPr lang="zh-CN" altLang="en-US" dirty="0"/>
              <a:t>切换到保护模式之前，运行于实模式下的初始化程序必须使用</a:t>
            </a:r>
            <a:r>
              <a:rPr lang="en-US" altLang="zh-CN" dirty="0"/>
              <a:t>LIDT</a:t>
            </a:r>
            <a:r>
              <a:rPr lang="zh-CN" altLang="en-US" dirty="0"/>
              <a:t>指令装载中断描述符表</a:t>
            </a:r>
            <a:r>
              <a:rPr lang="en-US" altLang="zh-CN" dirty="0"/>
              <a:t>IDT</a:t>
            </a:r>
            <a:r>
              <a:rPr lang="zh-CN" altLang="en-US" dirty="0"/>
              <a:t>，将</a:t>
            </a:r>
            <a:r>
              <a:rPr lang="en-US" altLang="zh-CN" dirty="0"/>
              <a:t>IDT</a:t>
            </a:r>
            <a:r>
              <a:rPr lang="zh-CN" altLang="en-US" dirty="0"/>
              <a:t>基地址与段界值装入</a:t>
            </a:r>
            <a:r>
              <a:rPr lang="en-US" altLang="zh-CN" dirty="0"/>
              <a:t>IDTR</a:t>
            </a:r>
            <a:r>
              <a:rPr lang="zh-CN" altLang="en-US" dirty="0"/>
              <a:t>。如果不完成这一步操作，系统就会</a:t>
            </a:r>
            <a:r>
              <a:rPr lang="en-US" altLang="zh-CN" dirty="0"/>
              <a:t>100%</a:t>
            </a:r>
            <a:r>
              <a:rPr lang="zh-CN" altLang="en-US" dirty="0"/>
              <a:t>崩溃。在返回实模式或系统复位时，</a:t>
            </a:r>
            <a:r>
              <a:rPr lang="en-US" altLang="zh-CN" dirty="0"/>
              <a:t>IDTR</a:t>
            </a:r>
            <a:r>
              <a:rPr lang="zh-CN" altLang="en-US" dirty="0"/>
              <a:t>中自动装入</a:t>
            </a:r>
            <a:r>
              <a:rPr lang="en-US" altLang="zh-CN" dirty="0"/>
              <a:t>000000H</a:t>
            </a:r>
            <a:r>
              <a:rPr lang="zh-CN" altLang="en-US" dirty="0"/>
              <a:t>的基地址值与</a:t>
            </a:r>
            <a:r>
              <a:rPr lang="en-US" altLang="zh-CN" dirty="0"/>
              <a:t>03FFH</a:t>
            </a:r>
            <a:r>
              <a:rPr lang="zh-CN" altLang="en-US" dirty="0"/>
              <a:t>的段界值。可见实模式的中断向量表是固定在存储器的最底部，而保护模式下的</a:t>
            </a:r>
            <a:r>
              <a:rPr lang="en-US" altLang="zh-CN" dirty="0"/>
              <a:t>IDT</a:t>
            </a:r>
            <a:r>
              <a:rPr lang="zh-CN" altLang="en-US" dirty="0"/>
              <a:t>则是可以改变的。</a:t>
            </a:r>
            <a:endParaRPr lang="en-US" altLang="zh-CN" dirty="0" smtClean="0"/>
          </a:p>
        </p:txBody>
      </p:sp>
    </p:spTree>
    <p:extLst>
      <p:ext uri="{BB962C8B-B14F-4D97-AF65-F5344CB8AC3E}">
        <p14:creationId xmlns:p14="http://schemas.microsoft.com/office/powerpoint/2010/main" val="2849780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r>
              <a:rPr lang="en-US" altLang="zh-CN" dirty="0" smtClean="0"/>
              <a:t>(</a:t>
            </a:r>
            <a:r>
              <a:rPr lang="zh-CN" altLang="en-US" dirty="0"/>
              <a:t>保护模式</a:t>
            </a:r>
            <a:r>
              <a:rPr lang="en-US" altLang="zh-CN" dirty="0" smtClean="0"/>
              <a:t>)</a:t>
            </a:r>
            <a:endParaRPr lang="zh-CN" altLang="en-US" dirty="0"/>
          </a:p>
        </p:txBody>
      </p:sp>
      <p:sp>
        <p:nvSpPr>
          <p:cNvPr id="3" name="内容占位符 2"/>
          <p:cNvSpPr>
            <a:spLocks noGrp="1"/>
          </p:cNvSpPr>
          <p:nvPr>
            <p:ph idx="1"/>
          </p:nvPr>
        </p:nvSpPr>
        <p:spPr>
          <a:xfrm>
            <a:off x="467544" y="1412776"/>
            <a:ext cx="8229600" cy="3456384"/>
          </a:xfrm>
        </p:spPr>
        <p:txBody>
          <a:bodyPr>
            <a:normAutofit/>
          </a:bodyPr>
          <a:lstStyle/>
          <a:p>
            <a:r>
              <a:rPr lang="zh-CN" altLang="en-US" sz="2800" dirty="0"/>
              <a:t>查中断描述符表</a:t>
            </a:r>
            <a:r>
              <a:rPr lang="zh-CN" altLang="en-US" dirty="0"/>
              <a:t> </a:t>
            </a:r>
            <a:endParaRPr lang="en-US" altLang="zh-CN" dirty="0" smtClean="0"/>
          </a:p>
          <a:p>
            <a:pPr marL="0" indent="0">
              <a:buNone/>
            </a:pPr>
            <a:r>
              <a:rPr lang="zh-CN" altLang="en-US" dirty="0" smtClean="0"/>
              <a:t>       以</a:t>
            </a:r>
            <a:r>
              <a:rPr lang="en-US" altLang="zh-CN" dirty="0"/>
              <a:t>IDTR</a:t>
            </a:r>
            <a:r>
              <a:rPr lang="zh-CN" altLang="en-US" dirty="0"/>
              <a:t>指定的中断描述符表的基地址为起始地址，用调用号</a:t>
            </a:r>
            <a:r>
              <a:rPr lang="en-US" altLang="zh-CN" dirty="0"/>
              <a:t>N×8</a:t>
            </a:r>
            <a:r>
              <a:rPr lang="zh-CN" altLang="en-US" dirty="0"/>
              <a:t>算出偏移量，即为</a:t>
            </a:r>
            <a:r>
              <a:rPr lang="en-US" altLang="zh-CN" dirty="0"/>
              <a:t>N</a:t>
            </a:r>
            <a:r>
              <a:rPr lang="zh-CN" altLang="en-US" dirty="0"/>
              <a:t>号中断门描述符的首地址，由此处取出中断门的</a:t>
            </a:r>
            <a:r>
              <a:rPr lang="en-US" altLang="zh-CN" dirty="0"/>
              <a:t>8</a:t>
            </a:r>
            <a:r>
              <a:rPr lang="zh-CN" altLang="en-US" dirty="0"/>
              <a:t>个</a:t>
            </a:r>
            <a:r>
              <a:rPr lang="zh-CN" altLang="en-US" dirty="0" smtClean="0"/>
              <a:t>字节</a:t>
            </a:r>
            <a:r>
              <a:rPr lang="zh-CN" altLang="en-US" dirty="0"/>
              <a:t>。</a:t>
            </a:r>
            <a:endParaRPr lang="en-US" altLang="zh-CN" dirty="0" smtClean="0"/>
          </a:p>
        </p:txBody>
      </p:sp>
    </p:spTree>
    <p:extLst>
      <p:ext uri="{BB962C8B-B14F-4D97-AF65-F5344CB8AC3E}">
        <p14:creationId xmlns:p14="http://schemas.microsoft.com/office/powerpoint/2010/main" val="724236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中断向量</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向量</a:t>
            </a:r>
            <a:r>
              <a:rPr lang="zh-CN" altLang="en-US" sz="2800" dirty="0"/>
              <a:t>就是确定确切位置的含义，中断向量的含义就是可以确定中断服务程序位置，也就是中断向量就是中断服务程序的首地址。中断服务程序的首地址，需要</a:t>
            </a:r>
            <a:r>
              <a:rPr lang="en-US" altLang="zh-CN" sz="2800" dirty="0"/>
              <a:t>4</a:t>
            </a:r>
            <a:r>
              <a:rPr lang="zh-CN" altLang="en-US" sz="2800" dirty="0"/>
              <a:t>个内存空间</a:t>
            </a:r>
            <a:r>
              <a:rPr lang="zh-CN" altLang="en-US" sz="2800" dirty="0" smtClean="0"/>
              <a:t>存储。</a:t>
            </a:r>
            <a:endParaRPr lang="en-US" altLang="zh-CN" sz="2800" dirty="0" smtClean="0"/>
          </a:p>
        </p:txBody>
      </p:sp>
    </p:spTree>
    <p:extLst>
      <p:ext uri="{BB962C8B-B14F-4D97-AF65-F5344CB8AC3E}">
        <p14:creationId xmlns:p14="http://schemas.microsoft.com/office/powerpoint/2010/main" val="3401231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中断</a:t>
            </a:r>
            <a:r>
              <a:rPr lang="en-US" altLang="zh-CN" smtClean="0"/>
              <a:t>(</a:t>
            </a:r>
            <a:r>
              <a:rPr lang="zh-CN" altLang="en-US" dirty="0"/>
              <a:t>保护模式</a:t>
            </a:r>
            <a:r>
              <a:rPr lang="en-US" altLang="zh-CN" dirty="0" smtClean="0"/>
              <a:t>)</a:t>
            </a:r>
            <a:endParaRPr lang="zh-CN" altLang="en-US" dirty="0"/>
          </a:p>
        </p:txBody>
      </p:sp>
      <p:sp>
        <p:nvSpPr>
          <p:cNvPr id="3" name="内容占位符 2"/>
          <p:cNvSpPr>
            <a:spLocks noGrp="1"/>
          </p:cNvSpPr>
          <p:nvPr>
            <p:ph idx="1"/>
          </p:nvPr>
        </p:nvSpPr>
        <p:spPr>
          <a:xfrm>
            <a:off x="467544" y="1412776"/>
            <a:ext cx="8229600" cy="3456384"/>
          </a:xfrm>
        </p:spPr>
        <p:txBody>
          <a:bodyPr>
            <a:normAutofit/>
          </a:bodyPr>
          <a:lstStyle/>
          <a:p>
            <a:r>
              <a:rPr lang="zh-CN" altLang="en-US" sz="2800" dirty="0"/>
              <a:t>查全局或局部描述符表</a:t>
            </a:r>
            <a:endParaRPr lang="en-US" altLang="zh-CN" sz="2800" dirty="0" smtClean="0"/>
          </a:p>
          <a:p>
            <a:pPr marL="0" indent="0">
              <a:buNone/>
            </a:pPr>
            <a:r>
              <a:rPr lang="zh-CN" altLang="en-US" dirty="0" smtClean="0"/>
              <a:t>        根据中断门中的选择子和偏移量得到中断处理程序入口，这</a:t>
            </a:r>
            <a:r>
              <a:rPr lang="zh-CN" altLang="en-US" dirty="0"/>
              <a:t>一</a:t>
            </a:r>
            <a:r>
              <a:rPr lang="zh-CN" altLang="en-US" dirty="0" smtClean="0"/>
              <a:t>步和实验二中所讲的寻址方式一样，不记得了可以去看</a:t>
            </a:r>
            <a:r>
              <a:rPr lang="zh-CN" altLang="en-US" dirty="0"/>
              <a:t>实验二</a:t>
            </a:r>
            <a:r>
              <a:rPr lang="zh-CN" altLang="en-US" dirty="0" smtClean="0"/>
              <a:t>保护模式的</a:t>
            </a:r>
            <a:r>
              <a:rPr lang="en-US" altLang="zh-CN" dirty="0" smtClean="0"/>
              <a:t>PPT</a:t>
            </a:r>
            <a:r>
              <a:rPr lang="zh-CN" altLang="en-US" dirty="0" smtClean="0"/>
              <a:t>，这里不再重复讲述。</a:t>
            </a:r>
            <a:endParaRPr lang="en-US" altLang="zh-CN" dirty="0" smtClean="0"/>
          </a:p>
        </p:txBody>
      </p:sp>
    </p:spTree>
    <p:extLst>
      <p:ext uri="{BB962C8B-B14F-4D97-AF65-F5344CB8AC3E}">
        <p14:creationId xmlns:p14="http://schemas.microsoft.com/office/powerpoint/2010/main" val="2567717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中断类型码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我们</a:t>
            </a:r>
            <a:r>
              <a:rPr lang="zh-CN" altLang="en-US" sz="2800" dirty="0"/>
              <a:t>把每个中断服务程序进行编号，这个号就代表一个中断服务程序</a:t>
            </a:r>
            <a:r>
              <a:rPr lang="zh-CN" altLang="en-US" sz="2800" dirty="0" smtClean="0"/>
              <a:t>，就是</a:t>
            </a:r>
            <a:r>
              <a:rPr lang="zh-CN" altLang="en-US" sz="2800" dirty="0"/>
              <a:t>中断</a:t>
            </a:r>
            <a:r>
              <a:rPr lang="zh-CN" altLang="en-US" sz="2800" dirty="0" smtClean="0"/>
              <a:t>类型</a:t>
            </a:r>
            <a:r>
              <a:rPr lang="zh-CN" altLang="en-US" sz="2800" dirty="0"/>
              <a:t>码。这个中断类型码是计算机用来查找中断向量用的。</a:t>
            </a:r>
            <a:endParaRPr lang="zh-CN" altLang="en-US" sz="2800" dirty="0"/>
          </a:p>
        </p:txBody>
      </p:sp>
    </p:spTree>
    <p:extLst>
      <p:ext uri="{BB962C8B-B14F-4D97-AF65-F5344CB8AC3E}">
        <p14:creationId xmlns:p14="http://schemas.microsoft.com/office/powerpoint/2010/main" val="680510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中断类型码</a:t>
            </a:r>
            <a:endParaRPr lang="zh-CN" altLang="en-US" dirty="0"/>
          </a:p>
        </p:txBody>
      </p:sp>
      <p:sp>
        <p:nvSpPr>
          <p:cNvPr id="3" name="内容占位符 2"/>
          <p:cNvSpPr>
            <a:spLocks noGrp="1"/>
          </p:cNvSpPr>
          <p:nvPr>
            <p:ph idx="1"/>
          </p:nvPr>
        </p:nvSpPr>
        <p:spPr/>
        <p:txBody>
          <a:bodyPr/>
          <a:lstStyle/>
          <a:p>
            <a:r>
              <a:rPr lang="zh-CN" altLang="en-US" dirty="0"/>
              <a:t>中断指令的一般</a:t>
            </a:r>
            <a:r>
              <a:rPr lang="zh-CN" altLang="en-US" dirty="0" smtClean="0"/>
              <a:t>格式为 </a:t>
            </a:r>
            <a:r>
              <a:rPr lang="en-US" altLang="zh-CN" dirty="0" smtClean="0"/>
              <a:t>“INT n”</a:t>
            </a:r>
            <a:r>
              <a:rPr lang="zh-CN" altLang="en-US" dirty="0" smtClean="0"/>
              <a:t>其中</a:t>
            </a:r>
            <a:r>
              <a:rPr lang="zh-CN" altLang="en-US" dirty="0"/>
              <a:t>，</a:t>
            </a:r>
            <a:r>
              <a:rPr lang="en-US" altLang="zh-CN" dirty="0"/>
              <a:t>n</a:t>
            </a:r>
            <a:r>
              <a:rPr lang="zh-CN" altLang="en-US" dirty="0" smtClean="0"/>
              <a:t>称为</a:t>
            </a:r>
            <a:r>
              <a:rPr lang="en-US" altLang="zh-CN" dirty="0" smtClean="0"/>
              <a:t>“</a:t>
            </a:r>
            <a:r>
              <a:rPr lang="zh-CN" altLang="en-US" dirty="0" smtClean="0"/>
              <a:t>中断</a:t>
            </a:r>
            <a:r>
              <a:rPr lang="zh-CN" altLang="en-US" dirty="0"/>
              <a:t>类型</a:t>
            </a:r>
            <a:r>
              <a:rPr lang="zh-CN" altLang="en-US" dirty="0" smtClean="0"/>
              <a:t>码</a:t>
            </a:r>
            <a:r>
              <a:rPr lang="en-US" altLang="zh-CN" dirty="0" smtClean="0"/>
              <a:t>”</a:t>
            </a:r>
            <a:r>
              <a:rPr lang="zh-CN" altLang="en-US" dirty="0" smtClean="0"/>
              <a:t>，</a:t>
            </a:r>
            <a:r>
              <a:rPr lang="en-US" altLang="zh-CN" dirty="0" smtClean="0"/>
              <a:t>n=0~255</a:t>
            </a:r>
            <a:r>
              <a:rPr lang="zh-CN" altLang="en-US" dirty="0" smtClean="0"/>
              <a:t>；</a:t>
            </a:r>
            <a:endParaRPr lang="en-US" altLang="zh-CN" dirty="0" smtClean="0"/>
          </a:p>
          <a:p>
            <a:endParaRPr lang="en-US" altLang="zh-CN" dirty="0"/>
          </a:p>
          <a:p>
            <a:endParaRPr lang="zh-CN" altLang="en-US" dirty="0"/>
          </a:p>
        </p:txBody>
      </p:sp>
      <p:pic>
        <p:nvPicPr>
          <p:cNvPr id="4" name="内容占位符 4"/>
          <p:cNvPicPr>
            <a:picLocks noGrp="1" noChangeAspect="1"/>
          </p:cNvPicPr>
          <p:nvPr/>
        </p:nvPicPr>
        <p:blipFill>
          <a:blip r:embed="rId2"/>
          <a:srcRect l="6631" r="6631"/>
          <a:stretch>
            <a:fillRect/>
          </a:stretch>
        </p:blipFill>
        <p:spPr>
          <a:xfrm>
            <a:off x="729365" y="2492896"/>
            <a:ext cx="7632848" cy="3950568"/>
          </a:xfrm>
          <a:prstGeom prst="rect">
            <a:avLst/>
          </a:prstGeom>
        </p:spPr>
      </p:pic>
      <p:cxnSp>
        <p:nvCxnSpPr>
          <p:cNvPr id="7" name="直接箭头连接符 6"/>
          <p:cNvCxnSpPr/>
          <p:nvPr/>
        </p:nvCxnSpPr>
        <p:spPr>
          <a:xfrm>
            <a:off x="251520" y="4869160"/>
            <a:ext cx="864096"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138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中断向量表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存放</a:t>
            </a:r>
            <a:r>
              <a:rPr lang="zh-CN" altLang="en-US" sz="2800" dirty="0"/>
              <a:t>所有的中断向量的地址空间。也就说中断向量表是一片内存空间，是一片专门用来存放中断向量的内存空间。中断向量表在内存单元的最低处，地址空间为</a:t>
            </a:r>
            <a:r>
              <a:rPr lang="en-US" altLang="zh-CN" sz="2800" dirty="0"/>
              <a:t>00000H----003FFH(0-1024B)</a:t>
            </a:r>
            <a:r>
              <a:rPr lang="zh-CN" altLang="en-US" sz="2800" dirty="0"/>
              <a:t>，这个正好可以</a:t>
            </a:r>
            <a:r>
              <a:rPr lang="zh-CN" altLang="en-US" sz="2800" dirty="0" smtClean="0"/>
              <a:t>和</a:t>
            </a:r>
            <a:r>
              <a:rPr lang="zh-CN" altLang="en-US" sz="2800" dirty="0"/>
              <a:t>中断</a:t>
            </a:r>
            <a:r>
              <a:rPr lang="zh-CN" altLang="en-US" sz="2800" dirty="0" smtClean="0"/>
              <a:t>类型</a:t>
            </a:r>
            <a:r>
              <a:rPr lang="zh-CN" altLang="en-US" sz="2800" dirty="0"/>
              <a:t>码有一种对应的关系，</a:t>
            </a:r>
            <a:r>
              <a:rPr lang="zh-CN" altLang="en-US" sz="2800" dirty="0" smtClean="0"/>
              <a:t>也就是说</a:t>
            </a:r>
            <a:r>
              <a:rPr lang="zh-CN" altLang="en-US" sz="2800" dirty="0"/>
              <a:t>中断</a:t>
            </a:r>
            <a:r>
              <a:rPr lang="zh-CN" altLang="en-US" sz="2800" dirty="0" smtClean="0"/>
              <a:t>类型</a:t>
            </a:r>
            <a:r>
              <a:rPr lang="zh-CN" altLang="en-US" sz="2800" dirty="0"/>
              <a:t>码*</a:t>
            </a:r>
            <a:r>
              <a:rPr lang="en-US" altLang="zh-CN" sz="2800" dirty="0" smtClean="0"/>
              <a:t>4(</a:t>
            </a:r>
            <a:r>
              <a:rPr lang="zh-CN" altLang="en-US" sz="2800" dirty="0" smtClean="0"/>
              <a:t>一个中断向量所占的空间</a:t>
            </a:r>
            <a:r>
              <a:rPr lang="en-US" altLang="zh-CN" sz="2800" dirty="0" smtClean="0"/>
              <a:t>)</a:t>
            </a:r>
            <a:r>
              <a:rPr lang="zh-CN" altLang="en-US" sz="2800" dirty="0" smtClean="0"/>
              <a:t>就</a:t>
            </a:r>
            <a:r>
              <a:rPr lang="zh-CN" altLang="en-US" sz="2800" dirty="0"/>
              <a:t>等于这个中断向量的首地址。</a:t>
            </a:r>
            <a:endParaRPr lang="zh-CN" altLang="en-US" sz="2800" dirty="0"/>
          </a:p>
        </p:txBody>
      </p:sp>
    </p:spTree>
    <p:extLst>
      <p:ext uri="{BB962C8B-B14F-4D97-AF65-F5344CB8AC3E}">
        <p14:creationId xmlns:p14="http://schemas.microsoft.com/office/powerpoint/2010/main" val="1373411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中断向量表</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924" y="1417053"/>
            <a:ext cx="2822575" cy="4456697"/>
          </a:xfrm>
        </p:spPr>
      </p:pic>
    </p:spTree>
    <p:extLst>
      <p:ext uri="{BB962C8B-B14F-4D97-AF65-F5344CB8AC3E}">
        <p14:creationId xmlns:p14="http://schemas.microsoft.com/office/powerpoint/2010/main" val="3333334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中断向量表</a:t>
            </a:r>
          </a:p>
        </p:txBody>
      </p:sp>
      <p:sp>
        <p:nvSpPr>
          <p:cNvPr id="3" name="内容占位符 2"/>
          <p:cNvSpPr>
            <a:spLocks noGrp="1"/>
          </p:cNvSpPr>
          <p:nvPr>
            <p:ph idx="1"/>
          </p:nvPr>
        </p:nvSpPr>
        <p:spPr/>
        <p:txBody>
          <a:bodyPr>
            <a:normAutofit fontScale="92500" lnSpcReduction="10000"/>
          </a:bodyPr>
          <a:lstStyle/>
          <a:p>
            <a:r>
              <a:rPr lang="zh-CN" altLang="en-US" sz="2800" dirty="0" smtClean="0"/>
              <a:t>中断向量表提供了“中断类型码”与中断处理代码段入口地址的映射；</a:t>
            </a:r>
            <a:endParaRPr lang="en-US" altLang="zh-CN" sz="2800" dirty="0" smtClean="0"/>
          </a:p>
          <a:p>
            <a:r>
              <a:rPr lang="zh-CN" altLang="en-US" sz="2800" dirty="0"/>
              <a:t>在存储器地址空间中，规定最低的</a:t>
            </a:r>
            <a:r>
              <a:rPr lang="en-US" altLang="zh-CN" sz="2800" dirty="0"/>
              <a:t>1K</a:t>
            </a:r>
            <a:r>
              <a:rPr lang="zh-CN" altLang="en-US" sz="2800" dirty="0"/>
              <a:t>空间，即</a:t>
            </a:r>
            <a:r>
              <a:rPr lang="en-US" altLang="zh-CN" sz="2800" dirty="0"/>
              <a:t>00000H</a:t>
            </a:r>
            <a:r>
              <a:rPr lang="zh-CN" altLang="en-US" sz="2800" dirty="0"/>
              <a:t>到</a:t>
            </a:r>
            <a:r>
              <a:rPr lang="en-US" altLang="zh-CN" sz="2800" dirty="0"/>
              <a:t>003FFH</a:t>
            </a:r>
            <a:r>
              <a:rPr lang="zh-CN" altLang="en-US" sz="2800" dirty="0"/>
              <a:t>为中断向量</a:t>
            </a:r>
            <a:r>
              <a:rPr lang="zh-CN" altLang="en-US" sz="2800" dirty="0" smtClean="0"/>
              <a:t>表；</a:t>
            </a:r>
            <a:endParaRPr lang="en-US" altLang="zh-CN" sz="2800" dirty="0" smtClean="0"/>
          </a:p>
          <a:p>
            <a:r>
              <a:rPr lang="zh-CN" altLang="en-US" sz="2800" dirty="0"/>
              <a:t>全表共含</a:t>
            </a:r>
            <a:r>
              <a:rPr lang="en-US" altLang="zh-CN" sz="2800" dirty="0"/>
              <a:t>256</a:t>
            </a:r>
            <a:r>
              <a:rPr lang="zh-CN" altLang="en-US" sz="2800" dirty="0"/>
              <a:t>个中断向量，每个向量的长度为</a:t>
            </a:r>
            <a:r>
              <a:rPr lang="en-US" altLang="zh-CN" sz="2800" dirty="0"/>
              <a:t>4</a:t>
            </a:r>
            <a:r>
              <a:rPr lang="zh-CN" altLang="en-US" sz="2800" dirty="0"/>
              <a:t>字节，包含中断处理程序的起始</a:t>
            </a:r>
            <a:r>
              <a:rPr lang="zh-CN" altLang="en-US" sz="2800" dirty="0" smtClean="0"/>
              <a:t>地址；</a:t>
            </a:r>
            <a:endParaRPr lang="en-US" altLang="zh-CN" sz="2800" dirty="0" smtClean="0"/>
          </a:p>
          <a:p>
            <a:r>
              <a:rPr lang="zh-CN" altLang="en-US" sz="2800" dirty="0" smtClean="0"/>
              <a:t>每</a:t>
            </a:r>
            <a:r>
              <a:rPr lang="zh-CN" altLang="en-US" sz="2800" dirty="0"/>
              <a:t>一个中断向量所包含的</a:t>
            </a:r>
            <a:r>
              <a:rPr lang="zh-CN" altLang="en-US" sz="2800" dirty="0" smtClean="0"/>
              <a:t>地址</a:t>
            </a:r>
            <a:r>
              <a:rPr lang="zh-CN" altLang="en-US" sz="2800" dirty="0" smtClean="0">
                <a:solidFill>
                  <a:srgbClr val="FF0000"/>
                </a:solidFill>
              </a:rPr>
              <a:t>以低位二</a:t>
            </a:r>
            <a:r>
              <a:rPr lang="zh-CN" altLang="en-US" sz="2800" dirty="0">
                <a:solidFill>
                  <a:srgbClr val="FF0000"/>
                </a:solidFill>
              </a:rPr>
              <a:t>字节存储偏移量</a:t>
            </a:r>
            <a:r>
              <a:rPr lang="zh-CN" altLang="en-US" sz="2800" dirty="0"/>
              <a:t>，</a:t>
            </a:r>
            <a:r>
              <a:rPr lang="zh-CN" altLang="en-US" sz="2800" dirty="0" smtClean="0">
                <a:solidFill>
                  <a:srgbClr val="FF0000"/>
                </a:solidFill>
              </a:rPr>
              <a:t>高位二</a:t>
            </a:r>
            <a:r>
              <a:rPr lang="zh-CN" altLang="en-US" sz="2800" dirty="0">
                <a:solidFill>
                  <a:srgbClr val="FF0000"/>
                </a:solidFill>
              </a:rPr>
              <a:t>字节存储</a:t>
            </a:r>
            <a:r>
              <a:rPr lang="zh-CN" altLang="en-US" sz="2800" dirty="0" smtClean="0">
                <a:solidFill>
                  <a:srgbClr val="FF0000"/>
                </a:solidFill>
              </a:rPr>
              <a:t>段地址；</a:t>
            </a:r>
            <a:endParaRPr lang="en-US" altLang="zh-CN" sz="2800" dirty="0" smtClean="0">
              <a:solidFill>
                <a:srgbClr val="FF0000"/>
              </a:solidFill>
            </a:endParaRPr>
          </a:p>
          <a:p>
            <a:r>
              <a:rPr lang="zh-CN" altLang="en-US" sz="2800" dirty="0" smtClean="0"/>
              <a:t>中断</a:t>
            </a:r>
            <a:r>
              <a:rPr lang="zh-CN" altLang="en-US" sz="2800" dirty="0"/>
              <a:t>类型号</a:t>
            </a:r>
            <a:r>
              <a:rPr lang="en-US" altLang="zh-CN" sz="2800" dirty="0"/>
              <a:t>×4=</a:t>
            </a:r>
            <a:r>
              <a:rPr lang="zh-CN" altLang="en-US" sz="2800" dirty="0"/>
              <a:t>存放中断向量的首</a:t>
            </a:r>
            <a:r>
              <a:rPr lang="zh-CN" altLang="en-US" sz="2800" dirty="0" smtClean="0"/>
              <a:t>地址；</a:t>
            </a:r>
            <a:endParaRPr lang="en-US" altLang="zh-CN" sz="2800" dirty="0" smtClean="0"/>
          </a:p>
          <a:p>
            <a:r>
              <a:rPr lang="zh-CN" altLang="en-US" sz="2800" dirty="0"/>
              <a:t>按</a:t>
            </a:r>
            <a:r>
              <a:rPr lang="zh-CN" altLang="en-US" sz="2800" dirty="0" smtClean="0"/>
              <a:t>照实模式的寻址方式找到对应的中断处理的入口；</a:t>
            </a:r>
            <a:endParaRPr lang="en-US" altLang="zh-CN" sz="2800" dirty="0" smtClean="0"/>
          </a:p>
          <a:p>
            <a:r>
              <a:rPr lang="zh-CN" altLang="en-US" sz="2800" dirty="0"/>
              <a:t>在全部</a:t>
            </a:r>
            <a:r>
              <a:rPr lang="en-US" altLang="zh-CN" sz="2800" dirty="0"/>
              <a:t>256</a:t>
            </a:r>
            <a:r>
              <a:rPr lang="zh-CN" altLang="en-US" sz="2800" dirty="0"/>
              <a:t>个中断中，前</a:t>
            </a:r>
            <a:r>
              <a:rPr lang="en-US" altLang="zh-CN" sz="2800" dirty="0"/>
              <a:t>32</a:t>
            </a:r>
            <a:r>
              <a:rPr lang="zh-CN" altLang="en-US" sz="2800" dirty="0"/>
              <a:t>个（</a:t>
            </a:r>
            <a:r>
              <a:rPr lang="en-US" altLang="zh-CN" sz="2800" dirty="0"/>
              <a:t>0—31</a:t>
            </a:r>
            <a:r>
              <a:rPr lang="zh-CN" altLang="en-US" sz="2800" dirty="0"/>
              <a:t>）为硬件系统所</a:t>
            </a:r>
            <a:r>
              <a:rPr lang="zh-CN" altLang="en-US" sz="2800" dirty="0" smtClean="0"/>
              <a:t>预留，后</a:t>
            </a:r>
            <a:r>
              <a:rPr lang="en-US" altLang="zh-CN" sz="2800" dirty="0"/>
              <a:t>224</a:t>
            </a:r>
            <a:r>
              <a:rPr lang="zh-CN" altLang="en-US" sz="2800" dirty="0"/>
              <a:t>个可由</a:t>
            </a:r>
            <a:r>
              <a:rPr lang="zh-CN" altLang="en-US" sz="2800" dirty="0" smtClean="0"/>
              <a:t>用户自定义；</a:t>
            </a:r>
            <a:endParaRPr lang="en-US" altLang="zh-CN" sz="2800" dirty="0" smtClean="0"/>
          </a:p>
          <a:p>
            <a:endParaRPr lang="en-US" altLang="zh-CN" dirty="0" smtClean="0"/>
          </a:p>
          <a:p>
            <a:endParaRPr lang="zh-CN" altLang="en-US" dirty="0"/>
          </a:p>
        </p:txBody>
      </p:sp>
    </p:spTree>
    <p:extLst>
      <p:ext uri="{BB962C8B-B14F-4D97-AF65-F5344CB8AC3E}">
        <p14:creationId xmlns:p14="http://schemas.microsoft.com/office/powerpoint/2010/main" val="261439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中断（实模式）</a:t>
            </a:r>
            <a:endParaRPr lang="zh-CN" altLang="en-US" dirty="0"/>
          </a:p>
        </p:txBody>
      </p:sp>
      <p:sp>
        <p:nvSpPr>
          <p:cNvPr id="3" name="内容占位符 2"/>
          <p:cNvSpPr>
            <a:spLocks noGrp="1"/>
          </p:cNvSpPr>
          <p:nvPr>
            <p:ph idx="1"/>
          </p:nvPr>
        </p:nvSpPr>
        <p:spPr/>
        <p:txBody>
          <a:bodyPr>
            <a:normAutofit/>
          </a:bodyPr>
          <a:lstStyle/>
          <a:p>
            <a:r>
              <a:rPr lang="zh-CN" altLang="en-US" sz="2800" dirty="0"/>
              <a:t>中断</a:t>
            </a:r>
            <a:r>
              <a:rPr lang="zh-CN" altLang="en-US" sz="2800" dirty="0" smtClean="0"/>
              <a:t>指令</a:t>
            </a:r>
            <a:r>
              <a:rPr lang="en-US" altLang="zh-CN" sz="2800" dirty="0" smtClean="0"/>
              <a:t>“INT n”</a:t>
            </a:r>
            <a:r>
              <a:rPr lang="zh-CN" altLang="en-US" sz="2800" dirty="0" smtClean="0"/>
              <a:t>表示调用</a:t>
            </a:r>
            <a:r>
              <a:rPr lang="en-US" altLang="zh-CN" sz="2800" dirty="0"/>
              <a:t>n</a:t>
            </a:r>
            <a:r>
              <a:rPr lang="zh-CN" altLang="en-US" sz="2800" dirty="0"/>
              <a:t>号中断处理程序，在中断处理程序中，用中断返回指令</a:t>
            </a:r>
            <a:r>
              <a:rPr lang="en-US" altLang="zh-CN" sz="2800" dirty="0" smtClean="0"/>
              <a:t>IRET</a:t>
            </a:r>
            <a:r>
              <a:rPr lang="zh-CN" altLang="en-US" sz="2800" dirty="0" smtClean="0"/>
              <a:t>（</a:t>
            </a:r>
            <a:r>
              <a:rPr lang="en-US" altLang="zh-CN" sz="2800" dirty="0" smtClean="0"/>
              <a:t>interrupt return</a:t>
            </a:r>
            <a:r>
              <a:rPr lang="zh-CN" altLang="en-US" sz="2800" dirty="0" smtClean="0"/>
              <a:t>）指令</a:t>
            </a:r>
            <a:r>
              <a:rPr lang="zh-CN" altLang="en-US" sz="2800" dirty="0"/>
              <a:t>使</a:t>
            </a:r>
            <a:r>
              <a:rPr lang="en-US" altLang="zh-CN" sz="2800" dirty="0"/>
              <a:t>CPU</a:t>
            </a:r>
            <a:r>
              <a:rPr lang="zh-CN" altLang="en-US" sz="2800" dirty="0"/>
              <a:t>返回主程序断点继续</a:t>
            </a:r>
            <a:r>
              <a:rPr lang="zh-CN" altLang="en-US" sz="2800" dirty="0" smtClean="0"/>
              <a:t>执行；</a:t>
            </a:r>
            <a:endParaRPr lang="en-US" altLang="zh-CN" sz="2800" dirty="0" smtClean="0"/>
          </a:p>
          <a:p>
            <a:r>
              <a:rPr lang="zh-CN" altLang="en-US" sz="2800" dirty="0" smtClean="0"/>
              <a:t>中断指令 </a:t>
            </a:r>
            <a:r>
              <a:rPr lang="en-US" altLang="zh-CN" sz="2800" dirty="0" smtClean="0"/>
              <a:t>“INT n” </a:t>
            </a:r>
            <a:r>
              <a:rPr lang="zh-CN" altLang="en-US" sz="2800" dirty="0" smtClean="0"/>
              <a:t>和</a:t>
            </a:r>
            <a:r>
              <a:rPr lang="zh-CN" altLang="en-US" sz="2800" dirty="0"/>
              <a:t>调用</a:t>
            </a:r>
            <a:r>
              <a:rPr lang="zh-CN" altLang="en-US" sz="2800" dirty="0" smtClean="0"/>
              <a:t>程序指令</a:t>
            </a:r>
            <a:r>
              <a:rPr lang="en-US" altLang="zh-CN" sz="2800" dirty="0"/>
              <a:t> </a:t>
            </a:r>
            <a:r>
              <a:rPr lang="en-US" altLang="zh-CN" sz="2800" dirty="0" smtClean="0"/>
              <a:t>“CALL” </a:t>
            </a:r>
            <a:r>
              <a:rPr lang="zh-CN" altLang="en-US" sz="2800" dirty="0" smtClean="0"/>
              <a:t>很</a:t>
            </a:r>
            <a:r>
              <a:rPr lang="zh-CN" altLang="en-US" sz="2800" dirty="0"/>
              <a:t>相似，它们均转入内存中其它程序段执行，执行完后</a:t>
            </a:r>
            <a:r>
              <a:rPr lang="zh-CN" altLang="en-US" sz="2800" dirty="0" smtClean="0"/>
              <a:t>再返回；</a:t>
            </a:r>
            <a:endParaRPr lang="en-US" altLang="zh-CN" sz="2800" dirty="0" smtClean="0"/>
          </a:p>
          <a:p>
            <a:endParaRPr lang="zh-CN" altLang="en-US" sz="2800" dirty="0"/>
          </a:p>
        </p:txBody>
      </p:sp>
    </p:spTree>
    <p:extLst>
      <p:ext uri="{BB962C8B-B14F-4D97-AF65-F5344CB8AC3E}">
        <p14:creationId xmlns:p14="http://schemas.microsoft.com/office/powerpoint/2010/main" val="3467869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a:t>
            </a:r>
            <a:r>
              <a:rPr lang="zh-CN" altLang="en-US" dirty="0" smtClean="0"/>
              <a:t>指令的处理步骤（底层）</a:t>
            </a:r>
            <a:endParaRPr lang="zh-CN" altLang="en-US" dirty="0"/>
          </a:p>
        </p:txBody>
      </p:sp>
      <p:sp>
        <p:nvSpPr>
          <p:cNvPr id="3" name="内容占位符 2"/>
          <p:cNvSpPr>
            <a:spLocks noGrp="1"/>
          </p:cNvSpPr>
          <p:nvPr>
            <p:ph idx="1"/>
          </p:nvPr>
        </p:nvSpPr>
        <p:spPr/>
        <p:txBody>
          <a:bodyPr/>
          <a:lstStyle/>
          <a:p>
            <a:r>
              <a:rPr lang="en-US" altLang="zh-CN" dirty="0" smtClean="0"/>
              <a:t>1. SP</a:t>
            </a:r>
            <a:r>
              <a:rPr lang="zh-CN" altLang="en-US" dirty="0" smtClean="0"/>
              <a:t>（</a:t>
            </a:r>
            <a:r>
              <a:rPr lang="en-US" altLang="zh-CN" dirty="0"/>
              <a:t>Stack </a:t>
            </a:r>
            <a:r>
              <a:rPr lang="en-US" altLang="zh-CN" dirty="0" smtClean="0"/>
              <a:t>Pointer </a:t>
            </a:r>
            <a:r>
              <a:rPr lang="zh-CN" altLang="en-US" dirty="0" smtClean="0"/>
              <a:t>堆栈指针）中的值减</a:t>
            </a:r>
            <a:r>
              <a:rPr lang="en-US" altLang="zh-CN" dirty="0" smtClean="0"/>
              <a:t>2</a:t>
            </a:r>
            <a:r>
              <a:rPr lang="zh-CN" altLang="en-US" dirty="0" smtClean="0"/>
              <a:t>，</a:t>
            </a:r>
            <a:r>
              <a:rPr lang="zh-CN" altLang="en-US" dirty="0" smtClean="0">
                <a:solidFill>
                  <a:srgbClr val="FF0000"/>
                </a:solidFill>
              </a:rPr>
              <a:t>标志位寄存器</a:t>
            </a:r>
            <a:r>
              <a:rPr lang="zh-CN" altLang="en-US" dirty="0" smtClean="0"/>
              <a:t>的值入栈；</a:t>
            </a:r>
            <a:r>
              <a:rPr lang="en-US" altLang="zh-CN" dirty="0" smtClean="0"/>
              <a:t>// </a:t>
            </a:r>
            <a:r>
              <a:rPr lang="zh-CN" altLang="en-US" dirty="0" smtClean="0"/>
              <a:t>保存中断前的状态</a:t>
            </a:r>
            <a:endParaRPr lang="en-US" altLang="zh-CN" dirty="0" smtClean="0"/>
          </a:p>
          <a:p>
            <a:r>
              <a:rPr lang="en-US" altLang="zh-CN" dirty="0" smtClean="0"/>
              <a:t>2.</a:t>
            </a:r>
            <a:r>
              <a:rPr lang="zh-CN" altLang="en-US" dirty="0"/>
              <a:t>标志位</a:t>
            </a:r>
            <a:r>
              <a:rPr lang="en-US" altLang="zh-CN" dirty="0"/>
              <a:t>TF</a:t>
            </a:r>
            <a:r>
              <a:rPr lang="zh-CN" altLang="en-US" dirty="0"/>
              <a:t>和</a:t>
            </a:r>
            <a:r>
              <a:rPr lang="en-US" altLang="zh-CN" dirty="0"/>
              <a:t>IF</a:t>
            </a:r>
            <a:r>
              <a:rPr lang="zh-CN" altLang="en-US" dirty="0"/>
              <a:t>清</a:t>
            </a:r>
            <a:r>
              <a:rPr lang="en-US" altLang="zh-CN" dirty="0" smtClean="0"/>
              <a:t>0</a:t>
            </a:r>
            <a:r>
              <a:rPr lang="zh-CN" altLang="en-US" dirty="0" smtClean="0"/>
              <a:t>；</a:t>
            </a:r>
            <a:r>
              <a:rPr lang="en-US" altLang="zh-CN" dirty="0" smtClean="0"/>
              <a:t>//</a:t>
            </a:r>
            <a:r>
              <a:rPr lang="zh-CN" altLang="en-US" dirty="0"/>
              <a:t>关闭中断</a:t>
            </a:r>
            <a:endParaRPr lang="en-US" altLang="zh-CN" dirty="0" smtClean="0"/>
          </a:p>
          <a:p>
            <a:r>
              <a:rPr lang="en-US" altLang="zh-CN" dirty="0" smtClean="0"/>
              <a:t>//IF=0</a:t>
            </a:r>
            <a:r>
              <a:rPr lang="zh-CN" altLang="en-US" dirty="0"/>
              <a:t> </a:t>
            </a:r>
            <a:r>
              <a:rPr lang="zh-CN" altLang="en-US" dirty="0" smtClean="0"/>
              <a:t>，</a:t>
            </a:r>
            <a:r>
              <a:rPr lang="en-US" altLang="zh-CN" dirty="0"/>
              <a:t>CPU</a:t>
            </a:r>
            <a:r>
              <a:rPr lang="zh-CN" altLang="en-US" dirty="0"/>
              <a:t>不</a:t>
            </a:r>
            <a:r>
              <a:rPr lang="zh-CN" altLang="en-US" dirty="0" smtClean="0"/>
              <a:t>响应外部</a:t>
            </a:r>
            <a:r>
              <a:rPr lang="zh-CN" altLang="en-US" dirty="0"/>
              <a:t>的</a:t>
            </a:r>
            <a:r>
              <a:rPr lang="zh-CN" altLang="en-US" dirty="0">
                <a:solidFill>
                  <a:srgbClr val="FF0000"/>
                </a:solidFill>
              </a:rPr>
              <a:t>可</a:t>
            </a:r>
            <a:r>
              <a:rPr lang="zh-CN" altLang="en-US" dirty="0" smtClean="0">
                <a:solidFill>
                  <a:srgbClr val="FF0000"/>
                </a:solidFill>
              </a:rPr>
              <a:t>屏蔽中断请求</a:t>
            </a:r>
            <a:r>
              <a:rPr lang="zh-CN" altLang="en-US" dirty="0" smtClean="0"/>
              <a:t>；</a:t>
            </a:r>
            <a:r>
              <a:rPr lang="en-US" altLang="zh-CN" dirty="0" smtClean="0"/>
              <a:t>TF=0</a:t>
            </a:r>
            <a:r>
              <a:rPr lang="zh-CN" altLang="en-US" dirty="0" smtClean="0"/>
              <a:t>，</a:t>
            </a:r>
            <a:r>
              <a:rPr lang="zh-CN" altLang="en-US" dirty="0"/>
              <a:t>则处于连续工作</a:t>
            </a:r>
            <a:r>
              <a:rPr lang="zh-CN" altLang="en-US" dirty="0" smtClean="0"/>
              <a:t>模式</a:t>
            </a:r>
            <a:endParaRPr lang="en-US" altLang="zh-CN" dirty="0" smtClean="0"/>
          </a:p>
          <a:p>
            <a:r>
              <a:rPr lang="en-US" altLang="zh-CN" dirty="0" smtClean="0"/>
              <a:t>3. SP</a:t>
            </a:r>
            <a:r>
              <a:rPr lang="zh-CN" altLang="en-US" dirty="0"/>
              <a:t>减</a:t>
            </a:r>
            <a:r>
              <a:rPr lang="en-US" altLang="zh-CN" dirty="0"/>
              <a:t>2</a:t>
            </a:r>
            <a:r>
              <a:rPr lang="zh-CN" altLang="en-US" dirty="0"/>
              <a:t>，把返回地址的段值（</a:t>
            </a:r>
            <a:r>
              <a:rPr lang="en-US" altLang="zh-CN" dirty="0"/>
              <a:t>CS</a:t>
            </a:r>
            <a:r>
              <a:rPr lang="zh-CN" altLang="en-US" dirty="0"/>
              <a:t>）推入</a:t>
            </a:r>
            <a:r>
              <a:rPr lang="zh-CN" altLang="en-US" dirty="0" smtClean="0"/>
              <a:t>堆栈；</a:t>
            </a:r>
            <a:endParaRPr lang="en-US" altLang="zh-CN" dirty="0" smtClean="0"/>
          </a:p>
          <a:p>
            <a:r>
              <a:rPr lang="en-US" altLang="zh-CN" dirty="0" smtClean="0"/>
              <a:t>4. SP</a:t>
            </a:r>
            <a:r>
              <a:rPr lang="zh-CN" altLang="en-US" dirty="0"/>
              <a:t>减</a:t>
            </a:r>
            <a:r>
              <a:rPr lang="en-US" altLang="zh-CN" dirty="0"/>
              <a:t>2</a:t>
            </a:r>
            <a:r>
              <a:rPr lang="zh-CN" altLang="en-US" dirty="0"/>
              <a:t>，把返回地址的偏移量（</a:t>
            </a:r>
            <a:r>
              <a:rPr lang="en-US" altLang="zh-CN" dirty="0"/>
              <a:t>IP</a:t>
            </a:r>
            <a:r>
              <a:rPr lang="zh-CN" altLang="en-US" dirty="0"/>
              <a:t>）推入</a:t>
            </a:r>
            <a:r>
              <a:rPr lang="zh-CN" altLang="en-US" dirty="0" smtClean="0"/>
              <a:t>堆栈；</a:t>
            </a:r>
            <a:endParaRPr lang="en-US" altLang="zh-CN" dirty="0" smtClean="0"/>
          </a:p>
          <a:p>
            <a:r>
              <a:rPr lang="en-US" altLang="zh-CN" dirty="0" smtClean="0"/>
              <a:t>5. </a:t>
            </a:r>
            <a:r>
              <a:rPr lang="zh-CN" altLang="en-US" dirty="0" smtClean="0"/>
              <a:t>根据</a:t>
            </a:r>
            <a:r>
              <a:rPr lang="zh-CN" altLang="en-US" dirty="0"/>
              <a:t>中断类型码</a:t>
            </a:r>
            <a:r>
              <a:rPr lang="en-US" altLang="zh-CN" dirty="0"/>
              <a:t>n</a:t>
            </a:r>
            <a:r>
              <a:rPr lang="zh-CN" altLang="en-US" dirty="0"/>
              <a:t>，从</a:t>
            </a:r>
            <a:r>
              <a:rPr lang="zh-CN" altLang="en-US" dirty="0" smtClean="0"/>
              <a:t>中断向量</a:t>
            </a:r>
            <a:r>
              <a:rPr lang="zh-CN" altLang="en-US" dirty="0"/>
              <a:t>表中取得中断处理程序</a:t>
            </a:r>
            <a:r>
              <a:rPr lang="zh-CN" altLang="en-US" dirty="0" smtClean="0"/>
              <a:t>地 址</a:t>
            </a:r>
            <a:r>
              <a:rPr lang="zh-CN" altLang="en-US" dirty="0"/>
              <a:t>，取得的</a:t>
            </a:r>
            <a:r>
              <a:rPr lang="zh-CN" altLang="en-US" dirty="0" smtClean="0"/>
              <a:t>段地址存入</a:t>
            </a:r>
            <a:r>
              <a:rPr lang="en-US" altLang="zh-CN" dirty="0" smtClean="0"/>
              <a:t>CS</a:t>
            </a:r>
            <a:r>
              <a:rPr lang="zh-CN" altLang="en-US" dirty="0"/>
              <a:t>，偏移</a:t>
            </a:r>
            <a:r>
              <a:rPr lang="zh-CN" altLang="en-US" dirty="0" smtClean="0"/>
              <a:t>量</a:t>
            </a:r>
            <a:r>
              <a:rPr lang="zh-CN" altLang="en-US" dirty="0"/>
              <a:t>存入</a:t>
            </a:r>
            <a:r>
              <a:rPr lang="en-US" altLang="zh-CN" dirty="0" smtClean="0"/>
              <a:t>IP</a:t>
            </a:r>
            <a:r>
              <a:rPr lang="zh-CN" altLang="en-US" dirty="0"/>
              <a:t>。从而使</a:t>
            </a:r>
            <a:r>
              <a:rPr lang="en-US" altLang="zh-CN" dirty="0"/>
              <a:t>CPU</a:t>
            </a:r>
            <a:r>
              <a:rPr lang="zh-CN" altLang="en-US" dirty="0"/>
              <a:t>转入中断处理程序运行。</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03351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清晰">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清晰.thmx</Template>
  <TotalTime>1285</TotalTime>
  <Words>1271</Words>
  <Application>Microsoft Office PowerPoint</Application>
  <PresentationFormat>全屏显示(4:3)</PresentationFormat>
  <Paragraphs>70</Paragraphs>
  <Slides>20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华文新魏</vt:lpstr>
      <vt:lpstr>Arial</vt:lpstr>
      <vt:lpstr>清晰</vt:lpstr>
      <vt:lpstr>中断</vt:lpstr>
      <vt:lpstr>中断向量</vt:lpstr>
      <vt:lpstr>中断类型码</vt:lpstr>
      <vt:lpstr>中断类型码</vt:lpstr>
      <vt:lpstr>中断向量表</vt:lpstr>
      <vt:lpstr>中断向量表</vt:lpstr>
      <vt:lpstr>中断向量表</vt:lpstr>
      <vt:lpstr>中断（实模式）</vt:lpstr>
      <vt:lpstr>INT指令的处理步骤（底层）</vt:lpstr>
      <vt:lpstr>IRET指令的处理步骤（底层）</vt:lpstr>
      <vt:lpstr>保护模式下的中断处理</vt:lpstr>
      <vt:lpstr>保护模式下的中断处理</vt:lpstr>
      <vt:lpstr>IDT(中断描述符表)</vt:lpstr>
      <vt:lpstr>中断描述符表</vt:lpstr>
      <vt:lpstr>中断描述符表</vt:lpstr>
      <vt:lpstr>中断（保护模式）</vt:lpstr>
      <vt:lpstr>中断（保护模式）</vt:lpstr>
      <vt:lpstr>中断（保护模式）</vt:lpstr>
      <vt:lpstr>中断(保护模式)</vt:lpstr>
      <vt:lpstr>中断(保护模式)</vt:lpstr>
    </vt:vector>
  </TitlesOfParts>
  <Company>南京大学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Boot.asm</dc:title>
  <dc:creator>管登荣</dc:creator>
  <cp:lastModifiedBy>Dengrong Guan</cp:lastModifiedBy>
  <cp:revision>150</cp:revision>
  <dcterms:created xsi:type="dcterms:W3CDTF">2014-03-20T09:32:54Z</dcterms:created>
  <dcterms:modified xsi:type="dcterms:W3CDTF">2015-03-23T09:43:49Z</dcterms:modified>
</cp:coreProperties>
</file>