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7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16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2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6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44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3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9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2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57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52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2B3098-DE8D-4061-8843-40A0AA44AB8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B640FD-6035-48FC-BCEB-0BF88887E6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4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Different uplink/downlink ratio and </a:t>
            </a:r>
            <a:br>
              <a:rPr lang="en-US" altLang="zh-TW" sz="3600" dirty="0"/>
            </a:br>
            <a:r>
              <a:rPr lang="en-US" altLang="zh-TW" sz="3600" dirty="0"/>
              <a:t>resource allocation for TDD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Group 9</a:t>
            </a:r>
          </a:p>
          <a:p>
            <a:r>
              <a:rPr lang="en-US" altLang="zh-TW" dirty="0"/>
              <a:t>B04901079</a:t>
            </a:r>
            <a:r>
              <a:rPr lang="zh-TW" altLang="en-US" dirty="0"/>
              <a:t>　　</a:t>
            </a:r>
            <a:r>
              <a:rPr lang="zh-TW" altLang="en-US" dirty="0" smtClean="0"/>
              <a:t>周俊穎</a:t>
            </a:r>
            <a:endParaRPr lang="en-US" altLang="zh-TW" dirty="0" smtClean="0"/>
          </a:p>
          <a:p>
            <a:r>
              <a:rPr lang="en-US" altLang="zh-TW" dirty="0" smtClean="0"/>
              <a:t>B05901178	</a:t>
            </a:r>
            <a:r>
              <a:rPr lang="zh-TW" altLang="en-US" dirty="0" smtClean="0"/>
              <a:t>  葉</a:t>
            </a:r>
            <a:r>
              <a:rPr lang="zh-TW" altLang="en-US" dirty="0"/>
              <a:t>咸辰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59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Different UL/DL file ratio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395238"/>
              </p:ext>
            </p:extLst>
          </p:nvPr>
        </p:nvGraphicFramePr>
        <p:xfrm>
          <a:off x="2382628" y="2276857"/>
          <a:ext cx="5450415" cy="294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083"/>
                <a:gridCol w="1090083"/>
                <a:gridCol w="1090083"/>
                <a:gridCol w="1090083"/>
                <a:gridCol w="1090083"/>
              </a:tblGrid>
              <a:tr h="367903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DL/UL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50/5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50/10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50/12.5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50/15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</a:tr>
              <a:tr h="3679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1/3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6666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6666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6666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6666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</a:tr>
              <a:tr h="3679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1/1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3335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3335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3335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3999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</a:tr>
              <a:tr h="3679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3/1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2668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5333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6668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7998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</a:tr>
              <a:tr h="3679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2/1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2226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3554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4444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5333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</a:tr>
              <a:tr h="3679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7/2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2664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5333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6664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7994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</a:tr>
              <a:tr h="3679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8/1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5333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10663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13333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15993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</a:tr>
              <a:tr h="3679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100" u="none" strike="noStrike">
                          <a:effectLst/>
                        </a:rPr>
                        <a:t>3/5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4446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4446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>
                          <a:effectLst/>
                        </a:rPr>
                        <a:t>6670</a:t>
                      </a:r>
                      <a:endParaRPr lang="en-US" altLang="zh-TW" sz="2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100" u="none" strike="noStrike" dirty="0">
                          <a:effectLst/>
                        </a:rPr>
                        <a:t>6670</a:t>
                      </a:r>
                      <a:endParaRPr lang="en-US" altLang="zh-TW" sz="2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626" marR="13626" marT="1362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0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1. </a:t>
                </a:r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UL/DL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data rate</a:t>
                </a:r>
                <a:r>
                  <a:rPr lang="zh-TW" altLang="en-US" dirty="0" smtClean="0"/>
                  <a:t>會因</a:t>
                </a:r>
                <a:r>
                  <a:rPr lang="en-US" altLang="zh-TW" dirty="0" smtClean="0"/>
                  <a:t>interference</a:t>
                </a:r>
                <a:r>
                  <a:rPr lang="zh-TW" altLang="en-US" dirty="0" smtClean="0"/>
                  <a:t>變高而下降，</a:t>
                </a:r>
                <a:r>
                  <a:rPr lang="en-US" altLang="zh-TW" dirty="0" smtClean="0"/>
                  <a:t>interference</a:t>
                </a:r>
                <a:r>
                  <a:rPr lang="zh-TW" altLang="en-US" dirty="0" smtClean="0"/>
                  <a:t>影響比較明顯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Uplink</a:t>
                </a:r>
                <a:r>
                  <a:rPr lang="zh-TW" altLang="en-US" dirty="0" smtClean="0"/>
                  <a:t>比起</a:t>
                </a:r>
                <a:r>
                  <a:rPr lang="en-US" altLang="zh-TW" dirty="0" smtClean="0"/>
                  <a:t>Downlink</a:t>
                </a:r>
                <a:r>
                  <a:rPr lang="zh-TW" altLang="en-US" dirty="0" smtClean="0"/>
                  <a:t>更容易受</a:t>
                </a:r>
                <a:r>
                  <a:rPr lang="en-US" altLang="zh-TW" dirty="0" smtClean="0"/>
                  <a:t>interference</a:t>
                </a:r>
                <a:r>
                  <a:rPr lang="zh-TW" altLang="en-US" dirty="0" smtClean="0"/>
                  <a:t>影響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3. </a:t>
                </a:r>
                <a:r>
                  <a:rPr lang="en-US" altLang="zh-TW" dirty="0" smtClean="0"/>
                  <a:t>DL/UL Ratio</a:t>
                </a:r>
                <a:r>
                  <a:rPr lang="zh-TW" altLang="en-US" dirty="0" smtClean="0"/>
                  <a:t>最有效率應接近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𝑑𝑎𝑡𝑎𝑟𝑎𝑡𝑒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𝑑𝑎𝑡𝑎𝑟𝑎𝑡𝑒</m:t>
                            </m:r>
                          </m:sub>
                        </m:sSub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𝑝𝑎𝑐𝑘𝑒𝑡𝑠𝑖𝑧𝑒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𝑝𝑎𝑐𝑘𝑒𝑡𝑠𝑖𝑧𝑒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57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36168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19 base stations (BS) are located in an urban area with temperature 27℃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50 uniformly random distributed mobile devices in each </a:t>
            </a:r>
            <a:r>
              <a:rPr lang="en-US" altLang="zh-TW" dirty="0" smtClean="0"/>
              <a:t>cell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dirty="0" smtClean="0"/>
              <a:t>Another moving mobile initial location : (0, </a:t>
            </a:r>
            <a:r>
              <a:rPr lang="en-US" altLang="zh-TW" dirty="0"/>
              <a:t>0) </a:t>
            </a:r>
            <a:r>
              <a:rPr lang="en-US" altLang="zh-TW" dirty="0" smtClean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dirty="0" smtClean="0"/>
              <a:t>Moving </a:t>
            </a:r>
            <a:r>
              <a:rPr lang="en-US" altLang="zh-TW" dirty="0"/>
              <a:t>direction :</a:t>
            </a:r>
            <a:r>
              <a:rPr lang="en-US" altLang="zh-TW" dirty="0" smtClean="0"/>
              <a:t> </a:t>
            </a:r>
            <a:r>
              <a:rPr lang="en-US" altLang="zh-TW" dirty="0"/>
              <a:t>[0, 2π</a:t>
            </a:r>
            <a:r>
              <a:rPr lang="en-US" altLang="zh-TW" dirty="0" smtClean="0"/>
              <a:t>]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 smtClean="0"/>
              <a:t>Velocity:</a:t>
            </a:r>
            <a:r>
              <a:rPr lang="zh-TW" altLang="en-US" dirty="0" smtClean="0"/>
              <a:t> </a:t>
            </a:r>
            <a:r>
              <a:rPr lang="el-GR" altLang="zh-TW" dirty="0" smtClean="0"/>
              <a:t>[</a:t>
            </a:r>
            <a:r>
              <a:rPr lang="en-US" altLang="zh-TW" dirty="0" smtClean="0"/>
              <a:t>1m/s</a:t>
            </a:r>
            <a:r>
              <a:rPr lang="el-GR" altLang="zh-TW" dirty="0" smtClean="0"/>
              <a:t>, </a:t>
            </a:r>
            <a:r>
              <a:rPr lang="en-US" altLang="zh-TW" dirty="0" smtClean="0"/>
              <a:t>5m/s</a:t>
            </a:r>
            <a:r>
              <a:rPr lang="el-GR" altLang="zh-TW" dirty="0" smtClean="0"/>
              <a:t>]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fr-FR" altLang="zh-TW" dirty="0" smtClean="0"/>
              <a:t>Mobile </a:t>
            </a:r>
            <a:r>
              <a:rPr lang="fr-FR" altLang="zh-TW" dirty="0"/>
              <a:t>device moves t </a:t>
            </a:r>
            <a:r>
              <a:rPr lang="fr-FR" altLang="zh-TW" dirty="0" smtClean="0"/>
              <a:t>seconds, t=[1s,6s]</a:t>
            </a:r>
            <a:endParaRPr lang="el-GR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68" y="1984248"/>
            <a:ext cx="4083527" cy="42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32" y="685801"/>
            <a:ext cx="10171148" cy="4963732"/>
          </a:xfrm>
        </p:spPr>
      </p:pic>
    </p:spTree>
    <p:extLst>
      <p:ext uri="{BB962C8B-B14F-4D97-AF65-F5344CB8AC3E}">
        <p14:creationId xmlns:p14="http://schemas.microsoft.com/office/powerpoint/2010/main" val="315006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UL/DL </a:t>
            </a:r>
            <a:r>
              <a:rPr lang="en-US" altLang="zh-TW" dirty="0" smtClean="0"/>
              <a:t>Data Rate </a:t>
            </a:r>
            <a:r>
              <a:rPr lang="en-US" altLang="zh-TW" dirty="0" smtClean="0"/>
              <a:t>and UL/DL TDD ratio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09742"/>
            <a:ext cx="35112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sz="2400" dirty="0" smtClean="0"/>
              <a:t>3GPP release 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DL/UL=300Mbps/75Mbps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DL/UL ratio: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1:3, 1:1, 3:1,</a:t>
            </a:r>
          </a:p>
          <a:p>
            <a:pPr marL="0" indent="0">
              <a:buNone/>
            </a:pPr>
            <a:r>
              <a:rPr lang="en-US" altLang="zh-TW" sz="2400" dirty="0" smtClean="0"/>
              <a:t>2:1, 7:2, 8:1, 3:5</a:t>
            </a:r>
          </a:p>
          <a:p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76" y="2004526"/>
            <a:ext cx="6940003" cy="38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 err="1" smtClean="0"/>
              <a:t>P_noise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P_receive</a:t>
            </a:r>
            <a:r>
              <a:rPr lang="en-US" altLang="zh-TW" dirty="0" smtClean="0"/>
              <a:t>, stop sending packet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DL/UL file size=100MB/5MB</a:t>
            </a:r>
          </a:p>
          <a:p>
            <a:r>
              <a:rPr lang="en-US" altLang="zh-TW" dirty="0" smtClean="0"/>
              <a:t>3. No packet loss</a:t>
            </a:r>
          </a:p>
          <a:p>
            <a:r>
              <a:rPr lang="en-US" altLang="zh-TW" dirty="0" smtClean="0"/>
              <a:t>4. Time </a:t>
            </a:r>
            <a:r>
              <a:rPr lang="en-US" altLang="zh-TW" dirty="0" smtClean="0"/>
              <a:t>slot=1ms</a:t>
            </a:r>
          </a:p>
          <a:p>
            <a:r>
              <a:rPr lang="en-US" altLang="zh-TW" dirty="0" smtClean="0"/>
              <a:t>5. If handoff occurs, new BS has to resend the packets. </a:t>
            </a:r>
          </a:p>
          <a:p>
            <a:r>
              <a:rPr lang="en-US" altLang="zh-TW" dirty="0" smtClean="0"/>
              <a:t>6. Two-ray ground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163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Only UL/UL and DL/DL interference 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534316"/>
              </p:ext>
            </p:extLst>
          </p:nvPr>
        </p:nvGraphicFramePr>
        <p:xfrm>
          <a:off x="2724848" y="2295145"/>
          <a:ext cx="4810663" cy="3071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036"/>
                <a:gridCol w="1137497"/>
                <a:gridCol w="1872130"/>
              </a:tblGrid>
              <a:tr h="38390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DL/UL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Tmin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200" u="none" strike="noStrike">
                          <a:effectLst/>
                        </a:rPr>
                        <a:t>大於</a:t>
                      </a:r>
                      <a:r>
                        <a:rPr lang="en-US" sz="2200" u="none" strike="noStrike">
                          <a:effectLst/>
                        </a:rPr>
                        <a:t>Tmin </a:t>
                      </a:r>
                      <a:r>
                        <a:rPr lang="zh-TW" altLang="en-US" sz="2200" u="none" strike="noStrike">
                          <a:effectLst/>
                        </a:rPr>
                        <a:t>次數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</a:tr>
              <a:tr h="3839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200" u="none" strike="noStrike">
                          <a:effectLst/>
                        </a:rPr>
                        <a:t>1/3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13331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0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</a:tr>
              <a:tr h="3839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200" u="none" strike="noStrike">
                          <a:effectLst/>
                        </a:rPr>
                        <a:t>1/1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6666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0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</a:tr>
              <a:tr h="3839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200" u="none" strike="noStrike">
                          <a:effectLst/>
                        </a:rPr>
                        <a:t>3/1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4445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1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</a:tr>
              <a:tr h="3839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200" u="none" strike="noStrike">
                          <a:effectLst/>
                        </a:rPr>
                        <a:t>2/1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4447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0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</a:tr>
              <a:tr h="3839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200" u="none" strike="noStrike">
                          <a:effectLst/>
                        </a:rPr>
                        <a:t>7/2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3810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0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</a:tr>
              <a:tr h="3839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200" u="none" strike="noStrike">
                          <a:effectLst/>
                        </a:rPr>
                        <a:t>8/1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5333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4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</a:tr>
              <a:tr h="3839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200" u="none" strike="noStrike">
                          <a:effectLst/>
                        </a:rPr>
                        <a:t>3/5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>
                          <a:effectLst/>
                        </a:rPr>
                        <a:t>8890</a:t>
                      </a:r>
                      <a:endParaRPr lang="en-US" altLang="zh-TW" sz="2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200" u="none" strike="noStrike" dirty="0">
                          <a:effectLst/>
                        </a:rPr>
                        <a:t>0</a:t>
                      </a:r>
                      <a:endParaRPr lang="en-US" altLang="zh-TW" sz="2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19" marR="14219" marT="1421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25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Flexible DL/UL Data Rate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143994"/>
              </p:ext>
            </p:extLst>
          </p:nvPr>
        </p:nvGraphicFramePr>
        <p:xfrm>
          <a:off x="1307593" y="2501481"/>
          <a:ext cx="10256202" cy="2517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382"/>
                <a:gridCol w="932382"/>
                <a:gridCol w="932382"/>
                <a:gridCol w="932382"/>
                <a:gridCol w="932382"/>
                <a:gridCol w="932382"/>
                <a:gridCol w="932382"/>
                <a:gridCol w="932382"/>
                <a:gridCol w="932382"/>
                <a:gridCol w="932382"/>
                <a:gridCol w="932382"/>
              </a:tblGrid>
              <a:tr h="314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DL/UL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</a:tr>
              <a:tr h="3146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800" u="none" strike="noStrike">
                          <a:effectLst/>
                        </a:rPr>
                        <a:t>1/3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13331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</a:tr>
              <a:tr h="3146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800" u="none" strike="noStrike">
                          <a:effectLst/>
                        </a:rPr>
                        <a:t>1/1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6666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</a:tr>
              <a:tr h="3146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800" u="none" strike="noStrike">
                          <a:effectLst/>
                        </a:rPr>
                        <a:t>3/1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25378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1071508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37813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</a:tr>
              <a:tr h="3146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800" u="none" strike="noStrike">
                          <a:effectLst/>
                        </a:rPr>
                        <a:t>2/1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4447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</a:tr>
              <a:tr h="3146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800" u="none" strike="noStrike">
                          <a:effectLst/>
                        </a:rPr>
                        <a:t>7/2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3810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3810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3810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3810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3810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3810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6153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3810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3810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3810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</a:tr>
              <a:tr h="3146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800" u="none" strike="noStrike">
                          <a:effectLst/>
                        </a:rPr>
                        <a:t>8/1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fail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5333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6083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5333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5333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216493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5803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5333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53813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5333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</a:tr>
              <a:tr h="3146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800" u="none" strike="noStrike">
                          <a:effectLst/>
                        </a:rPr>
                        <a:t>3/5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8890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8890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8890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8890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8890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8890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8890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8890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>
                          <a:effectLst/>
                        </a:rPr>
                        <a:t>8890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u="none" strike="noStrike" dirty="0">
                          <a:effectLst/>
                        </a:rPr>
                        <a:t>57573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655" marR="11655" marT="1165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UL/DL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DL/UL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Interference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234056"/>
              </p:ext>
            </p:extLst>
          </p:nvPr>
        </p:nvGraphicFramePr>
        <p:xfrm>
          <a:off x="2957703" y="2167129"/>
          <a:ext cx="5122228" cy="3254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2736"/>
                <a:gridCol w="1205230"/>
                <a:gridCol w="2134262"/>
              </a:tblGrid>
              <a:tr h="4067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DL/UL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Tmin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>
                          <a:effectLst/>
                        </a:rPr>
                        <a:t>大於</a:t>
                      </a:r>
                      <a:r>
                        <a:rPr lang="en-US" sz="2400" u="none" strike="noStrike">
                          <a:effectLst/>
                        </a:rPr>
                        <a:t>Tmin </a:t>
                      </a:r>
                      <a:r>
                        <a:rPr lang="zh-TW" altLang="en-US" sz="2400" u="none" strike="noStrike">
                          <a:effectLst/>
                        </a:rPr>
                        <a:t>次數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</a:tr>
              <a:tr h="4067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u="none" strike="noStrike">
                          <a:effectLst/>
                        </a:rPr>
                        <a:t>1/3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>
                          <a:effectLst/>
                        </a:rPr>
                        <a:t>13331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</a:tr>
              <a:tr h="4067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u="none" strike="noStrike">
                          <a:effectLst/>
                        </a:rPr>
                        <a:t>1/1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>
                          <a:effectLst/>
                        </a:rPr>
                        <a:t>6666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</a:tr>
              <a:tr h="4067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u="none" strike="noStrike">
                          <a:effectLst/>
                        </a:rPr>
                        <a:t>3/1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 dirty="0">
                          <a:effectLst/>
                        </a:rPr>
                        <a:t>4445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</a:tr>
              <a:tr h="4067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u="none" strike="noStrike">
                          <a:effectLst/>
                        </a:rPr>
                        <a:t>2/1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 dirty="0">
                          <a:effectLst/>
                        </a:rPr>
                        <a:t>4447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</a:tr>
              <a:tr h="4067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u="none" strike="noStrike">
                          <a:effectLst/>
                        </a:rPr>
                        <a:t>7/2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 dirty="0">
                          <a:effectLst/>
                        </a:rPr>
                        <a:t>3810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</a:tr>
              <a:tr h="4067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u="none" strike="noStrike">
                          <a:effectLst/>
                        </a:rPr>
                        <a:t>8/1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>
                          <a:effectLst/>
                        </a:rPr>
                        <a:t>5333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</a:tr>
              <a:tr h="4067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u="none" strike="noStrike">
                          <a:effectLst/>
                        </a:rPr>
                        <a:t>3/5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>
                          <a:effectLst/>
                        </a:rPr>
                        <a:t>8890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065" marR="15065" marT="1506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3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UL/DL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DL/UL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Interference, all mobile moving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44879"/>
              </p:ext>
            </p:extLst>
          </p:nvPr>
        </p:nvGraphicFramePr>
        <p:xfrm>
          <a:off x="3322278" y="2194561"/>
          <a:ext cx="5050261" cy="32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689"/>
                <a:gridCol w="1188297"/>
                <a:gridCol w="2104275"/>
              </a:tblGrid>
              <a:tr h="401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DL/UL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Tmin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>
                          <a:effectLst/>
                        </a:rPr>
                        <a:t>大於</a:t>
                      </a:r>
                      <a:r>
                        <a:rPr lang="en-US" sz="2300" u="none" strike="noStrike">
                          <a:effectLst/>
                        </a:rPr>
                        <a:t>Tmin </a:t>
                      </a:r>
                      <a:r>
                        <a:rPr lang="zh-TW" altLang="en-US" sz="2300" u="none" strike="noStrike">
                          <a:effectLst/>
                        </a:rPr>
                        <a:t>次數</a:t>
                      </a: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</a:tr>
              <a:tr h="4010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300" u="none" strike="noStrike">
                          <a:effectLst/>
                        </a:rPr>
                        <a:t>1/3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13331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0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</a:tr>
              <a:tr h="4010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300" u="none" strike="noStrike">
                          <a:effectLst/>
                        </a:rPr>
                        <a:t>1/1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6666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1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</a:tr>
              <a:tr h="4010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300" u="none" strike="noStrike">
                          <a:effectLst/>
                        </a:rPr>
                        <a:t>3/1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4445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1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</a:tr>
              <a:tr h="4010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300" u="none" strike="noStrike">
                          <a:effectLst/>
                        </a:rPr>
                        <a:t>2/1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4447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0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</a:tr>
              <a:tr h="4010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300" u="none" strike="noStrike">
                          <a:effectLst/>
                        </a:rPr>
                        <a:t>7/2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3810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0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</a:tr>
              <a:tr h="4010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300" u="none" strike="noStrike">
                          <a:effectLst/>
                        </a:rPr>
                        <a:t>8/1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5333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1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</a:tr>
              <a:tr h="4010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300" u="none" strike="noStrike">
                          <a:effectLst/>
                        </a:rPr>
                        <a:t>3/5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>
                          <a:effectLst/>
                        </a:rPr>
                        <a:t>8890</a:t>
                      </a:r>
                      <a:endParaRPr lang="en-US" altLang="zh-TW" sz="2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2300" u="none" strike="noStrike" dirty="0">
                          <a:effectLst/>
                        </a:rPr>
                        <a:t>0</a:t>
                      </a:r>
                      <a:endParaRPr lang="en-US" altLang="zh-TW" sz="2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854" marR="14854" marT="1485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95655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</TotalTime>
  <Words>425</Words>
  <Application>Microsoft Office PowerPoint</Application>
  <PresentationFormat>寬螢幕</PresentationFormat>
  <Paragraphs>235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Calibri</vt:lpstr>
      <vt:lpstr>Calibri Light</vt:lpstr>
      <vt:lpstr>Cambria Math</vt:lpstr>
      <vt:lpstr>Wingdings</vt:lpstr>
      <vt:lpstr>回顧</vt:lpstr>
      <vt:lpstr>Different uplink/downlink ratio and  resource allocation for TDD </vt:lpstr>
      <vt:lpstr>Model</vt:lpstr>
      <vt:lpstr>PowerPoint 簡報</vt:lpstr>
      <vt:lpstr>UL/DL Data Rate and UL/DL TDD ratio</vt:lpstr>
      <vt:lpstr>Assumption</vt:lpstr>
      <vt:lpstr>1. Only UL/UL and DL/DL interference </vt:lpstr>
      <vt:lpstr>2. Flexible DL/UL Data Rate </vt:lpstr>
      <vt:lpstr>3. UL/DL and DL/UL Interference</vt:lpstr>
      <vt:lpstr>4. UL/DL and DL/UL Interference, all mobile moving</vt:lpstr>
      <vt:lpstr>5. Different UL/DL file ratio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uplink/downlink ratio and  resource allocation for TDD </dc:title>
  <dc:creator>俊穎 周</dc:creator>
  <cp:lastModifiedBy>俊穎 周</cp:lastModifiedBy>
  <cp:revision>20</cp:revision>
  <dcterms:created xsi:type="dcterms:W3CDTF">2019-06-19T21:22:28Z</dcterms:created>
  <dcterms:modified xsi:type="dcterms:W3CDTF">2019-06-20T01:47:02Z</dcterms:modified>
</cp:coreProperties>
</file>