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67" r:id="rId14"/>
    <p:sldId id="278" r:id="rId15"/>
    <p:sldId id="27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68" r:id="rId24"/>
    <p:sldId id="280" r:id="rId25"/>
    <p:sldId id="281" r:id="rId26"/>
    <p:sldId id="282" r:id="rId27"/>
    <p:sldId id="283" r:id="rId28"/>
    <p:sldId id="29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4D81-60E7-4BF1-B0A2-68B03036C34C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8EB-CF45-47E3-B54E-110A2784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107046C-7A8C-4DFA-BC8B-B865086B03DF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2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5D88A04-614D-4C66-ADB7-F3C3E026A46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6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965E472-08E4-4428-9669-D2EE19B7828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23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DF2032-0302-47CF-8C6B-E4F3BB7D1BE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2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E284615-04E8-485F-9F75-CC6AFD1EF6B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57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9E59387-88A3-4665-803F-EB3FE277651B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05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7908BB2-814C-4DB0-B581-357C03E161BC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3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FCBF90B-4A87-446E-9D75-EF182818D02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58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5444151-76C6-45F6-88E3-A0B11FD6D4B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35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3E2572A-547F-4E39-B2F3-5E993E58DFE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073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6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6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38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CEE3CF-0C39-415E-91B9-4166FC1873BA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0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BE63C4B-C0E5-4FF2-9397-DA608C575BAA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29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9BDB7D7-C987-4DCE-837A-BAA76CDCA14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56DCBA0-6A48-4F41-801E-EFA0FA1DD6B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0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256-6633-407E-88EE-592773E32D33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02E7-AD6C-4FBA-A362-60CCA78C4837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0FE-CB48-4DC3-9E73-540579A96437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2DF3-09F2-4CEA-B38E-606E12DAB0AB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5596-FC80-4511-9994-4EBB9780F777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ECA-D212-4E04-90C5-6F0E683419D8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790-6FAA-4E12-9323-6693AC85C86F}" type="datetime1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BE3C-4825-45D4-8BCD-1302A7B92847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11E4-C46D-4A76-96CA-2735FB287606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E1-9547-4479-93A0-9861B8640EE6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4749-09D1-4B64-A2D9-040EC650DE58}" type="datetime1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CC58-FE4F-4CBE-A0B3-D03C7B9DD075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Intermediate Computer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 1 – Review of Java Fundamentals and </a:t>
            </a:r>
            <a:br>
              <a:rPr lang="en-US" sz="3000" dirty="0"/>
            </a:br>
            <a:r>
              <a:rPr lang="en-US" sz="3000" dirty="0"/>
              <a:t>Principles of Programming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57200" y="446088"/>
            <a:ext cx="3273552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/>
              <a:t>Prichard &amp; </a:t>
            </a:r>
            <a:r>
              <a:rPr lang="en-US" sz="2200" b="1" dirty="0" err="1"/>
              <a:t>Carrano</a:t>
            </a:r>
            <a:r>
              <a:rPr lang="en-US" sz="2200" b="1" dirty="0"/>
              <a:t>,</a:t>
            </a:r>
          </a:p>
          <a:p>
            <a:pPr>
              <a:defRPr/>
            </a:pPr>
            <a:r>
              <a:rPr lang="en-US" sz="2200" b="1" dirty="0" err="1"/>
              <a:t>Chp</a:t>
            </a:r>
            <a:r>
              <a:rPr lang="en-US" sz="2200" b="1" dirty="0"/>
              <a:t>. 1.1 – 1.5 &amp; 2 </a:t>
            </a:r>
            <a:br>
              <a:rPr lang="en-US" sz="2200" b="1" dirty="0"/>
            </a:br>
            <a:r>
              <a:rPr lang="en-US" sz="2200" b="1" dirty="0"/>
              <a:t>(pp. </a:t>
            </a:r>
            <a:r>
              <a:rPr lang="en-US" sz="2200" b="1"/>
              <a:t>3 – 40, 81 – 135)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45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Expressions:  A combination of variables, constants, operators, and parentheses</a:t>
            </a:r>
          </a:p>
          <a:p>
            <a:pPr lvl="1"/>
            <a:r>
              <a:rPr lang="en-US" dirty="0"/>
              <a:t>Java will evaluate the expression and come up with a result for the evaluation</a:t>
            </a:r>
          </a:p>
          <a:p>
            <a:r>
              <a:rPr lang="en-US" dirty="0"/>
              <a:t>Assignment statement:  Assigns a value to a variable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 = r;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= a + b;</a:t>
            </a:r>
            <a:endParaRPr lang="en-US" dirty="0"/>
          </a:p>
          <a:p>
            <a:r>
              <a:rPr lang="en-US" dirty="0"/>
              <a:t>Expressions can include arithmetic expressions as well as method calls (the result of invoking a method)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characters that are read and written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a primitive data type, but part of a standard class of objects provided by Java</a:t>
            </a:r>
          </a:p>
          <a:p>
            <a:pPr lvl="1"/>
            <a:r>
              <a:rPr lang="en-US" dirty="0"/>
              <a:t>Although an object, Java supports some shorthand instructions to use Strings like primitive data types</a:t>
            </a:r>
          </a:p>
          <a:p>
            <a:pPr lvl="1"/>
            <a:endParaRPr lang="en-US" dirty="0"/>
          </a:p>
          <a:p>
            <a:r>
              <a:rPr lang="en-US" dirty="0"/>
              <a:t>Java provides a library of </a:t>
            </a:r>
            <a:r>
              <a:rPr lang="en-US" b="1" i="1" dirty="0"/>
              <a:t>non-static</a:t>
            </a:r>
            <a:r>
              <a:rPr lang="en-US" dirty="0"/>
              <a:t> methods that can be called on existing String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5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Non-Static vs.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non-static method is a method that is intended to be an operation performed on an object</a:t>
            </a:r>
          </a:p>
          <a:p>
            <a:pPr lvl="1"/>
            <a:r>
              <a:rPr lang="en-US" b="1" dirty="0"/>
              <a:t>Must be invoked on an existing instance of the class to which the non-static method belongs</a:t>
            </a:r>
          </a:p>
          <a:p>
            <a:pPr lvl="1"/>
            <a:r>
              <a:rPr lang="en-US" dirty="0"/>
              <a:t>Think of it as telling a specific instance of an object to perform an action</a:t>
            </a:r>
          </a:p>
          <a:p>
            <a:pPr lvl="1"/>
            <a:r>
              <a:rPr lang="en-US" dirty="0"/>
              <a:t>The result may change depending on the instance's properties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static method</a:t>
            </a:r>
            <a:r>
              <a:rPr lang="en-US" i="1" dirty="0"/>
              <a:t> </a:t>
            </a:r>
            <a:r>
              <a:rPr lang="en-US" dirty="0"/>
              <a:t>is called without reference to a specific object</a:t>
            </a:r>
          </a:p>
          <a:p>
            <a:pPr lvl="1"/>
            <a:r>
              <a:rPr lang="en-US" dirty="0"/>
              <a:t>Static = not changing – the result of a static method does not depend on the circumstances of the program</a:t>
            </a:r>
          </a:p>
          <a:p>
            <a:pPr lvl="1"/>
            <a:r>
              <a:rPr lang="en-US" dirty="0"/>
              <a:t>Any data required for the operation will be passed in as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value or expression is one that can either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r>
              <a:rPr lang="en-US" dirty="0"/>
              <a:t>Necessary for branch and loop statements</a:t>
            </a:r>
          </a:p>
          <a:p>
            <a:pPr lvl="1"/>
            <a:r>
              <a:rPr lang="en-US" dirty="0"/>
              <a:t>Relational expressions – compare two values </a:t>
            </a:r>
          </a:p>
          <a:p>
            <a:pPr lvl="1"/>
            <a:r>
              <a:rPr lang="en-US" dirty="0"/>
              <a:t>Logical expressions - &amp;&amp; /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	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cs typeface="Times New Roman" panose="02020603050405020304" pitchFamily="18" charset="0"/>
              </a:rPr>
              <a:t> – Returns the number of characters in s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s.trim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altLang="en-US" dirty="0"/>
              <a:t>Returns s with leading and trailing whitespace characters removed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s.concat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altLang="en-US" dirty="0"/>
              <a:t>Returns s with another string concatenated to it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s.substring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altLang="en-US" dirty="0"/>
              <a:t>Returns a substring of s</a:t>
            </a: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s.indexOf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altLang="en-US" dirty="0"/>
              <a:t>Returns the starting position of the first occurrence of a substring within s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r>
              <a:rPr lang="en-US" altLang="en-US" dirty="0">
                <a:cs typeface="Times New Roman" panose="02020603050405020304" pitchFamily="18" charset="0"/>
              </a:rPr>
              <a:t> – Returns true if s and t are the same string</a:t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s.equalsIgnoreCase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(t) – </a:t>
            </a:r>
            <a:r>
              <a:rPr lang="en-US" altLang="en-US" dirty="0"/>
              <a:t>Returns true if </a:t>
            </a:r>
            <a:br>
              <a:rPr lang="en-US" altLang="en-US" dirty="0"/>
            </a:br>
            <a:r>
              <a:rPr lang="en-US" altLang="en-US" dirty="0"/>
              <a:t>s and t differ in case only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s.compareTo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(t) – 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0 (zero) if s and t are the same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positive if s comes after t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Is negative if s comes before 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IF</a:t>
            </a:r>
            <a:r>
              <a:rPr lang="en-US" dirty="0"/>
              <a:t>:  Executes a block of statements only if a test is </a:t>
            </a:r>
            <a:r>
              <a:rPr lang="en-US" b="1" dirty="0"/>
              <a:t>true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(test)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statement;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b="1" dirty="0"/>
              <a:t>IF / ELSE:  </a:t>
            </a:r>
            <a:r>
              <a:rPr lang="en-US" dirty="0"/>
              <a:t>Executes a block of statements only if a test is </a:t>
            </a:r>
            <a:r>
              <a:rPr lang="en-US" b="1" dirty="0"/>
              <a:t>true</a:t>
            </a:r>
            <a:r>
              <a:rPr lang="en-US" dirty="0"/>
              <a:t>, another block of statements if the test is 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(test)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statement(s);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Decision Flow</a:t>
            </a:r>
          </a:p>
        </p:txBody>
      </p:sp>
      <p:sp>
        <p:nvSpPr>
          <p:cNvPr id="16389" name="Flowchart: Decision 1"/>
          <p:cNvSpPr>
            <a:spLocks noChangeArrowheads="1"/>
          </p:cNvSpPr>
          <p:nvPr/>
        </p:nvSpPr>
        <p:spPr bwMode="auto">
          <a:xfrm>
            <a:off x="2743200" y="2514600"/>
            <a:ext cx="1371600" cy="99060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Is test true?</a:t>
            </a:r>
          </a:p>
        </p:txBody>
      </p:sp>
      <p:sp>
        <p:nvSpPr>
          <p:cNvPr id="16390" name="Flowchart: Process 2"/>
          <p:cNvSpPr>
            <a:spLocks noChangeArrowheads="1"/>
          </p:cNvSpPr>
          <p:nvPr/>
        </p:nvSpPr>
        <p:spPr bwMode="auto">
          <a:xfrm>
            <a:off x="4114800" y="3429000"/>
            <a:ext cx="1219200" cy="838200"/>
          </a:xfrm>
          <a:prstGeom prst="flowChart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Execute the controlled statement(s)</a:t>
            </a:r>
          </a:p>
        </p:txBody>
      </p:sp>
      <p:sp>
        <p:nvSpPr>
          <p:cNvPr id="16391" name="Flowchart: Process 3"/>
          <p:cNvSpPr>
            <a:spLocks noChangeArrowheads="1"/>
          </p:cNvSpPr>
          <p:nvPr/>
        </p:nvSpPr>
        <p:spPr bwMode="auto">
          <a:xfrm>
            <a:off x="2743200" y="4495800"/>
            <a:ext cx="1371600" cy="762000"/>
          </a:xfrm>
          <a:prstGeom prst="flowChart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Execute next statement after if statement</a:t>
            </a:r>
          </a:p>
        </p:txBody>
      </p:sp>
      <p:cxnSp>
        <p:nvCxnSpPr>
          <p:cNvPr id="16392" name="Straight Connector 5"/>
          <p:cNvCxnSpPr>
            <a:cxnSpLocks noChangeShapeType="1"/>
            <a:stCxn id="16389" idx="3"/>
          </p:cNvCxnSpPr>
          <p:nvPr/>
        </p:nvCxnSpPr>
        <p:spPr bwMode="auto">
          <a:xfrm>
            <a:off x="4114800" y="3009900"/>
            <a:ext cx="609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Straight Arrow Connector 9"/>
          <p:cNvCxnSpPr>
            <a:cxnSpLocks noChangeShapeType="1"/>
            <a:endCxn id="16390" idx="0"/>
          </p:cNvCxnSpPr>
          <p:nvPr/>
        </p:nvCxnSpPr>
        <p:spPr bwMode="auto">
          <a:xfrm>
            <a:off x="4724400" y="3009900"/>
            <a:ext cx="0" cy="419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Straight Arrow Connector 11"/>
          <p:cNvCxnSpPr>
            <a:cxnSpLocks noChangeShapeType="1"/>
          </p:cNvCxnSpPr>
          <p:nvPr/>
        </p:nvCxnSpPr>
        <p:spPr bwMode="auto">
          <a:xfrm>
            <a:off x="3429000" y="3505200"/>
            <a:ext cx="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Straight Connector 13"/>
          <p:cNvCxnSpPr>
            <a:cxnSpLocks noChangeShapeType="1"/>
            <a:stCxn id="16390" idx="2"/>
          </p:cNvCxnSpPr>
          <p:nvPr/>
        </p:nvCxnSpPr>
        <p:spPr bwMode="auto">
          <a:xfrm>
            <a:off x="4724400" y="4267200"/>
            <a:ext cx="0" cy="609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Straight Arrow Connector 15"/>
          <p:cNvCxnSpPr>
            <a:cxnSpLocks noChangeShapeType="1"/>
            <a:endCxn id="16391" idx="3"/>
          </p:cNvCxnSpPr>
          <p:nvPr/>
        </p:nvCxnSpPr>
        <p:spPr bwMode="auto">
          <a:xfrm flipH="1">
            <a:off x="4114800" y="4876800"/>
            <a:ext cx="609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TextBox 16"/>
          <p:cNvSpPr txBox="1">
            <a:spLocks noChangeArrowheads="1"/>
          </p:cNvSpPr>
          <p:nvPr/>
        </p:nvSpPr>
        <p:spPr bwMode="auto">
          <a:xfrm>
            <a:off x="4114800" y="2667001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yes</a:t>
            </a:r>
          </a:p>
        </p:txBody>
      </p:sp>
      <p:sp>
        <p:nvSpPr>
          <p:cNvPr id="16398" name="TextBox 21"/>
          <p:cNvSpPr txBox="1">
            <a:spLocks noChangeArrowheads="1"/>
          </p:cNvSpPr>
          <p:nvPr/>
        </p:nvSpPr>
        <p:spPr bwMode="auto">
          <a:xfrm>
            <a:off x="3048000" y="3578226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no</a:t>
            </a:r>
          </a:p>
        </p:txBody>
      </p:sp>
      <p:cxnSp>
        <p:nvCxnSpPr>
          <p:cNvPr id="16399" name="Straight Arrow Connector 18"/>
          <p:cNvCxnSpPr>
            <a:cxnSpLocks noChangeShapeType="1"/>
            <a:endCxn id="16389" idx="0"/>
          </p:cNvCxnSpPr>
          <p:nvPr/>
        </p:nvCxnSpPr>
        <p:spPr bwMode="auto">
          <a:xfrm>
            <a:off x="3429000" y="2362200"/>
            <a:ext cx="0" cy="152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0" name="Flowchart: Decision 17"/>
          <p:cNvSpPr>
            <a:spLocks noChangeArrowheads="1"/>
          </p:cNvSpPr>
          <p:nvPr/>
        </p:nvSpPr>
        <p:spPr bwMode="auto">
          <a:xfrm>
            <a:off x="7620000" y="2514600"/>
            <a:ext cx="1371600" cy="99060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Is test true?</a:t>
            </a:r>
          </a:p>
        </p:txBody>
      </p:sp>
      <p:sp>
        <p:nvSpPr>
          <p:cNvPr id="16401" name="Flowchart: Process 19"/>
          <p:cNvSpPr>
            <a:spLocks noChangeArrowheads="1"/>
          </p:cNvSpPr>
          <p:nvPr/>
        </p:nvSpPr>
        <p:spPr bwMode="auto">
          <a:xfrm>
            <a:off x="8991600" y="3429000"/>
            <a:ext cx="1295400" cy="838200"/>
          </a:xfrm>
          <a:prstGeom prst="flowChart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Execute the "if"  controlled statement(s)</a:t>
            </a:r>
          </a:p>
        </p:txBody>
      </p:sp>
      <p:sp>
        <p:nvSpPr>
          <p:cNvPr id="16402" name="Flowchart: Process 20"/>
          <p:cNvSpPr>
            <a:spLocks noChangeArrowheads="1"/>
          </p:cNvSpPr>
          <p:nvPr/>
        </p:nvSpPr>
        <p:spPr bwMode="auto">
          <a:xfrm>
            <a:off x="7620000" y="4495800"/>
            <a:ext cx="1371600" cy="762000"/>
          </a:xfrm>
          <a:prstGeom prst="flowChart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Execute next statement after if statement</a:t>
            </a:r>
          </a:p>
        </p:txBody>
      </p:sp>
      <p:cxnSp>
        <p:nvCxnSpPr>
          <p:cNvPr id="16403" name="Straight Connector 22"/>
          <p:cNvCxnSpPr>
            <a:cxnSpLocks noChangeShapeType="1"/>
            <a:stCxn id="16400" idx="3"/>
          </p:cNvCxnSpPr>
          <p:nvPr/>
        </p:nvCxnSpPr>
        <p:spPr bwMode="auto">
          <a:xfrm>
            <a:off x="8991600" y="3009900"/>
            <a:ext cx="6477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23"/>
          <p:cNvCxnSpPr>
            <a:cxnSpLocks noChangeShapeType="1"/>
            <a:endCxn id="16401" idx="0"/>
          </p:cNvCxnSpPr>
          <p:nvPr/>
        </p:nvCxnSpPr>
        <p:spPr bwMode="auto">
          <a:xfrm>
            <a:off x="9639300" y="3009900"/>
            <a:ext cx="0" cy="419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Connector 25"/>
          <p:cNvCxnSpPr>
            <a:cxnSpLocks noChangeShapeType="1"/>
            <a:stCxn id="16401" idx="2"/>
          </p:cNvCxnSpPr>
          <p:nvPr/>
        </p:nvCxnSpPr>
        <p:spPr bwMode="auto">
          <a:xfrm>
            <a:off x="9639300" y="4267200"/>
            <a:ext cx="0" cy="609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Arrow Connector 26"/>
          <p:cNvCxnSpPr>
            <a:cxnSpLocks noChangeShapeType="1"/>
            <a:endCxn id="16402" idx="3"/>
          </p:cNvCxnSpPr>
          <p:nvPr/>
        </p:nvCxnSpPr>
        <p:spPr bwMode="auto">
          <a:xfrm flipH="1">
            <a:off x="8991600" y="4876800"/>
            <a:ext cx="6477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TextBox 27"/>
          <p:cNvSpPr txBox="1">
            <a:spLocks noChangeArrowheads="1"/>
          </p:cNvSpPr>
          <p:nvPr/>
        </p:nvSpPr>
        <p:spPr bwMode="auto">
          <a:xfrm>
            <a:off x="8991600" y="2667001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yes</a:t>
            </a:r>
          </a:p>
        </p:txBody>
      </p:sp>
      <p:sp>
        <p:nvSpPr>
          <p:cNvPr id="16408" name="TextBox 28"/>
          <p:cNvSpPr txBox="1">
            <a:spLocks noChangeArrowheads="1"/>
          </p:cNvSpPr>
          <p:nvPr/>
        </p:nvSpPr>
        <p:spPr bwMode="auto">
          <a:xfrm>
            <a:off x="7010400" y="2686051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no</a:t>
            </a:r>
          </a:p>
        </p:txBody>
      </p:sp>
      <p:cxnSp>
        <p:nvCxnSpPr>
          <p:cNvPr id="16409" name="Straight Arrow Connector 29"/>
          <p:cNvCxnSpPr>
            <a:cxnSpLocks noChangeShapeType="1"/>
            <a:endCxn id="16400" idx="0"/>
          </p:cNvCxnSpPr>
          <p:nvPr/>
        </p:nvCxnSpPr>
        <p:spPr bwMode="auto">
          <a:xfrm>
            <a:off x="8305800" y="2362200"/>
            <a:ext cx="0" cy="152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Flowchart: Process 30"/>
          <p:cNvSpPr>
            <a:spLocks noChangeArrowheads="1"/>
          </p:cNvSpPr>
          <p:nvPr/>
        </p:nvSpPr>
        <p:spPr bwMode="auto">
          <a:xfrm>
            <a:off x="6248400" y="3429000"/>
            <a:ext cx="1524000" cy="838200"/>
          </a:xfrm>
          <a:prstGeom prst="flowChartProces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Execute the "else"  controlled statement(s)</a:t>
            </a:r>
          </a:p>
        </p:txBody>
      </p:sp>
      <p:cxnSp>
        <p:nvCxnSpPr>
          <p:cNvPr id="16411" name="Straight Connector 32"/>
          <p:cNvCxnSpPr>
            <a:cxnSpLocks noChangeShapeType="1"/>
            <a:stCxn id="16400" idx="1"/>
          </p:cNvCxnSpPr>
          <p:nvPr/>
        </p:nvCxnSpPr>
        <p:spPr bwMode="auto">
          <a:xfrm flipH="1">
            <a:off x="7010400" y="3009900"/>
            <a:ext cx="609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Straight Arrow Connector 34"/>
          <p:cNvCxnSpPr>
            <a:cxnSpLocks noChangeShapeType="1"/>
            <a:endCxn id="16410" idx="0"/>
          </p:cNvCxnSpPr>
          <p:nvPr/>
        </p:nvCxnSpPr>
        <p:spPr bwMode="auto">
          <a:xfrm>
            <a:off x="7010400" y="3009900"/>
            <a:ext cx="0" cy="419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Connector 36"/>
          <p:cNvCxnSpPr>
            <a:cxnSpLocks noChangeShapeType="1"/>
            <a:stCxn id="16410" idx="2"/>
          </p:cNvCxnSpPr>
          <p:nvPr/>
        </p:nvCxnSpPr>
        <p:spPr bwMode="auto">
          <a:xfrm>
            <a:off x="7010400" y="4267200"/>
            <a:ext cx="0" cy="609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Straight Arrow Connector 38"/>
          <p:cNvCxnSpPr>
            <a:cxnSpLocks noChangeShapeType="1"/>
            <a:endCxn id="16402" idx="1"/>
          </p:cNvCxnSpPr>
          <p:nvPr/>
        </p:nvCxnSpPr>
        <p:spPr bwMode="auto">
          <a:xfrm>
            <a:off x="7010400" y="4876800"/>
            <a:ext cx="609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Connector 40"/>
          <p:cNvCxnSpPr>
            <a:cxnSpLocks noChangeShapeType="1"/>
          </p:cNvCxnSpPr>
          <p:nvPr/>
        </p:nvCxnSpPr>
        <p:spPr bwMode="auto">
          <a:xfrm>
            <a:off x="5715000" y="1981200"/>
            <a:ext cx="0" cy="42672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TextBox 41"/>
          <p:cNvSpPr txBox="1">
            <a:spLocks noChangeArrowheads="1"/>
          </p:cNvSpPr>
          <p:nvPr/>
        </p:nvSpPr>
        <p:spPr bwMode="auto">
          <a:xfrm>
            <a:off x="2362200" y="1671638"/>
            <a:ext cx="289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/>
              <a:t> statement</a:t>
            </a:r>
            <a:endParaRPr lang="en-US" altLang="en-US" sz="2400" b="1"/>
          </a:p>
        </p:txBody>
      </p:sp>
      <p:sp>
        <p:nvSpPr>
          <p:cNvPr id="16417" name="TextBox 46"/>
          <p:cNvSpPr txBox="1">
            <a:spLocks noChangeArrowheads="1"/>
          </p:cNvSpPr>
          <p:nvPr/>
        </p:nvSpPr>
        <p:spPr bwMode="auto">
          <a:xfrm>
            <a:off x="6248400" y="1676401"/>
            <a:ext cx="403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 sz="2400"/>
              <a:t> statement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234509384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– Age.java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prompt and read in the name and age of two people, and print a message stating who is older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Basic algorithm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Prompt and read in the name and age of person 1.</a:t>
            </a:r>
          </a:p>
          <a:p>
            <a:pPr marL="914400" lvl="1" indent="-457200">
              <a:buAutoNum type="arabicPeriod"/>
            </a:pPr>
            <a:r>
              <a:rPr lang="en-US" dirty="0"/>
              <a:t>Prompt and read in the name and age of person 2.</a:t>
            </a:r>
          </a:p>
          <a:p>
            <a:pPr marL="914400" lvl="1" indent="-457200">
              <a:buAutoNum type="arabicPeriod"/>
            </a:pPr>
            <a:r>
              <a:rPr lang="en-US" dirty="0"/>
              <a:t>Compare the two ages and print statement saying who is 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three different types of loops in CSC 171</a:t>
            </a:r>
          </a:p>
          <a:p>
            <a:r>
              <a:rPr lang="en-US" b="1" dirty="0"/>
              <a:t>Conditional loops</a:t>
            </a:r>
            <a:r>
              <a:rPr lang="en-US" dirty="0"/>
              <a:t> (while / do-while): repeats a block of instructions as long as a condition is true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 loop checks the condition and then executes the block if the condition is true (thus is possible the block never executes)</a:t>
            </a:r>
          </a:p>
          <a:p>
            <a:pPr lvl="1"/>
            <a:r>
              <a:rPr lang="en-US" b="1" dirty="0"/>
              <a:t>do-while </a:t>
            </a:r>
            <a:r>
              <a:rPr lang="en-US" dirty="0"/>
              <a:t>loop executes the block and then checks the condition to see if it should do it again (guaranteed to run at least once)</a:t>
            </a:r>
          </a:p>
          <a:p>
            <a:r>
              <a:rPr lang="en-US" b="1" dirty="0"/>
              <a:t>Counting loops</a:t>
            </a:r>
            <a:r>
              <a:rPr lang="en-US" dirty="0"/>
              <a:t> (for):  set up to repeat a block of instructions a pre-set number of times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Covered in CSC 171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program structure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Input / Output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LOOPS (for / while / do-while)</a:t>
            </a:r>
          </a:p>
          <a:p>
            <a:r>
              <a:rPr lang="en-US" dirty="0"/>
              <a:t>Methods and parameters</a:t>
            </a:r>
          </a:p>
          <a:p>
            <a:r>
              <a:rPr lang="en-US" dirty="0"/>
              <a:t>Strings and Arrays</a:t>
            </a:r>
          </a:p>
          <a:p>
            <a:r>
              <a:rPr lang="en-US" dirty="0"/>
              <a:t>Objects and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/ DO-WHILE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Syntax:</a:t>
            </a:r>
            <a:br>
              <a:rPr lang="en-US" dirty="0"/>
            </a:br>
            <a:r>
              <a:rPr lang="en-US" altLang="en-US" dirty="0"/>
              <a:t>	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	{</a:t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  <a:b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 while (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expr1; expr2; expr3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statement(s);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The for loop header requires 3 expressions:</a:t>
            </a:r>
          </a:p>
          <a:p>
            <a:pPr lvl="1"/>
            <a:r>
              <a:rPr lang="en-US" dirty="0"/>
              <a:t>Expr1 – initialize the counter variable (usually to 0 or 1)</a:t>
            </a:r>
          </a:p>
          <a:p>
            <a:pPr lvl="1"/>
            <a:r>
              <a:rPr lang="en-US" dirty="0"/>
              <a:t>Expr2 – sets the condition (keep repeating as long as condition is true)</a:t>
            </a:r>
          </a:p>
          <a:p>
            <a:pPr lvl="1"/>
            <a:r>
              <a:rPr lang="en-US" dirty="0"/>
              <a:t>Expr3 – updates the counter variable (usually increment)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2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– RepeatHelloWorld.java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will prompt the user to enter the number of times to repeat the greeting.  Then it will print out "Hello, world!" that number of times (once per line)</a:t>
            </a:r>
          </a:p>
          <a:p>
            <a:r>
              <a:rPr lang="en-US" dirty="0"/>
              <a:t>Basic algorithm:</a:t>
            </a:r>
          </a:p>
          <a:p>
            <a:pPr marL="0" indent="0">
              <a:buNone/>
            </a:pPr>
            <a:r>
              <a:rPr lang="en-US" dirty="0"/>
              <a:t>	1.  Prompt and read in number of times (n) to print greeting</a:t>
            </a:r>
          </a:p>
          <a:p>
            <a:pPr marL="0" indent="0">
              <a:buNone/>
            </a:pPr>
            <a:r>
              <a:rPr lang="en-US" dirty="0"/>
              <a:t>	2.  Set up FOR loop to run n times</a:t>
            </a:r>
          </a:p>
          <a:p>
            <a:pPr marL="0" indent="0">
              <a:buNone/>
            </a:pPr>
            <a:r>
              <a:rPr lang="en-US" dirty="0"/>
              <a:t>		2.1  Each time through loop, </a:t>
            </a:r>
            <a:r>
              <a:rPr lang="en-US" dirty="0" err="1"/>
              <a:t>println</a:t>
            </a:r>
            <a:r>
              <a:rPr lang="en-US" dirty="0"/>
              <a:t> "Hello, world!"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elements with the same data type</a:t>
            </a:r>
          </a:p>
          <a:p>
            <a:r>
              <a:rPr lang="en-US" dirty="0"/>
              <a:t>Array elements have an order and have an index number</a:t>
            </a:r>
          </a:p>
          <a:p>
            <a:r>
              <a:rPr lang="en-US" dirty="0"/>
              <a:t>Can directly access a specific element via the index number</a:t>
            </a:r>
          </a:p>
          <a:p>
            <a:r>
              <a:rPr lang="en-US" dirty="0"/>
              <a:t>To declare and initialize: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altLang="en-US" i="1" dirty="0" err="1"/>
              <a:t>BaseType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[]</a:t>
            </a:r>
            <a:r>
              <a:rPr lang="en-US" altLang="en-US" i="1" dirty="0"/>
              <a:t> </a:t>
            </a:r>
            <a:r>
              <a:rPr lang="en-US" altLang="en-US" i="1" dirty="0" err="1"/>
              <a:t>arrayName</a:t>
            </a:r>
            <a:r>
              <a:rPr lang="en-US" altLang="en-US" i="1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= new</a:t>
            </a:r>
            <a:r>
              <a:rPr lang="en-US" altLang="en-US" i="1" dirty="0"/>
              <a:t> </a:t>
            </a:r>
            <a:r>
              <a:rPr lang="en-US" altLang="en-US" i="1" dirty="0" err="1"/>
              <a:t>BaseType</a:t>
            </a:r>
            <a:r>
              <a:rPr lang="en-US" altLang="en-US" b="1" dirty="0">
                <a:latin typeface="Courier New" panose="02070309020205020404" pitchFamily="49" charset="0"/>
              </a:rPr>
              <a:t>[</a:t>
            </a:r>
            <a:r>
              <a:rPr lang="en-US" altLang="en-US" i="1" dirty="0"/>
              <a:t>Length</a:t>
            </a:r>
            <a:r>
              <a:rPr lang="en-US" altLang="en-US" b="1" dirty="0">
                <a:latin typeface="Courier New" panose="02070309020205020404" pitchFamily="49" charset="0"/>
              </a:rPr>
              <a:t>]</a:t>
            </a:r>
            <a:r>
              <a:rPr lang="en-US" altLang="en-US" i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x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[10];	//an array of 10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called 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String[] names = new String[8];  //an array of 8 Strings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   // called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loops are really useful when you want to manipulate arrays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Rather than individually access each element in separate instructions, set up a for loop, where the counter variable is used as the index: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1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 and Import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is Java's way of forming a library of classes</a:t>
            </a:r>
          </a:p>
          <a:p>
            <a:r>
              <a:rPr lang="en-US" dirty="0"/>
              <a:t>Use an </a:t>
            </a:r>
            <a:r>
              <a:rPr lang="en-US" b="1" dirty="0"/>
              <a:t>import</a:t>
            </a:r>
            <a:r>
              <a:rPr lang="en-US" dirty="0"/>
              <a:t> statement to use a package that is not in the directory in which you are working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.;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java.lang</a:t>
            </a:r>
            <a:r>
              <a:rPr lang="en-US" dirty="0"/>
              <a:t> package is automatically imported to all Java programs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6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is all about problem solving</a:t>
            </a:r>
          </a:p>
          <a:p>
            <a:r>
              <a:rPr lang="en-US" dirty="0"/>
              <a:t>Start by creating an </a:t>
            </a:r>
            <a:r>
              <a:rPr lang="en-US" b="1" dirty="0"/>
              <a:t>algorithm</a:t>
            </a:r>
            <a:r>
              <a:rPr lang="en-US" dirty="0"/>
              <a:t> – a step-by-step sequence of steps to solve a problem</a:t>
            </a:r>
          </a:p>
          <a:p>
            <a:r>
              <a:rPr lang="en-US" dirty="0"/>
              <a:t>Once the algorithm is verified to solve the problem, translate the algorithm steps to Java code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Problem Solving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None/>
              <a:defRPr/>
            </a:pPr>
            <a:r>
              <a:rPr lang="en-US" altLang="en-US" sz="2400" dirty="0"/>
              <a:t>The general steps in problem solving:</a:t>
            </a:r>
            <a:br>
              <a:rPr lang="en-US" altLang="en-US" sz="2400" dirty="0"/>
            </a:br>
            <a:endParaRPr lang="en-US" altLang="en-US" sz="2400" dirty="0"/>
          </a:p>
          <a:p>
            <a:pPr marL="460375" indent="-460375" defTabSz="457200">
              <a:defRPr/>
            </a:pPr>
            <a:r>
              <a:rPr lang="en-US" altLang="en-US" sz="2400" dirty="0"/>
              <a:t>Understand the problem</a:t>
            </a:r>
          </a:p>
          <a:p>
            <a:pPr marL="860425" lvl="1" indent="-460375" defTabSz="457200">
              <a:defRPr/>
            </a:pPr>
            <a:r>
              <a:rPr lang="en-US" altLang="en-US" sz="2000" dirty="0"/>
              <a:t>Dissect the problem into manageable pieces</a:t>
            </a:r>
          </a:p>
          <a:p>
            <a:pPr marL="460375" indent="-460375" defTabSz="457200">
              <a:defRPr/>
            </a:pPr>
            <a:r>
              <a:rPr lang="en-US" altLang="en-US" sz="2400" dirty="0"/>
              <a:t>Design a solution</a:t>
            </a:r>
          </a:p>
          <a:p>
            <a:pPr marL="460375" indent="-460375" defTabSz="457200">
              <a:defRPr/>
            </a:pPr>
            <a:r>
              <a:rPr lang="en-US" altLang="en-US" sz="2400" dirty="0"/>
              <a:t>Consider alternatives to the solution and refine</a:t>
            </a:r>
          </a:p>
          <a:p>
            <a:pPr marL="460375" indent="-460375" defTabSz="457200">
              <a:defRPr/>
            </a:pPr>
            <a:r>
              <a:rPr lang="en-US" altLang="en-US" sz="2400" dirty="0"/>
              <a:t>Implement the solution</a:t>
            </a:r>
          </a:p>
          <a:p>
            <a:pPr marL="860425" lvl="1" indent="-460375" defTabSz="457200">
              <a:defRPr/>
            </a:pPr>
            <a:r>
              <a:rPr lang="en-US" altLang="en-US" sz="2000" dirty="0"/>
              <a:t>This is where you usually write the code.  Note where in the process this step occurs!</a:t>
            </a:r>
          </a:p>
          <a:p>
            <a:pPr marL="460375" indent="-460375" defTabSz="457200">
              <a:defRPr/>
            </a:pPr>
            <a:r>
              <a:rPr lang="en-US" altLang="en-US" sz="2400" dirty="0"/>
              <a:t>Test the solution and fix any problems that exist</a:t>
            </a:r>
          </a:p>
        </p:txBody>
      </p:sp>
    </p:spTree>
    <p:extLst>
      <p:ext uri="{BB962C8B-B14F-4D97-AF65-F5344CB8AC3E}">
        <p14:creationId xmlns:p14="http://schemas.microsoft.com/office/powerpoint/2010/main" val="106739373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34B42840-1FF3-46AD-A623-D00235172049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704" y="1819656"/>
            <a:ext cx="9710928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Phase 1: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Aspects of the problem which must be specified: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is the input data?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data is valid and what data is invalid?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Who will use the software, and what user interface should be used?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error detection and error messages are desirable?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assumptions are possible?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Are there special cases?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is the form of the output?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documentation is necessary?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What enhancements to the program are likely in the future?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284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5F945E91-42A5-41DC-BB86-BC1C9969B1E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Phase 1: Specification (Continued)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Prototype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program that simulates the behavior of portions of the desired software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Phase 2: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Includes: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Dividing the program into modules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Specifying the purpose of each module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Specifying the data flow among modules</a:t>
            </a:r>
          </a:p>
        </p:txBody>
      </p:sp>
    </p:spTree>
    <p:extLst>
      <p:ext uri="{BB962C8B-B14F-4D97-AF65-F5344CB8AC3E}">
        <p14:creationId xmlns:p14="http://schemas.microsoft.com/office/powerpoint/2010/main" val="192338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Language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is a collection of classes</a:t>
            </a:r>
          </a:p>
          <a:p>
            <a:pPr lvl="1"/>
            <a:r>
              <a:rPr lang="en-US" dirty="0"/>
              <a:t>One class (the </a:t>
            </a:r>
            <a:r>
              <a:rPr lang="en-US" b="1" dirty="0"/>
              <a:t>driver</a:t>
            </a:r>
            <a:r>
              <a:rPr lang="en-US" dirty="0"/>
              <a:t> class) contains the </a:t>
            </a:r>
            <a:r>
              <a:rPr lang="en-US" b="1" dirty="0"/>
              <a:t>main</a:t>
            </a:r>
            <a:r>
              <a:rPr lang="en-US" dirty="0"/>
              <a:t> method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Instructions organized into one or more </a:t>
            </a:r>
            <a:r>
              <a:rPr lang="en-US" b="1" dirty="0"/>
              <a:t>methods</a:t>
            </a:r>
            <a:r>
              <a:rPr lang="en-US" dirty="0"/>
              <a:t> (a named set of instructions that can be invoked)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declare </a:t>
            </a:r>
            <a:r>
              <a:rPr lang="en-US" b="1" dirty="0"/>
              <a:t>variables </a:t>
            </a:r>
            <a:r>
              <a:rPr lang="en-US" dirty="0"/>
              <a:t>to hold a value of a primitive type or a reference to an object</a:t>
            </a:r>
          </a:p>
          <a:p>
            <a:pPr lvl="1"/>
            <a:r>
              <a:rPr lang="en-US" dirty="0"/>
              <a:t>Allows you to save a value by giving it a name, so you can refer to it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0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85B950DE-D2A1-4922-A24B-C7DEFA80ED44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2: Design (Continued)</a:t>
            </a:r>
            <a:endParaRPr lang="en-US" altLang="en-US" b="1"/>
          </a:p>
          <a:p>
            <a:pPr lvl="1" eaLnBrk="1" hangingPunct="1"/>
            <a:r>
              <a:rPr lang="en-US" altLang="en-US"/>
              <a:t>Modules</a:t>
            </a:r>
          </a:p>
          <a:p>
            <a:pPr lvl="2" eaLnBrk="1" hangingPunct="1"/>
            <a:r>
              <a:rPr lang="en-US" altLang="en-US"/>
              <a:t>Self-contained units of code</a:t>
            </a:r>
          </a:p>
          <a:p>
            <a:pPr lvl="2" eaLnBrk="1" hangingPunct="1"/>
            <a:r>
              <a:rPr lang="en-US" altLang="en-US"/>
              <a:t>Should be designed to be:</a:t>
            </a:r>
          </a:p>
          <a:p>
            <a:pPr lvl="3" eaLnBrk="1" hangingPunct="1"/>
            <a:r>
              <a:rPr lang="en-US" altLang="en-US"/>
              <a:t>Loosely coupled</a:t>
            </a:r>
          </a:p>
          <a:p>
            <a:pPr lvl="3" eaLnBrk="1" hangingPunct="1"/>
            <a:r>
              <a:rPr lang="en-US" altLang="en-US"/>
              <a:t>Highly cohesive</a:t>
            </a:r>
          </a:p>
          <a:p>
            <a:pPr lvl="1" eaLnBrk="1" hangingPunct="1"/>
            <a:r>
              <a:rPr lang="en-US" altLang="en-US"/>
              <a:t>Interfaces</a:t>
            </a:r>
          </a:p>
          <a:p>
            <a:pPr lvl="2" eaLnBrk="1" hangingPunct="1"/>
            <a:r>
              <a:rPr lang="en-US" altLang="en-US"/>
              <a:t>Communication mechanisms among modules</a:t>
            </a:r>
          </a:p>
        </p:txBody>
      </p:sp>
    </p:spTree>
    <p:extLst>
      <p:ext uri="{BB962C8B-B14F-4D97-AF65-F5344CB8AC3E}">
        <p14:creationId xmlns:p14="http://schemas.microsoft.com/office/powerpoint/2010/main" val="3354076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07AA9201-1067-4362-B391-282CBA2D0B50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2: Design (Continued)</a:t>
            </a:r>
            <a:endParaRPr lang="en-US" altLang="en-US" b="1"/>
          </a:p>
          <a:p>
            <a:pPr lvl="1" eaLnBrk="1" hangingPunct="1"/>
            <a:r>
              <a:rPr lang="en-US" altLang="en-US"/>
              <a:t>Specifications of a method</a:t>
            </a:r>
          </a:p>
          <a:p>
            <a:pPr lvl="2" eaLnBrk="1" hangingPunct="1"/>
            <a:r>
              <a:rPr lang="en-US" altLang="en-US"/>
              <a:t>A contract between the method and the module that calls it</a:t>
            </a:r>
          </a:p>
          <a:p>
            <a:pPr lvl="2" eaLnBrk="1" hangingPunct="1"/>
            <a:r>
              <a:rPr lang="en-US" altLang="en-US"/>
              <a:t>Should not commit the method to a particular way of performing its task</a:t>
            </a:r>
          </a:p>
          <a:p>
            <a:pPr lvl="2" eaLnBrk="1" hangingPunct="1"/>
            <a:r>
              <a:rPr lang="en-US" altLang="en-US"/>
              <a:t>Include the method’s:</a:t>
            </a:r>
          </a:p>
          <a:p>
            <a:pPr lvl="3" eaLnBrk="1" hangingPunct="1"/>
            <a:r>
              <a:rPr lang="en-US" altLang="en-US"/>
              <a:t>Precondition</a:t>
            </a:r>
          </a:p>
          <a:p>
            <a:pPr lvl="4" eaLnBrk="1" hangingPunct="1"/>
            <a:r>
              <a:rPr lang="en-US" altLang="en-US"/>
              <a:t>A statement of the conditions that must exist at the beginning of the method</a:t>
            </a:r>
          </a:p>
          <a:p>
            <a:pPr lvl="3" eaLnBrk="1" hangingPunct="1"/>
            <a:r>
              <a:rPr lang="en-US" altLang="en-US"/>
              <a:t>Postcondition</a:t>
            </a:r>
          </a:p>
          <a:p>
            <a:pPr lvl="4" eaLnBrk="1" hangingPunct="1"/>
            <a:r>
              <a:rPr lang="en-US" altLang="en-US"/>
              <a:t>A statement of the conditions at the end of the method </a:t>
            </a:r>
          </a:p>
        </p:txBody>
      </p:sp>
    </p:spTree>
    <p:extLst>
      <p:ext uri="{BB962C8B-B14F-4D97-AF65-F5344CB8AC3E}">
        <p14:creationId xmlns:p14="http://schemas.microsoft.com/office/powerpoint/2010/main" val="394904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58780645-6D64-474F-B46E-84BED24EDA62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Phase 3: Risk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Building software entails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Techniques exist to identify, assess, and manage the risks of creating a software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Phase 4: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Formal methods can be used to prove that an algorithm is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Assertion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 statement about a particular condition at a certain point in an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Java’s </a:t>
            </a:r>
            <a:r>
              <a:rPr lang="en-US" altLang="en-US">
                <a:cs typeface="Courier New" panose="02070309020205020404" pitchFamily="49" charset="0"/>
              </a:rPr>
              <a:t>assert</a:t>
            </a:r>
            <a:r>
              <a:rPr lang="en-US" altLang="en-US"/>
              <a:t> statement: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i="1">
                <a:cs typeface="Courier New" panose="02070309020205020404" pitchFamily="49" charset="0"/>
              </a:rPr>
              <a:t>booleanExpression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266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EEAA22DB-8E37-48C1-9AA2-96931533D5A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4: Verification (Continued)</a:t>
            </a:r>
          </a:p>
          <a:p>
            <a:pPr lvl="1" eaLnBrk="1" hangingPunct="1"/>
            <a:r>
              <a:rPr lang="en-US" altLang="en-US"/>
              <a:t>Invariant</a:t>
            </a:r>
          </a:p>
          <a:p>
            <a:pPr lvl="2" eaLnBrk="1" hangingPunct="1"/>
            <a:r>
              <a:rPr lang="en-US" altLang="en-US"/>
              <a:t>A condition that is always true at a particular point in an algorithm</a:t>
            </a:r>
          </a:p>
          <a:p>
            <a:pPr lvl="1" eaLnBrk="1" hangingPunct="1"/>
            <a:r>
              <a:rPr lang="en-US" altLang="en-US"/>
              <a:t>Loop invariant</a:t>
            </a:r>
          </a:p>
          <a:p>
            <a:pPr lvl="2" eaLnBrk="1" hangingPunct="1"/>
            <a:r>
              <a:rPr lang="en-US" altLang="en-US"/>
              <a:t>A condition that is true before and after each execution of an algorithm’s loop</a:t>
            </a:r>
          </a:p>
          <a:p>
            <a:pPr lvl="2" eaLnBrk="1" hangingPunct="1"/>
            <a:r>
              <a:rPr lang="en-US" altLang="en-US"/>
              <a:t>Can be used to detect errors before coding is started</a:t>
            </a:r>
          </a:p>
        </p:txBody>
      </p:sp>
    </p:spTree>
    <p:extLst>
      <p:ext uri="{BB962C8B-B14F-4D97-AF65-F5344CB8AC3E}">
        <p14:creationId xmlns:p14="http://schemas.microsoft.com/office/powerpoint/2010/main" val="261789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2F4D37B2-3E21-4F8D-8902-29801E465207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Phase 4: Verification (Continued)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invariant for a correct loop is true: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Initially, after any initialization steps, but before the loop begins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Before every iteration of the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After every iteration of the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After the loop terminates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Phase 5: 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Involves: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Translating the design into a particular programming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Removing syntax errors</a:t>
            </a:r>
          </a:p>
        </p:txBody>
      </p:sp>
    </p:spTree>
    <p:extLst>
      <p:ext uri="{BB962C8B-B14F-4D97-AF65-F5344CB8AC3E}">
        <p14:creationId xmlns:p14="http://schemas.microsoft.com/office/powerpoint/2010/main" val="251707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22B9AF18-6CD0-4080-88C3-7868E317E3E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6: Testing</a:t>
            </a:r>
          </a:p>
          <a:p>
            <a:pPr lvl="1" eaLnBrk="1" hangingPunct="1"/>
            <a:r>
              <a:rPr lang="en-US" altLang="en-US"/>
              <a:t>Involves:</a:t>
            </a:r>
          </a:p>
          <a:p>
            <a:pPr lvl="2" eaLnBrk="1" hangingPunct="1"/>
            <a:r>
              <a:rPr lang="en-US" altLang="en-US"/>
              <a:t>Removing the logical errors</a:t>
            </a:r>
          </a:p>
          <a:p>
            <a:pPr lvl="1" eaLnBrk="1" hangingPunct="1"/>
            <a:r>
              <a:rPr lang="en-US" altLang="en-US"/>
              <a:t>Test data should include:</a:t>
            </a:r>
          </a:p>
          <a:p>
            <a:pPr lvl="2" eaLnBrk="1" hangingPunct="1"/>
            <a:r>
              <a:rPr lang="en-US" altLang="en-US"/>
              <a:t>Valid data that leads to a known result</a:t>
            </a:r>
          </a:p>
          <a:p>
            <a:pPr lvl="2" eaLnBrk="1" hangingPunct="1"/>
            <a:r>
              <a:rPr lang="en-US" altLang="en-US"/>
              <a:t>Invalid data</a:t>
            </a:r>
          </a:p>
          <a:p>
            <a:pPr lvl="2" eaLnBrk="1" hangingPunct="1"/>
            <a:r>
              <a:rPr lang="en-US" altLang="en-US"/>
              <a:t>Random data</a:t>
            </a:r>
          </a:p>
          <a:p>
            <a:pPr lvl="2" eaLnBrk="1" hangingPunct="1"/>
            <a:r>
              <a:rPr lang="en-US" altLang="en-US"/>
              <a:t>Actual data</a:t>
            </a:r>
          </a:p>
        </p:txBody>
      </p:sp>
    </p:spTree>
    <p:extLst>
      <p:ext uri="{BB962C8B-B14F-4D97-AF65-F5344CB8AC3E}">
        <p14:creationId xmlns:p14="http://schemas.microsoft.com/office/powerpoint/2010/main" val="2846564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8ABACD37-BEF0-427B-9223-2775BC4F16F2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Phase 7: Refining the Solution</a:t>
            </a:r>
          </a:p>
          <a:p>
            <a:pPr lvl="1" eaLnBrk="1" hangingPunct="1"/>
            <a:r>
              <a:rPr lang="en-US" altLang="en-US"/>
              <a:t>During phases 1 through 6</a:t>
            </a:r>
          </a:p>
          <a:p>
            <a:pPr lvl="2" eaLnBrk="1" hangingPunct="1"/>
            <a:r>
              <a:rPr lang="en-US" altLang="en-US"/>
              <a:t>A working program is developed under simplifying assumptions</a:t>
            </a:r>
          </a:p>
          <a:p>
            <a:pPr lvl="1" eaLnBrk="1" hangingPunct="1"/>
            <a:r>
              <a:rPr lang="en-US" altLang="en-US"/>
              <a:t>During phase 7</a:t>
            </a:r>
          </a:p>
          <a:p>
            <a:pPr lvl="2" eaLnBrk="1" hangingPunct="1"/>
            <a:r>
              <a:rPr lang="en-US" altLang="en-US"/>
              <a:t>Refining sophistication is added, such as:</a:t>
            </a:r>
          </a:p>
          <a:p>
            <a:pPr lvl="3" eaLnBrk="1" hangingPunct="1"/>
            <a:r>
              <a:rPr lang="en-US" altLang="en-US"/>
              <a:t>More sophisticated input and output routines</a:t>
            </a:r>
          </a:p>
          <a:p>
            <a:pPr lvl="3" eaLnBrk="1" hangingPunct="1"/>
            <a:r>
              <a:rPr lang="en-US" altLang="en-US"/>
              <a:t>Additional features</a:t>
            </a:r>
          </a:p>
          <a:p>
            <a:pPr lvl="3" eaLnBrk="1" hangingPunct="1"/>
            <a:r>
              <a:rPr lang="en-US" altLang="en-US"/>
              <a:t>More error checks</a:t>
            </a:r>
          </a:p>
        </p:txBody>
      </p:sp>
    </p:spTree>
    <p:extLst>
      <p:ext uri="{BB962C8B-B14F-4D97-AF65-F5344CB8AC3E}">
        <p14:creationId xmlns:p14="http://schemas.microsoft.com/office/powerpoint/2010/main" val="2704328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3766D3EA-F6D4-45A3-989E-4970653E67A9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Life Cycle of Software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544" y="1828800"/>
            <a:ext cx="928725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Phase 8: 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Involves: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Distribution to the intended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Use by the 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Phase 9: Maintenance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Involves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Correcting user-detected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Adding more features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Modifying existing portions to suit the users better</a:t>
            </a:r>
          </a:p>
        </p:txBody>
      </p:sp>
    </p:spTree>
    <p:extLst>
      <p:ext uri="{BB962C8B-B14F-4D97-AF65-F5344CB8AC3E}">
        <p14:creationId xmlns:p14="http://schemas.microsoft.com/office/powerpoint/2010/main" val="992391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 and 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a solution should be modularized – confine implementation details into smaller modules and keep details contained within the modules</a:t>
            </a:r>
          </a:p>
          <a:p>
            <a:pPr lvl="1"/>
            <a:r>
              <a:rPr lang="en-US" dirty="0"/>
              <a:t>"I know this method will perform this task and I know how to use the method to perform the task… but I don't care how it performs the task."</a:t>
            </a:r>
          </a:p>
          <a:p>
            <a:r>
              <a:rPr lang="en-US" dirty="0"/>
              <a:t>Information hiding:  hide details within a module</a:t>
            </a:r>
          </a:p>
          <a:p>
            <a:pPr lvl="1"/>
            <a:r>
              <a:rPr lang="en-US" dirty="0"/>
              <a:t>Ensure that no other module can tamper with these hidden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0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4DAF4A69-09C3-49D2-8C65-6401A0C8D8CD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Object-Oriented Design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Object-oriented approach to modularity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Produces a collection of objects that have behaviors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instance of a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Combines data and operations on that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technique that hides inner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Methods encapsulate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Objects encapsulate data as well as actions</a:t>
            </a:r>
          </a:p>
        </p:txBody>
      </p:sp>
    </p:spTree>
    <p:extLst>
      <p:ext uri="{BB962C8B-B14F-4D97-AF65-F5344CB8AC3E}">
        <p14:creationId xmlns:p14="http://schemas.microsoft.com/office/powerpoint/2010/main" val="280363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class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sz="2400" b="1" dirty="0">
                <a:latin typeface="Courier New" panose="02070309020205020404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//</a:t>
            </a:r>
            <a:r>
              <a:rPr lang="en-US" altLang="en-US" sz="2400" dirty="0"/>
              <a:t> </a:t>
            </a:r>
            <a:r>
              <a:rPr lang="en-US" altLang="en-US" sz="2400" i="1" dirty="0"/>
              <a:t>Introductory comment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public static void main(String []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</a:rPr>
              <a:t>){</a:t>
            </a:r>
          </a:p>
          <a:p>
            <a:pPr>
              <a:buFontTx/>
              <a:buNone/>
            </a:pPr>
            <a:r>
              <a:rPr lang="en-US" altLang="en-US" sz="2400" i="1" dirty="0"/>
              <a:t> 	  	instructions (variable declarations / expressions / </a:t>
            </a:r>
            <a:r>
              <a:rPr lang="en-US" altLang="en-US" sz="2400" i="1" dirty="0" err="1"/>
              <a:t>etc</a:t>
            </a:r>
            <a:r>
              <a:rPr lang="en-US" altLang="en-US" sz="2400" i="1" dirty="0"/>
              <a:t>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4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4E6B50A7-BF42-4EAE-B0E9-BCC2172AA4A7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Object-Oriented Design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Principles of object-oriented programming (OOP)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Encapsulation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Objects combine data and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Inheritance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Classes can inherit properties from other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Polymorphism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Objects can determine appropriate operations at execution time </a:t>
            </a:r>
          </a:p>
        </p:txBody>
      </p:sp>
    </p:spTree>
    <p:extLst>
      <p:ext uri="{BB962C8B-B14F-4D97-AF65-F5344CB8AC3E}">
        <p14:creationId xmlns:p14="http://schemas.microsoft.com/office/powerpoint/2010/main" val="1059396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49317A80-12F1-4E1E-B32B-5076507E624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Functional Decomposition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9448800" cy="4038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Object-oriented design (OOD)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Produces modular solutions for problems that primarily involve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Identifies objects by focusing on the nouns in the problem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Functional Decomposition (FD)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Produces modular solutions for problems in which the emphasis is on the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Identifies actions by focusing on the verbs in the problem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task is addressed at successively lower levels of detail</a:t>
            </a:r>
          </a:p>
        </p:txBody>
      </p:sp>
    </p:spTree>
    <p:extLst>
      <p:ext uri="{BB962C8B-B14F-4D97-AF65-F5344CB8AC3E}">
        <p14:creationId xmlns:p14="http://schemas.microsoft.com/office/powerpoint/2010/main" val="2650723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2-</a:t>
            </a:r>
            <a:fld id="{A2197D0C-40B6-4435-A7CB-FD7C95ADE44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Functional Decomposition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86000" y="5562601"/>
            <a:ext cx="7848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Figure 2-4</a:t>
            </a: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A structure chart showing the hierarchy of modules</a:t>
            </a:r>
          </a:p>
        </p:txBody>
      </p:sp>
      <p:pic>
        <p:nvPicPr>
          <p:cNvPr id="266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9575"/>
            <a:ext cx="8305800" cy="3651250"/>
          </a:xfrm>
          <a:noFill/>
        </p:spPr>
      </p:pic>
    </p:spTree>
    <p:extLst>
      <p:ext uri="{BB962C8B-B14F-4D97-AF65-F5344CB8AC3E}">
        <p14:creationId xmlns:p14="http://schemas.microsoft.com/office/powerpoint/2010/main" val="224475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Class Header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2590800"/>
            <a:ext cx="8153400" cy="3505200"/>
          </a:xfrm>
          <a:noFill/>
        </p:spPr>
        <p:txBody>
          <a:bodyPr/>
          <a:lstStyle/>
          <a:p>
            <a:pPr marL="609600" indent="-609600"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2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ClassName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marL="609600" indent="-609600">
              <a:spcAft>
                <a:spcPts val="600"/>
              </a:spcAft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609600" indent="-609600">
              <a:spcAft>
                <a:spcPts val="600"/>
              </a:spcAft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609600" indent="-609600">
              <a:spcAft>
                <a:spcPts val="600"/>
              </a:spcAft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609600" indent="-609600">
              <a:spcAft>
                <a:spcPts val="600"/>
              </a:spcAft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marL="609600" indent="-609600">
              <a:spcAft>
                <a:spcPts val="600"/>
              </a:spcAft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marL="609600" indent="-609600">
              <a:buNone/>
            </a:pPr>
            <a:endParaRPr lang="en-US" altLang="en-US" sz="2400" dirty="0"/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2667000" y="3810001"/>
            <a:ext cx="22860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B0F0"/>
                </a:solidFill>
              </a:rPr>
              <a:t>Keyword: denotes this is "public" (rather than "private")</a:t>
            </a:r>
          </a:p>
        </p:txBody>
      </p:sp>
      <p:cxnSp>
        <p:nvCxnSpPr>
          <p:cNvPr id="5127" name="Straight Arrow Connector 7"/>
          <p:cNvCxnSpPr>
            <a:cxnSpLocks noChangeShapeType="1"/>
          </p:cNvCxnSpPr>
          <p:nvPr/>
        </p:nvCxnSpPr>
        <p:spPr bwMode="auto">
          <a:xfrm flipH="1" flipV="1">
            <a:off x="2743200" y="3048000"/>
            <a:ext cx="45720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TextBox 22"/>
          <p:cNvSpPr txBox="1">
            <a:spLocks noChangeArrowheads="1"/>
          </p:cNvSpPr>
          <p:nvPr/>
        </p:nvSpPr>
        <p:spPr bwMode="auto">
          <a:xfrm>
            <a:off x="2819400" y="1676401"/>
            <a:ext cx="2286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B0F0"/>
                </a:solidFill>
              </a:rPr>
              <a:t>Keyword: denotes this is a class</a:t>
            </a:r>
          </a:p>
        </p:txBody>
      </p:sp>
      <p:cxnSp>
        <p:nvCxnSpPr>
          <p:cNvPr id="5129" name="Straight Arrow Connector 25"/>
          <p:cNvCxnSpPr>
            <a:cxnSpLocks noChangeShapeType="1"/>
            <a:stCxn id="5128" idx="2"/>
          </p:cNvCxnSpPr>
          <p:nvPr/>
        </p:nvCxnSpPr>
        <p:spPr bwMode="auto">
          <a:xfrm flipH="1">
            <a:off x="3886200" y="2384426"/>
            <a:ext cx="76200" cy="2825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TextBox 26"/>
          <p:cNvSpPr txBox="1">
            <a:spLocks noChangeArrowheads="1"/>
          </p:cNvSpPr>
          <p:nvPr/>
        </p:nvSpPr>
        <p:spPr bwMode="auto">
          <a:xfrm>
            <a:off x="5562600" y="3352801"/>
            <a:ext cx="396240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u="sng">
                <a:solidFill>
                  <a:srgbClr val="00B0F0"/>
                </a:solidFill>
              </a:rPr>
              <a:t>Name of our class</a:t>
            </a:r>
            <a:r>
              <a:rPr lang="en-US" altLang="en-US" sz="2000" i="1">
                <a:solidFill>
                  <a:srgbClr val="00B0F0"/>
                </a:solidFill>
              </a:rPr>
              <a:t>:</a:t>
            </a:r>
            <a:br>
              <a:rPr lang="en-US" altLang="en-US" sz="2000" i="1">
                <a:solidFill>
                  <a:srgbClr val="00B0F0"/>
                </a:solidFill>
              </a:rPr>
            </a:br>
            <a:endParaRPr lang="en-US" altLang="en-US" sz="2000" i="1">
              <a:solidFill>
                <a:srgbClr val="00B0F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rgbClr val="00B0F0"/>
                </a:solidFill>
              </a:rPr>
              <a:t> Class names must be a single word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rgbClr val="00B0F0"/>
                </a:solidFill>
              </a:rPr>
              <a:t> Convention is that class names start with capital letter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rgbClr val="00B0F0"/>
                </a:solidFill>
              </a:rPr>
              <a:t> If using multiple words, remove spaces and capitalize first letter of each word</a:t>
            </a:r>
          </a:p>
        </p:txBody>
      </p:sp>
      <p:cxnSp>
        <p:nvCxnSpPr>
          <p:cNvPr id="5131" name="Straight Arrow Connector 28"/>
          <p:cNvCxnSpPr>
            <a:cxnSpLocks noChangeShapeType="1"/>
            <a:stCxn id="5130" idx="0"/>
          </p:cNvCxnSpPr>
          <p:nvPr/>
        </p:nvCxnSpPr>
        <p:spPr bwMode="auto">
          <a:xfrm flipH="1" flipV="1">
            <a:off x="5715000" y="2994026"/>
            <a:ext cx="1828800" cy="3587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465406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Method Header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2590800"/>
            <a:ext cx="8153400" cy="35052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public class 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</a:rPr>
              <a:t>MyFirstProgram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public static void main(String[]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609600" indent="-609600">
              <a:spcAft>
                <a:spcPts val="600"/>
              </a:spcAft>
              <a:buNone/>
              <a:defRPr/>
            </a:pPr>
            <a:endParaRPr lang="en-US" sz="2400" b="1" dirty="0">
              <a:latin typeface="Courier New" pitchFamily="49" charset="0"/>
            </a:endParaRP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	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marL="609600" indent="-609600">
              <a:buNone/>
              <a:defRPr/>
            </a:pPr>
            <a:endParaRPr lang="en-US" sz="2400" dirty="0"/>
          </a:p>
        </p:txBody>
      </p:sp>
      <p:sp>
        <p:nvSpPr>
          <p:cNvPr id="6150" name="TextBox 11"/>
          <p:cNvSpPr txBox="1">
            <a:spLocks noChangeArrowheads="1"/>
          </p:cNvSpPr>
          <p:nvPr/>
        </p:nvSpPr>
        <p:spPr bwMode="auto">
          <a:xfrm>
            <a:off x="2133600" y="4267201"/>
            <a:ext cx="20574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0000"/>
                </a:solidFill>
              </a:rPr>
              <a:t>Denotes method is public (as opposed to private)</a:t>
            </a:r>
          </a:p>
        </p:txBody>
      </p:sp>
      <p:cxnSp>
        <p:nvCxnSpPr>
          <p:cNvPr id="6151" name="Straight Arrow Connector 13"/>
          <p:cNvCxnSpPr>
            <a:cxnSpLocks noChangeShapeType="1"/>
          </p:cNvCxnSpPr>
          <p:nvPr/>
        </p:nvCxnSpPr>
        <p:spPr bwMode="auto">
          <a:xfrm flipH="1" flipV="1">
            <a:off x="3276600" y="3505200"/>
            <a:ext cx="152400" cy="762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Box 22"/>
          <p:cNvSpPr txBox="1">
            <a:spLocks noChangeArrowheads="1"/>
          </p:cNvSpPr>
          <p:nvPr/>
        </p:nvSpPr>
        <p:spPr bwMode="auto">
          <a:xfrm>
            <a:off x="4648200" y="3962400"/>
            <a:ext cx="1981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0000"/>
                </a:solidFill>
              </a:rPr>
              <a:t>Return type</a:t>
            </a:r>
          </a:p>
        </p:txBody>
      </p:sp>
      <p:cxnSp>
        <p:nvCxnSpPr>
          <p:cNvPr id="6153" name="Straight Arrow Connector 25"/>
          <p:cNvCxnSpPr>
            <a:cxnSpLocks noChangeShapeType="1"/>
          </p:cNvCxnSpPr>
          <p:nvPr/>
        </p:nvCxnSpPr>
        <p:spPr bwMode="auto">
          <a:xfrm flipV="1">
            <a:off x="4419600" y="3505200"/>
            <a:ext cx="152400" cy="1295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4" name="Straight Arrow Connector 28"/>
          <p:cNvCxnSpPr>
            <a:cxnSpLocks noChangeShapeType="1"/>
            <a:stCxn id="6152" idx="0"/>
          </p:cNvCxnSpPr>
          <p:nvPr/>
        </p:nvCxnSpPr>
        <p:spPr bwMode="auto">
          <a:xfrm flipV="1">
            <a:off x="5638800" y="3505200"/>
            <a:ext cx="762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TextBox 29"/>
          <p:cNvSpPr txBox="1">
            <a:spLocks noChangeArrowheads="1"/>
          </p:cNvSpPr>
          <p:nvPr/>
        </p:nvSpPr>
        <p:spPr bwMode="auto">
          <a:xfrm>
            <a:off x="6781800" y="3810001"/>
            <a:ext cx="2438400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0000"/>
                </a:solidFill>
              </a:rPr>
              <a:t>Method name:</a:t>
            </a:r>
          </a:p>
          <a:p>
            <a:pPr eaLnBrk="1" hangingPunct="1"/>
            <a:endParaRPr lang="en-US" altLang="en-US" sz="2000" i="1">
              <a:solidFill>
                <a:srgbClr val="FF0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rgbClr val="FF0000"/>
                </a:solidFill>
              </a:rPr>
              <a:t> "main" is a special name for the main method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solidFill>
                  <a:srgbClr val="FF0000"/>
                </a:solidFill>
              </a:rPr>
              <a:t> Convention is that method names start with lower case letter</a:t>
            </a:r>
            <a:endParaRPr lang="en-US" altLang="en-US" sz="2000" i="1">
              <a:solidFill>
                <a:srgbClr val="FF0000"/>
              </a:solidFill>
            </a:endParaRPr>
          </a:p>
        </p:txBody>
      </p:sp>
      <p:cxnSp>
        <p:nvCxnSpPr>
          <p:cNvPr id="6156" name="Straight Arrow Connector 31"/>
          <p:cNvCxnSpPr>
            <a:cxnSpLocks noChangeShapeType="1"/>
          </p:cNvCxnSpPr>
          <p:nvPr/>
        </p:nvCxnSpPr>
        <p:spPr bwMode="auto">
          <a:xfrm flipH="1" flipV="1">
            <a:off x="6629400" y="3505200"/>
            <a:ext cx="9144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TextBox 32"/>
          <p:cNvSpPr txBox="1">
            <a:spLocks noChangeArrowheads="1"/>
          </p:cNvSpPr>
          <p:nvPr/>
        </p:nvSpPr>
        <p:spPr bwMode="auto">
          <a:xfrm>
            <a:off x="7848600" y="1524001"/>
            <a:ext cx="22860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0000"/>
                </a:solidFill>
              </a:rPr>
              <a:t>Argument list – </a:t>
            </a:r>
            <a:r>
              <a:rPr lang="en-US" altLang="en-US" sz="2000">
                <a:solidFill>
                  <a:srgbClr val="FF0000"/>
                </a:solidFill>
              </a:rPr>
              <a:t>main </a:t>
            </a:r>
            <a:r>
              <a:rPr lang="en-US" altLang="en-US" sz="2000" i="1">
                <a:solidFill>
                  <a:srgbClr val="FF0000"/>
                </a:solidFill>
              </a:rPr>
              <a:t>method will always use this argument list</a:t>
            </a:r>
          </a:p>
        </p:txBody>
      </p:sp>
      <p:cxnSp>
        <p:nvCxnSpPr>
          <p:cNvPr id="6158" name="Straight Arrow Connector 34"/>
          <p:cNvCxnSpPr>
            <a:cxnSpLocks noChangeShapeType="1"/>
            <a:stCxn id="6157" idx="2"/>
          </p:cNvCxnSpPr>
          <p:nvPr/>
        </p:nvCxnSpPr>
        <p:spPr bwMode="auto">
          <a:xfrm flipH="1">
            <a:off x="8305800" y="2847976"/>
            <a:ext cx="685800" cy="2762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TextBox 22"/>
          <p:cNvSpPr txBox="1">
            <a:spLocks noChangeArrowheads="1"/>
          </p:cNvSpPr>
          <p:nvPr/>
        </p:nvSpPr>
        <p:spPr bwMode="auto">
          <a:xfrm>
            <a:off x="4318000" y="4800601"/>
            <a:ext cx="19812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FF0000"/>
                </a:solidFill>
              </a:rPr>
              <a:t>Optional keyword to denote method is static</a:t>
            </a:r>
          </a:p>
        </p:txBody>
      </p:sp>
    </p:spTree>
    <p:extLst>
      <p:ext uri="{BB962C8B-B14F-4D97-AF65-F5344CB8AC3E}">
        <p14:creationId xmlns:p14="http://schemas.microsoft.com/office/powerpoint/2010/main" val="4766842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Method Statements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153400" cy="3505200"/>
          </a:xfrm>
        </p:spPr>
        <p:txBody>
          <a:bodyPr/>
          <a:lstStyle/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public class </a:t>
            </a:r>
            <a:r>
              <a:rPr lang="en-US" sz="2400" b="1" dirty="0" err="1">
                <a:solidFill>
                  <a:srgbClr val="00B0F0"/>
                </a:solidFill>
                <a:latin typeface="Courier New" pitchFamily="49" charset="0"/>
              </a:rPr>
              <a:t>MyFirstProgram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public static void main(String[]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("Hello, world!");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	}</a:t>
            </a:r>
          </a:p>
          <a:p>
            <a:pPr marL="609600" indent="-609600">
              <a:spcAft>
                <a:spcPts val="600"/>
              </a:spcAft>
              <a:buNone/>
              <a:defRPr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marL="609600" indent="-609600">
              <a:buNone/>
              <a:defRPr/>
            </a:pP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810000"/>
            <a:ext cx="3276600" cy="2554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Statements appear after method header, separated by semi-colons: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 Each statement is executed in order that they appear.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Statements are </a:t>
            </a:r>
            <a:r>
              <a:rPr lang="en-US" sz="2000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case-sensitive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.</a:t>
            </a:r>
          </a:p>
        </p:txBody>
      </p:sp>
      <p:cxnSp>
        <p:nvCxnSpPr>
          <p:cNvPr id="7175" name="Straight Arrow Connector 16"/>
          <p:cNvCxnSpPr>
            <a:cxnSpLocks noChangeShapeType="1"/>
            <a:stCxn id="15" idx="0"/>
          </p:cNvCxnSpPr>
          <p:nvPr/>
        </p:nvCxnSpPr>
        <p:spPr bwMode="auto">
          <a:xfrm flipH="1" flipV="1">
            <a:off x="4114800" y="3276600"/>
            <a:ext cx="95250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086600" y="3581401"/>
            <a:ext cx="3276600" cy="132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This is our basic 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print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</a:rPr>
              <a:t> statement that allows output to be printed to the terminal.</a:t>
            </a:r>
          </a:p>
        </p:txBody>
      </p:sp>
    </p:spTree>
    <p:extLst>
      <p:ext uri="{BB962C8B-B14F-4D97-AF65-F5344CB8AC3E}">
        <p14:creationId xmlns:p14="http://schemas.microsoft.com/office/powerpoint/2010/main" val="234208423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named value</a:t>
            </a:r>
          </a:p>
          <a:p>
            <a:r>
              <a:rPr lang="en-US" dirty="0"/>
              <a:t>Contains a value of a primitive type or a reference to an object</a:t>
            </a:r>
          </a:p>
          <a:p>
            <a:r>
              <a:rPr lang="en-US" dirty="0"/>
              <a:t>Variables must be declared (only once) before they can be used</a:t>
            </a:r>
          </a:p>
          <a:p>
            <a:pPr lvl="1"/>
            <a:r>
              <a:rPr lang="en-US" dirty="0"/>
              <a:t>Declare by stating its </a:t>
            </a:r>
            <a:r>
              <a:rPr lang="en-US" b="1" dirty="0"/>
              <a:t>type</a:t>
            </a:r>
            <a:r>
              <a:rPr lang="en-US" dirty="0"/>
              <a:t> followed by its </a:t>
            </a:r>
            <a:r>
              <a:rPr lang="en-US" b="1" dirty="0"/>
              <a:t>name</a:t>
            </a:r>
            <a:r>
              <a:rPr lang="en-US" dirty="0"/>
              <a:t> or </a:t>
            </a:r>
            <a:r>
              <a:rPr lang="en-US" b="1" dirty="0"/>
              <a:t>identifier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	// the radius of a circle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sum;		// an integer representing a sum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name;	// reference to a String object (a name)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Scanner scan;	// Scanner object to read input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Thing one;		// Some generic Thing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8 pre-defined </a:t>
            </a:r>
            <a:r>
              <a:rPr lang="en-US" b="1" dirty="0"/>
              <a:t>primitive data types</a:t>
            </a:r>
            <a:r>
              <a:rPr lang="en-US" dirty="0"/>
              <a:t> with reserved words to identify them:</a:t>
            </a:r>
            <a:br>
              <a:rPr lang="en-US" dirty="0"/>
            </a:br>
            <a:r>
              <a:rPr lang="en-US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byte		short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long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float		double	char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dirty="0"/>
          </a:p>
          <a:p>
            <a:r>
              <a:rPr lang="en-US" dirty="0"/>
              <a:t>Everything else are </a:t>
            </a:r>
            <a:r>
              <a:rPr lang="en-US" b="1" dirty="0"/>
              <a:t>objects</a:t>
            </a:r>
            <a:r>
              <a:rPr lang="en-US" dirty="0"/>
              <a:t> (think of as customized data types)</a:t>
            </a:r>
          </a:p>
          <a:p>
            <a:pPr lvl="1"/>
            <a:r>
              <a:rPr lang="en-US" dirty="0"/>
              <a:t>Some are pre-defined and we use extensively: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	Scanner	Random</a:t>
            </a:r>
            <a:endParaRPr lang="en-US" dirty="0"/>
          </a:p>
          <a:p>
            <a:pPr lvl="1"/>
            <a:r>
              <a:rPr lang="en-US" dirty="0"/>
              <a:t>But more useful is we can create our own classes to make our own data types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	Grade		Sphere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2673</Words>
  <Application>Microsoft Office PowerPoint</Application>
  <PresentationFormat>Widescreen</PresentationFormat>
  <Paragraphs>381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Intermediate Computer Programming</vt:lpstr>
      <vt:lpstr>Topics Covered in CSC 171</vt:lpstr>
      <vt:lpstr>Java Language Basics</vt:lpstr>
      <vt:lpstr>Basic Framework</vt:lpstr>
      <vt:lpstr>Class Header</vt:lpstr>
      <vt:lpstr>Method Header</vt:lpstr>
      <vt:lpstr>Method Statements</vt:lpstr>
      <vt:lpstr>Variables</vt:lpstr>
      <vt:lpstr>Data Types</vt:lpstr>
      <vt:lpstr>Assignments and Expressions</vt:lpstr>
      <vt:lpstr>Strings</vt:lpstr>
      <vt:lpstr>Non-Static vs. Static Methods</vt:lpstr>
      <vt:lpstr>Boolean Expressions</vt:lpstr>
      <vt:lpstr>Java  String Methods</vt:lpstr>
      <vt:lpstr>Java String Methods</vt:lpstr>
      <vt:lpstr>Branches</vt:lpstr>
      <vt:lpstr>Decision Flow</vt:lpstr>
      <vt:lpstr>Example – Age.java</vt:lpstr>
      <vt:lpstr>Loops</vt:lpstr>
      <vt:lpstr>WHILE / DO-WHILE</vt:lpstr>
      <vt:lpstr>FOR</vt:lpstr>
      <vt:lpstr>Example – RepeatHelloWorld.java</vt:lpstr>
      <vt:lpstr>Arrays</vt:lpstr>
      <vt:lpstr>Arrays</vt:lpstr>
      <vt:lpstr>Packages and Import Statements</vt:lpstr>
      <vt:lpstr>Problem Solving</vt:lpstr>
      <vt:lpstr>Problem Solving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The Life Cycle of Software</vt:lpstr>
      <vt:lpstr>Abstraction and Information Hiding</vt:lpstr>
      <vt:lpstr>Object-Oriented Design</vt:lpstr>
      <vt:lpstr>Object-Oriented Design</vt:lpstr>
      <vt:lpstr>Functional Decomposition</vt:lpstr>
      <vt:lpstr>Functional Decomposition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Computer Programming</dc:title>
  <dc:creator>Sung Kim</dc:creator>
  <cp:lastModifiedBy>Lylybell Teran</cp:lastModifiedBy>
  <cp:revision>30</cp:revision>
  <dcterms:created xsi:type="dcterms:W3CDTF">2019-01-16T17:18:33Z</dcterms:created>
  <dcterms:modified xsi:type="dcterms:W3CDTF">2022-01-27T16:31:33Z</dcterms:modified>
</cp:coreProperties>
</file>