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299" r:id="rId15"/>
    <p:sldId id="296" r:id="rId16"/>
    <p:sldId id="307" r:id="rId17"/>
    <p:sldId id="308" r:id="rId18"/>
    <p:sldId id="309" r:id="rId19"/>
    <p:sldId id="310" r:id="rId20"/>
    <p:sldId id="297" r:id="rId21"/>
    <p:sldId id="291" r:id="rId22"/>
    <p:sldId id="306" r:id="rId23"/>
    <p:sldId id="294" r:id="rId24"/>
    <p:sldId id="274" r:id="rId25"/>
    <p:sldId id="293" r:id="rId26"/>
    <p:sldId id="280" r:id="rId27"/>
    <p:sldId id="264" r:id="rId28"/>
    <p:sldId id="282" r:id="rId29"/>
    <p:sldId id="283" r:id="rId30"/>
    <p:sldId id="284" r:id="rId31"/>
  </p:sldIdLst>
  <p:sldSz cx="9144000" cy="5143500" type="screen16x9"/>
  <p:notesSz cx="6858000" cy="9144000"/>
  <p:embeddedFontLst>
    <p:embeddedFont>
      <p:font typeface="Cambria Math" panose="02040503050406030204" pitchFamily="18" charset="0"/>
      <p:regular r:id="rId33"/>
    </p:embeddedFont>
    <p:embeddedFont>
      <p:font typeface="Oswald" panose="020B0604020202020204"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07" autoAdjust="0"/>
  </p:normalViewPr>
  <p:slideViewPr>
    <p:cSldViewPr snapToGrid="0">
      <p:cViewPr varScale="1">
        <p:scale>
          <a:sx n="89" d="100"/>
          <a:sy n="89" d="100"/>
        </p:scale>
        <p:origin x="12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is to perform tokenization. Tokenization refers to dividing the text into a sequence of words. I used </a:t>
            </a:r>
            <a:r>
              <a:rPr lang="en-US" dirty="0" err="1"/>
              <a:t>nltk</a:t>
            </a:r>
            <a:r>
              <a:rPr lang="en-US" dirty="0"/>
              <a:t> library to perform the tokenization. Followed by transforming every word into lower case. This avoids having multiple copies of the same words. And then removing punctuation and </a:t>
            </a:r>
            <a:r>
              <a:rPr lang="en-US" dirty="0" err="1"/>
              <a:t>stopwords</a:t>
            </a:r>
            <a:r>
              <a:rPr lang="en-US" dirty="0"/>
              <a:t>, as it doesn’t add any extra information while treating text data. After that I performed stemming, stemming refers to the removing of all the “</a:t>
            </a:r>
            <a:r>
              <a:rPr lang="en-US" dirty="0" err="1"/>
              <a:t>ing</a:t>
            </a:r>
            <a:r>
              <a:rPr lang="en-US" dirty="0"/>
              <a:t>”, “s” etc. For example, a word interesting would become interest. Followed by removing single and double letters, for example words like “a”, “is” And TF-IDF 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baseline="0" dirty="0"/>
              <a:t>Basically this method will find users who are similar to you, in terms of age, department and search history to recommend policies that they have already searched but you have not. </a:t>
            </a:r>
            <a:endParaRPr dirty="0"/>
          </a:p>
        </p:txBody>
      </p:sp>
    </p:spTree>
    <p:extLst>
      <p:ext uri="{BB962C8B-B14F-4D97-AF65-F5344CB8AC3E}">
        <p14:creationId xmlns:p14="http://schemas.microsoft.com/office/powerpoint/2010/main" val="275709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6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104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Market basket analysis (or association rules) and collaborative filtering answer fundamentally different questions. Collaborative filtering can answer a question “What items do users with interests similar to yours like?”, whereas association rules answer a question “What items do frequently appear together?” The answer to the first question can be used to recommend you products, videos, restaurants, hotels or any other content that you haven’t seen previously but that have been rated by a group of other users with interests similar to yours. The similarity of interests can be estimated from explicit indicators, for example, you and a group of other users gave same ratings to same products, or implicit indicators, for example, you and they purchased same products. Collaborative filtering is widely used for building recommender systems. However, collaborative filtering is most effective when there is a rich history of user preferences or behavior. In the meantime, association rules can recommend you products that you will very likely purchase based on a set of products that are currently in your basket. For example, if you buy a burger and fries, you will probably want soda; or a very famous example, those who buy diapers tend also to buy a beer. Association rules are independent of personal preference profiles and for mining them you need a dataset of transactions from all users. Association rules and market basket analysis are generally used as an exploratory tool to mine a limited number of most common rules that can then be </a:t>
            </a:r>
            <a:r>
              <a:rPr lang="en-US" dirty="0" err="1"/>
              <a:t>analysed</a:t>
            </a:r>
            <a:r>
              <a:rPr lang="en-US" dirty="0"/>
              <a:t> by a human.</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6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But SQL runs up against major performance challenges when it tries to navigate connected data. For data-relationship questions, a single query in SQL can be many lines longer than the same query in a graph database query language like Cypher (more on Cypher below).</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HR policies are very long and boring. Furthermore, people do not know what to search for. Hence, a discovery of terms related to search word should be available to let them discover topic of interest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Search Engine with knowledge panel.</a:t>
            </a:r>
            <a:r>
              <a:rPr lang="en-US" baseline="0" dirty="0"/>
              <a:t> </a:t>
            </a:r>
            <a:r>
              <a:rPr lang="en-US" dirty="0"/>
              <a:t>Containing related terms.</a:t>
            </a:r>
            <a:r>
              <a:rPr lang="en-US" baseline="0" dirty="0"/>
              <a:t> </a:t>
            </a:r>
            <a:r>
              <a:rPr lang="en-US" dirty="0"/>
              <a:t>Recommendation based on user profile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 used HTML, CSS, and Vue.js for the front end of my web application, using python for my backend logic. Retrieving data from neo4j database, which is a graph database. I have also used flask framework and </a:t>
            </a:r>
            <a:r>
              <a:rPr lang="en-SG" dirty="0" err="1"/>
              <a:t>scrapy</a:t>
            </a:r>
            <a:r>
              <a:rPr lang="en-SG" dirty="0"/>
              <a:t> for data scraping</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First step of building my web application is to populate the</a:t>
            </a:r>
            <a:r>
              <a:rPr lang="en-SG" baseline="0" dirty="0"/>
              <a:t> database, I have created a spider using </a:t>
            </a:r>
            <a:r>
              <a:rPr lang="en-SG" baseline="0" dirty="0" err="1"/>
              <a:t>Scrapy</a:t>
            </a:r>
            <a:r>
              <a:rPr lang="en-SG" baseline="0" dirty="0"/>
              <a:t> to scrape data from a HR Policy website. From the data, I will identify and extract important relationships of the policies. The relationships should be in a structured format for an easy extraction from the various policies. Next, I performed document clustering using K-means algorithm to find hidden relationships between different text documents. All these data will then be inserted into the neo4j database. After that I created the app using flask framework, and used a method called user-based collaborative filtering to recommend policies to users. Lastly, there is a loop where users will be contributing search data to the database for a better accurate recommendation</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sp>
        <p:nvSpPr>
          <p:cNvPr id="507" name="Google Shape;507;p19"/>
          <p:cNvSpPr txBox="1">
            <a:spLocks noGrp="1"/>
          </p:cNvSpPr>
          <p:nvPr>
            <p:ph type="subTitle" idx="4294967295"/>
          </p:nvPr>
        </p:nvSpPr>
        <p:spPr>
          <a:xfrm>
            <a:off x="2169650" y="3297251"/>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K-Means 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PREPROCESSING</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Select 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K-MEANS ALGORITHM</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Tree>
    <p:extLst>
      <p:ext uri="{BB962C8B-B14F-4D97-AF65-F5344CB8AC3E}">
        <p14:creationId xmlns:p14="http://schemas.microsoft.com/office/powerpoint/2010/main" val="378892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lvl="0">
              <a:spcBef>
                <a:spcPts val="0"/>
              </a:spcBef>
            </a:pPr>
            <a:r>
              <a:rPr lang="en-US" dirty="0"/>
              <a:t>Find optimal k using elbow method</a:t>
            </a:r>
          </a:p>
          <a:p>
            <a:pPr lvl="0">
              <a:spcBef>
                <a:spcPts val="0"/>
              </a:spcBef>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POSTPROCESSING</a:t>
            </a:r>
            <a:endParaRPr lang="en-SG"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Tree>
    <p:extLst>
      <p:ext uri="{BB962C8B-B14F-4D97-AF65-F5344CB8AC3E}">
        <p14:creationId xmlns:p14="http://schemas.microsoft.com/office/powerpoint/2010/main" val="387632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spTree>
    <p:extLst>
      <p:ext uri="{BB962C8B-B14F-4D97-AF65-F5344CB8AC3E}">
        <p14:creationId xmlns:p14="http://schemas.microsoft.com/office/powerpoint/2010/main" val="83397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0" name="Google Shape;837;p40"/>
          <p:cNvGrpSpPr/>
          <p:nvPr/>
        </p:nvGrpSpPr>
        <p:grpSpPr>
          <a:xfrm>
            <a:off x="3889823" y="1203664"/>
            <a:ext cx="572513" cy="675769"/>
            <a:chOff x="584925" y="922575"/>
            <a:chExt cx="415200" cy="502525"/>
          </a:xfrm>
          <a:solidFill>
            <a:schemeClr val="accent2">
              <a:lumMod val="75000"/>
            </a:schemeClr>
          </a:solidFill>
        </p:grpSpPr>
        <p:sp>
          <p:nvSpPr>
            <p:cNvPr id="11"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3078892" y="2267941"/>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18" name="Rectangle 17"/>
          <p:cNvSpPr/>
          <p:nvPr/>
        </p:nvSpPr>
        <p:spPr>
          <a:xfrm>
            <a:off x="5073015" y="2288282"/>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1" name="Google Shape;837;p40"/>
          <p:cNvGrpSpPr/>
          <p:nvPr/>
        </p:nvGrpSpPr>
        <p:grpSpPr>
          <a:xfrm>
            <a:off x="4694290" y="1219119"/>
            <a:ext cx="572513" cy="675769"/>
            <a:chOff x="584925" y="922575"/>
            <a:chExt cx="415200" cy="502525"/>
          </a:xfrm>
          <a:solidFill>
            <a:srgbClr val="92D050"/>
          </a:solidFill>
        </p:grpSpPr>
        <p:sp>
          <p:nvSpPr>
            <p:cNvPr id="22"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37;p40"/>
          <p:cNvGrpSpPr/>
          <p:nvPr/>
        </p:nvGrpSpPr>
        <p:grpSpPr>
          <a:xfrm>
            <a:off x="4285743" y="3712914"/>
            <a:ext cx="572513" cy="675769"/>
            <a:chOff x="584925" y="922575"/>
            <a:chExt cx="415200" cy="502525"/>
          </a:xfrm>
          <a:solidFill>
            <a:schemeClr val="accent1"/>
          </a:solidFill>
        </p:grpSpPr>
        <p:sp>
          <p:nvSpPr>
            <p:cNvPr id="26"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Left-Right Arrow 28"/>
          <p:cNvSpPr/>
          <p:nvPr/>
        </p:nvSpPr>
        <p:spPr>
          <a:xfrm>
            <a:off x="4265007" y="2589977"/>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Google Shape;500;p18"/>
          <p:cNvSpPr txBox="1">
            <a:spLocks/>
          </p:cNvSpPr>
          <p:nvPr/>
        </p:nvSpPr>
        <p:spPr>
          <a:xfrm>
            <a:off x="3953062" y="2687326"/>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1" name="Google Shape;500;p18"/>
          <p:cNvSpPr txBox="1">
            <a:spLocks/>
          </p:cNvSpPr>
          <p:nvPr/>
        </p:nvSpPr>
        <p:spPr>
          <a:xfrm>
            <a:off x="3682314" y="781683"/>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2" name="Right Arrow 31"/>
          <p:cNvSpPr/>
          <p:nvPr/>
        </p:nvSpPr>
        <p:spPr>
          <a:xfrm rot="18952652">
            <a:off x="3818649" y="207035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ight Arrow 32"/>
          <p:cNvSpPr/>
          <p:nvPr/>
        </p:nvSpPr>
        <p:spPr>
          <a:xfrm rot="13243191">
            <a:off x="4854527" y="2076547"/>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ight Arrow 33"/>
          <p:cNvSpPr/>
          <p:nvPr/>
        </p:nvSpPr>
        <p:spPr>
          <a:xfrm rot="18952652">
            <a:off x="4925141" y="339478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ight Arrow 34"/>
          <p:cNvSpPr/>
          <p:nvPr/>
        </p:nvSpPr>
        <p:spPr>
          <a:xfrm rot="2659609">
            <a:off x="3642342" y="341035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Google Shape;500;p18"/>
          <p:cNvSpPr txBox="1">
            <a:spLocks/>
          </p:cNvSpPr>
          <p:nvPr/>
        </p:nvSpPr>
        <p:spPr>
          <a:xfrm>
            <a:off x="4839074" y="3712914"/>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her, recommended to him</a:t>
            </a:r>
          </a:p>
        </p:txBody>
      </p:sp>
    </p:spTree>
    <p:extLst>
      <p:ext uri="{BB962C8B-B14F-4D97-AF65-F5344CB8AC3E}">
        <p14:creationId xmlns:p14="http://schemas.microsoft.com/office/powerpoint/2010/main" val="375115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2" grpId="0" animBg="1"/>
      <p:bldP spid="33" grpId="0" animBg="1"/>
      <p:bldP spid="34" grpId="0" animBg="1"/>
      <p:bldP spid="35"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Cosine 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K-Nearest 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PREPROCESSING</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COSINE SIMILARITY</a:t>
            </a:r>
            <a:endParaRPr lang="en-SG" sz="3200" dirty="0"/>
          </a:p>
        </p:txBody>
      </p:sp>
      <p:pic>
        <p:nvPicPr>
          <p:cNvPr id="11" name="Picture 10">
            <a:extLst>
              <a:ext uri="{FF2B5EF4-FFF2-40B4-BE49-F238E27FC236}">
                <a16:creationId xmlns:a16="http://schemas.microsoft.com/office/drawing/2014/main" id="{4911607C-2036-4568-86BF-987A595ADE58}"/>
              </a:ext>
            </a:extLst>
          </p:cNvPr>
          <p:cNvPicPr>
            <a:picLocks noChangeAspect="1"/>
          </p:cNvPicPr>
          <p:nvPr/>
        </p:nvPicPr>
        <p:blipFill>
          <a:blip r:embed="rId3"/>
          <a:stretch>
            <a:fillRect/>
          </a:stretch>
        </p:blipFill>
        <p:spPr>
          <a:xfrm>
            <a:off x="187137" y="802183"/>
            <a:ext cx="2261374" cy="1769567"/>
          </a:xfrm>
          <a:prstGeom prst="rect">
            <a:avLst/>
          </a:prstGeom>
        </p:spPr>
      </p:pic>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2320652" y="1139696"/>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(0, 0, 1, 1, 0, 0, 0, 0, 0, 0, 0)</a:t>
            </a:r>
          </a:p>
          <a:p>
            <a:pPr marL="571500" lvl="1" indent="0">
              <a:buNone/>
            </a:pPr>
            <a:r>
              <a:rPr lang="en-US" dirty="0"/>
              <a:t>Doc 2 = (0, 0, 1, 1, 1, 0, 0, 0, 0, 0, 0)</a:t>
            </a:r>
          </a:p>
          <a:p>
            <a:pPr marL="571500" lvl="1" indent="0">
              <a:buNone/>
            </a:pPr>
            <a:r>
              <a:rPr lang="en-US" dirty="0"/>
              <a:t>Doc 3 = (0, 0, 1, 1, 1, 1, 1, 1, 1, 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1317824" y="2881978"/>
            <a:ext cx="6640642"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dirty="0"/>
              <a:t>Cos(Doc 1 &amp; Doc 2) = d1 . d2 / (||d1|| ||d2||) = 2 / (√2∗√3) = 0.8164</a:t>
            </a:r>
          </a:p>
          <a:p>
            <a:pPr marL="571500" lvl="1" indent="0">
              <a:buNone/>
            </a:pPr>
            <a:endParaRPr lang="en-SG" sz="1600" dirty="0"/>
          </a:p>
          <a:p>
            <a:pPr marL="571500" lvl="1" indent="0">
              <a:buNone/>
            </a:pPr>
            <a:r>
              <a:rPr lang="en-SG" sz="1600" dirty="0"/>
              <a:t>Cos(Doc 1 &amp; Doc 3) = d1 . d3 / (||d1|| ||d3||) = 2 / (√2  ∗√9) = 0.4714</a:t>
            </a:r>
          </a:p>
          <a:p>
            <a:pPr marL="571500" lvl="1" indent="0">
              <a:buNone/>
            </a:pPr>
            <a:endParaRPr lang="en-SG" sz="1600" dirty="0"/>
          </a:p>
          <a:p>
            <a:pPr marL="571500" lvl="1" indent="0">
              <a:buNone/>
            </a:pPr>
            <a:r>
              <a:rPr lang="en-SG" sz="1600" dirty="0"/>
              <a:t>Thus, Doc 1 and Doc 2 is more similar</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779BF07F-F4BF-4B93-A83F-8B3F8967013E}"/>
                  </a:ext>
                </a:extLst>
              </p:cNvPr>
              <p:cNvSpPr/>
              <p:nvPr/>
            </p:nvSpPr>
            <p:spPr>
              <a:xfrm>
                <a:off x="6582313" y="1575418"/>
                <a:ext cx="2316211" cy="53072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b="1" i="1">
                              <a:latin typeface="Cambria Math" panose="02040503050406030204" pitchFamily="18" charset="0"/>
                            </a:rPr>
                            <m:t>𝒗</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6582313" y="1575418"/>
                <a:ext cx="2316211" cy="530723"/>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55EE4E4F-CD06-4190-A1B4-323624BE7DB1}"/>
                  </a:ext>
                </a:extLst>
              </p:cNvPr>
              <p:cNvSpPr/>
              <p:nvPr/>
            </p:nvSpPr>
            <p:spPr>
              <a:xfrm>
                <a:off x="6305157" y="1139696"/>
                <a:ext cx="2800318" cy="307777"/>
              </a:xfrm>
              <a:prstGeom prst="rect">
                <a:avLst/>
              </a:prstGeom>
            </p:spPr>
            <p:txBody>
              <a:bodyPr wrap="none">
                <a:spAutoFit/>
              </a:bodyPr>
              <a:lstStyle/>
              <a:p>
                <a14:m>
                  <m:oMath xmlns:m="http://schemas.openxmlformats.org/officeDocument/2006/math">
                    <m:r>
                      <a:rPr lang="en-US" b="1" i="1">
                        <a:latin typeface="Cambria Math" panose="02040503050406030204" pitchFamily="18" charset="0"/>
                      </a:rPr>
                      <m:t>𝒗</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𝑁</m:t>
                        </m:r>
                      </m:sub>
                    </m:sSub>
                  </m:oMath>
                </a14:m>
                <a:endParaRPr lang="en-SG" dirty="0"/>
              </a:p>
            </p:txBody>
          </p:sp>
        </mc:Choice>
        <mc:Fallback>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6305157" y="1139696"/>
                <a:ext cx="2800318" cy="307777"/>
              </a:xfrm>
              <a:prstGeom prst="rect">
                <a:avLst/>
              </a:prstGeom>
              <a:blipFill>
                <a:blip r:embed="rId5"/>
                <a:stretch>
                  <a:fillRect t="-4000" b="-20000"/>
                </a:stretch>
              </a:blipFill>
            </p:spPr>
            <p:txBody>
              <a:bodyPr/>
              <a:lstStyle/>
              <a:p>
                <a:r>
                  <a:rPr lang="en-SG">
                    <a:noFill/>
                  </a:rPr>
                  <a:t> </a:t>
                </a:r>
              </a:p>
            </p:txBody>
          </p:sp>
        </mc:Fallback>
      </mc:AlternateContent>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K-NEAREST NEIGHBOURS ALGORITHM</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Tree>
    <p:extLst>
      <p:ext uri="{BB962C8B-B14F-4D97-AF65-F5344CB8AC3E}">
        <p14:creationId xmlns:p14="http://schemas.microsoft.com/office/powerpoint/2010/main" val="35702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spTree>
    <p:extLst>
      <p:ext uri="{BB962C8B-B14F-4D97-AF65-F5344CB8AC3E}">
        <p14:creationId xmlns:p14="http://schemas.microsoft.com/office/powerpoint/2010/main" val="1236352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secondary 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Tree>
    <p:extLst>
      <p:ext uri="{BB962C8B-B14F-4D97-AF65-F5344CB8AC3E}">
        <p14:creationId xmlns:p14="http://schemas.microsoft.com/office/powerpoint/2010/main" val="4079713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a:t>Did not work with graph database before</a:t>
            </a:r>
          </a:p>
          <a:p>
            <a:pPr lvl="0">
              <a:spcBef>
                <a:spcPts val="0"/>
              </a:spcBef>
            </a:pPr>
            <a:r>
              <a:rPr lang="en-US" dirty="0"/>
              <a:t>Didn’t know any recommendation system algorithm</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a:t>Neo4j</a:t>
            </a:r>
            <a:endParaRPr sz="1100" b="1" dirty="0"/>
          </a:p>
          <a:p>
            <a:pPr marL="0" lvl="0" indent="0" algn="l" rtl="0">
              <a:spcBef>
                <a:spcPts val="600"/>
              </a:spcBef>
              <a:spcAft>
                <a:spcPts val="0"/>
              </a:spcAft>
              <a:buNone/>
            </a:pPr>
            <a:endParaRPr sz="11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a:t>Text Mining</a:t>
            </a:r>
            <a:endParaRPr sz="1100" b="1" dirty="0"/>
          </a:p>
          <a:p>
            <a:pPr marL="0" lvl="0" indent="0" algn="l" rtl="0">
              <a:spcBef>
                <a:spcPts val="600"/>
              </a:spcBef>
              <a:spcAft>
                <a:spcPts val="0"/>
              </a:spcAft>
              <a:buNone/>
            </a:pPr>
            <a:endParaRPr sz="1100" dirty="0"/>
          </a:p>
        </p:txBody>
      </p:sp>
      <p:sp>
        <p:nvSpPr>
          <p:cNvPr id="697" name="Google Shape;697;p31"/>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a:t>Vue.js</a:t>
            </a:r>
            <a:endParaRPr sz="1100" b="1" dirty="0"/>
          </a:p>
          <a:p>
            <a:pPr marL="0" lvl="0" indent="0" algn="l" rtl="0">
              <a:spcBef>
                <a:spcPts val="600"/>
              </a:spcBef>
              <a:spcAft>
                <a:spcPts val="0"/>
              </a:spcAft>
              <a:buNone/>
            </a:pPr>
            <a:endParaRPr sz="1100" dirty="0"/>
          </a:p>
        </p:txBody>
      </p:sp>
      <p:sp>
        <p:nvSpPr>
          <p:cNvPr id="698" name="Google Shape;698;p31"/>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a:t>Recommendation System</a:t>
            </a:r>
            <a:endParaRPr sz="1100" b="1" dirty="0"/>
          </a:p>
          <a:p>
            <a:pPr marL="0" lvl="0" indent="0" algn="l" rtl="0">
              <a:spcBef>
                <a:spcPts val="600"/>
              </a:spcBef>
              <a:spcAft>
                <a:spcPts val="0"/>
              </a:spcAft>
              <a:buNone/>
            </a:pPr>
            <a:endParaRPr sz="1100" dirty="0"/>
          </a:p>
        </p:txBody>
      </p:sp>
      <p:sp>
        <p:nvSpPr>
          <p:cNvPr id="699" name="Google Shape;699;p31"/>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a:t>Web Scraping</a:t>
            </a:r>
            <a:endParaRPr sz="1100" b="1" dirty="0"/>
          </a:p>
          <a:p>
            <a:pPr marL="0" lvl="0" indent="0" algn="l" rtl="0">
              <a:spcBef>
                <a:spcPts val="600"/>
              </a:spcBef>
              <a:spcAft>
                <a:spcPts val="0"/>
              </a:spcAft>
              <a:buNone/>
            </a:pPr>
            <a:endParaRPr sz="1100" dirty="0"/>
          </a:p>
        </p:txBody>
      </p:sp>
      <p:grpSp>
        <p:nvGrpSpPr>
          <p:cNvPr id="701" name="Google Shape;701;p31"/>
          <p:cNvGrpSpPr/>
          <p:nvPr/>
        </p:nvGrpSpPr>
        <p:grpSpPr>
          <a:xfrm>
            <a:off x="623677" y="1195790"/>
            <a:ext cx="464314" cy="494725"/>
            <a:chOff x="5970800" y="1619250"/>
            <a:chExt cx="428650" cy="456725"/>
          </a:xfrm>
        </p:grpSpPr>
        <p:sp>
          <p:nvSpPr>
            <p:cNvPr id="702" name="Google Shape;702;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1"/>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3430563" y="1195790"/>
            <a:ext cx="413294" cy="382059"/>
            <a:chOff x="5975075" y="2327500"/>
            <a:chExt cx="420100" cy="388350"/>
          </a:xfrm>
        </p:grpSpPr>
        <p:sp>
          <p:nvSpPr>
            <p:cNvPr id="709" name="Google Shape;709;p3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1"/>
          <p:cNvGrpSpPr/>
          <p:nvPr/>
        </p:nvGrpSpPr>
        <p:grpSpPr>
          <a:xfrm>
            <a:off x="3344447" y="3095965"/>
            <a:ext cx="502966" cy="425914"/>
            <a:chOff x="5275975" y="4344850"/>
            <a:chExt cx="470150" cy="398125"/>
          </a:xfrm>
        </p:grpSpPr>
        <p:sp>
          <p:nvSpPr>
            <p:cNvPr id="713" name="Google Shape;713;p31"/>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1"/>
          <p:cNvGrpSpPr/>
          <p:nvPr/>
        </p:nvGrpSpPr>
        <p:grpSpPr>
          <a:xfrm>
            <a:off x="6327054" y="1195790"/>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a:t>Text summarization (for extracting important information of a policy)</a:t>
            </a:r>
          </a:p>
          <a:p>
            <a:pPr lvl="0">
              <a:spcBef>
                <a:spcPts val="0"/>
              </a:spcBef>
            </a:pPr>
            <a:r>
              <a:rPr lang="en-US" dirty="0"/>
              <a:t>Text correction/suggestion (when people </a:t>
            </a:r>
            <a:r>
              <a:rPr lang="en-US"/>
              <a:t>misspelled stuff)</a:t>
            </a:r>
            <a:endParaRPr lang="en-US" dirty="0"/>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a:t>
            </a:r>
            <a:r>
              <a:rPr lang="en">
                <a:solidFill>
                  <a:srgbClr val="3C78D8"/>
                </a:solidFill>
              </a:rPr>
              <a:t>TWO OR THREE</a:t>
            </a:r>
            <a:r>
              <a:rPr lang="en"/>
              <a:t> COLUMNS</a:t>
            </a:r>
            <a:endParaRPr/>
          </a:p>
        </p:txBody>
      </p:sp>
      <p:sp>
        <p:nvSpPr>
          <p:cNvPr id="532" name="Google Shape;532;p21"/>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600"/>
              </a:spcBef>
              <a:spcAft>
                <a:spcPts val="0"/>
              </a:spcAft>
              <a:buNone/>
            </a:pPr>
            <a:r>
              <a:rPr lang="en" dirty="0"/>
              <a:t>Is the color of gold, butter and ripe lemons. In the spectrum of visible light, yellow is found between green and orange.</a:t>
            </a:r>
            <a:endParaRPr dirty="0"/>
          </a:p>
        </p:txBody>
      </p:sp>
      <p:sp>
        <p:nvSpPr>
          <p:cNvPr id="533" name="Google Shape;533;p21"/>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Blue</a:t>
            </a:r>
            <a:endParaRPr b="1" dirty="0"/>
          </a:p>
          <a:p>
            <a:pPr marL="0" lvl="0" indent="0" algn="l" rtl="0">
              <a:spcBef>
                <a:spcPts val="600"/>
              </a:spcBef>
              <a:spcAft>
                <a:spcPts val="0"/>
              </a:spcAft>
              <a:buNone/>
            </a:pPr>
            <a:r>
              <a:rPr lang="en" dirty="0"/>
              <a:t>Is the colour of the clear sky and the deep sea. It is located between violet and green on the optical spectrum.</a:t>
            </a:r>
            <a:endParaRPr dirty="0"/>
          </a:p>
        </p:txBody>
      </p:sp>
      <p:sp>
        <p:nvSpPr>
          <p:cNvPr id="534" name="Google Shape;534;p21"/>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Red</a:t>
            </a:r>
            <a:endParaRPr b="1" dirty="0"/>
          </a:p>
          <a:p>
            <a:pPr marL="0" lvl="0" indent="0" algn="l" rtl="0">
              <a:spcBef>
                <a:spcPts val="600"/>
              </a:spcBef>
              <a:spcAft>
                <a:spcPts val="0"/>
              </a:spcAft>
              <a:buNone/>
            </a:pPr>
            <a:r>
              <a:rPr lang="en" dirty="0"/>
              <a:t>Is the color of blood, and because of this it has historically been associated with sacrifice, danger and courage. </a:t>
            </a:r>
            <a:endParaRPr dirty="0"/>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29</a:t>
            </a:fld>
            <a:endParaRPr>
              <a:solidFill>
                <a:srgbClr val="00CEF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2083353" y="3140556"/>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Long and boring documents</a:t>
            </a: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Unsure what      to search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221" y="1333474"/>
            <a:ext cx="1789200" cy="1789200"/>
          </a:xfrm>
          <a:prstGeom prst="rect">
            <a:avLst/>
          </a:prstGeom>
        </p:spPr>
      </p:pic>
      <p:sp>
        <p:nvSpPr>
          <p:cNvPr id="9" name="Google Shape;500;p18"/>
          <p:cNvSpPr txBox="1">
            <a:spLocks/>
          </p:cNvSpPr>
          <p:nvPr/>
        </p:nvSpPr>
        <p:spPr>
          <a:xfrm>
            <a:off x="854577" y="3122674"/>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24112" y="1333474"/>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6628" y="1333474"/>
            <a:ext cx="2253280" cy="1789200"/>
          </a:xfrm>
          <a:prstGeom prst="rect">
            <a:avLst/>
          </a:prstGeom>
        </p:spPr>
      </p:pic>
      <p:sp>
        <p:nvSpPr>
          <p:cNvPr id="12" name="Google Shape;500;p18"/>
          <p:cNvSpPr txBox="1">
            <a:spLocks/>
          </p:cNvSpPr>
          <p:nvPr/>
        </p:nvSpPr>
        <p:spPr>
          <a:xfrm>
            <a:off x="3539519" y="3122674"/>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Panel</a:t>
            </a:r>
          </a:p>
        </p:txBody>
      </p:sp>
      <p:sp>
        <p:nvSpPr>
          <p:cNvPr id="13" name="Google Shape;500;p18"/>
          <p:cNvSpPr txBox="1">
            <a:spLocks/>
          </p:cNvSpPr>
          <p:nvPr/>
        </p:nvSpPr>
        <p:spPr>
          <a:xfrm>
            <a:off x="6386628" y="3122674"/>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95531" y="3407966"/>
            <a:ext cx="1513787" cy="667340"/>
            <a:chOff x="395531" y="3407966"/>
            <a:chExt cx="1513787"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95531" y="3407966"/>
              <a:ext cx="150653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ARCHITECTURE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93" y="1173892"/>
            <a:ext cx="7028613" cy="2974145"/>
          </a:xfrm>
          <a:prstGeom prst="rect">
            <a:avLst/>
          </a:prstGeom>
        </p:spPr>
      </p:pic>
    </p:spTree>
    <p:extLst>
      <p:ext uri="{BB962C8B-B14F-4D97-AF65-F5344CB8AC3E}">
        <p14:creationId xmlns:p14="http://schemas.microsoft.com/office/powerpoint/2010/main" val="1700972792"/>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4059</TotalTime>
  <Words>1657</Words>
  <Application>Microsoft Office PowerPoint</Application>
  <PresentationFormat>On-screen Show (16:9)</PresentationFormat>
  <Paragraphs>238</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Source Sans Pro</vt:lpstr>
      <vt:lpstr>Oswald</vt:lpstr>
      <vt:lpstr>Arial</vt:lpstr>
      <vt:lpstr>Cambria Math</vt:lpstr>
      <vt:lpstr>Quince template</vt:lpstr>
      <vt:lpstr>Graph Based Search</vt:lpstr>
      <vt:lpstr>Introduction</vt:lpstr>
      <vt:lpstr>PROBLEM</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PowerPoint Presentation</vt:lpstr>
      <vt:lpstr>THANK YOU!</vt:lpstr>
      <vt:lpstr>IN TWO OR THREE COLUMNS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 Yong Kiat</cp:lastModifiedBy>
  <cp:revision>152</cp:revision>
  <dcterms:modified xsi:type="dcterms:W3CDTF">2019-07-08T15:33:28Z</dcterms:modified>
</cp:coreProperties>
</file>