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311" r:id="rId16"/>
    <p:sldId id="307" r:id="rId17"/>
    <p:sldId id="308" r:id="rId18"/>
    <p:sldId id="309" r:id="rId19"/>
    <p:sldId id="310" r:id="rId20"/>
    <p:sldId id="297" r:id="rId21"/>
    <p:sldId id="291" r:id="rId22"/>
    <p:sldId id="306" r:id="rId23"/>
    <p:sldId id="294" r:id="rId24"/>
    <p:sldId id="274" r:id="rId25"/>
    <p:sldId id="293" r:id="rId26"/>
    <p:sldId id="280" r:id="rId27"/>
    <p:sldId id="313" r:id="rId28"/>
    <p:sldId id="312" r:id="rId29"/>
    <p:sldId id="282" r:id="rId30"/>
    <p:sldId id="283" r:id="rId31"/>
    <p:sldId id="284" r:id="rId32"/>
  </p:sldIdLst>
  <p:sldSz cx="9144000" cy="5143500" type="screen16x9"/>
  <p:notesSz cx="6858000" cy="9144000"/>
  <p:embeddedFontLst>
    <p:embeddedFont>
      <p:font typeface="Cambria Math" panose="02040503050406030204" pitchFamily="18" charset="0"/>
      <p:regular r:id="rId34"/>
    </p:embeddedFont>
    <p:embeddedFont>
      <p:font typeface="Source Sans Pro" panose="020B0503030403020204" pitchFamily="34" charset="0"/>
      <p:regular r:id="rId35"/>
      <p:bold r:id="rId36"/>
      <p:italic r:id="rId37"/>
      <p:boldItalic r:id="rId38"/>
    </p:embeddedFont>
    <p:embeddedFont>
      <p:font typeface="Oswald" panose="02000503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79818" autoAdjust="0"/>
  </p:normalViewPr>
  <p:slideViewPr>
    <p:cSldViewPr snapToGrid="0">
      <p:cViewPr varScale="1">
        <p:scale>
          <a:sx n="77" d="100"/>
          <a:sy n="77" d="100"/>
        </p:scale>
        <p:origin x="12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which consists of </a:t>
            </a:r>
            <a:r>
              <a:rPr lang="en-SG" baseline="0" dirty="0" err="1" smtClean="0"/>
              <a:t>preprocessing</a:t>
            </a:r>
            <a:r>
              <a:rPr lang="en-SG" baseline="0" dirty="0" smtClean="0"/>
              <a:t>, applying k-means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is</a:t>
            </a:r>
            <a:r>
              <a:rPr lang="en-US" baseline="0" dirty="0" smtClean="0"/>
              <a:t> to</a:t>
            </a:r>
            <a:r>
              <a:rPr lang="en-US" dirty="0" smtClean="0"/>
              <a:t> split a sentence </a:t>
            </a:r>
            <a:r>
              <a:rPr lang="en-US" dirty="0"/>
              <a:t>into a sequence of </a:t>
            </a:r>
            <a:r>
              <a:rPr lang="en-US" dirty="0" smtClean="0"/>
              <a:t>words. Next I will lower case every</a:t>
            </a:r>
            <a:r>
              <a:rPr lang="en-US" baseline="0" dirty="0" smtClean="0"/>
              <a:t> word to </a:t>
            </a:r>
            <a:r>
              <a:rPr lang="en-US" dirty="0" smtClean="0"/>
              <a:t>avoid </a:t>
            </a:r>
            <a:r>
              <a:rPr lang="en-US" dirty="0"/>
              <a:t>having multiple copies of the same words. And then removing punctuation and </a:t>
            </a:r>
            <a:r>
              <a:rPr lang="en-US" dirty="0" err="1"/>
              <a:t>stopwords</a:t>
            </a:r>
            <a:r>
              <a:rPr lang="en-US" dirty="0"/>
              <a:t>, as it doesn’t add any extra information while treating text data. After that I performed stemming, </a:t>
            </a:r>
            <a:r>
              <a:rPr lang="en-US" dirty="0" smtClean="0"/>
              <a:t>which is</a:t>
            </a:r>
            <a:r>
              <a:rPr lang="en-US" baseline="0" dirty="0" smtClean="0"/>
              <a:t> to convert the words into their root form</a:t>
            </a:r>
            <a:r>
              <a:rPr lang="en-US" dirty="0" smtClean="0"/>
              <a:t>. </a:t>
            </a:r>
            <a:r>
              <a:rPr lang="en-US" dirty="0"/>
              <a:t>For example, </a:t>
            </a:r>
            <a:r>
              <a:rPr lang="en-US" dirty="0" smtClean="0"/>
              <a:t>the word policies will become “policy” and the word “interesting” </a:t>
            </a:r>
            <a:r>
              <a:rPr lang="en-US" dirty="0"/>
              <a:t>would become interest. </a:t>
            </a:r>
            <a:r>
              <a:rPr lang="en-US" dirty="0" smtClean="0"/>
              <a:t>Next I will remove</a:t>
            </a:r>
            <a:r>
              <a:rPr lang="en-US" baseline="0" dirty="0" smtClean="0"/>
              <a:t> </a:t>
            </a:r>
            <a:r>
              <a:rPr lang="en-US" dirty="0" smtClean="0"/>
              <a:t>single </a:t>
            </a:r>
            <a:r>
              <a:rPr lang="en-US" dirty="0"/>
              <a:t>and double </a:t>
            </a:r>
            <a:r>
              <a:rPr lang="en-US" dirty="0" smtClean="0"/>
              <a:t>letters as these short words also doesn’t provide any extra information. Lastly</a:t>
            </a:r>
            <a:r>
              <a:rPr lang="en-US" baseline="0" dirty="0" smtClean="0"/>
              <a:t> I will perform </a:t>
            </a:r>
            <a:r>
              <a:rPr lang="en-US" dirty="0" smtClean="0"/>
              <a:t>TF-IDF, </a:t>
            </a:r>
            <a:r>
              <a:rPr lang="en-US" dirty="0"/>
              <a:t>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K-means algorithm, we will first have to select an initial cluster</a:t>
            </a:r>
            <a:r>
              <a:rPr lang="en-US" baseline="0" dirty="0" smtClean="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last step of clustering is </a:t>
            </a:r>
            <a:r>
              <a:rPr lang="en-US" baseline="0" dirty="0" err="1" smtClean="0"/>
              <a:t>postprocessing</a:t>
            </a:r>
            <a:r>
              <a:rPr lang="en-US" baseline="0" dirty="0" smtClean="0"/>
              <a:t> where I will try to find the optimal k for my k-means algorithm using the elbow method. I will use a for loop from 2 to 10 to calculate the SSE and generate the graph shown here. Next I will l</a:t>
            </a:r>
            <a:r>
              <a:rPr lang="en-US" dirty="0" smtClean="0"/>
              <a:t>ook for an “elbow”, where SSE falls</a:t>
            </a:r>
            <a:r>
              <a:rPr lang="en-US" baseline="0" dirty="0" smtClean="0"/>
              <a:t> </a:t>
            </a:r>
            <a:r>
              <a:rPr lang="en-US" dirty="0" smtClean="0"/>
              <a:t>rapidly until the changes are small with increasing k.</a:t>
            </a:r>
            <a:r>
              <a:rPr lang="en-US" baseline="0" dirty="0" smtClean="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We will now compare clustering and classification to find out</a:t>
            </a:r>
            <a:r>
              <a:rPr lang="en-SG" baseline="0" dirty="0" smtClean="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smtClean="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The recommended policies </a:t>
            </a:r>
            <a:r>
              <a:rPr lang="en-SG" baseline="0" dirty="0" smtClean="0"/>
              <a:t>is actually created using collaborative filtering</a:t>
            </a:r>
            <a:r>
              <a:rPr lang="en-SG" dirty="0" smtClean="0"/>
              <a:t>.</a:t>
            </a:r>
            <a:r>
              <a:rPr lang="en-SG" baseline="0" dirty="0" smtClean="0"/>
              <a:t> So for example, Alice and Alex are similar users in terms of age and department. They both read the </a:t>
            </a:r>
            <a:r>
              <a:rPr lang="en-SG" baseline="0" dirty="0" smtClean="0"/>
              <a:t>same </a:t>
            </a:r>
            <a:r>
              <a:rPr lang="en-SG" baseline="0" dirty="0" smtClean="0"/>
              <a:t>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These are the 3 steps</a:t>
            </a:r>
            <a:r>
              <a:rPr lang="en-US" baseline="0" dirty="0" smtClean="0"/>
              <a:t> that</a:t>
            </a:r>
            <a:r>
              <a:rPr lang="en-US" dirty="0" smtClean="0"/>
              <a:t> I</a:t>
            </a:r>
            <a:r>
              <a:rPr lang="en-US" baseline="0" dirty="0" smtClean="0"/>
              <a:t> used to perform collaborative filtering, which consists of preprocessing, cosine similarity, and applying k-nearest </a:t>
            </a:r>
            <a:r>
              <a:rPr lang="en-US" baseline="0" dirty="0" err="1" smtClean="0"/>
              <a:t>neighbours</a:t>
            </a:r>
            <a:r>
              <a:rPr lang="en-US" baseline="0" dirty="0" smtClean="0"/>
              <a:t> algorithm</a:t>
            </a:r>
            <a:endParaRPr lang="en-US" dirty="0" smtClean="0"/>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preprocessing, I will calculate age from date of birth</a:t>
            </a:r>
            <a:r>
              <a:rPr lang="en-US" baseline="0" dirty="0" smtClean="0"/>
              <a:t> and employment age from date of hire. Next I will perform one hot encoding on job types because the job types are in categorical data type which cannot be used in a calculation, hence I will </a:t>
            </a:r>
            <a:r>
              <a:rPr lang="en-US" baseline="0" dirty="0" smtClean="0"/>
              <a:t>convert </a:t>
            </a:r>
            <a:r>
              <a:rPr lang="en-US" baseline="0" dirty="0" smtClean="0"/>
              <a:t>them into numbers. After that I will replace all </a:t>
            </a:r>
            <a:r>
              <a:rPr lang="en-US" baseline="0" dirty="0" err="1" smtClean="0"/>
              <a:t>NaN</a:t>
            </a:r>
            <a:r>
              <a:rPr lang="en-US" baseline="0" dirty="0" smtClean="0"/>
              <a:t> values with the </a:t>
            </a:r>
            <a:r>
              <a:rPr lang="en-US" baseline="0" dirty="0" smtClean="0"/>
              <a:t>policies search </a:t>
            </a:r>
            <a:r>
              <a:rPr lang="en-US" baseline="0" dirty="0" smtClean="0"/>
              <a:t>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 the left is the </a:t>
            </a:r>
            <a:r>
              <a:rPr lang="en-US" baseline="0" dirty="0" smtClean="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 which is equal to 2, and then we find the norm … and divide the 2 numbers to get 0.82. Similarly, we will do the same thing for doc 1 and 3, where we get 0.63. For cosine similarity, the closer the number is to 1, the more similar the 2 vectors are. Hence doc 1 and doc 2 is more similar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dirty="0" smtClean="0"/>
              <a:t>The L1 norm that is calculated as the sum of the absolute values of the vector.</a:t>
            </a:r>
          </a:p>
          <a:p>
            <a:pPr marL="0" lvl="0" indent="0" algn="l" rtl="0">
              <a:spcBef>
                <a:spcPts val="0"/>
              </a:spcBef>
              <a:spcAft>
                <a:spcPts val="0"/>
              </a:spcAft>
              <a:buNone/>
            </a:pPr>
            <a:r>
              <a:rPr lang="en-US" dirty="0" smtClean="0"/>
              <a:t>The L2 norm that is calculated as the square root of the sum of the squared vector </a:t>
            </a: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K-nearest </a:t>
            </a:r>
            <a:r>
              <a:rPr lang="en-US" baseline="0" dirty="0" err="1" smtClean="0"/>
              <a:t>neighbours</a:t>
            </a:r>
            <a:r>
              <a:rPr lang="en-US" baseline="0" dirty="0" smtClean="0"/>
              <a:t>, I will firstly determine the K, which is the number of nearest </a:t>
            </a:r>
            <a:r>
              <a:rPr lang="en-US" baseline="0" dirty="0" err="1" smtClean="0"/>
              <a:t>neighbours</a:t>
            </a:r>
            <a:r>
              <a:rPr lang="en-US" baseline="0" dirty="0" smtClean="0"/>
              <a:t> that I intend to find. I will then calculate the distance between the query-instance and all other samples which we already did using the cosine similarity. Lastly, I will sort the distance and determine nearest </a:t>
            </a:r>
            <a:r>
              <a:rPr lang="en-US" baseline="0" dirty="0" err="1" smtClean="0"/>
              <a:t>neighbours</a:t>
            </a:r>
            <a:r>
              <a:rPr lang="en-US" baseline="0" dirty="0" smtClean="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Next we will do a comparison between </a:t>
            </a:r>
            <a:r>
              <a:rPr lang="en-SG" dirty="0" smtClean="0"/>
              <a:t>two commonly used recommendation approach. </a:t>
            </a:r>
            <a:r>
              <a:rPr lang="en-US" baseline="0" dirty="0" smtClean="0"/>
              <a:t>Collaborative filtering is used by Netflix whereas market basket </a:t>
            </a:r>
            <a:r>
              <a:rPr lang="en-US" baseline="0" dirty="0" smtClean="0"/>
              <a:t>is </a:t>
            </a:r>
            <a:r>
              <a:rPr lang="en-US" baseline="0" dirty="0" smtClean="0"/>
              <a:t>used by Walmart. Collaborative filtering uses a user based approach where each individual user and their profile is important to determine the result. </a:t>
            </a:r>
            <a:r>
              <a:rPr lang="en-US" baseline="0" dirty="0" smtClean="0"/>
              <a:t>It answers questions like “what items do users with interest similar to yours like?” and </a:t>
            </a:r>
            <a:r>
              <a:rPr lang="en-US" dirty="0" smtClean="0"/>
              <a:t>is commonly used for building recommender systems.</a:t>
            </a:r>
            <a:r>
              <a:rPr lang="en-US" baseline="0" dirty="0" smtClean="0"/>
              <a:t> Whereas </a:t>
            </a:r>
            <a:r>
              <a:rPr lang="en-US" baseline="0" dirty="0" smtClean="0"/>
              <a:t>market basket </a:t>
            </a:r>
            <a:r>
              <a:rPr lang="en-US" baseline="0" dirty="0" smtClean="0"/>
              <a:t>uses </a:t>
            </a:r>
            <a:r>
              <a:rPr lang="en-US" baseline="0" dirty="0" smtClean="0"/>
              <a:t>a</a:t>
            </a:r>
            <a:r>
              <a:rPr lang="en-US" dirty="0" smtClean="0"/>
              <a:t> rule based approach</a:t>
            </a:r>
            <a:r>
              <a:rPr lang="en-US" baseline="0" dirty="0" smtClean="0"/>
              <a:t> where </a:t>
            </a:r>
            <a:r>
              <a:rPr lang="en-US" dirty="0" smtClean="0"/>
              <a:t>personal preference is</a:t>
            </a:r>
            <a:r>
              <a:rPr lang="en-US" baseline="0" dirty="0" smtClean="0"/>
              <a:t> not </a:t>
            </a:r>
            <a:r>
              <a:rPr lang="en-US" baseline="0" dirty="0" smtClean="0"/>
              <a:t>important because we </a:t>
            </a:r>
            <a:r>
              <a:rPr lang="en-US" baseline="0" dirty="0" smtClean="0"/>
              <a:t>only care about the co-occurrences of the items. A famous example can be seen where Walmart discovers that </a:t>
            </a:r>
            <a:r>
              <a:rPr lang="en-US" dirty="0" smtClean="0"/>
              <a:t>those who buy diapers tend to also buy beer. </a:t>
            </a:r>
            <a:r>
              <a:rPr lang="en-US" baseline="0" dirty="0" smtClean="0"/>
              <a:t>It answers </a:t>
            </a:r>
            <a:r>
              <a:rPr lang="en-US" baseline="0" dirty="0" smtClean="0"/>
              <a:t>questions like “what items frequently appear </a:t>
            </a:r>
            <a:r>
              <a:rPr lang="en-US" baseline="0" dirty="0" smtClean="0"/>
              <a:t>together and is </a:t>
            </a:r>
            <a:r>
              <a:rPr lang="en-US" dirty="0" smtClean="0"/>
              <a:t>generally </a:t>
            </a:r>
            <a:r>
              <a:rPr lang="en-US" dirty="0" smtClean="0"/>
              <a:t>used as an exploratory tool to find rules that</a:t>
            </a:r>
            <a:r>
              <a:rPr lang="en-US" baseline="0" dirty="0" smtClean="0"/>
              <a:t> can</a:t>
            </a:r>
            <a:r>
              <a:rPr lang="en-US" dirty="0" smtClean="0"/>
              <a:t> be </a:t>
            </a:r>
            <a:r>
              <a:rPr lang="en-US" dirty="0" err="1" smtClean="0"/>
              <a:t>analysed</a:t>
            </a:r>
            <a:r>
              <a:rPr lang="en-US" dirty="0" smtClean="0"/>
              <a:t> by a human. </a:t>
            </a:r>
            <a:r>
              <a:rPr lang="en-US" dirty="0" smtClean="0"/>
              <a:t>Collaborative filtering will be more suitable for my project because HR policies are different from shopping products</a:t>
            </a:r>
            <a:r>
              <a:rPr lang="en-US" baseline="0" dirty="0" smtClean="0"/>
              <a:t> where you can have rules like diapers and beer</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Rules </a:t>
            </a:r>
            <a:r>
              <a:rPr lang="en-US" dirty="0" smtClean="0"/>
              <a:t>can </a:t>
            </a:r>
            <a:r>
              <a:rPr lang="en-US" dirty="0"/>
              <a:t>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reason for using neo4j instead of SQL is </a:t>
            </a:r>
            <a:r>
              <a:rPr lang="en-US" dirty="0" smtClean="0"/>
              <a:t>because firstly </a:t>
            </a:r>
            <a:r>
              <a:rPr lang="en-US" dirty="0" smtClean="0"/>
              <a:t>neo4j uses</a:t>
            </a:r>
            <a:r>
              <a:rPr lang="en-US" baseline="0" dirty="0" smtClean="0"/>
              <a:t> relationships between nodes to retrieve data, so it doesn’t require us to link multiple tables together. For SQL, we </a:t>
            </a:r>
            <a:r>
              <a:rPr lang="en-US" baseline="0" dirty="0" smtClean="0"/>
              <a:t>usually </a:t>
            </a:r>
            <a:r>
              <a:rPr lang="en-US" baseline="0" dirty="0" smtClean="0"/>
              <a:t>store </a:t>
            </a:r>
            <a:r>
              <a:rPr lang="en-US" baseline="0" dirty="0" smtClean="0"/>
              <a:t>data </a:t>
            </a:r>
            <a:r>
              <a:rPr lang="en-US" baseline="0" dirty="0" smtClean="0"/>
              <a:t>into </a:t>
            </a:r>
            <a:r>
              <a:rPr lang="en-US" baseline="0" dirty="0" smtClean="0"/>
              <a:t>multiple tables, </a:t>
            </a:r>
            <a:r>
              <a:rPr lang="en-US" baseline="0" dirty="0" smtClean="0"/>
              <a:t>so there </a:t>
            </a:r>
            <a:r>
              <a:rPr lang="en-US" baseline="0" dirty="0" smtClean="0"/>
              <a:t>will be many tables joined </a:t>
            </a:r>
            <a:r>
              <a:rPr lang="en-US" baseline="0" dirty="0" smtClean="0"/>
              <a:t>together using the primary and foreign key to get the data. </a:t>
            </a:r>
            <a:r>
              <a:rPr lang="en-US" baseline="0" dirty="0" smtClean="0"/>
              <a:t>Secondly, neo4j expose </a:t>
            </a:r>
            <a:r>
              <a:rPr lang="en-US" baseline="0" dirty="0" smtClean="0"/>
              <a:t>the schema visually where you can see how the nodes are linked together, you can even expand the nodes to see multiple layers of </a:t>
            </a:r>
            <a:r>
              <a:rPr lang="en-US" baseline="0" dirty="0" smtClean="0"/>
              <a:t>relationships. Thirdly, neo4j is also </a:t>
            </a:r>
            <a:r>
              <a:rPr lang="en-US" baseline="0" dirty="0" smtClean="0"/>
              <a:t>much more efficient where we can see that the execution time for different depth is much faster than SQL. The reason for this is because </a:t>
            </a:r>
            <a:r>
              <a:rPr lang="en-US" dirty="0" smtClean="0"/>
              <a:t>SQL </a:t>
            </a:r>
            <a:r>
              <a:rPr lang="en-US" dirty="0"/>
              <a:t>runs up </a:t>
            </a:r>
            <a:r>
              <a:rPr lang="en-US" dirty="0" smtClean="0"/>
              <a:t>to performance </a:t>
            </a:r>
            <a:r>
              <a:rPr lang="en-US" dirty="0"/>
              <a:t>challenges when it tries to navigate connected data. </a:t>
            </a:r>
            <a:r>
              <a:rPr lang="en-US" dirty="0" smtClean="0"/>
              <a:t>Finally, creating </a:t>
            </a:r>
            <a:r>
              <a:rPr lang="en-US" baseline="0" dirty="0" smtClean="0"/>
              <a:t>a query in neo4j is much simpler as you can see that</a:t>
            </a:r>
            <a:r>
              <a:rPr lang="en-US" dirty="0" smtClean="0"/>
              <a:t> the </a:t>
            </a:r>
            <a:r>
              <a:rPr lang="en-US" dirty="0" smtClean="0"/>
              <a:t>3</a:t>
            </a:r>
            <a:r>
              <a:rPr lang="en-US" baseline="0" dirty="0" smtClean="0"/>
              <a:t> line query </a:t>
            </a:r>
            <a:r>
              <a:rPr lang="en-US" baseline="0" dirty="0" smtClean="0"/>
              <a:t>in </a:t>
            </a:r>
            <a:r>
              <a:rPr lang="en-US" baseline="0" dirty="0" smtClean="0"/>
              <a:t>cypher language is equivalent to the 2 paragraph of SQL </a:t>
            </a:r>
            <a:r>
              <a:rPr lang="en-US" baseline="0" dirty="0" smtClean="0"/>
              <a:t>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policies with</a:t>
            </a:r>
            <a:r>
              <a:rPr lang="en-US" baseline="0" dirty="0" smtClean="0"/>
              <a:t> the </a:t>
            </a:r>
            <a:r>
              <a:rPr lang="en-US" dirty="0" smtClean="0"/>
              <a:t>same topic are group</a:t>
            </a:r>
            <a:r>
              <a:rPr lang="en-US" baseline="0" dirty="0" smtClean="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solution to this</a:t>
            </a:r>
            <a:r>
              <a:rPr lang="en-US" baseline="0" dirty="0" smtClean="0"/>
              <a:t> problem is</a:t>
            </a:r>
            <a:r>
              <a:rPr lang="en-US" dirty="0" smtClean="0"/>
              <a:t> to create a search engine </a:t>
            </a:r>
            <a:r>
              <a:rPr lang="en-US" dirty="0"/>
              <a:t>with </a:t>
            </a:r>
            <a:r>
              <a:rPr lang="en-US" dirty="0" smtClean="0"/>
              <a:t>a knowledge panel</a:t>
            </a:r>
            <a:r>
              <a:rPr lang="en-US" baseline="0" dirty="0" smtClean="0"/>
              <a:t> which c</a:t>
            </a:r>
            <a:r>
              <a:rPr lang="en-US" dirty="0" smtClean="0"/>
              <a:t>ontains information</a:t>
            </a:r>
            <a:r>
              <a:rPr lang="en-US" baseline="0" dirty="0" smtClean="0"/>
              <a:t> related</a:t>
            </a:r>
            <a:r>
              <a:rPr lang="en-US" dirty="0" smtClean="0"/>
              <a:t> to the search term.</a:t>
            </a:r>
            <a:r>
              <a:rPr lang="en-US" baseline="0" dirty="0" smtClean="0"/>
              <a:t> We will also make r</a:t>
            </a:r>
            <a:r>
              <a:rPr lang="en-US" dirty="0" smtClean="0"/>
              <a:t>ecommendations</a:t>
            </a:r>
            <a:r>
              <a:rPr lang="en-US" baseline="0" dirty="0" smtClean="0"/>
              <a:t> to the users </a:t>
            </a:r>
            <a:r>
              <a:rPr lang="en-US" dirty="0" smtClean="0"/>
              <a:t>based on their profile</a:t>
            </a:r>
            <a:r>
              <a:rPr lang="en-US" baseline="0" dirty="0" smtClean="0"/>
              <a:t>, to suggest </a:t>
            </a:r>
            <a:r>
              <a:rPr lang="en-US" dirty="0" smtClean="0"/>
              <a:t>policies that</a:t>
            </a:r>
            <a:r>
              <a:rPr lang="en-US" baseline="0" dirty="0" smtClean="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my project. I </a:t>
            </a:r>
            <a:r>
              <a:rPr lang="en-SG" dirty="0" smtClean="0"/>
              <a:t>used HTML</a:t>
            </a:r>
            <a:r>
              <a:rPr lang="en-SG" dirty="0"/>
              <a:t>, CSS, and Vue.js for the front end of my web application,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a:t>database. I have also used flask </a:t>
            </a:r>
            <a:r>
              <a:rPr lang="en-SG" dirty="0" smtClean="0"/>
              <a:t>for my server and </a:t>
            </a:r>
            <a:r>
              <a:rPr lang="en-SG" dirty="0" err="1"/>
              <a:t>scrapy</a:t>
            </a:r>
            <a:r>
              <a:rPr lang="en-SG" dirty="0"/>
              <a:t> for </a:t>
            </a:r>
            <a:r>
              <a:rPr lang="en-SG" dirty="0" smtClean="0"/>
              <a:t>web scraping. </a:t>
            </a:r>
          </a:p>
          <a:p>
            <a:pPr marL="0" lvl="0" indent="0" algn="l" rtl="0">
              <a:spcBef>
                <a:spcPts val="0"/>
              </a:spcBef>
              <a:spcAft>
                <a:spcPts val="0"/>
              </a:spcAft>
              <a:buNone/>
            </a:pPr>
            <a:endParaRPr lang="en-SG" dirty="0" smtClean="0"/>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Render HTML template, components done</a:t>
            </a:r>
            <a:r>
              <a:rPr lang="en-SG" baseline="0" dirty="0" smtClean="0"/>
              <a:t> in Vue.js. </a:t>
            </a:r>
            <a:r>
              <a:rPr lang="en-SG" dirty="0" smtClean="0"/>
              <a:t>Scrape</a:t>
            </a:r>
            <a:r>
              <a:rPr lang="en-SG" baseline="0" dirty="0" smtClean="0"/>
              <a:t> 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web application 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Next</a:t>
            </a:r>
            <a:r>
              <a:rPr lang="en-SG" baseline="0" dirty="0"/>
              <a: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have scraped. </a:t>
            </a:r>
            <a:r>
              <a:rPr lang="en-SG" baseline="0" dirty="0"/>
              <a:t>All these data will then be inserted into </a:t>
            </a:r>
            <a:r>
              <a:rPr lang="en-SG" baseline="0" dirty="0" smtClean="0"/>
              <a:t>neo4j. </a:t>
            </a:r>
            <a:r>
              <a:rPr lang="en-SG" baseline="0" dirty="0"/>
              <a:t>After that I created the app using </a:t>
            </a:r>
            <a:r>
              <a:rPr lang="en-SG" baseline="0" dirty="0" smtClean="0"/>
              <a:t>flask,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p>
          <a:p>
            <a:pPr marL="0" lvl="0" indent="0" algn="l" rtl="0">
              <a:spcBef>
                <a:spcPts val="0"/>
              </a:spcBef>
              <a:spcAft>
                <a:spcPts val="0"/>
              </a:spcAft>
              <a:buNone/>
            </a:pPr>
            <a:endParaRPr lang="en-SG" baseline="0" dirty="0" smtClean="0"/>
          </a:p>
          <a:p>
            <a:pPr marL="0" lvl="0" indent="0" algn="l" rtl="0">
              <a:spcBef>
                <a:spcPts val="0"/>
              </a:spcBef>
              <a:spcAft>
                <a:spcPts val="0"/>
              </a:spcAft>
              <a:buNone/>
            </a:pPr>
            <a:endParaRPr lang="en-SG" baseline="0" dirty="0" smtClean="0"/>
          </a:p>
          <a:p>
            <a:pPr marL="0" lvl="0" indent="0" algn="l" rtl="0">
              <a:spcBef>
                <a:spcPts val="0"/>
              </a:spcBef>
              <a:spcAft>
                <a:spcPts val="0"/>
              </a:spcAft>
              <a:buNone/>
            </a:pPr>
            <a:r>
              <a:rPr lang="en-SG" baseline="0" dirty="0" smtClean="0"/>
              <a:t>If there are new content, we will have a scheduled job to create policies and users</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Policies owner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 related topics in the knowledge panel</a:t>
            </a:r>
            <a:r>
              <a:rPr lang="en-SG" baseline="0" dirty="0" smtClean="0"/>
              <a:t> is created using d</a:t>
            </a:r>
            <a:r>
              <a:rPr lang="en-SG" dirty="0" smtClean="0"/>
              <a:t>ocument clustering.</a:t>
            </a:r>
            <a:r>
              <a:rPr lang="en-SG" baseline="0" dirty="0" smtClean="0"/>
              <a:t> This is a s</a:t>
            </a:r>
            <a:r>
              <a:rPr lang="en-SG" dirty="0" smtClean="0"/>
              <a:t>imple visualisation to show what clustering does,</a:t>
            </a:r>
            <a:r>
              <a:rPr lang="en-SG" baseline="0" dirty="0" smtClean="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20574"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27481"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83546"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762872"/>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endParaRPr lang="en-SG" sz="1600" b="1" dirty="0"/>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521024" y="2815122"/>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521024" y="2815122"/>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72940"/>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72940"/>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762872"/>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(√2 </a:t>
            </a:r>
            <a:r>
              <a:rPr lang="en-SG" sz="1600" dirty="0" smtClean="0"/>
              <a:t>∗√5) </a:t>
            </a:r>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50" y="1405750"/>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a:t>
            </a:r>
            <a:r>
              <a:rPr lang="en" dirty="0" smtClean="0"/>
              <a:t>foreign </a:t>
            </a:r>
            <a:r>
              <a:rPr lang="en" dirty="0"/>
              <a:t>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a:spcBef>
                <a:spcPts val="0"/>
              </a:spcBef>
            </a:pPr>
            <a:r>
              <a:rPr lang="en-US" dirty="0"/>
              <a:t>Time constraint (Have to implement the application and  research at the same time, a lot of trial and errors</a:t>
            </a:r>
            <a:r>
              <a:rPr lang="en-US" dirty="0" smtClean="0"/>
              <a:t>)</a:t>
            </a:r>
          </a:p>
          <a:p>
            <a:pPr lvl="0">
              <a:spcBef>
                <a:spcPts val="0"/>
              </a:spcBef>
            </a:pPr>
            <a:r>
              <a:rPr lang="en-US" dirty="0" smtClean="0"/>
              <a:t>Neo4j’s official python driver doesn’t provide much documentation (Need to research through </a:t>
            </a:r>
            <a:r>
              <a:rPr lang="en-US" dirty="0" err="1" smtClean="0"/>
              <a:t>stackoverflow</a:t>
            </a:r>
            <a:r>
              <a:rPr lang="en-US" dirty="0" smtClean="0"/>
              <a:t>, switched to py2neo instead, community driver)</a:t>
            </a:r>
          </a:p>
          <a:p>
            <a:pPr lvl="0">
              <a:spcBef>
                <a:spcPts val="0"/>
              </a:spcBef>
            </a:pPr>
            <a:r>
              <a:rPr lang="en-US" dirty="0" smtClean="0"/>
              <a:t>Different types of approach for recommendations (Need to find out the purpose and whether it suit my application) </a:t>
            </a:r>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smtClean="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smtClean="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r>
              <a:rPr lang="en-SG" sz="1400" dirty="0" smtClean="0"/>
              <a:t>Did not use it before, but have used React.js which is similar to it that have allowed me to quickly pick up the language</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smtClean="0"/>
              <a:t>Recommender </a:t>
            </a:r>
            <a:r>
              <a:rPr lang="en-SG" sz="1800" b="1" dirty="0"/>
              <a:t>System</a:t>
            </a:r>
            <a:endParaRPr sz="1800" b="1" dirty="0"/>
          </a:p>
          <a:p>
            <a:pPr marL="0" lvl="0" indent="0" algn="l" rtl="0">
              <a:spcBef>
                <a:spcPts val="600"/>
              </a:spcBef>
              <a:spcAft>
                <a:spcPts val="0"/>
              </a:spcAft>
              <a:buNone/>
            </a:pPr>
            <a:r>
              <a:rPr lang="en-SG" sz="1400" dirty="0" smtClean="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r>
              <a:rPr lang="en-SG" sz="1400" dirty="0" smtClean="0"/>
              <a:t>Learned how to use </a:t>
            </a:r>
            <a:r>
              <a:rPr lang="en-SG" sz="1400" dirty="0" err="1" smtClean="0"/>
              <a:t>Scrapy</a:t>
            </a:r>
            <a:r>
              <a:rPr lang="en-SG" sz="1400" dirty="0" smtClean="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5202</TotalTime>
  <Words>2711</Words>
  <Application>Microsoft Office PowerPoint</Application>
  <PresentationFormat>On-screen Show (16:9)</PresentationFormat>
  <Paragraphs>308</Paragraphs>
  <Slides>31</Slides>
  <Notes>31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Cambria Math</vt:lpstr>
      <vt:lpstr>Arial</vt:lpstr>
      <vt:lpstr>Source Sans Pro</vt:lpstr>
      <vt:lpstr>Oswald</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374</cp:revision>
  <dcterms:modified xsi:type="dcterms:W3CDTF">2019-07-11T06:18:31Z</dcterms:modified>
</cp:coreProperties>
</file>