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62" r:id="rId2"/>
    <p:sldId id="259" r:id="rId3"/>
    <p:sldId id="273" r:id="rId4"/>
    <p:sldId id="261" r:id="rId5"/>
    <p:sldId id="289" r:id="rId6"/>
    <p:sldId id="290" r:id="rId7"/>
    <p:sldId id="279" r:id="rId8"/>
    <p:sldId id="285" r:id="rId9"/>
    <p:sldId id="291" r:id="rId10"/>
    <p:sldId id="294" r:id="rId11"/>
    <p:sldId id="292" r:id="rId12"/>
    <p:sldId id="293" r:id="rId13"/>
    <p:sldId id="280" r:id="rId14"/>
    <p:sldId id="263" r:id="rId15"/>
    <p:sldId id="264" r:id="rId16"/>
    <p:sldId id="260" r:id="rId17"/>
    <p:sldId id="265" r:id="rId18"/>
    <p:sldId id="266" r:id="rId19"/>
    <p:sldId id="267" r:id="rId20"/>
    <p:sldId id="268" r:id="rId21"/>
    <p:sldId id="269" r:id="rId22"/>
    <p:sldId id="271" r:id="rId23"/>
    <p:sldId id="272" r:id="rId24"/>
    <p:sldId id="274" r:id="rId25"/>
    <p:sldId id="275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Oswald" panose="02000503000000000000" pitchFamily="2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56A00E-445F-4A2D-8ACE-E403053BCE45}">
  <a:tblStyle styleId="{1356A00E-445F-4A2D-8ACE-E403053BCE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45" autoAdjust="0"/>
  </p:normalViewPr>
  <p:slideViewPr>
    <p:cSldViewPr snapToGrid="0">
      <p:cViewPr varScale="1">
        <p:scale>
          <a:sx n="82" d="100"/>
          <a:sy n="82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404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946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582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061351b_17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061351b_17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HR policies are very long and boring. Furthermore, people do not know what to search for. Hence, a discovery of terms related to search word should be available to let them discover topic of interest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627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smtClean="0"/>
              <a:t>First step is to populate our</a:t>
            </a:r>
            <a:r>
              <a:rPr lang="en-SG" baseline="0" dirty="0" smtClean="0"/>
              <a:t> database, I have created a spider using </a:t>
            </a:r>
            <a:r>
              <a:rPr lang="en-SG" baseline="0" dirty="0" err="1" smtClean="0"/>
              <a:t>Scrapy</a:t>
            </a:r>
            <a:r>
              <a:rPr lang="en-SG" baseline="0" dirty="0" smtClean="0"/>
              <a:t> to scrape data from a HR Policy website. Next I will extract the relationships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599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94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56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homep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Graph Based Search</a:t>
            </a:r>
            <a:endParaRPr sz="72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50" y="3297251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*</a:t>
            </a:r>
            <a:r>
              <a:rPr lang="en-US" dirty="0"/>
              <a:t>Some high level diagrams here*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685;p30"/>
          <p:cNvSpPr txBox="1">
            <a:spLocks/>
          </p:cNvSpPr>
          <p:nvPr/>
        </p:nvSpPr>
        <p:spPr>
          <a:xfrm>
            <a:off x="0" y="278299"/>
            <a:ext cx="9144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3200" dirty="0"/>
              <a:t>CHALLENGES FACED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4020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*</a:t>
            </a:r>
            <a:r>
              <a:rPr lang="en-US" dirty="0"/>
              <a:t>Some high level diagrams here*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685;p30"/>
          <p:cNvSpPr txBox="1">
            <a:spLocks/>
          </p:cNvSpPr>
          <p:nvPr/>
        </p:nvSpPr>
        <p:spPr>
          <a:xfrm>
            <a:off x="0" y="278299"/>
            <a:ext cx="9144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3200" dirty="0"/>
              <a:t>LEARNING POINTS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8083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err="1" smtClean="0"/>
              <a:t>Deployability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685;p30"/>
          <p:cNvSpPr txBox="1">
            <a:spLocks/>
          </p:cNvSpPr>
          <p:nvPr/>
        </p:nvSpPr>
        <p:spPr>
          <a:xfrm>
            <a:off x="0" y="278299"/>
            <a:ext cx="9144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3200" dirty="0"/>
              <a:t>FUTURE DEVELOPMENT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876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THANK YOU!</a:t>
            </a:r>
            <a:endParaRPr sz="7200" dirty="0"/>
          </a:p>
        </p:txBody>
      </p:sp>
      <p:sp>
        <p:nvSpPr>
          <p:cNvPr id="767" name="Google Shape;767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2438350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Q &amp; A</a:t>
            </a:r>
            <a:endParaRPr sz="3600" b="1" dirty="0"/>
          </a:p>
        </p:txBody>
      </p:sp>
      <p:sp>
        <p:nvSpPr>
          <p:cNvPr id="768" name="Google Shape;768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3C78D8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rgbClr val="3C78D8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  <a:buNone/>
            </a:pPr>
            <a:r>
              <a:rPr lang="en-US" sz="2800" dirty="0" smtClean="0"/>
              <a:t>HR policies are very long and boring. Furthermore, people do not know what to search for. Hence, a discovery of terms related to search word should be available to let them discover topic of interest</a:t>
            </a:r>
            <a:endParaRPr lang="en-US" sz="2800"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3C78D8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rgbClr val="3C78D8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/>
          <p:nvPr/>
        </p:nvSpPr>
        <p:spPr>
          <a:xfrm>
            <a:off x="3021959" y="1214200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5"/>
          <p:cNvSpPr txBox="1">
            <a:spLocks noGrp="1"/>
          </p:cNvSpPr>
          <p:nvPr>
            <p:ph type="title"/>
          </p:nvPr>
        </p:nvSpPr>
        <p:spPr>
          <a:xfrm>
            <a:off x="107370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solidFill>
                  <a:srgbClr val="3C78D8"/>
                </a:solidFill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 rot="2700000">
            <a:off x="2658025" y="1637234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1" name="Google Shape;581;p25"/>
          <p:cNvSpPr/>
          <p:nvPr/>
        </p:nvSpPr>
        <p:spPr>
          <a:xfrm rot="2700000">
            <a:off x="3807808" y="2787016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2" name="Google Shape;582;p25"/>
          <p:cNvSpPr/>
          <p:nvPr/>
        </p:nvSpPr>
        <p:spPr>
          <a:xfrm rot="-2700000">
            <a:off x="2657772" y="278694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3" name="Google Shape;583;p25"/>
          <p:cNvSpPr/>
          <p:nvPr/>
        </p:nvSpPr>
        <p:spPr>
          <a:xfrm rot="-2700000">
            <a:off x="3807555" y="1637165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5"/>
          <p:cNvSpPr/>
          <p:nvPr/>
        </p:nvSpPr>
        <p:spPr>
          <a:xfrm>
            <a:off x="3632411" y="1824888"/>
            <a:ext cx="840300" cy="84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5"/>
          <p:cNvSpPr/>
          <p:nvPr/>
        </p:nvSpPr>
        <p:spPr>
          <a:xfrm>
            <a:off x="3632411" y="2666172"/>
            <a:ext cx="840300" cy="84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4472916" y="1824888"/>
            <a:ext cx="841500" cy="84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5"/>
          <p:cNvSpPr/>
          <p:nvPr/>
        </p:nvSpPr>
        <p:spPr>
          <a:xfrm>
            <a:off x="4472916" y="2666172"/>
            <a:ext cx="841500" cy="84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3852560" y="2045785"/>
            <a:ext cx="1240800" cy="1240800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text</a:t>
            </a:r>
            <a:endParaRPr sz="1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0" name="Google Shape;590;p25"/>
          <p:cNvSpPr txBox="1"/>
          <p:nvPr/>
        </p:nvSpPr>
        <p:spPr>
          <a:xfrm rot="-2700000">
            <a:off x="2867939" y="3520645"/>
            <a:ext cx="1142967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1" name="Google Shape;591;p25"/>
          <p:cNvSpPr/>
          <p:nvPr/>
        </p:nvSpPr>
        <p:spPr>
          <a:xfrm>
            <a:off x="3751657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5"/>
          <p:cNvSpPr/>
          <p:nvPr/>
        </p:nvSpPr>
        <p:spPr>
          <a:xfrm>
            <a:off x="5066754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5"/>
          <p:cNvSpPr/>
          <p:nvPr/>
        </p:nvSpPr>
        <p:spPr>
          <a:xfrm>
            <a:off x="5708039" y="194393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5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5"/>
          <p:cNvSpPr/>
          <p:nvPr/>
        </p:nvSpPr>
        <p:spPr>
          <a:xfrm>
            <a:off x="3751657" y="3890258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5"/>
          <p:cNvSpPr/>
          <p:nvPr/>
        </p:nvSpPr>
        <p:spPr>
          <a:xfrm>
            <a:off x="5066754" y="3890258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5"/>
          <p:cNvSpPr/>
          <p:nvPr/>
        </p:nvSpPr>
        <p:spPr>
          <a:xfrm>
            <a:off x="3108648" y="194393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5"/>
          <p:cNvSpPr/>
          <p:nvPr/>
        </p:nvSpPr>
        <p:spPr>
          <a:xfrm>
            <a:off x="3108648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5"/>
          <p:cNvSpPr/>
          <p:nvPr/>
        </p:nvSpPr>
        <p:spPr>
          <a:xfrm rot="5400000">
            <a:off x="5645948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5"/>
          <p:cNvSpPr/>
          <p:nvPr/>
        </p:nvSpPr>
        <p:spPr>
          <a:xfrm rot="5400000">
            <a:off x="2776349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5"/>
          <p:cNvSpPr/>
          <p:nvPr/>
        </p:nvSpPr>
        <p:spPr>
          <a:xfrm>
            <a:off x="4211009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5"/>
          <p:cNvSpPr/>
          <p:nvPr/>
        </p:nvSpPr>
        <p:spPr>
          <a:xfrm>
            <a:off x="4211009" y="3838047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5"/>
          <p:cNvSpPr txBox="1"/>
          <p:nvPr/>
        </p:nvSpPr>
        <p:spPr>
          <a:xfrm rot="-2700000">
            <a:off x="4935249" y="1481512"/>
            <a:ext cx="1151028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4" name="Google Shape;604;p25"/>
          <p:cNvSpPr txBox="1"/>
          <p:nvPr/>
        </p:nvSpPr>
        <p:spPr>
          <a:xfrm rot="2700000">
            <a:off x="2857863" y="1504386"/>
            <a:ext cx="1170969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Google Shape;605;p25"/>
          <p:cNvSpPr txBox="1"/>
          <p:nvPr/>
        </p:nvSpPr>
        <p:spPr>
          <a:xfrm rot="2700000">
            <a:off x="4890331" y="3529022"/>
            <a:ext cx="1166726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6" name="Google Shape;606;p25"/>
          <p:cNvSpPr txBox="1"/>
          <p:nvPr/>
        </p:nvSpPr>
        <p:spPr>
          <a:xfrm>
            <a:off x="3161100" y="477043"/>
            <a:ext cx="282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lang="en" sz="9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07" name="Google Shape;607;p25"/>
          <p:cNvGrpSpPr/>
          <p:nvPr/>
        </p:nvGrpSpPr>
        <p:grpSpPr>
          <a:xfrm>
            <a:off x="6242653" y="1106489"/>
            <a:ext cx="1932506" cy="647163"/>
            <a:chOff x="8578272" y="1488369"/>
            <a:chExt cx="2810100" cy="941054"/>
          </a:xfrm>
        </p:grpSpPr>
        <p:sp>
          <p:nvSpPr>
            <p:cNvPr id="608" name="Google Shape;608;p25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9" name="Google Shape;609;p25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0" name="Google Shape;610;p25"/>
          <p:cNvGrpSpPr/>
          <p:nvPr/>
        </p:nvGrpSpPr>
        <p:grpSpPr>
          <a:xfrm>
            <a:off x="6243032" y="3261424"/>
            <a:ext cx="1932498" cy="647073"/>
            <a:chOff x="6426462" y="3475458"/>
            <a:chExt cx="2133000" cy="714209"/>
          </a:xfrm>
        </p:grpSpPr>
        <p:sp>
          <p:nvSpPr>
            <p:cNvPr id="611" name="Google Shape;611;p25"/>
            <p:cNvSpPr txBox="1"/>
            <p:nvPr/>
          </p:nvSpPr>
          <p:spPr>
            <a:xfrm>
              <a:off x="6426462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2" name="Google Shape;612;p25"/>
            <p:cNvSpPr txBox="1"/>
            <p:nvPr/>
          </p:nvSpPr>
          <p:spPr>
            <a:xfrm>
              <a:off x="6426462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770511" y="1106489"/>
            <a:ext cx="1932506" cy="647163"/>
            <a:chOff x="8578272" y="1488369"/>
            <a:chExt cx="2810100" cy="941054"/>
          </a:xfrm>
        </p:grpSpPr>
        <p:sp>
          <p:nvSpPr>
            <p:cNvPr id="614" name="Google Shape;614;p25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770598" y="3261424"/>
            <a:ext cx="1932498" cy="647073"/>
            <a:chOff x="386249" y="3475458"/>
            <a:chExt cx="2133000" cy="714209"/>
          </a:xfrm>
        </p:grpSpPr>
        <p:sp>
          <p:nvSpPr>
            <p:cNvPr id="617" name="Google Shape;617;p2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8" name="Google Shape;618;p25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2909642" y="2503144"/>
            <a:ext cx="258711" cy="313123"/>
            <a:chOff x="584925" y="922575"/>
            <a:chExt cx="415200" cy="502525"/>
          </a:xfrm>
        </p:grpSpPr>
        <p:sp>
          <p:nvSpPr>
            <p:cNvPr id="620" name="Google Shape;620;p2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25"/>
          <p:cNvGrpSpPr/>
          <p:nvPr/>
        </p:nvGrpSpPr>
        <p:grpSpPr>
          <a:xfrm>
            <a:off x="5777555" y="2570201"/>
            <a:ext cx="280800" cy="188721"/>
            <a:chOff x="1241275" y="3718400"/>
            <a:chExt cx="450650" cy="302875"/>
          </a:xfrm>
        </p:grpSpPr>
        <p:sp>
          <p:nvSpPr>
            <p:cNvPr id="624" name="Google Shape;624;p25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5"/>
          <p:cNvGrpSpPr/>
          <p:nvPr/>
        </p:nvGrpSpPr>
        <p:grpSpPr>
          <a:xfrm>
            <a:off x="4334567" y="3993553"/>
            <a:ext cx="273167" cy="218007"/>
            <a:chOff x="1921475" y="3695200"/>
            <a:chExt cx="438400" cy="349875"/>
          </a:xfrm>
        </p:grpSpPr>
        <p:sp>
          <p:nvSpPr>
            <p:cNvPr id="629" name="Google Shape;629;p25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25"/>
          <p:cNvGrpSpPr/>
          <p:nvPr/>
        </p:nvGrpSpPr>
        <p:grpSpPr>
          <a:xfrm>
            <a:off x="4333653" y="1123861"/>
            <a:ext cx="282295" cy="206978"/>
            <a:chOff x="4610450" y="3703750"/>
            <a:chExt cx="453050" cy="332175"/>
          </a:xfrm>
        </p:grpSpPr>
        <p:sp>
          <p:nvSpPr>
            <p:cNvPr id="633" name="Google Shape;633;p2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5"/>
          <p:cNvGrpSpPr/>
          <p:nvPr/>
        </p:nvGrpSpPr>
        <p:grpSpPr>
          <a:xfrm>
            <a:off x="4290253" y="2353334"/>
            <a:ext cx="367377" cy="598937"/>
            <a:chOff x="6730350" y="2315900"/>
            <a:chExt cx="257700" cy="420100"/>
          </a:xfrm>
        </p:grpSpPr>
        <p:sp>
          <p:nvSpPr>
            <p:cNvPr id="636" name="Google Shape;636;p2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rgbClr val="3C78D8"/>
                </a:solidFill>
              </a:rPr>
              <a:t>TABLES</a:t>
            </a:r>
            <a:r>
              <a:rPr lang="en"/>
              <a:t> TO COMPARE DATA</a:t>
            </a:r>
            <a:endParaRPr/>
          </a:p>
        </p:txBody>
      </p:sp>
      <p:graphicFrame>
        <p:nvGraphicFramePr>
          <p:cNvPr id="647" name="Google Shape;647;p26"/>
          <p:cNvGraphicFramePr/>
          <p:nvPr/>
        </p:nvGraphicFramePr>
        <p:xfrm>
          <a:off x="1522400" y="1564481"/>
          <a:ext cx="6099200" cy="2331000"/>
        </p:xfrm>
        <a:graphic>
          <a:graphicData uri="http://schemas.openxmlformats.org/drawingml/2006/table">
            <a:tbl>
              <a:tblPr>
                <a:noFill/>
                <a:tableStyleId>{1356A00E-445F-4A2D-8ACE-E403053BCE45}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8" name="Google Shape;648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68" name="Google Shape;6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</a:rPr>
              <a:t>Whoa! That’s a big number, aren’t you proud?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669" name="Google Shape;669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3C78D8"/>
                </a:solidFill>
              </a:rPr>
              <a:t>$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76" name="Google Shape;67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3C78D8"/>
                </a:solidFill>
              </a:rPr>
              <a:t>%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78" name="Google Shape;67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3C78D8"/>
                </a:solidFill>
              </a:rPr>
              <a:t>users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9" name="Google Shape;67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1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3C78D8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95" name="Google Shape;695;p31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96" name="Google Shape;696;p31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97" name="Google Shape;697;p31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98" name="Google Shape;698;p31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99" name="Google Shape;699;p31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700" name="Google Shape;700;p31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701" name="Google Shape;701;p31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702" name="Google Shape;702;p3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1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709" name="Google Shape;709;p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31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31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713" name="Google Shape;713;p3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1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717" name="Google Shape;717;p3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2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copy&amp;paste graphs from </a:t>
            </a:r>
            <a:r>
              <a:rPr lang="en" b="1" u="sng">
                <a:solidFill>
                  <a:srgbClr val="00CEF6"/>
                </a:solidFill>
                <a:hlinkClick r:id="rId3"/>
              </a:rPr>
              <a:t>Google Sheets</a:t>
            </a:r>
            <a:endParaRPr b="1">
              <a:solidFill>
                <a:srgbClr val="00CEF6"/>
              </a:solidFill>
            </a:endParaRPr>
          </a:p>
        </p:txBody>
      </p:sp>
      <p:pic>
        <p:nvPicPr>
          <p:cNvPr id="728" name="Google Shape;7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275" y="221275"/>
            <a:ext cx="4603450" cy="38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781" name="Google Shape;781;p39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This presentation uses the following typographies and colors: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Titles: </a:t>
            </a:r>
            <a:r>
              <a:rPr lang="en" sz="1400" b="1" dirty="0"/>
              <a:t>Oswald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Body copy: </a:t>
            </a:r>
            <a:r>
              <a:rPr lang="en" sz="1400" b="1" dirty="0"/>
              <a:t>Source Sans Pro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You can download the fonts on this page: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3"/>
              </a:rPr>
              <a:t>https://www.fontsquirrel.com/fonts/oswald</a:t>
            </a:r>
            <a:endParaRPr sz="1400" dirty="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4"/>
              </a:rPr>
              <a:t>https://www.fontsquirrel.com/fonts/source-sans-pro</a:t>
            </a:r>
            <a:endParaRPr sz="1400" dirty="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Sky blue </a:t>
            </a:r>
            <a:r>
              <a:rPr lang="en" sz="1400" b="1" dirty="0">
                <a:solidFill>
                  <a:srgbClr val="00CEF6"/>
                </a:solidFill>
              </a:rPr>
              <a:t>#00cef6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Bright green </a:t>
            </a:r>
            <a:r>
              <a:rPr lang="en" sz="1400" b="1" dirty="0">
                <a:solidFill>
                  <a:srgbClr val="AFF000"/>
                </a:solidFill>
              </a:rPr>
              <a:t>#aff000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Blue  </a:t>
            </a:r>
            <a:r>
              <a:rPr lang="en" sz="1400" b="1" dirty="0">
                <a:solidFill>
                  <a:srgbClr val="3C78D8"/>
                </a:solidFill>
              </a:rPr>
              <a:t>#3c78d8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Dark blue  </a:t>
            </a:r>
            <a:r>
              <a:rPr lang="en" sz="1400" b="1" dirty="0">
                <a:solidFill>
                  <a:srgbClr val="28324A"/>
                </a:solidFill>
              </a:rPr>
              <a:t>#28324a</a:t>
            </a:r>
            <a:endParaRPr sz="1400" b="1" dirty="0">
              <a:solidFill>
                <a:srgbClr val="28324A"/>
              </a:solidFill>
            </a:endParaRPr>
          </a:p>
        </p:txBody>
      </p:sp>
      <p:sp>
        <p:nvSpPr>
          <p:cNvPr id="782" name="Google Shape;782;p39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3" name="Google Shape;783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89" name="Google Shape;789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96" name="Google Shape;796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99" name="Google Shape;799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04" name="Google Shape;804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808" name="Google Shape;808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14" name="Google Shape;814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835" name="Google Shape;835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838" name="Google Shape;838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42" name="Google Shape;842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46" name="Google Shape;846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4" name="Google Shape;854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55" name="Google Shape;855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58" name="Google Shape;858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61" name="Google Shape;861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64" name="Google Shape;864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67" name="Google Shape;867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72" name="Google Shape;872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75" name="Google Shape;875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9" name="Google Shape;879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80" name="Google Shape;880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83" name="Google Shape;883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89" name="Google Shape;889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92" name="Google Shape;892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98" name="Google Shape;898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04" name="Google Shape;904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8" name="Google Shape;908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912" name="Google Shape;912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15" name="Google Shape;915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18" name="Google Shape;918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22" name="Google Shape;922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25" name="Google Shape;925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31" name="Google Shape;931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936" name="Google Shape;936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939" name="Google Shape;939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1" name="Google Shape;941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43" name="Google Shape;943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46" name="Google Shape;946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1" name="Google Shape;951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52" name="Google Shape;952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55" name="Google Shape;955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60" name="Google Shape;960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64" name="Google Shape;964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67" name="Google Shape;967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71" name="Google Shape;971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77" name="Google Shape;977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80" name="Google Shape;980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5" name="Google Shape;985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6" name="Google Shape;986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87" name="Google Shape;987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90" name="Google Shape;990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96" name="Google Shape;996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00" name="Google Shape;1000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6" name="Google Shape;1006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07" name="Google Shape;1007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" name="Google Shape;1011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12" name="Google Shape;1012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6" name="Google Shape;1016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17" name="Google Shape;1017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23" name="Google Shape;1023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27" name="Google Shape;1027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31" name="Google Shape;1031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037" name="Google Shape;1037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43" name="Google Shape;1043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46" name="Google Shape;1046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3" name="Google Shape;1053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54" name="Google Shape;1054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40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60" name="Google Shape;1060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62" name="Google Shape;1062;p40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3" name="Google Shape;1063;p4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64" name="Google Shape;1064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40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40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68" name="Google Shape;1068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0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2" name="Google Shape;107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27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1"/>
          <p:cNvSpPr txBox="1"/>
          <p:nvPr/>
        </p:nvSpPr>
        <p:spPr>
          <a:xfrm>
            <a:off x="2468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8" name="Google Shape;1078;p41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8EC4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8EC4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9" name="Google Shape;1079;p41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A7C8"/>
                </a:solidFill>
              </a:rPr>
              <a:t>😉</a:t>
            </a:r>
            <a:endParaRPr sz="9600">
              <a:solidFill>
                <a:srgbClr val="00A7C8"/>
              </a:solidFill>
            </a:endParaRPr>
          </a:p>
        </p:txBody>
      </p:sp>
      <p:sp>
        <p:nvSpPr>
          <p:cNvPr id="1080" name="Google Shape;1080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28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>
            <a:spLocks noGrp="1"/>
          </p:cNvSpPr>
          <p:nvPr>
            <p:ph type="title"/>
          </p:nvPr>
        </p:nvSpPr>
        <p:spPr>
          <a:xfrm>
            <a:off x="0" y="278299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PROBLEM</a:t>
            </a:r>
            <a:endParaRPr sz="3200" dirty="0"/>
          </a:p>
        </p:txBody>
      </p:sp>
      <p:sp>
        <p:nvSpPr>
          <p:cNvPr id="689" name="Google Shape;689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376" y="1352001"/>
            <a:ext cx="1859901" cy="1788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06" y="1352000"/>
            <a:ext cx="1788554" cy="1788554"/>
          </a:xfrm>
          <a:prstGeom prst="rect">
            <a:avLst/>
          </a:prstGeom>
        </p:spPr>
      </p:pic>
      <p:sp>
        <p:nvSpPr>
          <p:cNvPr id="10" name="Google Shape;500;p18"/>
          <p:cNvSpPr txBox="1">
            <a:spLocks/>
          </p:cNvSpPr>
          <p:nvPr/>
        </p:nvSpPr>
        <p:spPr>
          <a:xfrm>
            <a:off x="2083353" y="3140556"/>
            <a:ext cx="2042488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spcBef>
                <a:spcPts val="600"/>
              </a:spcBef>
              <a:buClr>
                <a:srgbClr val="28324A"/>
              </a:buClr>
              <a:buSzPts val="2000"/>
            </a:pPr>
            <a:r>
              <a:rPr lang="en-US" sz="2000" dirty="0" smtClean="0">
                <a:solidFill>
                  <a:srgbClr val="28324A"/>
                </a:solidFill>
                <a:latin typeface="Source Sans Pro"/>
                <a:ea typeface="Source Sans Pro"/>
                <a:sym typeface="Source Sans Pro"/>
              </a:rPr>
              <a:t>Long and boring documents</a:t>
            </a:r>
            <a:endParaRPr lang="en-US" sz="2000" dirty="0">
              <a:solidFill>
                <a:srgbClr val="28324A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1" name="Google Shape;500;p18"/>
          <p:cNvSpPr txBox="1">
            <a:spLocks/>
          </p:cNvSpPr>
          <p:nvPr/>
        </p:nvSpPr>
        <p:spPr>
          <a:xfrm>
            <a:off x="4814343" y="3140555"/>
            <a:ext cx="2042488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spcBef>
                <a:spcPts val="600"/>
              </a:spcBef>
              <a:buClr>
                <a:srgbClr val="28324A"/>
              </a:buClr>
              <a:buSzPts val="2000"/>
            </a:pPr>
            <a:r>
              <a:rPr lang="en-US" sz="2000" dirty="0" smtClean="0">
                <a:solidFill>
                  <a:srgbClr val="28324A"/>
                </a:solidFill>
                <a:latin typeface="Source Sans Pro"/>
                <a:ea typeface="Source Sans Pro"/>
                <a:sym typeface="Source Sans Pro"/>
              </a:rPr>
              <a:t>Unsure what      to search</a:t>
            </a:r>
            <a:endParaRPr lang="en-US" sz="2000" dirty="0">
              <a:solidFill>
                <a:srgbClr val="28324A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Search Engine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k</a:t>
            </a:r>
            <a:r>
              <a:rPr lang="en-US" dirty="0" smtClean="0"/>
              <a:t>nowledge </a:t>
            </a:r>
            <a:r>
              <a:rPr lang="en-US" dirty="0" smtClean="0"/>
              <a:t>p</a:t>
            </a:r>
            <a:r>
              <a:rPr lang="en-US" dirty="0" smtClean="0"/>
              <a:t>anel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Related terms</a:t>
            </a:r>
            <a:endParaRPr lang="en-US" dirty="0" smtClean="0"/>
          </a:p>
          <a:p>
            <a:pPr lvl="0">
              <a:spcBef>
                <a:spcPts val="0"/>
              </a:spcBef>
            </a:pPr>
            <a:r>
              <a:rPr lang="en-US" dirty="0" smtClean="0"/>
              <a:t>Recommendation based on profile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685;p30"/>
          <p:cNvSpPr txBox="1">
            <a:spLocks/>
          </p:cNvSpPr>
          <p:nvPr/>
        </p:nvSpPr>
        <p:spPr>
          <a:xfrm>
            <a:off x="0" y="278299"/>
            <a:ext cx="9144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3200" dirty="0"/>
              <a:t>SOLUTION</a:t>
            </a:r>
            <a:endParaRPr lang="en-SG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32" y="1701658"/>
            <a:ext cx="2185941" cy="7383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28" y="3237365"/>
            <a:ext cx="1717455" cy="686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80" y="2878648"/>
            <a:ext cx="1968503" cy="1202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80" y="1747477"/>
            <a:ext cx="1057017" cy="1057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208" y="1747477"/>
            <a:ext cx="812313" cy="1057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524" y="1796587"/>
            <a:ext cx="1087697" cy="1087697"/>
          </a:xfrm>
          <a:prstGeom prst="rect">
            <a:avLst/>
          </a:prstGeom>
        </p:spPr>
      </p:pic>
      <p:sp>
        <p:nvSpPr>
          <p:cNvPr id="12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70484" y="1122198"/>
            <a:ext cx="1379856" cy="675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 dirty="0" smtClean="0"/>
              <a:t>Front End</a:t>
            </a:r>
            <a:endParaRPr b="1" u="sng" dirty="0"/>
          </a:p>
        </p:txBody>
      </p:sp>
      <p:sp>
        <p:nvSpPr>
          <p:cNvPr id="13" name="Google Shape;500;p18"/>
          <p:cNvSpPr txBox="1">
            <a:spLocks/>
          </p:cNvSpPr>
          <p:nvPr/>
        </p:nvSpPr>
        <p:spPr>
          <a:xfrm>
            <a:off x="4012463" y="1122198"/>
            <a:ext cx="1280488" cy="67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b="1" u="sng" dirty="0" smtClean="0"/>
              <a:t>Back End</a:t>
            </a:r>
            <a:endParaRPr lang="en-SG" b="1" u="sng" dirty="0"/>
          </a:p>
        </p:txBody>
      </p:sp>
      <p:sp>
        <p:nvSpPr>
          <p:cNvPr id="14" name="Google Shape;500;p18"/>
          <p:cNvSpPr txBox="1">
            <a:spLocks/>
          </p:cNvSpPr>
          <p:nvPr/>
        </p:nvSpPr>
        <p:spPr>
          <a:xfrm>
            <a:off x="4002109" y="2694076"/>
            <a:ext cx="1280488" cy="67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b="1" u="sng" dirty="0" smtClean="0"/>
              <a:t>Database</a:t>
            </a:r>
            <a:endParaRPr lang="en-SG" b="1" u="sng" dirty="0"/>
          </a:p>
        </p:txBody>
      </p:sp>
      <p:sp>
        <p:nvSpPr>
          <p:cNvPr id="16" name="Google Shape;500;p18"/>
          <p:cNvSpPr txBox="1">
            <a:spLocks/>
          </p:cNvSpPr>
          <p:nvPr/>
        </p:nvSpPr>
        <p:spPr>
          <a:xfrm>
            <a:off x="6497129" y="1142278"/>
            <a:ext cx="1280488" cy="67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b="1" u="sng" dirty="0" smtClean="0"/>
              <a:t>Others</a:t>
            </a:r>
            <a:endParaRPr lang="en-SG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21" y="2995844"/>
            <a:ext cx="1859738" cy="74743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51873" y="1122198"/>
            <a:ext cx="2426677" cy="3067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ounded Rectangle 25"/>
          <p:cNvSpPr/>
          <p:nvPr/>
        </p:nvSpPr>
        <p:spPr>
          <a:xfrm>
            <a:off x="3435635" y="1122198"/>
            <a:ext cx="2426677" cy="14920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ounded Rectangle 26"/>
          <p:cNvSpPr/>
          <p:nvPr/>
        </p:nvSpPr>
        <p:spPr>
          <a:xfrm>
            <a:off x="3429015" y="2695585"/>
            <a:ext cx="2426677" cy="14895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ounded Rectangle 27"/>
          <p:cNvSpPr/>
          <p:nvPr/>
        </p:nvSpPr>
        <p:spPr>
          <a:xfrm>
            <a:off x="5924035" y="1122198"/>
            <a:ext cx="2426677" cy="3067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Google Shape;685;p30"/>
          <p:cNvSpPr txBox="1">
            <a:spLocks/>
          </p:cNvSpPr>
          <p:nvPr/>
        </p:nvSpPr>
        <p:spPr>
          <a:xfrm>
            <a:off x="0" y="278299"/>
            <a:ext cx="9144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3200" dirty="0"/>
              <a:t>TECH STACK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9963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4514" y="1572613"/>
            <a:ext cx="2898498" cy="2589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Cloud 4"/>
          <p:cNvSpPr/>
          <p:nvPr/>
        </p:nvSpPr>
        <p:spPr>
          <a:xfrm>
            <a:off x="290964" y="674987"/>
            <a:ext cx="1676398" cy="829682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HR Policy Website</a:t>
            </a:r>
            <a:endParaRPr lang="en-SG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7" y="2233566"/>
            <a:ext cx="1564575" cy="5838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Down Arrow 5"/>
          <p:cNvSpPr/>
          <p:nvPr/>
        </p:nvSpPr>
        <p:spPr>
          <a:xfrm>
            <a:off x="1018442" y="1659412"/>
            <a:ext cx="230065" cy="49236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Arrow 10"/>
          <p:cNvSpPr/>
          <p:nvPr/>
        </p:nvSpPr>
        <p:spPr>
          <a:xfrm>
            <a:off x="2212166" y="2417225"/>
            <a:ext cx="493200" cy="230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108093" y="1572613"/>
            <a:ext cx="1216790" cy="492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400" dirty="0" smtClean="0"/>
              <a:t>S</a:t>
            </a:r>
            <a:r>
              <a:rPr lang="en" sz="1400" dirty="0" smtClean="0"/>
              <a:t>crape data</a:t>
            </a:r>
            <a:endParaRPr sz="1400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878180" y="1890458"/>
            <a:ext cx="1308100" cy="1180526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48" y="2443592"/>
            <a:ext cx="985918" cy="394367"/>
          </a:xfrm>
          <a:prstGeom prst="rect">
            <a:avLst/>
          </a:prstGeom>
        </p:spPr>
      </p:pic>
      <p:sp>
        <p:nvSpPr>
          <p:cNvPr id="15" name="Google Shape;500;p18"/>
          <p:cNvSpPr txBox="1">
            <a:spLocks/>
          </p:cNvSpPr>
          <p:nvPr/>
        </p:nvSpPr>
        <p:spPr>
          <a:xfrm>
            <a:off x="1830004" y="2525499"/>
            <a:ext cx="1216790" cy="49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sz="1400" dirty="0" smtClean="0"/>
              <a:t>Insert data</a:t>
            </a:r>
            <a:endParaRPr lang="en-SG" sz="1400" dirty="0"/>
          </a:p>
        </p:txBody>
      </p:sp>
      <p:sp>
        <p:nvSpPr>
          <p:cNvPr id="16" name="Google Shape;500;p18"/>
          <p:cNvSpPr txBox="1">
            <a:spLocks/>
          </p:cNvSpPr>
          <p:nvPr/>
        </p:nvSpPr>
        <p:spPr>
          <a:xfrm>
            <a:off x="5024514" y="1582163"/>
            <a:ext cx="2898498" cy="49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sz="1600" b="1" dirty="0" smtClean="0"/>
              <a:t>Flask Framework</a:t>
            </a:r>
            <a:endParaRPr lang="en-SG" sz="1600" b="1" dirty="0"/>
          </a:p>
        </p:txBody>
      </p:sp>
      <p:sp>
        <p:nvSpPr>
          <p:cNvPr id="7" name="Left-Right Arrow 6"/>
          <p:cNvSpPr/>
          <p:nvPr/>
        </p:nvSpPr>
        <p:spPr>
          <a:xfrm>
            <a:off x="4358797" y="2410299"/>
            <a:ext cx="493200" cy="230400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Google Shape;500;p18"/>
          <p:cNvSpPr txBox="1">
            <a:spLocks/>
          </p:cNvSpPr>
          <p:nvPr/>
        </p:nvSpPr>
        <p:spPr>
          <a:xfrm>
            <a:off x="4015657" y="2516064"/>
            <a:ext cx="1193265" cy="49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sz="1400" dirty="0" smtClean="0"/>
              <a:t>Retrieve  data</a:t>
            </a:r>
            <a:endParaRPr lang="en-SG" sz="1400" dirty="0"/>
          </a:p>
        </p:txBody>
      </p:sp>
      <p:sp>
        <p:nvSpPr>
          <p:cNvPr id="20" name="Down Arrow 19"/>
          <p:cNvSpPr/>
          <p:nvPr/>
        </p:nvSpPr>
        <p:spPr>
          <a:xfrm>
            <a:off x="1018442" y="2952997"/>
            <a:ext cx="230065" cy="49236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402788" y="3491439"/>
            <a:ext cx="2154680" cy="935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Google Shape;500;p18"/>
          <p:cNvSpPr txBox="1">
            <a:spLocks/>
          </p:cNvSpPr>
          <p:nvPr/>
        </p:nvSpPr>
        <p:spPr>
          <a:xfrm>
            <a:off x="402787" y="3712766"/>
            <a:ext cx="2154681" cy="49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sz="1400" b="1" dirty="0" smtClean="0"/>
              <a:t>Document Clustering</a:t>
            </a:r>
            <a:endParaRPr lang="en-SG" sz="1400" b="1" dirty="0"/>
          </a:p>
        </p:txBody>
      </p:sp>
      <p:sp>
        <p:nvSpPr>
          <p:cNvPr id="24" name="Down Arrow 23"/>
          <p:cNvSpPr/>
          <p:nvPr/>
        </p:nvSpPr>
        <p:spPr>
          <a:xfrm rot="13057761">
            <a:off x="2623852" y="2997037"/>
            <a:ext cx="230400" cy="49236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Google Shape;500;p18"/>
          <p:cNvSpPr txBox="1">
            <a:spLocks/>
          </p:cNvSpPr>
          <p:nvPr/>
        </p:nvSpPr>
        <p:spPr>
          <a:xfrm>
            <a:off x="2616830" y="3137718"/>
            <a:ext cx="1216790" cy="49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sz="1400" dirty="0" smtClean="0"/>
              <a:t>Insert data</a:t>
            </a:r>
            <a:endParaRPr lang="en-SG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03" y="9154"/>
            <a:ext cx="3496163" cy="1209844"/>
          </a:xfrm>
          <a:prstGeom prst="rect">
            <a:avLst/>
          </a:prstGeom>
        </p:spPr>
      </p:pic>
      <p:sp>
        <p:nvSpPr>
          <p:cNvPr id="28" name="Google Shape;685;p30"/>
          <p:cNvSpPr txBox="1">
            <a:spLocks/>
          </p:cNvSpPr>
          <p:nvPr/>
        </p:nvSpPr>
        <p:spPr>
          <a:xfrm>
            <a:off x="0" y="278299"/>
            <a:ext cx="9144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3200" dirty="0"/>
              <a:t>PROJECT ARCHITECTURE</a:t>
            </a:r>
            <a:endParaRPr lang="en-SG" sz="32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120" y="2250095"/>
            <a:ext cx="1381285" cy="46655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2" name="Google Shape;920;p40"/>
          <p:cNvSpPr/>
          <p:nvPr/>
        </p:nvSpPr>
        <p:spPr>
          <a:xfrm>
            <a:off x="8176347" y="2191865"/>
            <a:ext cx="639828" cy="65930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Rectangle 32"/>
          <p:cNvSpPr/>
          <p:nvPr/>
        </p:nvSpPr>
        <p:spPr>
          <a:xfrm>
            <a:off x="5463292" y="3064679"/>
            <a:ext cx="1965745" cy="935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Google Shape;500;p18"/>
          <p:cNvSpPr txBox="1">
            <a:spLocks/>
          </p:cNvSpPr>
          <p:nvPr/>
        </p:nvSpPr>
        <p:spPr>
          <a:xfrm>
            <a:off x="5463292" y="3161781"/>
            <a:ext cx="1964542" cy="49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sz="1400" b="1" dirty="0" smtClean="0"/>
              <a:t>User-Based </a:t>
            </a:r>
            <a:r>
              <a:rPr lang="en-SG" sz="1400" b="1" dirty="0"/>
              <a:t>C</a:t>
            </a:r>
            <a:r>
              <a:rPr lang="en-SG" sz="1400" b="1" dirty="0" smtClean="0"/>
              <a:t>ollaborative Filtering</a:t>
            </a:r>
            <a:endParaRPr lang="en-SG" sz="1400" b="1" dirty="0"/>
          </a:p>
        </p:txBody>
      </p:sp>
      <p:sp>
        <p:nvSpPr>
          <p:cNvPr id="38" name="Left-Right Arrow 37"/>
          <p:cNvSpPr/>
          <p:nvPr/>
        </p:nvSpPr>
        <p:spPr>
          <a:xfrm rot="19403210">
            <a:off x="7501179" y="3090789"/>
            <a:ext cx="792000" cy="230400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Google Shape;500;p18"/>
          <p:cNvSpPr txBox="1">
            <a:spLocks/>
          </p:cNvSpPr>
          <p:nvPr/>
        </p:nvSpPr>
        <p:spPr>
          <a:xfrm>
            <a:off x="7867914" y="3133077"/>
            <a:ext cx="1216790" cy="49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sz="1400" dirty="0" smtClean="0"/>
              <a:t>Recommend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2325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/>
          <p:nvPr/>
        </p:nvSpPr>
        <p:spPr>
          <a:xfrm>
            <a:off x="769116" y="1307246"/>
            <a:ext cx="4632560" cy="360650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55" y="1506038"/>
            <a:ext cx="4243515" cy="2695951"/>
          </a:xfrm>
          <a:prstGeom prst="rect">
            <a:avLst/>
          </a:prstGeom>
        </p:spPr>
      </p:pic>
      <p:sp>
        <p:nvSpPr>
          <p:cNvPr id="14" name="Google Shape;485;p16"/>
          <p:cNvSpPr txBox="1">
            <a:spLocks/>
          </p:cNvSpPr>
          <p:nvPr/>
        </p:nvSpPr>
        <p:spPr>
          <a:xfrm>
            <a:off x="5538354" y="3031150"/>
            <a:ext cx="198559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SG" sz="3600" dirty="0" smtClean="0">
                <a:solidFill>
                  <a:schemeClr val="bg1"/>
                </a:solidFill>
                <a:latin typeface="Oswald" panose="02000503000000000000" charset="0"/>
              </a:rPr>
              <a:t>Demo</a:t>
            </a:r>
            <a:endParaRPr lang="en-SG" sz="3600" dirty="0">
              <a:solidFill>
                <a:schemeClr val="bg1"/>
              </a:solidFill>
              <a:latin typeface="Oswald" panose="02000503000000000000" charset="0"/>
            </a:endParaRPr>
          </a:p>
        </p:txBody>
      </p:sp>
      <p:sp>
        <p:nvSpPr>
          <p:cNvPr id="15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 Algorithms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1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Afterthoughts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71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943</Words>
  <Application>Microsoft Office PowerPoint</Application>
  <PresentationFormat>On-screen Show (16:9)</PresentationFormat>
  <Paragraphs>183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Oswald</vt:lpstr>
      <vt:lpstr>Calibri</vt:lpstr>
      <vt:lpstr>Source Sans Pro</vt:lpstr>
      <vt:lpstr>Quince template</vt:lpstr>
      <vt:lpstr>Graph Based Search</vt:lpstr>
      <vt:lpstr>Introduction</vt:lpstr>
      <vt:lpstr>PROBLEM</vt:lpstr>
      <vt:lpstr>PowerPoint Presentation</vt:lpstr>
      <vt:lpstr>PowerPoint Presentation</vt:lpstr>
      <vt:lpstr>PowerPoint Presentation</vt:lpstr>
      <vt:lpstr>PowerPoint Presentation</vt:lpstr>
      <vt:lpstr>Program Algorithms</vt:lpstr>
      <vt:lpstr>Afterthoughts</vt:lpstr>
      <vt:lpstr>PowerPoint Presentation</vt:lpstr>
      <vt:lpstr>PowerPoint Presentation</vt:lpstr>
      <vt:lpstr>PowerPoint Presentation</vt:lpstr>
      <vt:lpstr>THANK YOU!</vt:lpstr>
      <vt:lpstr>YOU CAN ALSO SPLIT YOUR CONTENT</vt:lpstr>
      <vt:lpstr>IN TWO OR THREE COLUMNS</vt:lpstr>
      <vt:lpstr>PowerPoint Presentation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89,526,124</vt:lpstr>
      <vt:lpstr>89,526,124$</vt:lpstr>
      <vt:lpstr>LET’S REVIEW SOME CONCEPTS</vt:lpstr>
      <vt:lpstr>PowerPoint Presentation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Based Search</dc:title>
  <cp:lastModifiedBy>Andy Ang</cp:lastModifiedBy>
  <cp:revision>39</cp:revision>
  <dcterms:modified xsi:type="dcterms:W3CDTF">2019-07-05T09:03:13Z</dcterms:modified>
</cp:coreProperties>
</file>