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62" r:id="rId2"/>
    <p:sldId id="259" r:id="rId3"/>
    <p:sldId id="273" r:id="rId4"/>
    <p:sldId id="261" r:id="rId5"/>
    <p:sldId id="289" r:id="rId6"/>
    <p:sldId id="290" r:id="rId7"/>
    <p:sldId id="279" r:id="rId8"/>
    <p:sldId id="285" r:id="rId9"/>
    <p:sldId id="295" r:id="rId10"/>
    <p:sldId id="296" r:id="rId11"/>
    <p:sldId id="291" r:id="rId12"/>
    <p:sldId id="294" r:id="rId13"/>
    <p:sldId id="292" r:id="rId14"/>
    <p:sldId id="293" r:id="rId15"/>
    <p:sldId id="280" r:id="rId16"/>
    <p:sldId id="263" r:id="rId17"/>
    <p:sldId id="264" r:id="rId18"/>
    <p:sldId id="260" r:id="rId19"/>
    <p:sldId id="265" r:id="rId20"/>
    <p:sldId id="266" r:id="rId21"/>
    <p:sldId id="267" r:id="rId22"/>
    <p:sldId id="268" r:id="rId23"/>
    <p:sldId id="269" r:id="rId24"/>
    <p:sldId id="271" r:id="rId25"/>
    <p:sldId id="272" r:id="rId26"/>
    <p:sldId id="274" r:id="rId27"/>
    <p:sldId id="275" r:id="rId28"/>
    <p:sldId id="282" r:id="rId29"/>
    <p:sldId id="283" r:id="rId30"/>
    <p:sldId id="284"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Oswald" panose="020B0604020202020204" charset="0"/>
      <p:regular r:id="rId37"/>
      <p:bold r:id="rId38"/>
      <p:italic r:id="rId39"/>
      <p:boldItalic r:id="rId40"/>
    </p:embeddedFont>
    <p:embeddedFont>
      <p:font typeface="Source Sans Pro" panose="020B0503030403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45" autoAdjust="0"/>
  </p:normalViewPr>
  <p:slideViewPr>
    <p:cSldViewPr snapToGrid="0">
      <p:cViewPr varScale="1">
        <p:scale>
          <a:sx n="97" d="100"/>
          <a:sy n="97" d="100"/>
        </p:scale>
        <p:origin x="1042" y="53"/>
      </p:cViewPr>
      <p:guideLst/>
    </p:cSldViewPr>
  </p:slideViewPr>
  <p:notesTextViewPr>
    <p:cViewPr>
      <p:scale>
        <a:sx n="1" d="1"/>
        <a:sy n="1" d="1"/>
      </p:scale>
      <p:origin x="0" y="-1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0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62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404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946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d2061351b_17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d2061351b_17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HR policies are very long and boring. Furthermore, people do not know what to search for. Hence, a discovery of terms related to search word should be available to let them discover topic of interest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 used HTML, CSS, and Vue.js for the front end of my web application, using python for my backend logic. Retrieving data from neo4j database, which is a graph database. I have also used flask framework and </a:t>
            </a:r>
            <a:r>
              <a:rPr lang="en-SG" dirty="0" err="1"/>
              <a:t>scrapy</a:t>
            </a:r>
            <a:r>
              <a:rPr lang="en-SG" dirty="0"/>
              <a:t> for data scraping</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First step of building my web application is to populate the</a:t>
            </a:r>
            <a:r>
              <a:rPr lang="en-SG" baseline="0" dirty="0"/>
              <a:t> database, I have created a spider using </a:t>
            </a:r>
            <a:r>
              <a:rPr lang="en-SG" baseline="0" dirty="0" err="1"/>
              <a:t>Scrapy</a:t>
            </a:r>
            <a:r>
              <a:rPr lang="en-SG" baseline="0" dirty="0"/>
              <a:t> to scrape data from a HR Policy website. From the data, I will identify and extract important relationships of the policies. The relationships should be in a structured format for an easy extraction from the various policies. Next, I performed document clustering using K-means algorithm to find hidden relationships between different text documents. All these data will then be inserted into the neo4j database. After that I created the app using flask framework, and used a method called user-based collaborative filtering to recommend policies to users. Basically this method will find users who are similar to you, in terms of age, department and search history to recommend policies that they have already searched but you have not. Lastly, there </a:t>
            </a:r>
            <a:r>
              <a:rPr lang="en-SG" baseline="0"/>
              <a:t>is a </a:t>
            </a:r>
            <a:r>
              <a:rPr lang="en-SG" baseline="0" dirty="0"/>
              <a:t>loop where users will be contributing search data to the database for a better accurate recommendation</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00CEF6"/>
                </a:solidFill>
              </a:rPr>
              <a:t>“</a:t>
            </a:r>
            <a:endParaRPr sz="9600">
              <a:solidFill>
                <a:srgbClr val="00CEF6"/>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rgbClr val="00CEF6"/>
              </a:buClr>
              <a:buSzPts val="1400"/>
              <a:buNone/>
              <a:defRPr sz="1400">
                <a:solidFill>
                  <a:srgbClr val="00CEF6"/>
                </a:solidFill>
              </a:defRPr>
            </a:lvl1pPr>
          </a:lstStyle>
          <a:p>
            <a:endParaRPr/>
          </a:p>
        </p:txBody>
      </p:sp>
      <p:sp>
        <p:nvSpPr>
          <p:cNvPr id="336" name="Google Shape;336;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37" name="Google Shape;337;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8" name="Google Shape;338;p9"/>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9"/>
          <p:cNvGrpSpPr/>
          <p:nvPr/>
        </p:nvGrpSpPr>
        <p:grpSpPr>
          <a:xfrm>
            <a:off x="-9525" y="4462475"/>
            <a:ext cx="9167825" cy="595300"/>
            <a:chOff x="-9525" y="4462475"/>
            <a:chExt cx="9167825" cy="595300"/>
          </a:xfrm>
        </p:grpSpPr>
        <p:sp>
          <p:nvSpPr>
            <p:cNvPr id="342" name="Google Shape;342;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43" name="Google Shape;343;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44" name="Google Shape;344;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45" name="Google Shape;345;p9"/>
          <p:cNvGrpSpPr/>
          <p:nvPr/>
        </p:nvGrpSpPr>
        <p:grpSpPr>
          <a:xfrm>
            <a:off x="-42837" y="4443488"/>
            <a:ext cx="9229575" cy="642787"/>
            <a:chOff x="-42837" y="4443488"/>
            <a:chExt cx="9229575" cy="642787"/>
          </a:xfrm>
        </p:grpSpPr>
        <p:sp>
          <p:nvSpPr>
            <p:cNvPr id="346" name="Google Shape;346;p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9"/>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www.fontsquirrel.com/fonts/source-sans-pro"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sp>
        <p:nvSpPr>
          <p:cNvPr id="507" name="Google Shape;507;p19"/>
          <p:cNvSpPr txBox="1">
            <a:spLocks noGrp="1"/>
          </p:cNvSpPr>
          <p:nvPr>
            <p:ph type="subTitle" idx="4294967295"/>
          </p:nvPr>
        </p:nvSpPr>
        <p:spPr>
          <a:xfrm>
            <a:off x="2169650" y="3297251"/>
            <a:ext cx="480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18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SG" dirty="0" err="1"/>
              <a:t>Abc</a:t>
            </a:r>
            <a:endParaRPr lang="en-SG" dirty="0"/>
          </a:p>
          <a:p>
            <a:pPr lvl="0">
              <a:spcBef>
                <a:spcPts val="0"/>
              </a:spcBef>
            </a:pPr>
            <a:r>
              <a:rPr lang="en-SG" dirty="0"/>
              <a:t>Asa</a:t>
            </a:r>
          </a:p>
          <a:p>
            <a:pPr lvl="0">
              <a:spcBef>
                <a:spcPts val="0"/>
              </a:spcBef>
            </a:pPr>
            <a:r>
              <a:rPr lang="en-SG" dirty="0"/>
              <a:t>a</a:t>
            </a: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RECOMMENDATION</a:t>
            </a:r>
          </a:p>
        </p:txBody>
      </p:sp>
    </p:spTree>
    <p:extLst>
      <p:ext uri="{BB962C8B-B14F-4D97-AF65-F5344CB8AC3E}">
        <p14:creationId xmlns:p14="http://schemas.microsoft.com/office/powerpoint/2010/main" val="375115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Afterthoughts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a:t>*Some high level diagrams here*</a:t>
            </a:r>
          </a:p>
          <a:p>
            <a:pPr marL="0" lvl="0" indent="0" algn="l" rtl="0">
              <a:spcBef>
                <a:spcPts val="600"/>
              </a:spcBef>
              <a:spcAft>
                <a:spcPts val="0"/>
              </a:spcAft>
              <a:buNone/>
            </a:pPr>
            <a:endParaRPr dirty="0"/>
          </a:p>
          <a:p>
            <a:pPr marL="0" lvl="0" indent="0" algn="l" rtl="0">
              <a:spcBef>
                <a:spcPts val="600"/>
              </a:spcBef>
              <a:spcAft>
                <a:spcPts val="0"/>
              </a:spcAft>
              <a:buNone/>
            </a:pPr>
            <a:r>
              <a:rPr lang="en" dirty="0"/>
              <a:t>Your audience will listen to you or read the content, but won’t do both. </a:t>
            </a: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CHALLENGES FACED</a:t>
            </a:r>
            <a:endParaRPr lang="en-SG" sz="3200" dirty="0"/>
          </a:p>
        </p:txBody>
      </p:sp>
    </p:spTree>
    <p:extLst>
      <p:ext uri="{BB962C8B-B14F-4D97-AF65-F5344CB8AC3E}">
        <p14:creationId xmlns:p14="http://schemas.microsoft.com/office/powerpoint/2010/main" val="240207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a:t>*Some high level diagrams here*</a:t>
            </a:r>
          </a:p>
          <a:p>
            <a:pPr marL="0" lvl="0" indent="0" algn="l" rtl="0">
              <a:spcBef>
                <a:spcPts val="600"/>
              </a:spcBef>
              <a:spcAft>
                <a:spcPts val="0"/>
              </a:spcAft>
              <a:buNone/>
            </a:pPr>
            <a:endParaRPr dirty="0"/>
          </a:p>
          <a:p>
            <a:pPr marL="0" lvl="0" indent="0" algn="l" rtl="0">
              <a:spcBef>
                <a:spcPts val="600"/>
              </a:spcBef>
              <a:spcAft>
                <a:spcPts val="0"/>
              </a:spcAft>
              <a:buNone/>
            </a:pPr>
            <a:r>
              <a:rPr lang="en" dirty="0"/>
              <a:t>Your audience will listen to you or read the content, but won’t do both. </a:t>
            </a: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spTree>
    <p:extLst>
      <p:ext uri="{BB962C8B-B14F-4D97-AF65-F5344CB8AC3E}">
        <p14:creationId xmlns:p14="http://schemas.microsoft.com/office/powerpoint/2010/main" val="380833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a:t>Deployability</a:t>
            </a:r>
            <a:endParaRPr lang="en-US" dirty="0"/>
          </a:p>
          <a:p>
            <a:pPr lvl="0">
              <a:spcBef>
                <a:spcPts val="0"/>
              </a:spcBef>
            </a:pPr>
            <a:r>
              <a:rPr lang="en-US" dirty="0"/>
              <a:t>Text summarization (for extracting important information of a policy)</a:t>
            </a:r>
          </a:p>
          <a:p>
            <a:pPr lvl="0">
              <a:spcBef>
                <a:spcPts val="0"/>
              </a:spcBef>
            </a:pPr>
            <a:r>
              <a:rPr lang="en-US" dirty="0"/>
              <a:t>Text correction/suggestion (when people misspelled)</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524" name="Google Shape;524;p2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YOU CAN ALSO </a:t>
            </a:r>
            <a:r>
              <a:rPr lang="en">
                <a:solidFill>
                  <a:srgbClr val="3C78D8"/>
                </a:solidFill>
              </a:rPr>
              <a:t>SPLIT</a:t>
            </a:r>
            <a:r>
              <a:rPr lang="en"/>
              <a:t> YOUR CONTENT</a:t>
            </a:r>
            <a:endParaRPr/>
          </a:p>
        </p:txBody>
      </p:sp>
      <p:sp>
        <p:nvSpPr>
          <p:cNvPr id="525" name="Google Shape;525;p20"/>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 </a:t>
            </a:r>
            <a:r>
              <a:rPr lang="en">
                <a:solidFill>
                  <a:srgbClr val="3C78D8"/>
                </a:solidFill>
              </a:rPr>
              <a:t>TWO OR THREE</a:t>
            </a:r>
            <a:r>
              <a:rPr lang="en"/>
              <a:t> COLUMNS</a:t>
            </a:r>
            <a:endParaRPr/>
          </a:p>
        </p:txBody>
      </p:sp>
      <p:sp>
        <p:nvSpPr>
          <p:cNvPr id="532" name="Google Shape;532;p21"/>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533" name="Google Shape;533;p21"/>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534" name="Google Shape;534;p21"/>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p>
            <a:pPr marL="0" lvl="0" indent="0" algn="l">
              <a:buClr>
                <a:schemeClr val="dk1"/>
              </a:buClr>
              <a:buSzPts val="1100"/>
              <a:buNone/>
            </a:pPr>
            <a:r>
              <a:rPr lang="en-US" sz="2800" dirty="0"/>
              <a:t>HR policies are very long and boring. Furthermore, people do not know what to search for. Hence, a discovery of terms related to search word should be available to let them discover topic of interest</a:t>
            </a:r>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a:t>
            </a:r>
            <a:r>
              <a:rPr lang="en">
                <a:solidFill>
                  <a:srgbClr val="3C78D8"/>
                </a:solidFill>
              </a:rPr>
              <a:t>PICTURE</a:t>
            </a:r>
            <a:r>
              <a:rPr lang="en"/>
              <a:t> IS WORTH A THOUSAND WORDS</a:t>
            </a:r>
            <a:endParaRPr/>
          </a:p>
        </p:txBody>
      </p:sp>
      <p:sp>
        <p:nvSpPr>
          <p:cNvPr id="541" name="Google Shape;541;p22"/>
          <p:cNvSpPr txBox="1">
            <a:spLocks noGrp="1"/>
          </p:cNvSpPr>
          <p:nvPr>
            <p:ph type="body" idx="1"/>
          </p:nvPr>
        </p:nvSpPr>
        <p:spPr>
          <a:xfrm>
            <a:off x="442975" y="1641300"/>
            <a:ext cx="2580300" cy="24705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sz="1800"/>
              <a:t>A complex idea can be conveyed with just a single still image.</a:t>
            </a:r>
            <a:endParaRPr sz="1800"/>
          </a:p>
        </p:txBody>
      </p:sp>
      <p:pic>
        <p:nvPicPr>
          <p:cNvPr id="542" name="Google Shape;542;p22"/>
          <p:cNvPicPr preferRelativeResize="0"/>
          <p:nvPr/>
        </p:nvPicPr>
        <p:blipFill>
          <a:blip r:embed="rId3">
            <a:alphaModFix/>
          </a:blip>
          <a:stretch>
            <a:fillRect/>
          </a:stretch>
        </p:blipFill>
        <p:spPr>
          <a:xfrm>
            <a:off x="3189150" y="1493700"/>
            <a:ext cx="2765700" cy="2765700"/>
          </a:xfrm>
          <a:prstGeom prst="ellipse">
            <a:avLst/>
          </a:prstGeom>
          <a:noFill/>
          <a:ln>
            <a:noFill/>
          </a:ln>
        </p:spPr>
      </p:pic>
      <p:sp>
        <p:nvSpPr>
          <p:cNvPr id="543" name="Google Shape;543;p22"/>
          <p:cNvSpPr txBox="1">
            <a:spLocks noGrp="1"/>
          </p:cNvSpPr>
          <p:nvPr>
            <p:ph type="body" idx="1"/>
          </p:nvPr>
        </p:nvSpPr>
        <p:spPr>
          <a:xfrm>
            <a:off x="6120725" y="1641300"/>
            <a:ext cx="2580300" cy="2470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t>Namely making it possible to absorb large amounts of data quickly.</a:t>
            </a:r>
            <a:endParaRPr sz="1800"/>
          </a:p>
        </p:txBody>
      </p:sp>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8"/>
        <p:cNvGrpSpPr/>
        <p:nvPr/>
      </p:nvGrpSpPr>
      <p:grpSpPr>
        <a:xfrm>
          <a:off x="0" y="0"/>
          <a:ext cx="0" cy="0"/>
          <a:chOff x="0" y="0"/>
          <a:chExt cx="0" cy="0"/>
        </a:xfrm>
      </p:grpSpPr>
      <p:sp>
        <p:nvSpPr>
          <p:cNvPr id="549" name="Google Shape;549;p23"/>
          <p:cNvSpPr txBox="1">
            <a:spLocks noGrp="1"/>
          </p:cNvSpPr>
          <p:nvPr>
            <p:ph type="title" idx="4294967295"/>
          </p:nvPr>
        </p:nvSpPr>
        <p:spPr>
          <a:xfrm>
            <a:off x="0" y="1881750"/>
            <a:ext cx="91440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28324A"/>
                </a:solidFill>
              </a:rPr>
              <a:t>WANT BIG IMPACT?</a:t>
            </a:r>
            <a:endParaRPr sz="3600">
              <a:solidFill>
                <a:srgbClr val="28324A"/>
              </a:solidFill>
            </a:endParaRPr>
          </a:p>
          <a:p>
            <a:pPr marL="0" lvl="0" indent="0" algn="ctr" rtl="0">
              <a:spcBef>
                <a:spcPts val="0"/>
              </a:spcBef>
              <a:spcAft>
                <a:spcPts val="0"/>
              </a:spcAft>
              <a:buNone/>
            </a:pPr>
            <a:r>
              <a:rPr lang="en" sz="3600" b="0">
                <a:solidFill>
                  <a:srgbClr val="28324A"/>
                </a:solidFill>
              </a:rPr>
              <a:t>USE BIG IMAGE.</a:t>
            </a:r>
            <a:endParaRPr sz="3600">
              <a:solidFill>
                <a:srgbClr val="28324A"/>
              </a:solidFill>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 </a:t>
            </a:r>
            <a:r>
              <a:rPr lang="en">
                <a:solidFill>
                  <a:srgbClr val="3C78D8"/>
                </a:solidFill>
              </a:rPr>
              <a:t>CHARTS</a:t>
            </a:r>
            <a:r>
              <a:rPr lang="en"/>
              <a:t> TO EXPLAIN YOUR IDEAS</a:t>
            </a:r>
            <a:endParaRPr/>
          </a:p>
        </p:txBody>
      </p:sp>
      <p:grpSp>
        <p:nvGrpSpPr>
          <p:cNvPr id="556" name="Google Shape;556;p24"/>
          <p:cNvGrpSpPr/>
          <p:nvPr/>
        </p:nvGrpSpPr>
        <p:grpSpPr>
          <a:xfrm>
            <a:off x="3099624" y="949849"/>
            <a:ext cx="2944752" cy="3170450"/>
            <a:chOff x="2768474" y="949849"/>
            <a:chExt cx="2944752" cy="3170450"/>
          </a:xfrm>
        </p:grpSpPr>
        <p:sp>
          <p:nvSpPr>
            <p:cNvPr id="557" name="Google Shape;557;p24"/>
            <p:cNvSpPr/>
            <p:nvPr/>
          </p:nvSpPr>
          <p:spPr>
            <a:xfrm rot="5400000">
              <a:off x="2768474" y="949849"/>
              <a:ext cx="1706700" cy="1706700"/>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rot="5400000" flipH="1">
              <a:off x="3109874" y="2754999"/>
              <a:ext cx="1365300" cy="1365300"/>
            </a:xfrm>
            <a:prstGeom prst="teardrop">
              <a:avLst>
                <a:gd name="adj" fmla="val 100000"/>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rot="10800000">
              <a:off x="4573417" y="1713349"/>
              <a:ext cx="943200" cy="943200"/>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4"/>
          <p:cNvSpPr/>
          <p:nvPr/>
        </p:nvSpPr>
        <p:spPr>
          <a:xfrm>
            <a:off x="3485050" y="1567267"/>
            <a:ext cx="929494" cy="548374"/>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4"/>
          <p:cNvGrpSpPr/>
          <p:nvPr/>
        </p:nvGrpSpPr>
        <p:grpSpPr>
          <a:xfrm>
            <a:off x="3844549" y="3126202"/>
            <a:ext cx="599842" cy="589958"/>
            <a:chOff x="1244325" y="4999400"/>
            <a:chExt cx="444525" cy="437200"/>
          </a:xfrm>
        </p:grpSpPr>
        <p:sp>
          <p:nvSpPr>
            <p:cNvPr id="563" name="Google Shape;563;p24"/>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4"/>
          <p:cNvGrpSpPr/>
          <p:nvPr/>
        </p:nvGrpSpPr>
        <p:grpSpPr>
          <a:xfrm>
            <a:off x="5266889" y="3113863"/>
            <a:ext cx="409140" cy="420402"/>
            <a:chOff x="2605300" y="5003050"/>
            <a:chExt cx="418900" cy="430475"/>
          </a:xfrm>
        </p:grpSpPr>
        <p:sp>
          <p:nvSpPr>
            <p:cNvPr id="569" name="Google Shape;569;p24"/>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4"/>
          <p:cNvSpPr/>
          <p:nvPr/>
        </p:nvSpPr>
        <p:spPr>
          <a:xfrm>
            <a:off x="5213649" y="2080225"/>
            <a:ext cx="300114" cy="27302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p:nvPr/>
        </p:nvSpPr>
        <p:spPr>
          <a:xfrm>
            <a:off x="3021959" y="1214200"/>
            <a:ext cx="2903100" cy="2903100"/>
          </a:xfrm>
          <a:prstGeom prst="ellipse">
            <a:avLst/>
          </a:prstGeom>
          <a:noFill/>
          <a:ln w="9525" cap="flat" cmpd="sng">
            <a:solidFill>
              <a:srgbClr val="7F7F7F"/>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OR USE </a:t>
            </a:r>
            <a:r>
              <a:rPr lang="en">
                <a:solidFill>
                  <a:srgbClr val="3C78D8"/>
                </a:solidFill>
              </a:rPr>
              <a:t>DIAGRAMS</a:t>
            </a:r>
            <a:r>
              <a:rPr lang="en"/>
              <a:t> TO EXPLAIN COMPLEX IDEAS</a:t>
            </a:r>
            <a:endParaRPr/>
          </a:p>
        </p:txBody>
      </p:sp>
      <p:sp>
        <p:nvSpPr>
          <p:cNvPr id="580" name="Google Shape;580;p25"/>
          <p:cNvSpPr/>
          <p:nvPr/>
        </p:nvSpPr>
        <p:spPr>
          <a:xfrm rot="2700000">
            <a:off x="2658025" y="1637234"/>
            <a:ext cx="2481945" cy="907501"/>
          </a:xfrm>
          <a:prstGeom prst="roundRect">
            <a:avLst>
              <a:gd name="adj" fmla="val 50000"/>
            </a:avLst>
          </a:prstGeom>
          <a:solidFill>
            <a:srgbClr val="AFF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1" name="Google Shape;581;p25"/>
          <p:cNvSpPr/>
          <p:nvPr/>
        </p:nvSpPr>
        <p:spPr>
          <a:xfrm rot="2700000">
            <a:off x="3807808" y="2787016"/>
            <a:ext cx="2481945" cy="907501"/>
          </a:xfrm>
          <a:prstGeom prst="roundRect">
            <a:avLst>
              <a:gd name="adj" fmla="val 50000"/>
            </a:avLst>
          </a:prstGeom>
          <a:solidFill>
            <a:srgbClr val="28324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2" name="Google Shape;582;p25"/>
          <p:cNvSpPr/>
          <p:nvPr/>
        </p:nvSpPr>
        <p:spPr>
          <a:xfrm rot="-2700000">
            <a:off x="2657772" y="2786947"/>
            <a:ext cx="2481945" cy="907501"/>
          </a:xfrm>
          <a:prstGeom prst="roundRect">
            <a:avLst>
              <a:gd name="adj" fmla="val 50000"/>
            </a:avLst>
          </a:prstGeom>
          <a:solidFill>
            <a:srgbClr val="3C7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3" name="Google Shape;583;p25"/>
          <p:cNvSpPr/>
          <p:nvPr/>
        </p:nvSpPr>
        <p:spPr>
          <a:xfrm rot="-2700000">
            <a:off x="3807555" y="1637165"/>
            <a:ext cx="2481945" cy="907501"/>
          </a:xfrm>
          <a:prstGeom prst="roundRect">
            <a:avLst>
              <a:gd name="adj" fmla="val 50000"/>
            </a:avLst>
          </a:prstGeom>
          <a:solidFill>
            <a:srgbClr val="00CEF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4" name="Google Shape;584;p25"/>
          <p:cNvSpPr/>
          <p:nvPr/>
        </p:nvSpPr>
        <p:spPr>
          <a:xfrm>
            <a:off x="3633789" y="1814998"/>
            <a:ext cx="1694400" cy="1694400"/>
          </a:xfrm>
          <a:prstGeom prst="ellipse">
            <a:avLst/>
          </a:prstGeom>
          <a:noFill/>
          <a:ln w="76200" cap="flat" cmpd="sng">
            <a:solidFill>
              <a:srgbClr val="7F7F7F">
                <a:alpha val="2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585" name="Google Shape;585;p25"/>
          <p:cNvSpPr/>
          <p:nvPr/>
        </p:nvSpPr>
        <p:spPr>
          <a:xfrm>
            <a:off x="3632411" y="1824888"/>
            <a:ext cx="840300" cy="841500"/>
          </a:xfrm>
          <a:custGeom>
            <a:avLst/>
            <a:gdLst/>
            <a:ahLst/>
            <a:cxnLst/>
            <a:rect l="l" t="t" r="r" b="b"/>
            <a:pathLst>
              <a:path w="120000" h="120000" extrusionOk="0">
                <a:moveTo>
                  <a:pt x="120000" y="0"/>
                </a:moveTo>
                <a:cubicBezTo>
                  <a:pt x="53743" y="0"/>
                  <a:pt x="0" y="53743"/>
                  <a:pt x="0" y="120000"/>
                </a:cubicBezTo>
                <a:cubicBezTo>
                  <a:pt x="120000" y="120000"/>
                  <a:pt x="120000" y="120000"/>
                  <a:pt x="120000" y="120000"/>
                </a:cubicBezTo>
                <a:lnTo>
                  <a:pt x="120000" y="0"/>
                </a:lnTo>
                <a:close/>
              </a:path>
            </a:pathLst>
          </a:custGeom>
          <a:solidFill>
            <a:srgbClr val="8EC400"/>
          </a:solid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endParaRPr sz="2400" b="0" i="0" u="none" strike="noStrike" cap="none">
              <a:solidFill>
                <a:srgbClr val="000000"/>
              </a:solidFill>
              <a:latin typeface="Arial"/>
              <a:ea typeface="Arial"/>
              <a:cs typeface="Arial"/>
              <a:sym typeface="Arial"/>
            </a:endParaRPr>
          </a:p>
        </p:txBody>
      </p:sp>
      <p:sp>
        <p:nvSpPr>
          <p:cNvPr id="586" name="Google Shape;586;p25"/>
          <p:cNvSpPr/>
          <p:nvPr/>
        </p:nvSpPr>
        <p:spPr>
          <a:xfrm>
            <a:off x="3632411" y="2666172"/>
            <a:ext cx="840300" cy="840300"/>
          </a:xfrm>
          <a:custGeom>
            <a:avLst/>
            <a:gdLst/>
            <a:ahLst/>
            <a:cxnLst/>
            <a:rect l="l" t="t" r="r" b="b"/>
            <a:pathLst>
              <a:path w="120000" h="120000" extrusionOk="0">
                <a:moveTo>
                  <a:pt x="0" y="0"/>
                </a:moveTo>
                <a:cubicBezTo>
                  <a:pt x="0" y="66256"/>
                  <a:pt x="53743" y="120000"/>
                  <a:pt x="120000" y="120000"/>
                </a:cubicBezTo>
                <a:cubicBezTo>
                  <a:pt x="120000" y="0"/>
                  <a:pt x="120000" y="0"/>
                  <a:pt x="120000" y="0"/>
                </a:cubicBezTo>
                <a:lnTo>
                  <a:pt x="0" y="0"/>
                </a:lnTo>
                <a:close/>
              </a:path>
            </a:pathLst>
          </a:custGeom>
          <a:solidFill>
            <a:srgbClr val="3468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587" name="Google Shape;587;p25"/>
          <p:cNvSpPr/>
          <p:nvPr/>
        </p:nvSpPr>
        <p:spPr>
          <a:xfrm>
            <a:off x="4472916" y="1824888"/>
            <a:ext cx="841500" cy="8415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53743"/>
                  <a:pt x="66256" y="0"/>
                  <a:pt x="0" y="0"/>
                </a:cubicBezTo>
                <a:close/>
              </a:path>
            </a:pathLst>
          </a:custGeom>
          <a:solidFill>
            <a:srgbClr val="00A7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588" name="Google Shape;588;p25"/>
          <p:cNvSpPr/>
          <p:nvPr/>
        </p:nvSpPr>
        <p:spPr>
          <a:xfrm>
            <a:off x="4472916" y="2666172"/>
            <a:ext cx="841500" cy="840300"/>
          </a:xfrm>
          <a:custGeom>
            <a:avLst/>
            <a:gdLst/>
            <a:ahLst/>
            <a:cxnLst/>
            <a:rect l="l" t="t" r="r" b="b"/>
            <a:pathLst>
              <a:path w="120000" h="120000" extrusionOk="0">
                <a:moveTo>
                  <a:pt x="0" y="120000"/>
                </a:moveTo>
                <a:cubicBezTo>
                  <a:pt x="66256" y="120000"/>
                  <a:pt x="120000" y="66256"/>
                  <a:pt x="120000" y="0"/>
                </a:cubicBezTo>
                <a:cubicBezTo>
                  <a:pt x="0" y="0"/>
                  <a:pt x="0" y="0"/>
                  <a:pt x="0" y="0"/>
                </a:cubicBezTo>
                <a:lnTo>
                  <a:pt x="0" y="120000"/>
                </a:lnTo>
                <a:close/>
              </a:path>
            </a:pathLst>
          </a:custGeom>
          <a:solidFill>
            <a:srgbClr val="1F2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589" name="Google Shape;589;p25"/>
          <p:cNvSpPr/>
          <p:nvPr/>
        </p:nvSpPr>
        <p:spPr>
          <a:xfrm>
            <a:off x="3852560" y="2045785"/>
            <a:ext cx="1240800" cy="1240800"/>
          </a:xfrm>
          <a:prstGeom prst="ellipse">
            <a:avLst/>
          </a:prstGeom>
          <a:gradFill>
            <a:gsLst>
              <a:gs pos="0">
                <a:srgbClr val="FFFFFF"/>
              </a:gs>
              <a:gs pos="81000">
                <a:srgbClr val="EEEEEE"/>
              </a:gs>
              <a:gs pos="100000">
                <a:srgbClr val="D8D8D8"/>
              </a:gs>
            </a:gsLst>
            <a:path path="circle">
              <a:fillToRect l="50000" t="50000" r="50000" b="50000"/>
            </a:path>
            <a:tileRect/>
          </a:gradFill>
          <a:ln>
            <a:noFill/>
          </a:ln>
        </p:spPr>
        <p:txBody>
          <a:bodyPr spcFirstLastPara="1" wrap="square" lIns="91425" tIns="1005825" rIns="91425" bIns="45700" anchor="ctr" anchorCtr="1">
            <a:noAutofit/>
          </a:bodyPr>
          <a:lstStyle/>
          <a:p>
            <a:pPr marL="0" marR="0" lvl="0" indent="0" algn="ctr" rtl="0">
              <a:spcBef>
                <a:spcPts val="0"/>
              </a:spcBef>
              <a:spcAft>
                <a:spcPts val="0"/>
              </a:spcAft>
              <a:buNone/>
            </a:pPr>
            <a:r>
              <a:rPr lang="en" sz="1000" b="0" i="0" u="none" strike="noStrike" cap="none">
                <a:solidFill>
                  <a:srgbClr val="28324A"/>
                </a:solidFill>
                <a:latin typeface="Source Sans Pro"/>
                <a:ea typeface="Source Sans Pro"/>
                <a:cs typeface="Source Sans Pro"/>
                <a:sym typeface="Source Sans Pro"/>
              </a:rPr>
              <a:t>Sample text</a:t>
            </a:r>
            <a:endParaRPr sz="1000" b="0" i="0" u="none" strike="noStrike" cap="none">
              <a:solidFill>
                <a:srgbClr val="28324A"/>
              </a:solidFill>
              <a:latin typeface="Source Sans Pro"/>
              <a:ea typeface="Source Sans Pro"/>
              <a:cs typeface="Source Sans Pro"/>
              <a:sym typeface="Source Sans Pro"/>
            </a:endParaRPr>
          </a:p>
        </p:txBody>
      </p:sp>
      <p:sp>
        <p:nvSpPr>
          <p:cNvPr id="590" name="Google Shape;590;p25"/>
          <p:cNvSpPr txBox="1"/>
          <p:nvPr/>
        </p:nvSpPr>
        <p:spPr>
          <a:xfrm rot="-2700000">
            <a:off x="2867939" y="3520645"/>
            <a:ext cx="1142967"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591" name="Google Shape;591;p25"/>
          <p:cNvSpPr/>
          <p:nvPr/>
        </p:nvSpPr>
        <p:spPr>
          <a:xfrm>
            <a:off x="3751657" y="1311701"/>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2" name="Google Shape;592;p25"/>
          <p:cNvSpPr/>
          <p:nvPr/>
        </p:nvSpPr>
        <p:spPr>
          <a:xfrm>
            <a:off x="5066754" y="1311701"/>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3" name="Google Shape;593;p25"/>
          <p:cNvSpPr/>
          <p:nvPr/>
        </p:nvSpPr>
        <p:spPr>
          <a:xfrm>
            <a:off x="5708039" y="1943931"/>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4" name="Google Shape;594;p25"/>
          <p:cNvSpPr/>
          <p:nvPr/>
        </p:nvSpPr>
        <p:spPr>
          <a:xfrm>
            <a:off x="5708039" y="3251593"/>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595" name="Google Shape;595;p25"/>
          <p:cNvSpPr/>
          <p:nvPr/>
        </p:nvSpPr>
        <p:spPr>
          <a:xfrm>
            <a:off x="3751657" y="3890258"/>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6" name="Google Shape;596;p25"/>
          <p:cNvSpPr/>
          <p:nvPr/>
        </p:nvSpPr>
        <p:spPr>
          <a:xfrm>
            <a:off x="5066754" y="3890258"/>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7" name="Google Shape;597;p25"/>
          <p:cNvSpPr/>
          <p:nvPr/>
        </p:nvSpPr>
        <p:spPr>
          <a:xfrm>
            <a:off x="3108648" y="1943931"/>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8" name="Google Shape;598;p25"/>
          <p:cNvSpPr/>
          <p:nvPr/>
        </p:nvSpPr>
        <p:spPr>
          <a:xfrm>
            <a:off x="3108648" y="3251593"/>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9" name="Google Shape;599;p25"/>
          <p:cNvSpPr/>
          <p:nvPr/>
        </p:nvSpPr>
        <p:spPr>
          <a:xfrm rot="5400000">
            <a:off x="5645948" y="2403249"/>
            <a:ext cx="525300" cy="5253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600" name="Google Shape;600;p25"/>
          <p:cNvSpPr/>
          <p:nvPr/>
        </p:nvSpPr>
        <p:spPr>
          <a:xfrm rot="5400000">
            <a:off x="2776349" y="2403249"/>
            <a:ext cx="525300" cy="5253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601" name="Google Shape;601;p25"/>
          <p:cNvSpPr/>
          <p:nvPr/>
        </p:nvSpPr>
        <p:spPr>
          <a:xfrm>
            <a:off x="4211009" y="968449"/>
            <a:ext cx="525300" cy="5253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602" name="Google Shape;602;p25"/>
          <p:cNvSpPr/>
          <p:nvPr/>
        </p:nvSpPr>
        <p:spPr>
          <a:xfrm>
            <a:off x="4211009" y="3838047"/>
            <a:ext cx="525300" cy="5253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603" name="Google Shape;603;p25"/>
          <p:cNvSpPr txBox="1"/>
          <p:nvPr/>
        </p:nvSpPr>
        <p:spPr>
          <a:xfrm rot="-2700000">
            <a:off x="4935249" y="1481512"/>
            <a:ext cx="1151028"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Clr>
                <a:srgbClr val="000000"/>
              </a:buClr>
              <a:buFont typeface="Arial"/>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604" name="Google Shape;604;p25"/>
          <p:cNvSpPr txBox="1"/>
          <p:nvPr/>
        </p:nvSpPr>
        <p:spPr>
          <a:xfrm rot="2700000">
            <a:off x="2857863" y="1504386"/>
            <a:ext cx="1170969"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605" name="Google Shape;605;p25"/>
          <p:cNvSpPr txBox="1"/>
          <p:nvPr/>
        </p:nvSpPr>
        <p:spPr>
          <a:xfrm rot="2700000">
            <a:off x="4890331" y="3529022"/>
            <a:ext cx="1166726"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606" name="Google Shape;606;p25"/>
          <p:cNvSpPr txBox="1"/>
          <p:nvPr/>
        </p:nvSpPr>
        <p:spPr>
          <a:xfrm>
            <a:off x="3161100" y="477043"/>
            <a:ext cx="2821800" cy="45900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 sz="900" b="1">
                <a:solidFill>
                  <a:srgbClr val="28324A"/>
                </a:solidFill>
                <a:latin typeface="Source Sans Pro"/>
                <a:ea typeface="Source Sans Pro"/>
                <a:cs typeface="Source Sans Pro"/>
                <a:sym typeface="Source Sans Pro"/>
              </a:rPr>
              <a:t>Diagram featured by </a:t>
            </a:r>
            <a:r>
              <a:rPr lang="en" sz="900" b="1" u="sng">
                <a:solidFill>
                  <a:srgbClr val="28324A"/>
                </a:solidFill>
                <a:latin typeface="Source Sans Pro"/>
                <a:ea typeface="Source Sans Pro"/>
                <a:cs typeface="Source Sans Pro"/>
                <a:sym typeface="Source Sans Pro"/>
                <a:hlinkClick r:id="rId3"/>
              </a:rPr>
              <a:t>http://slidemodel.com</a:t>
            </a:r>
            <a:endParaRPr sz="900">
              <a:solidFill>
                <a:srgbClr val="28324A"/>
              </a:solidFill>
              <a:latin typeface="Source Sans Pro"/>
              <a:ea typeface="Source Sans Pro"/>
              <a:cs typeface="Source Sans Pro"/>
              <a:sym typeface="Source Sans Pro"/>
            </a:endParaRPr>
          </a:p>
        </p:txBody>
      </p:sp>
      <p:grpSp>
        <p:nvGrpSpPr>
          <p:cNvPr id="607" name="Google Shape;607;p25"/>
          <p:cNvGrpSpPr/>
          <p:nvPr/>
        </p:nvGrpSpPr>
        <p:grpSpPr>
          <a:xfrm>
            <a:off x="6242653" y="1106489"/>
            <a:ext cx="1932506" cy="647163"/>
            <a:chOff x="8578272" y="1488369"/>
            <a:chExt cx="2810100" cy="941054"/>
          </a:xfrm>
        </p:grpSpPr>
        <p:sp>
          <p:nvSpPr>
            <p:cNvPr id="608" name="Google Shape;608;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This is a sample text.</a:t>
              </a:r>
              <a:endParaRPr sz="1100">
                <a:latin typeface="Source Sans Pro"/>
                <a:ea typeface="Source Sans Pro"/>
                <a:cs typeface="Source Sans Pro"/>
                <a:sym typeface="Source Sans Pro"/>
              </a:endParaRPr>
            </a:p>
            <a:p>
              <a:pPr marL="0" marR="0" lvl="0" indent="0" algn="l"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Insert your desired text here.</a:t>
              </a:r>
              <a:endParaRPr sz="1100" b="0" i="0" u="none" strike="noStrike" cap="none">
                <a:solidFill>
                  <a:srgbClr val="3F3F3F"/>
                </a:solidFill>
                <a:latin typeface="Source Sans Pro"/>
                <a:ea typeface="Source Sans Pro"/>
                <a:cs typeface="Source Sans Pro"/>
                <a:sym typeface="Source Sans Pro"/>
              </a:endParaRPr>
            </a:p>
          </p:txBody>
        </p:sp>
        <p:sp>
          <p:nvSpPr>
            <p:cNvPr id="609" name="Google Shape;609;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rgbClr val="00CEF6"/>
                  </a:solidFill>
                  <a:latin typeface="Source Sans Pro"/>
                  <a:ea typeface="Source Sans Pro"/>
                  <a:cs typeface="Source Sans Pro"/>
                  <a:sym typeface="Source Sans Pro"/>
                </a:rPr>
                <a:t>Sample text</a:t>
              </a:r>
              <a:endParaRPr sz="1800" b="0" i="0" u="none" strike="noStrike" cap="none">
                <a:solidFill>
                  <a:srgbClr val="00CEF6"/>
                </a:solidFill>
                <a:latin typeface="Source Sans Pro"/>
                <a:ea typeface="Source Sans Pro"/>
                <a:cs typeface="Source Sans Pro"/>
                <a:sym typeface="Source Sans Pro"/>
              </a:endParaRPr>
            </a:p>
          </p:txBody>
        </p:sp>
      </p:grpSp>
      <p:grpSp>
        <p:nvGrpSpPr>
          <p:cNvPr id="610" name="Google Shape;610;p25"/>
          <p:cNvGrpSpPr/>
          <p:nvPr/>
        </p:nvGrpSpPr>
        <p:grpSpPr>
          <a:xfrm>
            <a:off x="6243032" y="3261424"/>
            <a:ext cx="1932498" cy="647073"/>
            <a:chOff x="6426462" y="3475458"/>
            <a:chExt cx="2133000" cy="714209"/>
          </a:xfrm>
        </p:grpSpPr>
        <p:sp>
          <p:nvSpPr>
            <p:cNvPr id="611" name="Google Shape;611;p25"/>
            <p:cNvSpPr txBox="1"/>
            <p:nvPr/>
          </p:nvSpPr>
          <p:spPr>
            <a:xfrm>
              <a:off x="6426462" y="3745967"/>
              <a:ext cx="2126100" cy="44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This is a sample text.</a:t>
              </a:r>
              <a:endParaRPr sz="1100">
                <a:latin typeface="Source Sans Pro"/>
                <a:ea typeface="Source Sans Pro"/>
                <a:cs typeface="Source Sans Pro"/>
                <a:sym typeface="Source Sans Pro"/>
              </a:endParaRPr>
            </a:p>
            <a:p>
              <a:pPr marL="0" marR="0" lvl="0" indent="0" algn="l"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Insert your desired text here.</a:t>
              </a:r>
              <a:endParaRPr sz="1100" b="0" i="0" u="none" strike="noStrike" cap="none">
                <a:solidFill>
                  <a:srgbClr val="3F3F3F"/>
                </a:solidFill>
                <a:latin typeface="Source Sans Pro"/>
                <a:ea typeface="Source Sans Pro"/>
                <a:cs typeface="Source Sans Pro"/>
                <a:sym typeface="Source Sans Pro"/>
              </a:endParaRPr>
            </a:p>
          </p:txBody>
        </p:sp>
        <p:sp>
          <p:nvSpPr>
            <p:cNvPr id="612" name="Google Shape;612;p25"/>
            <p:cNvSpPr txBox="1"/>
            <p:nvPr/>
          </p:nvSpPr>
          <p:spPr>
            <a:xfrm>
              <a:off x="6426462" y="3475458"/>
              <a:ext cx="2133000" cy="30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rgbClr val="28324A"/>
                  </a:solidFill>
                  <a:latin typeface="Source Sans Pro"/>
                  <a:ea typeface="Source Sans Pro"/>
                  <a:cs typeface="Source Sans Pro"/>
                  <a:sym typeface="Source Sans Pro"/>
                </a:rPr>
                <a:t>Sample text</a:t>
              </a:r>
              <a:endParaRPr sz="1800" b="0" i="0" u="none" strike="noStrike" cap="none">
                <a:solidFill>
                  <a:srgbClr val="28324A"/>
                </a:solidFill>
                <a:latin typeface="Source Sans Pro"/>
                <a:ea typeface="Source Sans Pro"/>
                <a:cs typeface="Source Sans Pro"/>
                <a:sym typeface="Source Sans Pro"/>
              </a:endParaRPr>
            </a:p>
          </p:txBody>
        </p:sp>
      </p:grpSp>
      <p:grpSp>
        <p:nvGrpSpPr>
          <p:cNvPr id="613" name="Google Shape;613;p25"/>
          <p:cNvGrpSpPr/>
          <p:nvPr/>
        </p:nvGrpSpPr>
        <p:grpSpPr>
          <a:xfrm>
            <a:off x="770511" y="1106489"/>
            <a:ext cx="1932506" cy="647163"/>
            <a:chOff x="8578272" y="1488369"/>
            <a:chExt cx="2810100" cy="941054"/>
          </a:xfrm>
        </p:grpSpPr>
        <p:sp>
          <p:nvSpPr>
            <p:cNvPr id="614" name="Google Shape;614;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This is a sample text.</a:t>
              </a:r>
              <a:endParaRPr sz="1100">
                <a:latin typeface="Source Sans Pro"/>
                <a:ea typeface="Source Sans Pro"/>
                <a:cs typeface="Source Sans Pro"/>
                <a:sym typeface="Source Sans Pro"/>
              </a:endParaRPr>
            </a:p>
            <a:p>
              <a:pPr marL="0" marR="0" lvl="0" indent="0" algn="r"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Insert your desired text here.</a:t>
              </a:r>
              <a:endParaRPr sz="1100" b="0" i="0" u="none" strike="noStrike" cap="none">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800" b="0" i="0" u="none" strike="noStrike" cap="none">
                  <a:solidFill>
                    <a:srgbClr val="8EC400"/>
                  </a:solidFill>
                  <a:latin typeface="Source Sans Pro"/>
                  <a:ea typeface="Source Sans Pro"/>
                  <a:cs typeface="Source Sans Pro"/>
                  <a:sym typeface="Source Sans Pro"/>
                </a:rPr>
                <a:t>Sample text</a:t>
              </a:r>
              <a:endParaRPr sz="1800" b="0" i="0" u="none" strike="noStrike" cap="none">
                <a:solidFill>
                  <a:srgbClr val="8EC400"/>
                </a:solidFill>
                <a:latin typeface="Source Sans Pro"/>
                <a:ea typeface="Source Sans Pro"/>
                <a:cs typeface="Source Sans Pro"/>
                <a:sym typeface="Source Sans Pro"/>
              </a:endParaRPr>
            </a:p>
          </p:txBody>
        </p:sp>
      </p:grpSp>
      <p:grpSp>
        <p:nvGrpSpPr>
          <p:cNvPr id="616" name="Google Shape;616;p25"/>
          <p:cNvGrpSpPr/>
          <p:nvPr/>
        </p:nvGrpSpPr>
        <p:grpSpPr>
          <a:xfrm>
            <a:off x="770598" y="3261424"/>
            <a:ext cx="1932498" cy="647073"/>
            <a:chOff x="386249" y="3475458"/>
            <a:chExt cx="2133000" cy="714209"/>
          </a:xfrm>
        </p:grpSpPr>
        <p:sp>
          <p:nvSpPr>
            <p:cNvPr id="617" name="Google Shape;617;p25"/>
            <p:cNvSpPr txBox="1"/>
            <p:nvPr/>
          </p:nvSpPr>
          <p:spPr>
            <a:xfrm>
              <a:off x="386249" y="3745967"/>
              <a:ext cx="2126100" cy="443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This is a sample text.</a:t>
              </a:r>
              <a:endParaRPr sz="1100">
                <a:latin typeface="Source Sans Pro"/>
                <a:ea typeface="Source Sans Pro"/>
                <a:cs typeface="Source Sans Pro"/>
                <a:sym typeface="Source Sans Pro"/>
              </a:endParaRPr>
            </a:p>
            <a:p>
              <a:pPr marL="0" marR="0" lvl="0" indent="0" algn="r"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Insert your desired text here.</a:t>
              </a:r>
              <a:endParaRPr sz="1100" b="0" i="0" u="none" strike="noStrike" cap="none">
                <a:solidFill>
                  <a:srgbClr val="3F3F3F"/>
                </a:solidFill>
                <a:latin typeface="Source Sans Pro"/>
                <a:ea typeface="Source Sans Pro"/>
                <a:cs typeface="Source Sans Pro"/>
                <a:sym typeface="Source Sans Pro"/>
              </a:endParaRPr>
            </a:p>
          </p:txBody>
        </p:sp>
        <p:sp>
          <p:nvSpPr>
            <p:cNvPr id="618" name="Google Shape;618;p25"/>
            <p:cNvSpPr txBox="1"/>
            <p:nvPr/>
          </p:nvSpPr>
          <p:spPr>
            <a:xfrm>
              <a:off x="386249" y="3475458"/>
              <a:ext cx="2133000" cy="303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800" b="0" i="0" u="none" strike="noStrike" cap="none">
                  <a:solidFill>
                    <a:srgbClr val="3468BC"/>
                  </a:solidFill>
                  <a:latin typeface="Source Sans Pro"/>
                  <a:ea typeface="Source Sans Pro"/>
                  <a:cs typeface="Source Sans Pro"/>
                  <a:sym typeface="Source Sans Pro"/>
                </a:rPr>
                <a:t>Sample text</a:t>
              </a:r>
              <a:endParaRPr sz="1800" b="0" i="0" u="none" strike="noStrike" cap="none">
                <a:solidFill>
                  <a:srgbClr val="3468BC"/>
                </a:solidFill>
                <a:latin typeface="Source Sans Pro"/>
                <a:ea typeface="Source Sans Pro"/>
                <a:cs typeface="Source Sans Pro"/>
                <a:sym typeface="Source Sans Pro"/>
              </a:endParaRPr>
            </a:p>
          </p:txBody>
        </p:sp>
      </p:grpSp>
      <p:grpSp>
        <p:nvGrpSpPr>
          <p:cNvPr id="619" name="Google Shape;619;p25"/>
          <p:cNvGrpSpPr/>
          <p:nvPr/>
        </p:nvGrpSpPr>
        <p:grpSpPr>
          <a:xfrm>
            <a:off x="2909642" y="2503144"/>
            <a:ext cx="258711" cy="313123"/>
            <a:chOff x="584925" y="922575"/>
            <a:chExt cx="415200" cy="502525"/>
          </a:xfrm>
        </p:grpSpPr>
        <p:sp>
          <p:nvSpPr>
            <p:cNvPr id="620" name="Google Shape;620;p25"/>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25"/>
          <p:cNvGrpSpPr/>
          <p:nvPr/>
        </p:nvGrpSpPr>
        <p:grpSpPr>
          <a:xfrm>
            <a:off x="5777555" y="2570201"/>
            <a:ext cx="280800" cy="188721"/>
            <a:chOff x="1241275" y="3718400"/>
            <a:chExt cx="450650" cy="302875"/>
          </a:xfrm>
        </p:grpSpPr>
        <p:sp>
          <p:nvSpPr>
            <p:cNvPr id="624" name="Google Shape;624;p25"/>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5"/>
          <p:cNvGrpSpPr/>
          <p:nvPr/>
        </p:nvGrpSpPr>
        <p:grpSpPr>
          <a:xfrm>
            <a:off x="4334567" y="3993553"/>
            <a:ext cx="273167" cy="218007"/>
            <a:chOff x="1921475" y="3695200"/>
            <a:chExt cx="438400" cy="349875"/>
          </a:xfrm>
        </p:grpSpPr>
        <p:sp>
          <p:nvSpPr>
            <p:cNvPr id="629" name="Google Shape;629;p25"/>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25"/>
          <p:cNvGrpSpPr/>
          <p:nvPr/>
        </p:nvGrpSpPr>
        <p:grpSpPr>
          <a:xfrm>
            <a:off x="4333653" y="1123861"/>
            <a:ext cx="282295" cy="206978"/>
            <a:chOff x="4610450" y="3703750"/>
            <a:chExt cx="453050" cy="332175"/>
          </a:xfrm>
        </p:grpSpPr>
        <p:sp>
          <p:nvSpPr>
            <p:cNvPr id="633" name="Google Shape;633;p25"/>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5"/>
          <p:cNvGrpSpPr/>
          <p:nvPr/>
        </p:nvGrpSpPr>
        <p:grpSpPr>
          <a:xfrm>
            <a:off x="4290253" y="2353334"/>
            <a:ext cx="367377" cy="598937"/>
            <a:chOff x="6730350" y="2315900"/>
            <a:chExt cx="257700" cy="420100"/>
          </a:xfrm>
        </p:grpSpPr>
        <p:sp>
          <p:nvSpPr>
            <p:cNvPr id="636" name="Google Shape;636;p25"/>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5"/>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AND </a:t>
            </a:r>
            <a:r>
              <a:rPr lang="en">
                <a:solidFill>
                  <a:srgbClr val="3C78D8"/>
                </a:solidFill>
              </a:rPr>
              <a:t>TABLES</a:t>
            </a:r>
            <a:r>
              <a:rPr lang="en"/>
              <a:t> TO COMPARE DATA</a:t>
            </a:r>
            <a:endParaRPr/>
          </a:p>
        </p:txBody>
      </p:sp>
      <p:graphicFrame>
        <p:nvGraphicFramePr>
          <p:cNvPr id="647" name="Google Shape;647;p26"/>
          <p:cNvGraphicFramePr/>
          <p:nvPr/>
        </p:nvGraphicFramePr>
        <p:xfrm>
          <a:off x="1522400" y="1564481"/>
          <a:ext cx="6099200" cy="2331000"/>
        </p:xfrm>
        <a:graphic>
          <a:graphicData uri="http://schemas.openxmlformats.org/drawingml/2006/table">
            <a:tbl>
              <a:tblPr>
                <a:noFill/>
                <a:tableStyleId>{1356A00E-445F-4A2D-8ACE-E403053BCE45}</a:tableStyleId>
              </a:tblPr>
              <a:tblGrid>
                <a:gridCol w="1524800">
                  <a:extLst>
                    <a:ext uri="{9D8B030D-6E8A-4147-A177-3AD203B41FA5}">
                      <a16:colId xmlns:a16="http://schemas.microsoft.com/office/drawing/2014/main" val="20000"/>
                    </a:ext>
                  </a:extLst>
                </a:gridCol>
                <a:gridCol w="1524800">
                  <a:extLst>
                    <a:ext uri="{9D8B030D-6E8A-4147-A177-3AD203B41FA5}">
                      <a16:colId xmlns:a16="http://schemas.microsoft.com/office/drawing/2014/main" val="20001"/>
                    </a:ext>
                  </a:extLst>
                </a:gridCol>
                <a:gridCol w="1524800">
                  <a:extLst>
                    <a:ext uri="{9D8B030D-6E8A-4147-A177-3AD203B41FA5}">
                      <a16:colId xmlns:a16="http://schemas.microsoft.com/office/drawing/2014/main" val="20002"/>
                    </a:ext>
                  </a:extLst>
                </a:gridCol>
                <a:gridCol w="1524800">
                  <a:extLst>
                    <a:ext uri="{9D8B030D-6E8A-4147-A177-3AD203B41FA5}">
                      <a16:colId xmlns:a16="http://schemas.microsoft.com/office/drawing/2014/main" val="20003"/>
                    </a:ext>
                  </a:extLst>
                </a:gridCol>
              </a:tblGrid>
              <a:tr h="582750">
                <a:tc>
                  <a:txBody>
                    <a:bodyPr/>
                    <a:lstStyle/>
                    <a:p>
                      <a:pPr marL="0" lvl="0" indent="0" algn="l" rtl="0">
                        <a:spcBef>
                          <a:spcPts val="0"/>
                        </a:spcBef>
                        <a:spcAft>
                          <a:spcPts val="0"/>
                        </a:spcAft>
                        <a:buNone/>
                      </a:pPr>
                      <a:endParaRPr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 sz="1100" b="1">
                          <a:solidFill>
                            <a:srgbClr val="FFFFFF"/>
                          </a:solidFill>
                          <a:latin typeface="Source Sans Pro"/>
                          <a:ea typeface="Source Sans Pro"/>
                          <a:cs typeface="Source Sans Pro"/>
                          <a:sym typeface="Source Sans Pro"/>
                        </a:rPr>
                        <a:t>A</a:t>
                      </a:r>
                      <a:endParaRPr sz="1100"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 sz="1100" b="1">
                          <a:solidFill>
                            <a:srgbClr val="FFFFFF"/>
                          </a:solidFill>
                          <a:latin typeface="Source Sans Pro"/>
                          <a:ea typeface="Source Sans Pro"/>
                          <a:cs typeface="Source Sans Pro"/>
                          <a:sym typeface="Source Sans Pro"/>
                        </a:rPr>
                        <a:t>B</a:t>
                      </a:r>
                      <a:endParaRPr sz="1100"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 sz="1100" b="1">
                          <a:solidFill>
                            <a:srgbClr val="FFFFFF"/>
                          </a:solidFill>
                          <a:latin typeface="Source Sans Pro"/>
                          <a:ea typeface="Source Sans Pro"/>
                          <a:cs typeface="Source Sans Pro"/>
                          <a:sym typeface="Source Sans Pro"/>
                        </a:rPr>
                        <a:t>C</a:t>
                      </a:r>
                      <a:endParaRPr sz="1100"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extLst>
                  <a:ext uri="{0D108BD9-81ED-4DB2-BD59-A6C34878D82A}">
                    <a16:rowId xmlns:a16="http://schemas.microsoft.com/office/drawing/2014/main" val="10000"/>
                  </a:ext>
                </a:extLst>
              </a:tr>
              <a:tr h="582750">
                <a:tc>
                  <a:txBody>
                    <a:bodyPr/>
                    <a:lstStyle/>
                    <a:p>
                      <a:pPr marL="0" lvl="0" indent="0" algn="r" rtl="0">
                        <a:spcBef>
                          <a:spcPts val="0"/>
                        </a:spcBef>
                        <a:spcAft>
                          <a:spcPts val="0"/>
                        </a:spcAft>
                        <a:buNone/>
                      </a:pPr>
                      <a:r>
                        <a:rPr lang="en" sz="1100">
                          <a:solidFill>
                            <a:srgbClr val="3C78D8"/>
                          </a:solidFill>
                          <a:latin typeface="Source Sans Pro"/>
                          <a:ea typeface="Source Sans Pro"/>
                          <a:cs typeface="Source Sans Pro"/>
                          <a:sym typeface="Source Sans Pro"/>
                        </a:rPr>
                        <a:t>Yellow</a:t>
                      </a:r>
                      <a:endParaRPr sz="110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10</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20</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7</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r" rtl="0">
                        <a:spcBef>
                          <a:spcPts val="0"/>
                        </a:spcBef>
                        <a:spcAft>
                          <a:spcPts val="0"/>
                        </a:spcAft>
                        <a:buNone/>
                      </a:pPr>
                      <a:r>
                        <a:rPr lang="en" sz="1100">
                          <a:solidFill>
                            <a:srgbClr val="3C78D8"/>
                          </a:solidFill>
                          <a:latin typeface="Source Sans Pro"/>
                          <a:ea typeface="Source Sans Pro"/>
                          <a:cs typeface="Source Sans Pro"/>
                          <a:sym typeface="Source Sans Pro"/>
                        </a:rPr>
                        <a:t>Blue</a:t>
                      </a:r>
                      <a:endParaRPr sz="110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30</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15</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10</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r" rtl="0">
                        <a:spcBef>
                          <a:spcPts val="0"/>
                        </a:spcBef>
                        <a:spcAft>
                          <a:spcPts val="0"/>
                        </a:spcAft>
                        <a:buNone/>
                      </a:pPr>
                      <a:r>
                        <a:rPr lang="en" sz="1100">
                          <a:solidFill>
                            <a:srgbClr val="3C78D8"/>
                          </a:solidFill>
                          <a:latin typeface="Source Sans Pro"/>
                          <a:ea typeface="Source Sans Pro"/>
                          <a:cs typeface="Source Sans Pro"/>
                          <a:sym typeface="Source Sans Pro"/>
                        </a:rPr>
                        <a:t>Orange</a:t>
                      </a:r>
                      <a:endParaRPr sz="110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5</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24</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16</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48" name="Google Shape;64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28"/>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solidFill>
                  <a:srgbClr val="FFFFFF"/>
                </a:solidFill>
              </a:rPr>
              <a:t>89,526,124</a:t>
            </a:r>
            <a:endParaRPr sz="10000">
              <a:solidFill>
                <a:srgbClr val="FFFFFF"/>
              </a:solidFill>
            </a:endParaRPr>
          </a:p>
        </p:txBody>
      </p:sp>
      <p:sp>
        <p:nvSpPr>
          <p:cNvPr id="668" name="Google Shape;668;p28"/>
          <p:cNvSpPr txBox="1">
            <a:spLocks noGrp="1"/>
          </p:cNvSpPr>
          <p:nvPr>
            <p:ph type="subTitle" idx="4294967295"/>
          </p:nvPr>
        </p:nvSpPr>
        <p:spPr>
          <a:xfrm>
            <a:off x="685800" y="3655111"/>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a:solidFill>
                  <a:srgbClr val="3C78D8"/>
                </a:solidFill>
              </a:rPr>
              <a:t>Whoa! That’s a big number, aren’t you proud?</a:t>
            </a:r>
            <a:endParaRPr b="1">
              <a:solidFill>
                <a:srgbClr val="3C78D8"/>
              </a:solidFill>
            </a:endParaRPr>
          </a:p>
        </p:txBody>
      </p:sp>
      <p:sp>
        <p:nvSpPr>
          <p:cNvPr id="669" name="Google Shape;669;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29"/>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89,526,124</a:t>
            </a:r>
            <a:r>
              <a:rPr lang="en" sz="4800">
                <a:solidFill>
                  <a:srgbClr val="3C78D8"/>
                </a:solidFill>
              </a:rPr>
              <a:t>$</a:t>
            </a:r>
            <a:endParaRPr sz="4800">
              <a:solidFill>
                <a:srgbClr val="3C78D8"/>
              </a:solidFill>
            </a:endParaRPr>
          </a:p>
        </p:txBody>
      </p:sp>
      <p:sp>
        <p:nvSpPr>
          <p:cNvPr id="675" name="Google Shape;675;p29"/>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That’s a lot of money</a:t>
            </a:r>
            <a:endParaRPr sz="2600"/>
          </a:p>
        </p:txBody>
      </p:sp>
      <p:sp>
        <p:nvSpPr>
          <p:cNvPr id="676" name="Google Shape;676;p29"/>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100</a:t>
            </a:r>
            <a:r>
              <a:rPr lang="en" sz="4800">
                <a:solidFill>
                  <a:srgbClr val="3C78D8"/>
                </a:solidFill>
              </a:rPr>
              <a:t>%</a:t>
            </a:r>
            <a:endParaRPr sz="4800">
              <a:solidFill>
                <a:srgbClr val="3C78D8"/>
              </a:solidFill>
            </a:endParaRPr>
          </a:p>
        </p:txBody>
      </p:sp>
      <p:sp>
        <p:nvSpPr>
          <p:cNvPr id="677" name="Google Shape;677;p29"/>
          <p:cNvSpPr txBox="1">
            <a:spLocks noGrp="1"/>
          </p:cNvSpPr>
          <p:nvPr>
            <p:ph type="subTitle" idx="4294967295"/>
          </p:nvPr>
        </p:nvSpPr>
        <p:spPr>
          <a:xfrm>
            <a:off x="685800" y="35656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Total success!</a:t>
            </a:r>
            <a:endParaRPr sz="2600"/>
          </a:p>
        </p:txBody>
      </p:sp>
      <p:sp>
        <p:nvSpPr>
          <p:cNvPr id="678" name="Google Shape;678;p29"/>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185,244 </a:t>
            </a:r>
            <a:r>
              <a:rPr lang="en" sz="4800">
                <a:solidFill>
                  <a:srgbClr val="3C78D8"/>
                </a:solidFill>
              </a:rPr>
              <a:t>users</a:t>
            </a:r>
            <a:endParaRPr sz="4800">
              <a:solidFill>
                <a:srgbClr val="3C78D8"/>
              </a:solidFill>
            </a:endParaRPr>
          </a:p>
        </p:txBody>
      </p:sp>
      <p:sp>
        <p:nvSpPr>
          <p:cNvPr id="679" name="Google Shape;679;p29"/>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And a lot of users</a:t>
            </a:r>
            <a:endParaRPr sz="2600"/>
          </a:p>
        </p:txBody>
      </p:sp>
      <p:sp>
        <p:nvSpPr>
          <p:cNvPr id="680" name="Google Shape;680;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31"/>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LET’S </a:t>
            </a:r>
            <a:r>
              <a:rPr lang="en">
                <a:solidFill>
                  <a:srgbClr val="3C78D8"/>
                </a:solidFill>
              </a:rPr>
              <a:t>REVIEW</a:t>
            </a:r>
            <a:r>
              <a:rPr lang="en"/>
              <a:t> SOME CONCEPTS</a:t>
            </a:r>
            <a:endParaRPr/>
          </a:p>
        </p:txBody>
      </p:sp>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697" name="Google Shape;697;p31"/>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sp>
        <p:nvSpPr>
          <p:cNvPr id="698" name="Google Shape;698;p31"/>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99" name="Google Shape;699;p31"/>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700" name="Google Shape;700;p31"/>
          <p:cNvSpPr txBox="1">
            <a:spLocks noGrp="1"/>
          </p:cNvSpPr>
          <p:nvPr>
            <p:ph type="body" idx="3"/>
          </p:nvPr>
        </p:nvSpPr>
        <p:spPr>
          <a:xfrm>
            <a:off x="6606198"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grpSp>
        <p:nvGrpSpPr>
          <p:cNvPr id="701" name="Google Shape;701;p31"/>
          <p:cNvGrpSpPr/>
          <p:nvPr/>
        </p:nvGrpSpPr>
        <p:grpSpPr>
          <a:xfrm>
            <a:off x="623677" y="1195790"/>
            <a:ext cx="464314" cy="494725"/>
            <a:chOff x="5970800" y="1619250"/>
            <a:chExt cx="428650" cy="456725"/>
          </a:xfrm>
        </p:grpSpPr>
        <p:sp>
          <p:nvSpPr>
            <p:cNvPr id="702" name="Google Shape;702;p3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1"/>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3430563" y="1195790"/>
            <a:ext cx="413294" cy="382059"/>
            <a:chOff x="5975075" y="2327500"/>
            <a:chExt cx="420100" cy="388350"/>
          </a:xfrm>
        </p:grpSpPr>
        <p:sp>
          <p:nvSpPr>
            <p:cNvPr id="709" name="Google Shape;709;p3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31"/>
          <p:cNvSpPr/>
          <p:nvPr/>
        </p:nvSpPr>
        <p:spPr>
          <a:xfrm>
            <a:off x="6170551" y="3095965"/>
            <a:ext cx="464307" cy="464283"/>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31"/>
          <p:cNvGrpSpPr/>
          <p:nvPr/>
        </p:nvGrpSpPr>
        <p:grpSpPr>
          <a:xfrm>
            <a:off x="3344447" y="3095965"/>
            <a:ext cx="502966" cy="425914"/>
            <a:chOff x="5275975" y="4344850"/>
            <a:chExt cx="470150" cy="398125"/>
          </a:xfrm>
        </p:grpSpPr>
        <p:sp>
          <p:nvSpPr>
            <p:cNvPr id="713" name="Google Shape;713;p31"/>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1"/>
          <p:cNvGrpSpPr/>
          <p:nvPr/>
        </p:nvGrpSpPr>
        <p:grpSpPr>
          <a:xfrm>
            <a:off x="6327054" y="1195790"/>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2"/>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b="1">
                <a:solidFill>
                  <a:srgbClr val="00CEF6"/>
                </a:solidFill>
              </a:rPr>
              <a:t>You can copy&amp;paste graphs from </a:t>
            </a:r>
            <a:r>
              <a:rPr lang="en" b="1" u="sng">
                <a:solidFill>
                  <a:srgbClr val="00CEF6"/>
                </a:solidFill>
                <a:hlinkClick r:id="rId3"/>
              </a:rPr>
              <a:t>Google Sheets</a:t>
            </a:r>
            <a:endParaRPr b="1">
              <a:solidFill>
                <a:srgbClr val="00CEF6"/>
              </a:solidFill>
            </a:endParaRPr>
          </a:p>
        </p:txBody>
      </p:sp>
      <p:pic>
        <p:nvPicPr>
          <p:cNvPr id="728" name="Google Shape;728;p32"/>
          <p:cNvPicPr preferRelativeResize="0"/>
          <p:nvPr/>
        </p:nvPicPr>
        <p:blipFill>
          <a:blip r:embed="rId4">
            <a:alphaModFix/>
          </a:blip>
          <a:stretch>
            <a:fillRect/>
          </a:stretch>
        </p:blipFill>
        <p:spPr>
          <a:xfrm>
            <a:off x="2270275" y="221275"/>
            <a:ext cx="4603450" cy="3818125"/>
          </a:xfrm>
          <a:prstGeom prst="rect">
            <a:avLst/>
          </a:prstGeom>
          <a:noFill/>
          <a:ln>
            <a:noFill/>
          </a:ln>
        </p:spPr>
      </p:pic>
      <p:sp>
        <p:nvSpPr>
          <p:cNvPr id="729" name="Google Shape;729;p3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29</a:t>
            </a:fld>
            <a:endParaRPr>
              <a:solidFill>
                <a:srgbClr val="00CEF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PROBLEM</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376" y="1352001"/>
            <a:ext cx="1859901" cy="178855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2083353" y="3140556"/>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Long and boring documents</a:t>
            </a: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Unsure what      to search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8324A"/>
                </a:solidFill>
                <a:latin typeface="Source Sans Pro"/>
                <a:ea typeface="Source Sans Pro"/>
                <a:cs typeface="Source Sans Pro"/>
                <a:sym typeface="Source Sans Pro"/>
              </a:rPr>
              <a:t>✋👆👉👍👤👦👧👨👩👪💃🏃💑❤😂😉😋😒😭👶😸🐟🍒🍔💣📌📖🔨🎃🎈🎨🏈🏰🌏🔌🔑</a:t>
            </a:r>
            <a:r>
              <a:rPr lang="en" sz="2400">
                <a:solidFill>
                  <a:srgbClr val="FFFFFF"/>
                </a:solidFill>
                <a:highlight>
                  <a:srgbClr val="8EC400"/>
                </a:highlight>
                <a:latin typeface="Source Sans Pro"/>
                <a:ea typeface="Source Sans Pro"/>
                <a:cs typeface="Source Sans Pro"/>
                <a:sym typeface="Source Sans Pro"/>
              </a:rPr>
              <a:t> and many more...</a:t>
            </a:r>
            <a:endParaRPr sz="240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a:t>Search Engine with knowledge panel</a:t>
            </a:r>
          </a:p>
          <a:p>
            <a:pPr lvl="0">
              <a:spcBef>
                <a:spcPts val="0"/>
              </a:spcBef>
            </a:pPr>
            <a:r>
              <a:rPr lang="en-US" dirty="0"/>
              <a:t>Containing related terms</a:t>
            </a:r>
          </a:p>
          <a:p>
            <a:pPr lvl="0">
              <a:spcBef>
                <a:spcPts val="0"/>
              </a:spcBef>
            </a:pPr>
            <a:r>
              <a:rPr lang="en-US" dirty="0"/>
              <a:t>Recommendation based on user profile</a:t>
            </a:r>
          </a:p>
          <a:p>
            <a:pPr marL="0" lvl="0" indent="0" algn="l" rtl="0">
              <a:spcBef>
                <a:spcPts val="600"/>
              </a:spcBef>
              <a:spcAft>
                <a:spcPts val="0"/>
              </a:spcAft>
              <a:buNone/>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532" y="1701658"/>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28" y="3237365"/>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80" y="2878648"/>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180" y="1747477"/>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208" y="1747477"/>
            <a:ext cx="812313" cy="105701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524" y="1796587"/>
            <a:ext cx="1087697" cy="1087697"/>
          </a:xfrm>
          <a:prstGeom prst="rect">
            <a:avLst/>
          </a:prstGeom>
        </p:spPr>
      </p:pic>
      <p:sp>
        <p:nvSpPr>
          <p:cNvPr id="12" name="Google Shape;500;p18"/>
          <p:cNvSpPr txBox="1">
            <a:spLocks noGrp="1"/>
          </p:cNvSpPr>
          <p:nvPr>
            <p:ph type="body" idx="1"/>
          </p:nvPr>
        </p:nvSpPr>
        <p:spPr>
          <a:xfrm>
            <a:off x="1470484" y="1122198"/>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4012463" y="112219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4002109" y="2694076"/>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6" name="Google Shape;500;p18"/>
          <p:cNvSpPr txBox="1">
            <a:spLocks/>
          </p:cNvSpPr>
          <p:nvPr/>
        </p:nvSpPr>
        <p:spPr>
          <a:xfrm>
            <a:off x="6497129" y="114227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Others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3821" y="2995844"/>
            <a:ext cx="1859738" cy="747437"/>
          </a:xfrm>
          <a:prstGeom prst="rect">
            <a:avLst/>
          </a:prstGeom>
        </p:spPr>
      </p:pic>
      <p:sp>
        <p:nvSpPr>
          <p:cNvPr id="10" name="Rounded Rectangle 9"/>
          <p:cNvSpPr/>
          <p:nvPr/>
        </p:nvSpPr>
        <p:spPr>
          <a:xfrm>
            <a:off x="951873" y="1122198"/>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3435635" y="1122198"/>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3429015" y="2695585"/>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5924035" y="1122198"/>
            <a:ext cx="2426677" cy="3067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95531" y="3407966"/>
            <a:ext cx="1513787" cy="667340"/>
            <a:chOff x="395531" y="3407966"/>
            <a:chExt cx="1513787"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95531" y="3407966"/>
              <a:ext cx="150653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Document Clustering</a:t>
              </a:r>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ARCHITECTURE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User-Based Collaborative Filtering</a:t>
                </a:r>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SG" dirty="0" err="1"/>
              <a:t>Abc</a:t>
            </a:r>
            <a:endParaRPr lang="en-SG" dirty="0"/>
          </a:p>
          <a:p>
            <a:pPr lvl="0">
              <a:spcBef>
                <a:spcPts val="0"/>
              </a:spcBef>
            </a:pPr>
            <a:r>
              <a:rPr lang="en-SG" dirty="0"/>
              <a:t>Asa</a:t>
            </a:r>
          </a:p>
          <a:p>
            <a:pPr lvl="0">
              <a:spcBef>
                <a:spcPts val="0"/>
              </a:spcBef>
            </a:pPr>
            <a:r>
              <a:rPr lang="en-SG" dirty="0"/>
              <a:t>a</a:t>
            </a: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1700972792"/>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3408</TotalTime>
  <Words>1175</Words>
  <Application>Microsoft Office PowerPoint</Application>
  <PresentationFormat>On-screen Show (16:9)</PresentationFormat>
  <Paragraphs>194</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Source Sans Pro</vt:lpstr>
      <vt:lpstr>Oswald</vt:lpstr>
      <vt:lpstr>Arial</vt:lpstr>
      <vt:lpstr>Quince template</vt:lpstr>
      <vt:lpstr>Graph Based Search</vt:lpstr>
      <vt:lpstr>Introduction</vt:lpstr>
      <vt:lpstr>PROBLEM</vt:lpstr>
      <vt:lpstr>PowerPoint Presentation</vt:lpstr>
      <vt:lpstr>PowerPoint Presentation</vt:lpstr>
      <vt:lpstr>PowerPoint Presentation</vt:lpstr>
      <vt:lpstr>PowerPoint Presentation</vt:lpstr>
      <vt:lpstr>Program Algorithms</vt:lpstr>
      <vt:lpstr>PowerPoint Presentation</vt:lpstr>
      <vt:lpstr>PowerPoint Presentation</vt:lpstr>
      <vt:lpstr>Afterthoughts</vt:lpstr>
      <vt:lpstr>PowerPoint Presentation</vt:lpstr>
      <vt:lpstr>PowerPoint Presentation</vt:lpstr>
      <vt:lpstr>PowerPoint Presentation</vt:lpstr>
      <vt:lpstr>THANK YOU!</vt:lpstr>
      <vt:lpstr>YOU CAN ALSO SPLIT YOUR CONTENT</vt:lpstr>
      <vt:lpstr>IN TWO OR THREE COLUMNS</vt:lpstr>
      <vt:lpstr>PowerPoint Presentation</vt:lpstr>
      <vt:lpstr>A PICTURE IS WORTH A THOUSAND WORDS</vt:lpstr>
      <vt:lpstr>WANT BIG IMPACT? USE BIG IMAGE.</vt:lpstr>
      <vt:lpstr>USE CHARTS TO EXPLAIN YOUR IDEAS</vt:lpstr>
      <vt:lpstr>OR USE DIAGRAMS TO EXPLAIN COMPLEX IDEAS</vt:lpstr>
      <vt:lpstr>AND TABLES TO COMPARE DATA</vt:lpstr>
      <vt:lpstr>89,526,124</vt:lpstr>
      <vt:lpstr>89,526,124$</vt:lpstr>
      <vt:lpstr>LET’S REVIEW SOME CONCEPTS</vt:lpstr>
      <vt:lpstr>PowerPoint Presentation</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 Yong Kiat</cp:lastModifiedBy>
  <cp:revision>74</cp:revision>
  <dcterms:modified xsi:type="dcterms:W3CDTF">2019-07-06T08:49:59Z</dcterms:modified>
</cp:coreProperties>
</file>