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296"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Cambria Math" panose="02040503050406030204" pitchFamily="18" charset="0"/>
      <p:regular r:id="rId33"/>
    </p:embeddedFont>
    <p:embeddedFont>
      <p:font typeface="Oswald" panose="02000503000000000000"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7455" autoAdjust="0"/>
  </p:normalViewPr>
  <p:slideViewPr>
    <p:cSldViewPr snapToGrid="0">
      <p:cViewPr varScale="1">
        <p:scale>
          <a:sx n="85" d="100"/>
          <a:sy n="85"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a:t>
            </a:r>
            <a:r>
              <a:rPr lang="en-SG" baseline="0" dirty="0" err="1" smtClean="0"/>
              <a:t>preprocessing</a:t>
            </a:r>
            <a:r>
              <a:rPr lang="en-SG" baseline="0" dirty="0" smtClean="0"/>
              <a:t>, applying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will split a sentence </a:t>
            </a:r>
            <a:r>
              <a:rPr lang="en-US" dirty="0"/>
              <a:t>into a sequence of </a:t>
            </a:r>
            <a:r>
              <a:rPr lang="en-US" dirty="0" smtClean="0"/>
              <a:t>words. Followed </a:t>
            </a:r>
            <a:r>
              <a:rPr lang="en-US" dirty="0"/>
              <a:t>by transforming every word into lower case. This avoids having multiple copies of the same words. And then removing punctuation and </a:t>
            </a:r>
            <a:r>
              <a:rPr lang="en-US" dirty="0" err="1"/>
              <a:t>stopwords</a:t>
            </a:r>
            <a:r>
              <a:rPr lang="en-US" dirty="0"/>
              <a:t>, as it doesn’t add any extra information while treating text data. After that I performed stemming, stemming refers to the removing of all the “</a:t>
            </a:r>
            <a:r>
              <a:rPr lang="en-US" dirty="0" err="1"/>
              <a:t>ing</a:t>
            </a:r>
            <a:r>
              <a:rPr lang="en-US" dirty="0"/>
              <a:t>”, “s” etc. For example, a word interesting would become interest. Followed by removing single and double letters, for example words like “a”, “is” And 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Look for an “elbow”, where SSE falls</a:t>
            </a:r>
            <a:r>
              <a:rPr lang="en-US" baseline="0" dirty="0" smtClean="0"/>
              <a:t> </a:t>
            </a:r>
            <a:r>
              <a:rPr lang="en-US" dirty="0" smtClean="0"/>
              <a:t>rapidly until the changes are small with increasing k.</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baseline="0" dirty="0"/>
              <a:t>Basically this method will find users who are similar to you, in terms of age, department and search history to recommend policies that they have already searched but you have not. </a:t>
            </a:r>
            <a:endParaRPr dirty="0"/>
          </a:p>
        </p:txBody>
      </p:sp>
    </p:spTree>
    <p:extLst>
      <p:ext uri="{BB962C8B-B14F-4D97-AF65-F5344CB8AC3E}">
        <p14:creationId xmlns:p14="http://schemas.microsoft.com/office/powerpoint/2010/main" val="2757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a:t>answer to the first question can be used to recommend you </a:t>
            </a:r>
            <a:r>
              <a:rPr lang="en-US" dirty="0" smtClean="0"/>
              <a:t>products that </a:t>
            </a:r>
            <a:r>
              <a:rPr lang="en-US" dirty="0"/>
              <a:t>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a:t>
            </a:r>
            <a:r>
              <a:rPr lang="en-US" dirty="0" smtClean="0"/>
              <a:t>systems. </a:t>
            </a:r>
            <a:r>
              <a:rPr lang="en-US" dirty="0"/>
              <a:t>In the meantime, association rules can recommend you products that you will very likely purchase based on a set of products that are currently in your basket. For example, </a:t>
            </a:r>
            <a:r>
              <a:rPr lang="en-US" dirty="0" smtClean="0"/>
              <a:t>those </a:t>
            </a:r>
            <a:r>
              <a:rPr lang="en-US" dirty="0"/>
              <a:t>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problem that</a:t>
            </a:r>
            <a:r>
              <a:rPr lang="en-US" baseline="0" dirty="0" smtClean="0"/>
              <a:t> we are currently facing is content for a same topic is in disparate categories</a:t>
            </a:r>
            <a:r>
              <a:rPr lang="en-US" dirty="0" smtClean="0"/>
              <a:t>. People do</a:t>
            </a:r>
            <a:r>
              <a:rPr lang="en-US" baseline="0" dirty="0" smtClean="0"/>
              <a:t> not have the time to read through the entire list of policies.</a:t>
            </a:r>
            <a:r>
              <a:rPr lang="en-US" dirty="0" smtClean="0"/>
              <a:t> Even with a search feature, people tend to</a:t>
            </a:r>
            <a:r>
              <a:rPr lang="en-US" baseline="0" dirty="0" smtClean="0"/>
              <a:t> not</a:t>
            </a:r>
            <a:r>
              <a:rPr lang="en-US" dirty="0" smtClean="0"/>
              <a:t> </a:t>
            </a:r>
            <a:r>
              <a:rPr lang="en-US" dirty="0"/>
              <a:t>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Search Engine with </a:t>
            </a:r>
            <a:r>
              <a:rPr lang="en-US" dirty="0" smtClean="0"/>
              <a:t>a knowledge panel</a:t>
            </a:r>
            <a:r>
              <a:rPr lang="en-US" baseline="0" dirty="0" smtClean="0"/>
              <a:t> that c</a:t>
            </a:r>
            <a:r>
              <a:rPr lang="en-US" dirty="0" smtClean="0"/>
              <a:t>ontains terms related to the search word.</a:t>
            </a:r>
            <a:r>
              <a:rPr lang="en-US" baseline="0" dirty="0" smtClean="0"/>
              <a:t> </a:t>
            </a:r>
            <a:r>
              <a:rPr lang="en-US" dirty="0" smtClean="0"/>
              <a:t>Recommendation of policies </a:t>
            </a:r>
            <a:r>
              <a:rPr lang="en-US" dirty="0"/>
              <a:t>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I used HTML</a:t>
            </a:r>
            <a:r>
              <a:rPr lang="en-SG" dirty="0"/>
              <a:t>, CSS, and Vue.js for the front end of my web application, using python for my backend logic. Retrieving data from neo4j </a:t>
            </a:r>
            <a:r>
              <a:rPr lang="en-SG" dirty="0" smtClean="0"/>
              <a:t>graph </a:t>
            </a:r>
            <a:r>
              <a:rPr lang="en-SG" dirty="0"/>
              <a:t>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Lastly, there is a loop where users will be </a:t>
            </a:r>
            <a:r>
              <a:rPr lang="en-SG" baseline="0" dirty="0" smtClean="0"/>
              <a:t>contributing their </a:t>
            </a:r>
            <a:r>
              <a:rPr lang="en-SG" baseline="0" dirty="0"/>
              <a:t>search </a:t>
            </a:r>
            <a:r>
              <a:rPr lang="en-SG" baseline="0" dirty="0" smtClean="0"/>
              <a:t>history </a:t>
            </a:r>
            <a:r>
              <a:rPr lang="en-SG" baseline="0" dirty="0"/>
              <a:t>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Simple visualisation to show what clustering does,</a:t>
            </a:r>
            <a:r>
              <a:rPr lang="en-SG" baseline="0" dirty="0" smtClean="0"/>
              <a:t> it is basically to group random points on a vector space together based on a certain similarity or attribute</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5819" y="1154514"/>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Tools used: NLTK library,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K-MEANS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lvl="0">
              <a:spcBef>
                <a:spcPts val="0"/>
              </a:spcBef>
            </a:pPr>
            <a:r>
              <a:rPr lang="en-US" dirty="0"/>
              <a:t>Find optimal k using elbow method</a:t>
            </a:r>
          </a:p>
          <a:p>
            <a:pPr lvl="0">
              <a:spcBef>
                <a:spcPts val="0"/>
              </a:spcBef>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POSTPROCESSING</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994099"/>
            <a:ext cx="3860800" cy="31263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her, recommended to him</a:t>
            </a:r>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COSINE SIMILARITY</a:t>
            </a:r>
            <a:endParaRPr lang="en-SG" sz="3200" dirty="0"/>
          </a:p>
        </p:txBody>
      </p:sp>
      <p:pic>
        <p:nvPicPr>
          <p:cNvPr id="11" name="Picture 10">
            <a:extLst>
              <a:ext uri="{FF2B5EF4-FFF2-40B4-BE49-F238E27FC236}">
                <a16:creationId xmlns:a16="http://schemas.microsoft.com/office/drawing/2014/main" id="{4911607C-2036-4568-86BF-987A595ADE58}"/>
              </a:ext>
            </a:extLst>
          </p:cNvPr>
          <p:cNvPicPr>
            <a:picLocks noChangeAspect="1"/>
          </p:cNvPicPr>
          <p:nvPr/>
        </p:nvPicPr>
        <p:blipFill>
          <a:blip r:embed="rId3"/>
          <a:stretch>
            <a:fillRect/>
          </a:stretch>
        </p:blipFill>
        <p:spPr>
          <a:xfrm>
            <a:off x="187137" y="802183"/>
            <a:ext cx="2261374" cy="1769567"/>
          </a:xfrm>
          <a:prstGeom prst="rect">
            <a:avLst/>
          </a:prstGeom>
        </p:spPr>
      </p:pic>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2320652" y="1139696"/>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0, 1, 1, 0, 0, 0, 0, 0, 0, 0)</a:t>
            </a:r>
          </a:p>
          <a:p>
            <a:pPr marL="571500" lvl="1" indent="0">
              <a:buNone/>
            </a:pPr>
            <a:r>
              <a:rPr lang="en-US" dirty="0"/>
              <a:t>Doc 2 = (0, 0, 1, 1, 1, 0, 0, 0, 0, 0, 0)</a:t>
            </a:r>
          </a:p>
          <a:p>
            <a:pPr marL="571500" lvl="1" indent="0">
              <a:buNone/>
            </a:pPr>
            <a:r>
              <a:rPr lang="en-US" dirty="0"/>
              <a:t>Doc 3 = (0, 0, 1, 1, 1, 1,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1317824" y="2881978"/>
            <a:ext cx="6640642"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dirty="0"/>
              <a:t>Cos(Doc 1 &amp; Doc 2) = d1 . d2 / (||d1|| ||d2||) = 2 / (√2∗√3) = 0.8164</a:t>
            </a:r>
          </a:p>
          <a:p>
            <a:pPr marL="571500" lvl="1" indent="0">
              <a:buNone/>
            </a:pPr>
            <a:endParaRPr lang="en-SG" sz="1600" dirty="0"/>
          </a:p>
          <a:p>
            <a:pPr marL="571500" lvl="1" indent="0">
              <a:buNone/>
            </a:pPr>
            <a:r>
              <a:rPr lang="en-SG" sz="1600" dirty="0"/>
              <a:t>Cos(Doc 1 &amp; Doc 3) = d1 . d3 / (||d1|| ||d3||) = 2 / (√2  ∗√9) = 0.4714</a:t>
            </a:r>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6582313" y="1575418"/>
                <a:ext cx="2316211"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1" i="1">
                              <a:latin typeface="Cambria Math" panose="02040503050406030204" pitchFamily="18" charset="0"/>
                            </a:rPr>
                            <m:t>𝒗</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6582313" y="1575418"/>
                <a:ext cx="2316211" cy="530723"/>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6305157" y="1139696"/>
                <a:ext cx="2800318" cy="307777"/>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𝒗</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6305157" y="1139696"/>
                <a:ext cx="2800318" cy="307777"/>
              </a:xfrm>
              <a:prstGeom prst="rect">
                <a:avLst/>
              </a:prstGeom>
              <a:blipFill>
                <a:blip r:embed="rId5"/>
                <a:stretch>
                  <a:fillRect t="-4000" b="-20000"/>
                </a:stretch>
              </a:blipFill>
            </p:spPr>
            <p:txBody>
              <a:bodyPr/>
              <a:lstStyle/>
              <a:p>
                <a:r>
                  <a:rPr lang="en-SG">
                    <a:noFill/>
                  </a:rPr>
                  <a:t> </a:t>
                </a:r>
              </a:p>
            </p:txBody>
          </p:sp>
        </mc:Fallback>
      </mc:AlternateContent>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K-NEAREST NEIGHBOURS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59219"/>
            <a:ext cx="1176142" cy="1176142"/>
          </a:xfrm>
          <a:prstGeom prst="rect">
            <a:avLst/>
          </a:prstGeom>
        </p:spPr>
      </p:pic>
      <p:sp>
        <p:nvSpPr>
          <p:cNvPr id="8" name="Rounded Rectangle 7"/>
          <p:cNvSpPr/>
          <p:nvPr/>
        </p:nvSpPr>
        <p:spPr>
          <a:xfrm>
            <a:off x="598311" y="994099"/>
            <a:ext cx="3860800" cy="31263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426" y="120025"/>
            <a:ext cx="2161722" cy="1055528"/>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endParaRPr sz="18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endParaRPr sz="18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endParaRPr sz="18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endParaRPr sz="18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endParaRPr sz="18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dirty="0"/>
              <a:t>Is the colour of the clear sky and the deep sea. It is located between violet and green on the optical spectrum.</a:t>
            </a:r>
            <a:endParaRPr dirty="0"/>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a:t>
            </a:r>
            <a:r>
              <a:rPr lang="en-US" sz="2000" dirty="0" smtClean="0">
                <a:solidFill>
                  <a:srgbClr val="28324A"/>
                </a:solidFill>
                <a:latin typeface="Source Sans Pro"/>
                <a:ea typeface="Source Sans Pro"/>
                <a:sym typeface="Source Sans Pro"/>
              </a:rPr>
              <a:t>for a same topic </a:t>
            </a:r>
            <a:r>
              <a:rPr lang="en-US" sz="2000" dirty="0" smtClean="0">
                <a:solidFill>
                  <a:srgbClr val="28324A"/>
                </a:solidFill>
                <a:latin typeface="Source Sans Pro"/>
                <a:ea typeface="Source Sans Pro"/>
                <a:sym typeface="Source Sans Pro"/>
              </a:rPr>
              <a:t>are</a:t>
            </a:r>
            <a:r>
              <a:rPr lang="en-US" sz="2000" dirty="0" smtClean="0">
                <a:solidFill>
                  <a:srgbClr val="28324A"/>
                </a:solidFill>
                <a:latin typeface="Source Sans Pro"/>
                <a:ea typeface="Source Sans Pro"/>
                <a:sym typeface="Source Sans Pro"/>
              </a:rPr>
              <a:t> </a:t>
            </a:r>
            <a:r>
              <a:rPr lang="en-US" sz="2000" dirty="0" smtClean="0">
                <a:solidFill>
                  <a:srgbClr val="28324A"/>
                </a:solidFill>
                <a:latin typeface="Source Sans Pro"/>
                <a:ea typeface="Source Sans Pro"/>
                <a:sym typeface="Source Sans Pro"/>
              </a:rPr>
              <a:t>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word terms)</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1" y="994099"/>
            <a:ext cx="7028613" cy="2974145"/>
          </a:xfrm>
          <a:prstGeom prst="rect">
            <a:avLst/>
          </a:prstGeom>
        </p:spPr>
      </p:pic>
      <p:sp>
        <p:nvSpPr>
          <p:cNvPr id="6" name="Rectangle 5"/>
          <p:cNvSpPr/>
          <p:nvPr/>
        </p:nvSpPr>
        <p:spPr>
          <a:xfrm>
            <a:off x="2706605" y="3822894"/>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2474319">
            <a:off x="7772236" y="32488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62865" y="3613186"/>
            <a:ext cx="123466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351211">
            <a:off x="7280467" y="154987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7762205" y="854629"/>
            <a:ext cx="123466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a:t>
            </a:r>
            <a:endParaRPr lang="en-SG" sz="1600" dirty="0">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4419</TotalTime>
  <Words>1651</Words>
  <Application>Microsoft Office PowerPoint</Application>
  <PresentationFormat>On-screen Show (16:9)</PresentationFormat>
  <Paragraphs>246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Cambria Math</vt:lpstr>
      <vt:lpstr>Oswald</vt:lpstr>
      <vt:lpstr>Arial</vt:lpstr>
      <vt:lpstr>Source Sans Pro</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189</cp:revision>
  <dcterms:modified xsi:type="dcterms:W3CDTF">2019-07-09T07:36:11Z</dcterms:modified>
</cp:coreProperties>
</file>