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2"/>
  </p:notesMasterIdLst>
  <p:sldIdLst>
    <p:sldId id="262" r:id="rId2"/>
    <p:sldId id="259" r:id="rId3"/>
    <p:sldId id="273" r:id="rId4"/>
    <p:sldId id="261" r:id="rId5"/>
    <p:sldId id="289" r:id="rId6"/>
    <p:sldId id="290" r:id="rId7"/>
    <p:sldId id="279" r:id="rId8"/>
    <p:sldId id="285" r:id="rId9"/>
    <p:sldId id="295" r:id="rId10"/>
    <p:sldId id="298" r:id="rId11"/>
    <p:sldId id="300" r:id="rId12"/>
    <p:sldId id="304" r:id="rId13"/>
    <p:sldId id="305" r:id="rId14"/>
    <p:sldId id="299" r:id="rId15"/>
    <p:sldId id="311" r:id="rId16"/>
    <p:sldId id="307" r:id="rId17"/>
    <p:sldId id="308" r:id="rId18"/>
    <p:sldId id="309" r:id="rId19"/>
    <p:sldId id="310" r:id="rId20"/>
    <p:sldId id="297" r:id="rId21"/>
    <p:sldId id="291" r:id="rId22"/>
    <p:sldId id="306" r:id="rId23"/>
    <p:sldId id="294" r:id="rId24"/>
    <p:sldId id="274" r:id="rId25"/>
    <p:sldId id="293" r:id="rId26"/>
    <p:sldId id="280" r:id="rId27"/>
    <p:sldId id="264" r:id="rId28"/>
    <p:sldId id="282" r:id="rId29"/>
    <p:sldId id="283" r:id="rId30"/>
    <p:sldId id="284" r:id="rId31"/>
  </p:sldIdLst>
  <p:sldSz cx="9144000" cy="5143500" type="screen16x9"/>
  <p:notesSz cx="6858000" cy="9144000"/>
  <p:embeddedFontLst>
    <p:embeddedFont>
      <p:font typeface="Cambria Math" panose="02040503050406030204" pitchFamily="18" charset="0"/>
      <p:regular r:id="rId33"/>
    </p:embeddedFont>
    <p:embeddedFont>
      <p:font typeface="Source Sans Pro" panose="020B0503030403020204" pitchFamily="34" charset="0"/>
      <p:regular r:id="rId34"/>
      <p:bold r:id="rId35"/>
      <p:italic r:id="rId36"/>
      <p:boldItalic r:id="rId37"/>
    </p:embeddedFont>
    <p:embeddedFont>
      <p:font typeface="Oswald" panose="02000503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5D88"/>
    <a:srgbClr val="6D9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56A00E-445F-4A2D-8ACE-E403053BCE45}">
  <a:tblStyle styleId="{1356A00E-445F-4A2D-8ACE-E403053BCE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87455" autoAdjust="0"/>
  </p:normalViewPr>
  <p:slideViewPr>
    <p:cSldViewPr snapToGrid="0">
      <p:cViewPr varScale="1">
        <p:scale>
          <a:sx n="85" d="100"/>
          <a:sy n="85" d="100"/>
        </p:scale>
        <p:origin x="9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These are the 3 steps</a:t>
            </a:r>
            <a:r>
              <a:rPr lang="en-SG" baseline="0" dirty="0" smtClean="0"/>
              <a:t> that</a:t>
            </a:r>
            <a:r>
              <a:rPr lang="en-SG" dirty="0" smtClean="0"/>
              <a:t> I</a:t>
            </a:r>
            <a:r>
              <a:rPr lang="en-SG" baseline="0" dirty="0" smtClean="0"/>
              <a:t> used to perform clustering, </a:t>
            </a:r>
            <a:r>
              <a:rPr lang="en-SG" baseline="0" dirty="0" err="1" smtClean="0"/>
              <a:t>preprocessing</a:t>
            </a:r>
            <a:r>
              <a:rPr lang="en-SG" baseline="0" dirty="0" smtClean="0"/>
              <a:t>, applying algorithm, and </a:t>
            </a:r>
            <a:r>
              <a:rPr lang="en-SG" baseline="0" dirty="0" err="1" smtClean="0"/>
              <a:t>postprocessing</a:t>
            </a:r>
            <a:endParaRPr dirty="0"/>
          </a:p>
        </p:txBody>
      </p:sp>
    </p:spTree>
    <p:extLst>
      <p:ext uri="{BB962C8B-B14F-4D97-AF65-F5344CB8AC3E}">
        <p14:creationId xmlns:p14="http://schemas.microsoft.com/office/powerpoint/2010/main" val="404658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preprocessing, the</a:t>
            </a:r>
            <a:r>
              <a:rPr lang="en-US" baseline="0" dirty="0" smtClean="0"/>
              <a:t> f</a:t>
            </a:r>
            <a:r>
              <a:rPr lang="en-US" dirty="0" smtClean="0"/>
              <a:t>irst step </a:t>
            </a:r>
            <a:r>
              <a:rPr lang="en-US" dirty="0"/>
              <a:t>is to perform tokenization. Tokenization </a:t>
            </a:r>
            <a:r>
              <a:rPr lang="en-US" dirty="0" smtClean="0"/>
              <a:t>will split a sentence </a:t>
            </a:r>
            <a:r>
              <a:rPr lang="en-US" dirty="0"/>
              <a:t>into a sequence of </a:t>
            </a:r>
            <a:r>
              <a:rPr lang="en-US" dirty="0" smtClean="0"/>
              <a:t>words. Followed </a:t>
            </a:r>
            <a:r>
              <a:rPr lang="en-US" dirty="0"/>
              <a:t>by transforming every word into lower case. This avoids having multiple copies of the same words. And then removing punctuation and </a:t>
            </a:r>
            <a:r>
              <a:rPr lang="en-US" dirty="0" err="1"/>
              <a:t>stopwords</a:t>
            </a:r>
            <a:r>
              <a:rPr lang="en-US" dirty="0"/>
              <a:t>, as it doesn’t add any extra information while treating text data. After that I performed stemming, stemming refers to the removing of all the “</a:t>
            </a:r>
            <a:r>
              <a:rPr lang="en-US" dirty="0" err="1"/>
              <a:t>ing</a:t>
            </a:r>
            <a:r>
              <a:rPr lang="en-US" dirty="0"/>
              <a:t>”, “s” etc. For example, a word interesting would become interest. Followed by removing single and double letters, for example words like “a”, “is” And TF-IDF to calculate the number of occurrence of each words and penalizing frequent words that appear in multiple documents</a:t>
            </a:r>
          </a:p>
        </p:txBody>
      </p:sp>
    </p:spTree>
    <p:extLst>
      <p:ext uri="{BB962C8B-B14F-4D97-AF65-F5344CB8AC3E}">
        <p14:creationId xmlns:p14="http://schemas.microsoft.com/office/powerpoint/2010/main" val="25362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28141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Look for an “elbow”, where SSE falls</a:t>
            </a:r>
            <a:r>
              <a:rPr lang="en-US" baseline="0" dirty="0" smtClean="0"/>
              <a:t> </a:t>
            </a:r>
            <a:r>
              <a:rPr lang="en-US" dirty="0" smtClean="0"/>
              <a:t>rapidly until the changes are small with increasing k</a:t>
            </a:r>
            <a:r>
              <a:rPr lang="en-US" dirty="0" smtClean="0"/>
              <a:t>. Show that I did Data analysis</a:t>
            </a:r>
            <a:endParaRPr dirty="0"/>
          </a:p>
        </p:txBody>
      </p:sp>
    </p:spTree>
    <p:extLst>
      <p:ext uri="{BB962C8B-B14F-4D97-AF65-F5344CB8AC3E}">
        <p14:creationId xmlns:p14="http://schemas.microsoft.com/office/powerpoint/2010/main" val="3779650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6181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aseline="0" dirty="0" smtClean="0"/>
              <a:t>Basically this method will find users who are similar to you, in terms of age, department and search history to recommend policies that they have already searched but you have not. </a:t>
            </a:r>
            <a:endParaRPr lang="en-US"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346381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2672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6402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1044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72886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a:t>
            </a:r>
            <a:r>
              <a:rPr lang="en-US" dirty="0"/>
              <a:t>answer to the first question can be used to recommend you </a:t>
            </a:r>
            <a:r>
              <a:rPr lang="en-US" dirty="0" smtClean="0"/>
              <a:t>products that </a:t>
            </a:r>
            <a:r>
              <a:rPr lang="en-US" dirty="0"/>
              <a:t>you haven’t seen previously but that have been rated by a group of other users with interests similar to yours. The similarity of interests can be estimated from explicit indicators, for example, you and a group of other users gave same ratings to same products, or implicit indicators, for example, you and they purchased same products. Collaborative filtering is widely used for building recommender </a:t>
            </a:r>
            <a:r>
              <a:rPr lang="en-US" dirty="0" smtClean="0"/>
              <a:t>systems. </a:t>
            </a:r>
            <a:r>
              <a:rPr lang="en-US" dirty="0"/>
              <a:t>In the meantime, association rules can recommend you products that you will very likely purchase based on a set of products that are currently in your basket. For example, </a:t>
            </a:r>
            <a:r>
              <a:rPr lang="en-US" dirty="0" smtClean="0"/>
              <a:t>those </a:t>
            </a:r>
            <a:r>
              <a:rPr lang="en-US" dirty="0"/>
              <a:t>who buy diapers tend also to buy a beer. Association rules are independent of personal preference profiles and for mining them you need a dataset of transactions from all users. Association rules and market basket analysis are generally used as an exploratory tool to mine a limited number of most common rules that can then be </a:t>
            </a:r>
            <a:r>
              <a:rPr lang="en-US" dirty="0" err="1"/>
              <a:t>analysed</a:t>
            </a:r>
            <a:r>
              <a:rPr lang="en-US" dirty="0"/>
              <a:t> by a human.</a:t>
            </a:r>
            <a:endParaRPr dirty="0"/>
          </a:p>
        </p:txBody>
      </p:sp>
    </p:spTree>
    <p:extLst>
      <p:ext uri="{BB962C8B-B14F-4D97-AF65-F5344CB8AC3E}">
        <p14:creationId xmlns:p14="http://schemas.microsoft.com/office/powerpoint/2010/main" val="2835532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562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But SQL runs up against major performance challenges when it tries to navigate connected data. For data-relationship questions, a single query in SQL can be many lines longer than the same query in a graph database query language like Cypher (more on Cypher below).</a:t>
            </a:r>
            <a:endParaRPr dirty="0"/>
          </a:p>
        </p:txBody>
      </p:sp>
    </p:spTree>
    <p:extLst>
      <p:ext uri="{BB962C8B-B14F-4D97-AF65-F5344CB8AC3E}">
        <p14:creationId xmlns:p14="http://schemas.microsoft.com/office/powerpoint/2010/main" val="149187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404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582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Today’s HR policies that</a:t>
            </a:r>
            <a:r>
              <a:rPr lang="en-US" baseline="0" dirty="0" smtClean="0"/>
              <a:t> have the </a:t>
            </a:r>
            <a:r>
              <a:rPr lang="en-US" dirty="0" smtClean="0"/>
              <a:t>same topic are in disparate</a:t>
            </a:r>
            <a:r>
              <a:rPr lang="en-US" baseline="0" dirty="0" smtClean="0"/>
              <a:t> categories, for example retirement consists of payout which is under the finance category and retirement tea ceremony is under the welfare category. This lead to users not being aware of the search terms that exists, resulting in not being able to find what they want</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solution will be to create a search engine </a:t>
            </a:r>
            <a:r>
              <a:rPr lang="en-US" dirty="0"/>
              <a:t>with </a:t>
            </a:r>
            <a:r>
              <a:rPr lang="en-US" dirty="0" smtClean="0"/>
              <a:t>a knowledge panel</a:t>
            </a:r>
            <a:r>
              <a:rPr lang="en-US" baseline="0" dirty="0" smtClean="0"/>
              <a:t> that c</a:t>
            </a:r>
            <a:r>
              <a:rPr lang="en-US" dirty="0" smtClean="0"/>
              <a:t>ontains </a:t>
            </a:r>
            <a:r>
              <a:rPr lang="en-US" dirty="0" smtClean="0"/>
              <a:t>word</a:t>
            </a:r>
            <a:r>
              <a:rPr lang="en-US" baseline="0" dirty="0" smtClean="0"/>
              <a:t> terms related</a:t>
            </a:r>
            <a:r>
              <a:rPr lang="en-US" dirty="0" smtClean="0"/>
              <a:t> </a:t>
            </a:r>
            <a:r>
              <a:rPr lang="en-US" dirty="0" smtClean="0"/>
              <a:t>to the search word.</a:t>
            </a:r>
            <a:r>
              <a:rPr lang="en-US" baseline="0" dirty="0" smtClean="0"/>
              <a:t> </a:t>
            </a:r>
            <a:r>
              <a:rPr lang="en-US" dirty="0" smtClean="0"/>
              <a:t>Recommendation of policies </a:t>
            </a:r>
            <a:r>
              <a:rPr lang="en-US" dirty="0"/>
              <a:t>based on user profile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I used HTML</a:t>
            </a:r>
            <a:r>
              <a:rPr lang="en-SG" dirty="0"/>
              <a:t>, CSS, and Vue.js for the front end of my web application, using python for my backend logic. Retrieving data from neo4j </a:t>
            </a:r>
            <a:r>
              <a:rPr lang="en-SG" dirty="0" smtClean="0"/>
              <a:t>graph </a:t>
            </a:r>
            <a:r>
              <a:rPr lang="en-SG" dirty="0"/>
              <a:t>database. I have also used flask framework and </a:t>
            </a:r>
            <a:r>
              <a:rPr lang="en-SG" dirty="0" err="1"/>
              <a:t>scrapy</a:t>
            </a:r>
            <a:r>
              <a:rPr lang="en-SG" dirty="0"/>
              <a:t> for data </a:t>
            </a:r>
            <a:r>
              <a:rPr lang="en-SG" dirty="0" smtClean="0"/>
              <a:t>scraping. Scrape</a:t>
            </a:r>
            <a:r>
              <a:rPr lang="en-SG" baseline="0" dirty="0" smtClean="0"/>
              <a:t> for this project only</a:t>
            </a:r>
            <a:endParaRPr dirty="0"/>
          </a:p>
        </p:txBody>
      </p:sp>
    </p:spTree>
    <p:extLst>
      <p:ext uri="{BB962C8B-B14F-4D97-AF65-F5344CB8AC3E}">
        <p14:creationId xmlns:p14="http://schemas.microsoft.com/office/powerpoint/2010/main" val="12616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First step of building my web application is to populate the</a:t>
            </a:r>
            <a:r>
              <a:rPr lang="en-SG" baseline="0" dirty="0"/>
              <a:t> database, I have created a spider using </a:t>
            </a:r>
            <a:r>
              <a:rPr lang="en-SG" baseline="0" dirty="0" err="1"/>
              <a:t>Scrapy</a:t>
            </a:r>
            <a:r>
              <a:rPr lang="en-SG" baseline="0" dirty="0"/>
              <a:t> to scrape data from a HR Policy website. From the data, I will identify and extract important relationships of the policies. The relationships should be in a structured format for an easy extraction from the various policies. Next, I performed document clustering using K-means algorithm to find hidden relationships between different text documents. All these data will then be inserted into the neo4j database. After that I created the app using flask framework, and used a method called user-based collaborative filtering to recommend policies to users. Lastly, there is a loop where users will be </a:t>
            </a:r>
            <a:r>
              <a:rPr lang="en-SG" baseline="0" dirty="0" smtClean="0"/>
              <a:t>contributing their </a:t>
            </a:r>
            <a:r>
              <a:rPr lang="en-SG" baseline="0" dirty="0"/>
              <a:t>search </a:t>
            </a:r>
            <a:r>
              <a:rPr lang="en-SG" baseline="0" dirty="0" smtClean="0"/>
              <a:t>history </a:t>
            </a:r>
            <a:r>
              <a:rPr lang="en-SG" baseline="0" dirty="0"/>
              <a:t>to the database for a better accurate recommendation</a:t>
            </a:r>
            <a:endParaRPr dirty="0"/>
          </a:p>
        </p:txBody>
      </p:sp>
    </p:spTree>
    <p:extLst>
      <p:ext uri="{BB962C8B-B14F-4D97-AF65-F5344CB8AC3E}">
        <p14:creationId xmlns:p14="http://schemas.microsoft.com/office/powerpoint/2010/main" val="987599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Policies owner</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940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Simple visualisation to show what clustering does,</a:t>
            </a:r>
            <a:r>
              <a:rPr lang="en-SG" baseline="0" dirty="0" smtClean="0"/>
              <a:t> it is basically to group random points on a vector space together based on a certain similarity or attribute</a:t>
            </a:r>
            <a:endParaRPr dirty="0"/>
          </a:p>
        </p:txBody>
      </p:sp>
    </p:spTree>
    <p:extLst>
      <p:ext uri="{BB962C8B-B14F-4D97-AF65-F5344CB8AC3E}">
        <p14:creationId xmlns:p14="http://schemas.microsoft.com/office/powerpoint/2010/main" val="219132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www.fontsquirrel.com/fonts/source-sans-pro"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localhost:5000/homepag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Graph Based Search</a:t>
            </a:r>
            <a:endParaRPr sz="7200"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443107"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106857"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824606" y="1800378"/>
            <a:ext cx="2980725"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a:t>
            </a:r>
            <a:r>
              <a:rPr lang="en" sz="2000" b="1" dirty="0" smtClean="0">
                <a:solidFill>
                  <a:srgbClr val="FFFFFF"/>
                </a:solidFill>
                <a:latin typeface="Source Sans Pro"/>
                <a:ea typeface="Source Sans Pro"/>
                <a:cs typeface="Source Sans Pro"/>
                <a:sym typeface="Source Sans Pro"/>
              </a:rPr>
              <a:t>Postprocessing</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spTree>
    <p:extLst>
      <p:ext uri="{BB962C8B-B14F-4D97-AF65-F5344CB8AC3E}">
        <p14:creationId xmlns:p14="http://schemas.microsoft.com/office/powerpoint/2010/main" val="627696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Tokenization</a:t>
            </a:r>
          </a:p>
          <a:p>
            <a:pPr marL="444500" lvl="0" indent="-342900">
              <a:spcBef>
                <a:spcPts val="0"/>
              </a:spcBef>
              <a:buFont typeface="+mj-lt"/>
              <a:buAutoNum type="arabicPeriod"/>
            </a:pPr>
            <a:r>
              <a:rPr lang="en-US" sz="1600" dirty="0"/>
              <a:t>Lowercase every word</a:t>
            </a:r>
          </a:p>
          <a:p>
            <a:pPr marL="444500" lvl="0" indent="-342900">
              <a:spcBef>
                <a:spcPts val="0"/>
              </a:spcBef>
              <a:buFont typeface="+mj-lt"/>
              <a:buAutoNum type="arabicPeriod"/>
            </a:pPr>
            <a:r>
              <a:rPr lang="en-US" sz="1600" dirty="0"/>
              <a:t>Remove punctuations</a:t>
            </a:r>
          </a:p>
          <a:p>
            <a:pPr marL="444500" lvl="0" indent="-342900">
              <a:spcBef>
                <a:spcPts val="0"/>
              </a:spcBef>
              <a:buFont typeface="+mj-lt"/>
              <a:buAutoNum type="arabicPeriod"/>
            </a:pPr>
            <a:r>
              <a:rPr lang="en-US" sz="1600" dirty="0"/>
              <a:t>Remove </a:t>
            </a:r>
            <a:r>
              <a:rPr lang="en-US" sz="1600" dirty="0" err="1"/>
              <a:t>stopwords</a:t>
            </a:r>
            <a:endParaRPr lang="en-US" sz="1600" dirty="0"/>
          </a:p>
          <a:p>
            <a:pPr marL="444500" lvl="0" indent="-342900">
              <a:spcBef>
                <a:spcPts val="0"/>
              </a:spcBef>
              <a:buFont typeface="+mj-lt"/>
              <a:buAutoNum type="arabicPeriod"/>
            </a:pPr>
            <a:r>
              <a:rPr lang="en-US" sz="1600" dirty="0"/>
              <a:t>Perform stemming</a:t>
            </a:r>
          </a:p>
          <a:p>
            <a:pPr marL="444500" lvl="0" indent="-342900">
              <a:spcBef>
                <a:spcPts val="0"/>
              </a:spcBef>
              <a:buFont typeface="+mj-lt"/>
              <a:buAutoNum type="arabicPeriod"/>
            </a:pPr>
            <a:r>
              <a:rPr lang="en-US" sz="1600" dirty="0"/>
              <a:t>Remove single and double letters</a:t>
            </a:r>
          </a:p>
          <a:p>
            <a:pPr marL="444500" lvl="0" indent="-342900">
              <a:spcBef>
                <a:spcPts val="0"/>
              </a:spcBef>
              <a:buFont typeface="+mj-lt"/>
              <a:buAutoNum type="arabicPeriod"/>
            </a:pPr>
            <a:r>
              <a:rPr lang="en-US" sz="1600" dirty="0"/>
              <a:t>TF-IDF</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4" name="Rectangle 3"/>
          <p:cNvSpPr/>
          <p:nvPr/>
        </p:nvSpPr>
        <p:spPr>
          <a:xfrm>
            <a:off x="982417" y="2158792"/>
            <a:ext cx="154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982416" y="3139487"/>
            <a:ext cx="2016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ight Arrow 11"/>
          <p:cNvSpPr/>
          <p:nvPr/>
        </p:nvSpPr>
        <p:spPr>
          <a:xfrm>
            <a:off x="2600483" y="2175157"/>
            <a:ext cx="2376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ight Arrow 12"/>
          <p:cNvSpPr/>
          <p:nvPr/>
        </p:nvSpPr>
        <p:spPr>
          <a:xfrm>
            <a:off x="3076399" y="3163765"/>
            <a:ext cx="1908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5046550" y="1965215"/>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sym typeface="Source Sans Pro"/>
              </a:rPr>
              <a:t>Before</a:t>
            </a:r>
            <a:r>
              <a:rPr lang="en-SG" sz="1600" dirty="0">
                <a:solidFill>
                  <a:srgbClr val="28324A"/>
                </a:solidFill>
                <a:latin typeface="Source Sans Pro"/>
                <a:ea typeface="Source Sans Pro"/>
                <a:cs typeface="Source Sans Pro"/>
                <a:sym typeface="Source Sans Pro"/>
              </a:rPr>
              <a:t>: ‘This policies are interesting’</a:t>
            </a:r>
          </a:p>
          <a:p>
            <a:r>
              <a:rPr lang="en-SG" sz="1600" b="1" dirty="0">
                <a:solidFill>
                  <a:srgbClr val="28324A"/>
                </a:solidFill>
                <a:latin typeface="Source Sans Pro"/>
                <a:ea typeface="Source Sans Pro"/>
                <a:cs typeface="Source Sans Pro"/>
                <a:sym typeface="Source Sans Pro"/>
              </a:rPr>
              <a:t>After</a:t>
            </a:r>
            <a:r>
              <a:rPr lang="en-SG" sz="1600" dirty="0">
                <a:solidFill>
                  <a:srgbClr val="28324A"/>
                </a:solidFill>
                <a:latin typeface="Source Sans Pro"/>
                <a:ea typeface="Source Sans Pro"/>
                <a:cs typeface="Source Sans Pro"/>
                <a:sym typeface="Source Sans Pro"/>
              </a:rPr>
              <a:t>: ‘This’, ‘policies’, ‘are’, ‘interesting’</a:t>
            </a:r>
          </a:p>
        </p:txBody>
      </p:sp>
      <p:sp>
        <p:nvSpPr>
          <p:cNvPr id="16" name="Rectangle 15"/>
          <p:cNvSpPr/>
          <p:nvPr/>
        </p:nvSpPr>
        <p:spPr>
          <a:xfrm>
            <a:off x="5046550" y="2953823"/>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rPr>
              <a:t>Before</a:t>
            </a:r>
            <a:r>
              <a:rPr lang="en-SG" sz="1600" dirty="0">
                <a:solidFill>
                  <a:srgbClr val="28324A"/>
                </a:solidFill>
                <a:latin typeface="Source Sans Pro"/>
                <a:ea typeface="Source Sans Pro"/>
                <a:cs typeface="Source Sans Pro"/>
              </a:rPr>
              <a:t>: ‘policies’, ‘interesting’</a:t>
            </a:r>
          </a:p>
          <a:p>
            <a:r>
              <a:rPr lang="en-SG" sz="1600" b="1" dirty="0">
                <a:solidFill>
                  <a:srgbClr val="28324A"/>
                </a:solidFill>
                <a:latin typeface="Source Sans Pro"/>
                <a:ea typeface="Source Sans Pro"/>
                <a:cs typeface="Source Sans Pro"/>
              </a:rPr>
              <a:t>After</a:t>
            </a:r>
            <a:r>
              <a:rPr lang="en-SG" sz="1600" dirty="0">
                <a:solidFill>
                  <a:srgbClr val="28324A"/>
                </a:solidFill>
                <a:latin typeface="Source Sans Pro"/>
                <a:ea typeface="Source Sans Pro"/>
                <a:cs typeface="Source Sans Pro"/>
              </a:rPr>
              <a:t>: ‘policy’, ‘interest’</a:t>
            </a:r>
          </a:p>
        </p:txBody>
      </p:sp>
      <p:sp>
        <p:nvSpPr>
          <p:cNvPr id="17" name="Rectangle 16"/>
          <p:cNvSpPr/>
          <p:nvPr/>
        </p:nvSpPr>
        <p:spPr>
          <a:xfrm>
            <a:off x="5033737" y="933584"/>
            <a:ext cx="3719498"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Tools used: </a:t>
            </a:r>
            <a:r>
              <a:rPr lang="en-SG" sz="1600" b="1" dirty="0" smtClean="0">
                <a:solidFill>
                  <a:srgbClr val="28324A"/>
                </a:solidFill>
                <a:latin typeface="Source Sans Pro"/>
                <a:ea typeface="Source Sans Pro"/>
                <a:cs typeface="Source Sans Pro"/>
                <a:sym typeface="Source Sans Pro"/>
              </a:rPr>
              <a:t>NLTK and </a:t>
            </a:r>
            <a:r>
              <a:rPr lang="en-SG" sz="1600" b="1" dirty="0" err="1" smtClean="0">
                <a:solidFill>
                  <a:srgbClr val="28324A"/>
                </a:solidFill>
                <a:latin typeface="Source Sans Pro"/>
                <a:ea typeface="Source Sans Pro"/>
                <a:cs typeface="Source Sans Pro"/>
                <a:sym typeface="Source Sans Pro"/>
              </a:rPr>
              <a:t>Sklearn</a:t>
            </a:r>
            <a:endParaRPr lang="en-SG" sz="1600" dirty="0">
              <a:solidFill>
                <a:srgbClr val="28324A"/>
              </a:solidFill>
              <a:latin typeface="Source Sans Pro"/>
              <a:ea typeface="Source Sans Pro"/>
              <a:cs typeface="Source Sans Pro"/>
              <a:sym typeface="Source Sans Pro"/>
            </a:endParaRPr>
          </a:p>
        </p:txBody>
      </p:sp>
      <p:sp>
        <p:nvSpPr>
          <p:cNvPr id="18" name="Google Shape;686;p30"/>
          <p:cNvSpPr/>
          <p:nvPr/>
        </p:nvSpPr>
        <p:spPr>
          <a:xfrm>
            <a:off x="509735" y="94768"/>
            <a:ext cx="2808000" cy="815122"/>
          </a:xfrm>
          <a:prstGeom prst="homePlate">
            <a:avLst>
              <a:gd name="adj" fmla="val 30129"/>
            </a:avLst>
          </a:prstGeom>
          <a:solidFill>
            <a:srgbClr val="AFF000"/>
          </a:solid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9" name="Google Shape;687;p30"/>
          <p:cNvSpPr/>
          <p:nvPr/>
        </p:nvSpPr>
        <p:spPr>
          <a:xfrm>
            <a:off x="317348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20" name="Google Shape;688;p30"/>
          <p:cNvSpPr/>
          <p:nvPr/>
        </p:nvSpPr>
        <p:spPr>
          <a:xfrm>
            <a:off x="589123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416" y="3668946"/>
            <a:ext cx="2407628" cy="1308903"/>
          </a:xfrm>
          <a:prstGeom prst="rect">
            <a:avLst/>
          </a:prstGeom>
          <a:ln w="19050">
            <a:solidFill>
              <a:schemeClr val="tx1"/>
            </a:solidFill>
          </a:ln>
        </p:spPr>
      </p:pic>
      <p:sp>
        <p:nvSpPr>
          <p:cNvPr id="22" name="Rectangle 21"/>
          <p:cNvSpPr/>
          <p:nvPr/>
        </p:nvSpPr>
        <p:spPr>
          <a:xfrm>
            <a:off x="982416" y="3635391"/>
            <a:ext cx="100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ight Arrow 22"/>
          <p:cNvSpPr/>
          <p:nvPr/>
        </p:nvSpPr>
        <p:spPr>
          <a:xfrm>
            <a:off x="2044416" y="3651757"/>
            <a:ext cx="3780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9611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5" grpId="0" animBg="1"/>
      <p:bldP spid="16"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S</a:t>
            </a:r>
            <a:r>
              <a:rPr lang="en-US" sz="1600" dirty="0" smtClean="0"/>
              <a:t>elect </a:t>
            </a:r>
            <a:r>
              <a:rPr lang="en-US" sz="1600" dirty="0"/>
              <a:t>initial cluster seeds</a:t>
            </a:r>
          </a:p>
          <a:p>
            <a:pPr marL="444500" lvl="0" indent="-342900">
              <a:spcBef>
                <a:spcPts val="0"/>
              </a:spcBef>
              <a:buFont typeface="+mj-lt"/>
              <a:buAutoNum type="arabicPeriod"/>
            </a:pPr>
            <a:r>
              <a:rPr lang="en-US" sz="1600" dirty="0"/>
              <a:t>Assign observation to the cluster whose mean is closest based on Euclidean distance</a:t>
            </a:r>
          </a:p>
          <a:p>
            <a:pPr marL="444500" lvl="0" indent="-342900">
              <a:spcBef>
                <a:spcPts val="0"/>
              </a:spcBef>
              <a:buFont typeface="+mj-lt"/>
              <a:buAutoNum type="arabicPeriod"/>
            </a:pPr>
            <a:r>
              <a:rPr lang="en-US" sz="1600" dirty="0"/>
              <a:t>Compute new cluster centroids</a:t>
            </a:r>
          </a:p>
          <a:p>
            <a:pPr marL="444500" lvl="0" indent="-342900">
              <a:spcBef>
                <a:spcPts val="0"/>
              </a:spcBef>
              <a:buFont typeface="+mj-lt"/>
              <a:buAutoNum type="arabicPeriod"/>
            </a:pPr>
            <a:r>
              <a:rPr lang="en-US" sz="1600" dirty="0"/>
              <a:t>Compute SSE</a:t>
            </a:r>
          </a:p>
          <a:p>
            <a:pPr marL="444500" lvl="0" indent="-342900">
              <a:spcBef>
                <a:spcPts val="0"/>
              </a:spcBef>
              <a:buFont typeface="+mj-lt"/>
              <a:buAutoNum type="arabicPeriod"/>
            </a:pPr>
            <a:r>
              <a:rPr lang="en-US" sz="1600" dirty="0"/>
              <a:t>Repeat 2 - 5 till very small change in SSE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K-Means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42751"/>
            <a:ext cx="4317827" cy="2767034"/>
          </a:xfrm>
          <a:prstGeom prst="rect">
            <a:avLst/>
          </a:prstGeom>
        </p:spPr>
      </p:pic>
      <p:sp>
        <p:nvSpPr>
          <p:cNvPr id="10" name="Google Shape;686;p30"/>
          <p:cNvSpPr/>
          <p:nvPr/>
        </p:nvSpPr>
        <p:spPr>
          <a:xfrm>
            <a:off x="509735"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1" name="Google Shape;687;p30"/>
          <p:cNvSpPr/>
          <p:nvPr/>
        </p:nvSpPr>
        <p:spPr>
          <a:xfrm>
            <a:off x="3173485" y="94768"/>
            <a:ext cx="2862000" cy="815122"/>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12" name="Google Shape;688;p30"/>
          <p:cNvSpPr/>
          <p:nvPr/>
        </p:nvSpPr>
        <p:spPr>
          <a:xfrm>
            <a:off x="589123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788926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2319279" y="1113845"/>
            <a:ext cx="4505441" cy="792594"/>
          </a:xfrm>
          <a:prstGeom prst="rect">
            <a:avLst/>
          </a:prstGeom>
        </p:spPr>
        <p:txBody>
          <a:bodyPr spcFirstLastPara="1" wrap="square" lIns="91425" tIns="91425" rIns="91425" bIns="91425" anchor="t" anchorCtr="0">
            <a:noAutofit/>
          </a:bodyPr>
          <a:lstStyle/>
          <a:p>
            <a:pPr marL="558800" lvl="0" indent="-457200">
              <a:spcBef>
                <a:spcPts val="0"/>
              </a:spcBef>
              <a:buFont typeface="+mj-lt"/>
              <a:buAutoNum type="arabicPeriod"/>
            </a:pPr>
            <a:r>
              <a:rPr lang="en-US" dirty="0"/>
              <a:t>Find optimal k using elbow method</a:t>
            </a:r>
          </a:p>
          <a:p>
            <a:pPr marL="558800" lvl="0" indent="-457200">
              <a:spcBef>
                <a:spcPts val="0"/>
              </a:spcBef>
              <a:buFont typeface="+mj-lt"/>
              <a:buAutoNum type="arabicPeriod"/>
            </a:pPr>
            <a:r>
              <a:rPr lang="en-US" dirty="0"/>
              <a:t>Visualize and interpret the clusters</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0" y="2170363"/>
            <a:ext cx="3078220" cy="2055001"/>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183" y="2170363"/>
            <a:ext cx="3080014" cy="2055001"/>
          </a:xfrm>
          <a:prstGeom prst="rect">
            <a:avLst/>
          </a:prstGeom>
          <a:ln w="19050">
            <a:solidFill>
              <a:schemeClr val="tx1"/>
            </a:solidFill>
          </a:ln>
        </p:spPr>
      </p:pic>
      <p:sp>
        <p:nvSpPr>
          <p:cNvPr id="7" name="Google Shape;686;p30"/>
          <p:cNvSpPr/>
          <p:nvPr/>
        </p:nvSpPr>
        <p:spPr>
          <a:xfrm>
            <a:off x="509735"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8" name="Google Shape;687;p30"/>
          <p:cNvSpPr/>
          <p:nvPr/>
        </p:nvSpPr>
        <p:spPr>
          <a:xfrm>
            <a:off x="317348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9" name="Google Shape;688;p30"/>
          <p:cNvSpPr/>
          <p:nvPr/>
        </p:nvSpPr>
        <p:spPr>
          <a:xfrm>
            <a:off x="5891235" y="94768"/>
            <a:ext cx="2862000" cy="815122"/>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876320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Clustering</a:t>
            </a:r>
          </a:p>
          <a:p>
            <a:pPr marL="285750" indent="-285750"/>
            <a:r>
              <a:rPr lang="en" dirty="0"/>
              <a:t>Unsupervised learning</a:t>
            </a:r>
          </a:p>
          <a:p>
            <a:pPr marL="285750" indent="-285750"/>
            <a:r>
              <a:rPr lang="en" dirty="0"/>
              <a:t>Unknown number of classes</a:t>
            </a:r>
          </a:p>
          <a:p>
            <a:pPr marL="285750" indent="-285750"/>
            <a:r>
              <a:rPr lang="en-SG" dirty="0"/>
              <a:t>S</a:t>
            </a:r>
            <a:r>
              <a:rPr lang="en" dirty="0"/>
              <a:t>uggest groups based on patterns in data</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Classification</a:t>
            </a:r>
          </a:p>
          <a:p>
            <a:pPr marL="285750" indent="-285750"/>
            <a:r>
              <a:rPr lang="en" dirty="0"/>
              <a:t>Supervised learning</a:t>
            </a:r>
          </a:p>
          <a:p>
            <a:pPr marL="285750" indent="-285750"/>
            <a:r>
              <a:rPr lang="en" dirty="0"/>
              <a:t>Known number of classes</a:t>
            </a:r>
          </a:p>
          <a:p>
            <a:pPr marL="285750" indent="-285750"/>
            <a:r>
              <a:rPr lang="en" dirty="0"/>
              <a:t>Classify new sample into known classes</a:t>
            </a: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COMPARISON</a:t>
            </a:r>
          </a:p>
        </p:txBody>
      </p:sp>
      <p:sp>
        <p:nvSpPr>
          <p:cNvPr id="2" name="Rounded Rectangle 1"/>
          <p:cNvSpPr/>
          <p:nvPr/>
        </p:nvSpPr>
        <p:spPr>
          <a:xfrm>
            <a:off x="598311" y="1357008"/>
            <a:ext cx="3860800" cy="188290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339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12" name="Picture 11"/>
          <p:cNvPicPr>
            <a:picLocks noChangeAspect="1"/>
          </p:cNvPicPr>
          <p:nvPr/>
        </p:nvPicPr>
        <p:blipFill>
          <a:blip r:embed="rId3"/>
          <a:stretch>
            <a:fillRect/>
          </a:stretch>
        </p:blipFill>
        <p:spPr>
          <a:xfrm>
            <a:off x="169936" y="207842"/>
            <a:ext cx="3002793" cy="1138490"/>
          </a:xfrm>
          <a:prstGeom prst="rect">
            <a:avLst/>
          </a:prstGeom>
        </p:spPr>
      </p:pic>
      <p:sp>
        <p:nvSpPr>
          <p:cNvPr id="3" name="Rectangle 2"/>
          <p:cNvSpPr/>
          <p:nvPr/>
        </p:nvSpPr>
        <p:spPr>
          <a:xfrm>
            <a:off x="3441920" y="0"/>
            <a:ext cx="0" cy="51436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660406" y="976486"/>
            <a:ext cx="972000" cy="32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rot="5400000">
            <a:off x="1899806" y="1553345"/>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93" y="2049476"/>
            <a:ext cx="3162319" cy="967863"/>
          </a:xfrm>
          <a:prstGeom prst="rect">
            <a:avLst/>
          </a:prstGeom>
        </p:spPr>
      </p:pic>
      <p:sp>
        <p:nvSpPr>
          <p:cNvPr id="15" name="Rectangle 14"/>
          <p:cNvSpPr/>
          <p:nvPr/>
        </p:nvSpPr>
        <p:spPr>
          <a:xfrm>
            <a:off x="19124" y="2458168"/>
            <a:ext cx="3204000" cy="612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Google Shape;685;p30"/>
          <p:cNvSpPr txBox="1">
            <a:spLocks/>
          </p:cNvSpPr>
          <p:nvPr/>
        </p:nvSpPr>
        <p:spPr>
          <a:xfrm>
            <a:off x="3441920" y="260686"/>
            <a:ext cx="570208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grpSp>
        <p:nvGrpSpPr>
          <p:cNvPr id="18" name="Google Shape;837;p40"/>
          <p:cNvGrpSpPr/>
          <p:nvPr/>
        </p:nvGrpSpPr>
        <p:grpSpPr>
          <a:xfrm>
            <a:off x="5550229" y="1186051"/>
            <a:ext cx="572513" cy="675769"/>
            <a:chOff x="584925" y="922575"/>
            <a:chExt cx="415200" cy="502525"/>
          </a:xfrm>
          <a:solidFill>
            <a:schemeClr val="accent2">
              <a:lumMod val="75000"/>
            </a:schemeClr>
          </a:solidFill>
        </p:grpSpPr>
        <p:sp>
          <p:nvSpPr>
            <p:cNvPr id="19"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Rectangle 21"/>
          <p:cNvSpPr/>
          <p:nvPr/>
        </p:nvSpPr>
        <p:spPr>
          <a:xfrm>
            <a:off x="4739298" y="2250328"/>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sp>
        <p:nvSpPr>
          <p:cNvPr id="23" name="Rectangle 22"/>
          <p:cNvSpPr/>
          <p:nvPr/>
        </p:nvSpPr>
        <p:spPr>
          <a:xfrm>
            <a:off x="6733421" y="2270669"/>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grpSp>
        <p:nvGrpSpPr>
          <p:cNvPr id="24" name="Google Shape;837;p40"/>
          <p:cNvGrpSpPr/>
          <p:nvPr/>
        </p:nvGrpSpPr>
        <p:grpSpPr>
          <a:xfrm>
            <a:off x="6354696" y="1201506"/>
            <a:ext cx="572513" cy="675769"/>
            <a:chOff x="584925" y="922575"/>
            <a:chExt cx="415200" cy="502525"/>
          </a:xfrm>
          <a:solidFill>
            <a:srgbClr val="92D050"/>
          </a:solidFill>
        </p:grpSpPr>
        <p:sp>
          <p:nvSpPr>
            <p:cNvPr id="25"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837;p40"/>
          <p:cNvGrpSpPr/>
          <p:nvPr/>
        </p:nvGrpSpPr>
        <p:grpSpPr>
          <a:xfrm>
            <a:off x="5946149" y="3695301"/>
            <a:ext cx="572513" cy="675769"/>
            <a:chOff x="584925" y="922575"/>
            <a:chExt cx="415200" cy="502525"/>
          </a:xfrm>
          <a:solidFill>
            <a:schemeClr val="accent1"/>
          </a:solidFill>
        </p:grpSpPr>
        <p:sp>
          <p:nvSpPr>
            <p:cNvPr id="29"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Left-Right Arrow 31"/>
          <p:cNvSpPr/>
          <p:nvPr/>
        </p:nvSpPr>
        <p:spPr>
          <a:xfrm>
            <a:off x="5925413" y="2572364"/>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Google Shape;500;p18"/>
          <p:cNvSpPr txBox="1">
            <a:spLocks/>
          </p:cNvSpPr>
          <p:nvPr/>
        </p:nvSpPr>
        <p:spPr>
          <a:xfrm>
            <a:off x="5613468" y="2669713"/>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Similar users</a:t>
            </a:r>
          </a:p>
        </p:txBody>
      </p:sp>
      <p:sp>
        <p:nvSpPr>
          <p:cNvPr id="34" name="Google Shape;500;p18"/>
          <p:cNvSpPr txBox="1">
            <a:spLocks/>
          </p:cNvSpPr>
          <p:nvPr/>
        </p:nvSpPr>
        <p:spPr>
          <a:xfrm>
            <a:off x="5342720" y="764070"/>
            <a:ext cx="1816443"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both users</a:t>
            </a:r>
          </a:p>
        </p:txBody>
      </p:sp>
      <p:sp>
        <p:nvSpPr>
          <p:cNvPr id="35" name="Right Arrow 34"/>
          <p:cNvSpPr/>
          <p:nvPr/>
        </p:nvSpPr>
        <p:spPr>
          <a:xfrm rot="18952652">
            <a:off x="5479055" y="205273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ight Arrow 35"/>
          <p:cNvSpPr/>
          <p:nvPr/>
        </p:nvSpPr>
        <p:spPr>
          <a:xfrm rot="13243191">
            <a:off x="6514933" y="2058934"/>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ight Arrow 36"/>
          <p:cNvSpPr/>
          <p:nvPr/>
        </p:nvSpPr>
        <p:spPr>
          <a:xfrm rot="18952652">
            <a:off x="6519761" y="3392401"/>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ight Arrow 37"/>
          <p:cNvSpPr/>
          <p:nvPr/>
        </p:nvSpPr>
        <p:spPr>
          <a:xfrm rot="2659609">
            <a:off x="5406502" y="3417400"/>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Google Shape;500;p18"/>
          <p:cNvSpPr txBox="1">
            <a:spLocks/>
          </p:cNvSpPr>
          <p:nvPr/>
        </p:nvSpPr>
        <p:spPr>
          <a:xfrm>
            <a:off x="6468160" y="3716501"/>
            <a:ext cx="238581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a:t>
            </a:r>
            <a:r>
              <a:rPr lang="en-SG" sz="1400" dirty="0" smtClean="0"/>
              <a:t>Alice</a:t>
            </a:r>
            <a:r>
              <a:rPr lang="en-SG" sz="1400" dirty="0" smtClean="0"/>
              <a:t>, but not Alex </a:t>
            </a:r>
            <a:r>
              <a:rPr lang="en-SG" sz="1400" dirty="0" smtClean="0"/>
              <a:t>Hence, r</a:t>
            </a:r>
            <a:r>
              <a:rPr lang="en-SG" sz="1400" dirty="0" smtClean="0"/>
              <a:t>ecommended </a:t>
            </a:r>
            <a:r>
              <a:rPr lang="en-SG" sz="1400" dirty="0"/>
              <a:t>to </a:t>
            </a:r>
            <a:r>
              <a:rPr lang="en-SG" sz="1400" dirty="0" smtClean="0"/>
              <a:t>Alex</a:t>
            </a:r>
            <a:endParaRPr lang="en-SG" sz="1400" dirty="0"/>
          </a:p>
        </p:txBody>
      </p:sp>
      <p:sp>
        <p:nvSpPr>
          <p:cNvPr id="40" name="Google Shape;500;p18"/>
          <p:cNvSpPr txBox="1">
            <a:spLocks/>
          </p:cNvSpPr>
          <p:nvPr/>
        </p:nvSpPr>
        <p:spPr>
          <a:xfrm>
            <a:off x="4619718" y="2989250"/>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Alice</a:t>
            </a:r>
            <a:endParaRPr lang="en-SG" sz="1400" dirty="0"/>
          </a:p>
        </p:txBody>
      </p:sp>
      <p:sp>
        <p:nvSpPr>
          <p:cNvPr id="41" name="Google Shape;500;p18"/>
          <p:cNvSpPr txBox="1">
            <a:spLocks/>
          </p:cNvSpPr>
          <p:nvPr/>
        </p:nvSpPr>
        <p:spPr>
          <a:xfrm>
            <a:off x="6613841" y="300703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Alex</a:t>
            </a:r>
            <a:endParaRPr lang="en-SG" sz="1400" dirty="0"/>
          </a:p>
        </p:txBody>
      </p:sp>
    </p:spTree>
    <p:extLst>
      <p:ext uri="{BB962C8B-B14F-4D97-AF65-F5344CB8AC3E}">
        <p14:creationId xmlns:p14="http://schemas.microsoft.com/office/powerpoint/2010/main" val="357127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5" grpId="0" animBg="1"/>
      <p:bldP spid="32" grpId="0" animBg="1"/>
      <p:bldP spid="33" grpId="0"/>
      <p:bldP spid="34" grpId="0"/>
      <p:bldP spid="35" grpId="0" animBg="1"/>
      <p:bldP spid="36" grpId="0" animBg="1"/>
      <p:bldP spid="37" grpId="0" animBg="1"/>
      <p:bldP spid="38" grpId="0" animBg="1"/>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578575"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242325"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Cosine </a:t>
            </a:r>
            <a:r>
              <a:rPr lang="en" sz="2000" b="1" dirty="0">
                <a:solidFill>
                  <a:srgbClr val="FFFFFF"/>
                </a:solidFill>
                <a:latin typeface="Source Sans Pro"/>
                <a:ea typeface="Source Sans Pro"/>
                <a:cs typeface="Source Sans Pro"/>
                <a:sym typeface="Source Sans Pro"/>
              </a:rPr>
              <a:t>Similarity</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960075" y="180037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K-Nearest </a:t>
            </a:r>
            <a:r>
              <a:rPr lang="en" sz="2000" b="1" dirty="0">
                <a:solidFill>
                  <a:srgbClr val="FFFFFF"/>
                </a:solidFill>
                <a:latin typeface="Source Sans Pro"/>
                <a:ea typeface="Source Sans Pro"/>
                <a:cs typeface="Source Sans Pro"/>
                <a:sym typeface="Source Sans Pro"/>
              </a:rPr>
              <a:t>Neighbours Algorithm</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spTree>
    <p:extLst>
      <p:ext uri="{BB962C8B-B14F-4D97-AF65-F5344CB8AC3E}">
        <p14:creationId xmlns:p14="http://schemas.microsoft.com/office/powerpoint/2010/main" val="3429534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Calculate age from date of birth</a:t>
            </a:r>
          </a:p>
          <a:p>
            <a:pPr marL="444500" lvl="0" indent="-342900">
              <a:spcBef>
                <a:spcPts val="0"/>
              </a:spcBef>
              <a:buFont typeface="+mj-lt"/>
              <a:buAutoNum type="arabicPeriod"/>
            </a:pPr>
            <a:r>
              <a:rPr lang="en-US" sz="1600" dirty="0"/>
              <a:t>Calculate employment age from date of hire</a:t>
            </a:r>
          </a:p>
          <a:p>
            <a:pPr marL="444500" lvl="0" indent="-342900">
              <a:spcBef>
                <a:spcPts val="0"/>
              </a:spcBef>
              <a:buFont typeface="+mj-lt"/>
              <a:buAutoNum type="arabicPeriod"/>
            </a:pPr>
            <a:r>
              <a:rPr lang="en-US" sz="1600" dirty="0"/>
              <a:t>One hot encode job types</a:t>
            </a:r>
          </a:p>
          <a:p>
            <a:pPr marL="444500" lvl="0" indent="-342900">
              <a:spcBef>
                <a:spcPts val="0"/>
              </a:spcBef>
              <a:buFont typeface="+mj-lt"/>
              <a:buAutoNum type="arabicPeriod"/>
            </a:pPr>
            <a:r>
              <a:rPr lang="en-US" sz="1600" dirty="0"/>
              <a:t>Replace </a:t>
            </a:r>
            <a:r>
              <a:rPr lang="en-US" sz="1600" dirty="0" err="1"/>
              <a:t>NaN</a:t>
            </a:r>
            <a:r>
              <a:rPr lang="en-US" sz="1600" dirty="0"/>
              <a:t> values with policies search average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9" name="Rectangle 8">
            <a:extLst>
              <a:ext uri="{FF2B5EF4-FFF2-40B4-BE49-F238E27FC236}">
                <a16:creationId xmlns:a16="http://schemas.microsoft.com/office/drawing/2014/main" id="{B759D901-55C2-4B56-BCC9-96564D383FFD}"/>
              </a:ext>
            </a:extLst>
          </p:cNvPr>
          <p:cNvSpPr/>
          <p:nvPr/>
        </p:nvSpPr>
        <p:spPr>
          <a:xfrm>
            <a:off x="982417" y="2893307"/>
            <a:ext cx="2592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ight Arrow 11">
            <a:extLst>
              <a:ext uri="{FF2B5EF4-FFF2-40B4-BE49-F238E27FC236}">
                <a16:creationId xmlns:a16="http://schemas.microsoft.com/office/drawing/2014/main" id="{30E63892-A0AD-423C-BF1D-714241121EE2}"/>
              </a:ext>
            </a:extLst>
          </p:cNvPr>
          <p:cNvSpPr/>
          <p:nvPr/>
        </p:nvSpPr>
        <p:spPr>
          <a:xfrm>
            <a:off x="3677534" y="2909673"/>
            <a:ext cx="140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4" name="Table 3">
            <a:extLst>
              <a:ext uri="{FF2B5EF4-FFF2-40B4-BE49-F238E27FC236}">
                <a16:creationId xmlns:a16="http://schemas.microsoft.com/office/drawing/2014/main" id="{CBDF1B95-BB1B-498A-888D-ACE91913E02E}"/>
              </a:ext>
            </a:extLst>
          </p:cNvPr>
          <p:cNvGraphicFramePr>
            <a:graphicFrameLocks noGrp="1"/>
          </p:cNvGraphicFramePr>
          <p:nvPr>
            <p:extLst>
              <p:ext uri="{D42A27DB-BD31-4B8C-83A1-F6EECF244321}">
                <p14:modId xmlns:p14="http://schemas.microsoft.com/office/powerpoint/2010/main" val="743379370"/>
              </p:ext>
            </p:extLst>
          </p:nvPr>
        </p:nvGraphicFramePr>
        <p:xfrm>
          <a:off x="5209053" y="2957993"/>
          <a:ext cx="3526812"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881703">
                  <a:extLst>
                    <a:ext uri="{9D8B030D-6E8A-4147-A177-3AD203B41FA5}">
                      <a16:colId xmlns:a16="http://schemas.microsoft.com/office/drawing/2014/main" val="2758085229"/>
                    </a:ext>
                  </a:extLst>
                </a:gridCol>
                <a:gridCol w="881703">
                  <a:extLst>
                    <a:ext uri="{9D8B030D-6E8A-4147-A177-3AD203B41FA5}">
                      <a16:colId xmlns:a16="http://schemas.microsoft.com/office/drawing/2014/main" val="4055591358"/>
                    </a:ext>
                  </a:extLst>
                </a:gridCol>
                <a:gridCol w="881703">
                  <a:extLst>
                    <a:ext uri="{9D8B030D-6E8A-4147-A177-3AD203B41FA5}">
                      <a16:colId xmlns:a16="http://schemas.microsoft.com/office/drawing/2014/main" val="1476222881"/>
                    </a:ext>
                  </a:extLst>
                </a:gridCol>
              </a:tblGrid>
              <a:tr h="150544">
                <a:tc>
                  <a:txBody>
                    <a:bodyPr/>
                    <a:lstStyle/>
                    <a:p>
                      <a:pPr algn="ctr"/>
                      <a:r>
                        <a:rPr lang="en-SG" dirty="0"/>
                        <a:t>Name</a:t>
                      </a:r>
                      <a:endParaRPr lang="en-SG" b="1" dirty="0"/>
                    </a:p>
                  </a:txBody>
                  <a:tcPr/>
                </a:tc>
                <a:tc>
                  <a:txBody>
                    <a:bodyPr/>
                    <a:lstStyle/>
                    <a:p>
                      <a:pPr algn="ctr"/>
                      <a:r>
                        <a:rPr lang="en-SG" dirty="0"/>
                        <a:t>IT</a:t>
                      </a:r>
                      <a:endParaRPr lang="en-SG" b="1" dirty="0"/>
                    </a:p>
                  </a:txBody>
                  <a:tcPr/>
                </a:tc>
                <a:tc>
                  <a:txBody>
                    <a:bodyPr/>
                    <a:lstStyle/>
                    <a:p>
                      <a:pPr algn="ctr"/>
                      <a:r>
                        <a:rPr lang="en-SG" dirty="0"/>
                        <a:t>HR</a:t>
                      </a:r>
                      <a:endParaRPr lang="en-SG" b="1" dirty="0"/>
                    </a:p>
                  </a:txBody>
                  <a:tcPr/>
                </a:tc>
                <a:tc>
                  <a:txBody>
                    <a:bodyPr/>
                    <a:lstStyle/>
                    <a:p>
                      <a:pPr algn="ctr"/>
                      <a:r>
                        <a:rPr lang="en-SG" dirty="0"/>
                        <a:t>Finance</a:t>
                      </a:r>
                      <a:endParaRPr lang="en-SG" b="1" dirty="0"/>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1</a:t>
                      </a:r>
                    </a:p>
                  </a:txBody>
                  <a:tcPr/>
                </a:tc>
                <a:tc>
                  <a:txBody>
                    <a:bodyPr/>
                    <a:lstStyle/>
                    <a:p>
                      <a:pPr algn="ctr"/>
                      <a:r>
                        <a:rPr lang="en-SG" dirty="0"/>
                        <a:t>0</a:t>
                      </a:r>
                    </a:p>
                  </a:txBody>
                  <a:tcPr/>
                </a:tc>
                <a:tc>
                  <a:txBody>
                    <a:bodyPr/>
                    <a:lstStyle/>
                    <a:p>
                      <a:pPr algn="ctr"/>
                      <a:r>
                        <a:rPr lang="en-SG" dirty="0"/>
                        <a:t>0</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0</a:t>
                      </a:r>
                    </a:p>
                  </a:txBody>
                  <a:tcPr/>
                </a:tc>
                <a:tc>
                  <a:txBody>
                    <a:bodyPr/>
                    <a:lstStyle/>
                    <a:p>
                      <a:pPr algn="ctr"/>
                      <a:r>
                        <a:rPr lang="en-SG" dirty="0"/>
                        <a:t>1</a:t>
                      </a:r>
                    </a:p>
                  </a:txBody>
                  <a:tcPr/>
                </a:tc>
                <a:tc>
                  <a:txBody>
                    <a:bodyPr/>
                    <a:lstStyle/>
                    <a:p>
                      <a:pPr algn="ctr"/>
                      <a:r>
                        <a:rPr lang="en-SG" dirty="0"/>
                        <a:t>0</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0</a:t>
                      </a:r>
                    </a:p>
                  </a:txBody>
                  <a:tcPr/>
                </a:tc>
                <a:tc>
                  <a:txBody>
                    <a:bodyPr/>
                    <a:lstStyle/>
                    <a:p>
                      <a:pPr algn="ctr"/>
                      <a:r>
                        <a:rPr lang="en-SG" dirty="0"/>
                        <a:t>0</a:t>
                      </a:r>
                    </a:p>
                  </a:txBody>
                  <a:tcPr/>
                </a:tc>
                <a:tc>
                  <a:txBody>
                    <a:bodyPr/>
                    <a:lstStyle/>
                    <a:p>
                      <a:pPr algn="ctr"/>
                      <a:r>
                        <a:rPr lang="en-SG" dirty="0"/>
                        <a:t>1</a:t>
                      </a:r>
                    </a:p>
                  </a:txBody>
                  <a:tcPr/>
                </a:tc>
                <a:extLst>
                  <a:ext uri="{0D108BD9-81ED-4DB2-BD59-A6C34878D82A}">
                    <a16:rowId xmlns:a16="http://schemas.microsoft.com/office/drawing/2014/main" val="2494880838"/>
                  </a:ext>
                </a:extLst>
              </a:tr>
            </a:tbl>
          </a:graphicData>
        </a:graphic>
      </p:graphicFrame>
      <p:graphicFrame>
        <p:nvGraphicFramePr>
          <p:cNvPr id="13" name="Table 12">
            <a:extLst>
              <a:ext uri="{FF2B5EF4-FFF2-40B4-BE49-F238E27FC236}">
                <a16:creationId xmlns:a16="http://schemas.microsoft.com/office/drawing/2014/main" id="{81783DFA-B40B-499D-A1DE-2ED425076D1C}"/>
              </a:ext>
            </a:extLst>
          </p:cNvPr>
          <p:cNvGraphicFramePr>
            <a:graphicFrameLocks noGrp="1"/>
          </p:cNvGraphicFramePr>
          <p:nvPr>
            <p:extLst>
              <p:ext uri="{D42A27DB-BD31-4B8C-83A1-F6EECF244321}">
                <p14:modId xmlns:p14="http://schemas.microsoft.com/office/powerpoint/2010/main" val="1201267468"/>
              </p:ext>
            </p:extLst>
          </p:nvPr>
        </p:nvGraphicFramePr>
        <p:xfrm>
          <a:off x="5209053" y="1595827"/>
          <a:ext cx="1896283"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1014580">
                  <a:extLst>
                    <a:ext uri="{9D8B030D-6E8A-4147-A177-3AD203B41FA5}">
                      <a16:colId xmlns:a16="http://schemas.microsoft.com/office/drawing/2014/main" val="2758085229"/>
                    </a:ext>
                  </a:extLst>
                </a:gridCol>
              </a:tblGrid>
              <a:tr h="150544">
                <a:tc>
                  <a:txBody>
                    <a:bodyPr/>
                    <a:lstStyle/>
                    <a:p>
                      <a:pPr algn="ctr"/>
                      <a:r>
                        <a:rPr lang="en-SG" dirty="0"/>
                        <a:t>Name</a:t>
                      </a:r>
                      <a:endParaRPr lang="en-SG" b="1" dirty="0"/>
                    </a:p>
                  </a:txBody>
                  <a:tcPr/>
                </a:tc>
                <a:tc>
                  <a:txBody>
                    <a:bodyPr/>
                    <a:lstStyle/>
                    <a:p>
                      <a:pPr algn="ctr"/>
                      <a:r>
                        <a:rPr lang="en-SG" b="1" dirty="0"/>
                        <a:t>Job Type</a:t>
                      </a:r>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IT</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HR</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Finance</a:t>
                      </a:r>
                    </a:p>
                  </a:txBody>
                  <a:tcPr/>
                </a:tc>
                <a:extLst>
                  <a:ext uri="{0D108BD9-81ED-4DB2-BD59-A6C34878D82A}">
                    <a16:rowId xmlns:a16="http://schemas.microsoft.com/office/drawing/2014/main" val="2494880838"/>
                  </a:ext>
                </a:extLst>
              </a:tr>
            </a:tbl>
          </a:graphicData>
        </a:graphic>
      </p:graphicFrame>
      <p:sp>
        <p:nvSpPr>
          <p:cNvPr id="12" name="Arrow: Bent 11">
            <a:extLst>
              <a:ext uri="{FF2B5EF4-FFF2-40B4-BE49-F238E27FC236}">
                <a16:creationId xmlns:a16="http://schemas.microsoft.com/office/drawing/2014/main" id="{D54A3940-651D-425C-B1D5-CF5B8BEEDC31}"/>
              </a:ext>
            </a:extLst>
          </p:cNvPr>
          <p:cNvSpPr/>
          <p:nvPr/>
        </p:nvSpPr>
        <p:spPr>
          <a:xfrm rot="5400000">
            <a:off x="7374802" y="2149793"/>
            <a:ext cx="474123" cy="792509"/>
          </a:xfrm>
          <a:prstGeom prst="ben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7" name="Google Shape;686;p30"/>
          <p:cNvSpPr/>
          <p:nvPr/>
        </p:nvSpPr>
        <p:spPr>
          <a:xfrm>
            <a:off x="340400" y="94768"/>
            <a:ext cx="2808000" cy="815122"/>
          </a:xfrm>
          <a:prstGeom prst="homePlate">
            <a:avLst>
              <a:gd name="adj" fmla="val 30129"/>
            </a:avLst>
          </a:prstGeom>
          <a:solidFill>
            <a:srgbClr val="AFF000"/>
          </a:solid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8" name="Google Shape;687;p30"/>
          <p:cNvSpPr/>
          <p:nvPr/>
        </p:nvSpPr>
        <p:spPr>
          <a:xfrm>
            <a:off x="3004150"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endParaRPr lang="en-SG" sz="2000" b="1" dirty="0">
              <a:solidFill>
                <a:srgbClr val="FFFFFF"/>
              </a:solidFill>
              <a:latin typeface="Source Sans Pro"/>
              <a:ea typeface="Source Sans Pro"/>
              <a:cs typeface="Source Sans Pro"/>
              <a:sym typeface="Source Sans Pro"/>
            </a:endParaRPr>
          </a:p>
        </p:txBody>
      </p:sp>
      <p:sp>
        <p:nvSpPr>
          <p:cNvPr id="19" name="Google Shape;688;p30"/>
          <p:cNvSpPr/>
          <p:nvPr/>
        </p:nvSpPr>
        <p:spPr>
          <a:xfrm>
            <a:off x="5721900" y="94768"/>
            <a:ext cx="321424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endParaRPr lang="en-SG" sz="2000" b="1"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7121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12" name="Content Placeholder 2">
            <a:extLst>
              <a:ext uri="{FF2B5EF4-FFF2-40B4-BE49-F238E27FC236}">
                <a16:creationId xmlns:a16="http://schemas.microsoft.com/office/drawing/2014/main" id="{C27B34F0-4708-4A77-8100-79C0E2798B7A}"/>
              </a:ext>
            </a:extLst>
          </p:cNvPr>
          <p:cNvSpPr txBox="1">
            <a:spLocks/>
          </p:cNvSpPr>
          <p:nvPr/>
        </p:nvSpPr>
        <p:spPr>
          <a:xfrm>
            <a:off x="3883546" y="1189713"/>
            <a:ext cx="4444357"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US" b="1" dirty="0"/>
              <a:t>Example:</a:t>
            </a:r>
          </a:p>
          <a:p>
            <a:pPr marL="571500" lvl="1" indent="0">
              <a:buNone/>
            </a:pPr>
            <a:r>
              <a:rPr lang="en-US" dirty="0"/>
              <a:t>Doc 1 = (0, 0, 1, 1, 0, 0, 0, 0, 0, 0, 0)</a:t>
            </a:r>
          </a:p>
          <a:p>
            <a:pPr marL="571500" lvl="1" indent="0">
              <a:buNone/>
            </a:pPr>
            <a:r>
              <a:rPr lang="en-US" dirty="0"/>
              <a:t>Doc 2 = (0, 0, 1, 1, 1, 0, 0, 0, 0, 0, 0)</a:t>
            </a:r>
          </a:p>
          <a:p>
            <a:pPr marL="571500" lvl="1" indent="0">
              <a:buNone/>
            </a:pPr>
            <a:r>
              <a:rPr lang="en-US" dirty="0"/>
              <a:t>Doc 3 = (0, 0, 1, 1, 1, 1, 1, 1, 1, 1, 1)</a:t>
            </a:r>
            <a:endParaRPr lang="en-SG" dirty="0"/>
          </a:p>
        </p:txBody>
      </p:sp>
      <p:sp>
        <p:nvSpPr>
          <p:cNvPr id="13" name="Content Placeholder 2">
            <a:extLst>
              <a:ext uri="{FF2B5EF4-FFF2-40B4-BE49-F238E27FC236}">
                <a16:creationId xmlns:a16="http://schemas.microsoft.com/office/drawing/2014/main" id="{3E62382E-D0CC-451F-9B03-29444A723988}"/>
              </a:ext>
            </a:extLst>
          </p:cNvPr>
          <p:cNvSpPr txBox="1">
            <a:spLocks/>
          </p:cNvSpPr>
          <p:nvPr/>
        </p:nvSpPr>
        <p:spPr>
          <a:xfrm>
            <a:off x="3878519" y="2762872"/>
            <a:ext cx="4089554"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u="sng" dirty="0" smtClean="0"/>
              <a:t>Doc </a:t>
            </a:r>
            <a:r>
              <a:rPr lang="en-SG" sz="1600" u="sng" dirty="0"/>
              <a:t>1 &amp; Doc </a:t>
            </a:r>
            <a:r>
              <a:rPr lang="en-SG" sz="1600" u="sng" dirty="0" smtClean="0"/>
              <a:t>2</a:t>
            </a:r>
            <a:r>
              <a:rPr lang="en-SG" sz="1600" u="sng" dirty="0"/>
              <a:t> </a:t>
            </a:r>
            <a:endParaRPr lang="en-SG" sz="1600" u="sng" dirty="0" smtClean="0"/>
          </a:p>
          <a:p>
            <a:pPr marL="571500" lvl="1" indent="0">
              <a:buNone/>
            </a:pPr>
            <a:r>
              <a:rPr lang="en-SG" sz="1600" dirty="0" smtClean="0"/>
              <a:t>= 2 </a:t>
            </a:r>
            <a:r>
              <a:rPr lang="en-SG" sz="1600" dirty="0"/>
              <a:t>/ (√2∗√3) </a:t>
            </a:r>
            <a:endParaRPr lang="en-SG" sz="1600" dirty="0" smtClean="0"/>
          </a:p>
          <a:p>
            <a:pPr marL="571500" lvl="1" indent="0">
              <a:buNone/>
            </a:pPr>
            <a:r>
              <a:rPr lang="en-SG" sz="1600" dirty="0" smtClean="0"/>
              <a:t>= </a:t>
            </a:r>
            <a:r>
              <a:rPr lang="en-SG" sz="1600" b="1" dirty="0"/>
              <a:t>0.8164</a:t>
            </a:r>
          </a:p>
          <a:p>
            <a:pPr marL="571500" lvl="1" indent="0">
              <a:buNone/>
            </a:pPr>
            <a:endParaRPr lang="en-SG" sz="1600" dirty="0"/>
          </a:p>
          <a:p>
            <a:pPr marL="571500" lvl="1" indent="0">
              <a:buNone/>
            </a:pPr>
            <a:r>
              <a:rPr lang="en-SG" sz="1600" dirty="0"/>
              <a:t>Thus, Doc 1 and Doc 2 is more similar</a:t>
            </a:r>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779BF07F-F4BF-4B93-A83F-8B3F8967013E}"/>
                  </a:ext>
                </a:extLst>
              </p:cNvPr>
              <p:cNvSpPr/>
              <p:nvPr/>
            </p:nvSpPr>
            <p:spPr>
              <a:xfrm>
                <a:off x="340400" y="3074892"/>
                <a:ext cx="2405723" cy="530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SG" b="1" i="1" smtClean="0">
                              <a:latin typeface="Cambria Math" panose="02040503050406030204" pitchFamily="18" charset="0"/>
                            </a:rPr>
                            <m:t>𝑨</m:t>
                          </m:r>
                        </m:e>
                      </m:d>
                      <m:r>
                        <a:rPr lang="en-US" i="1">
                          <a:latin typeface="Cambria Math" panose="02040503050406030204" pitchFamily="18" charset="0"/>
                        </a:rPr>
                        <m:t>= </m:t>
                      </m:r>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SG"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US" i="1">
                                  <a:latin typeface="Cambria Math" panose="02040503050406030204" pitchFamily="18" charset="0"/>
                                </a:rPr>
                                <m:t>𝑁</m:t>
                              </m:r>
                            </m:sub>
                            <m:sup>
                              <m:r>
                                <a:rPr lang="en-US" i="1">
                                  <a:latin typeface="Cambria Math" panose="02040503050406030204" pitchFamily="18" charset="0"/>
                                </a:rPr>
                                <m:t>2</m:t>
                              </m:r>
                            </m:sup>
                          </m:sSubSup>
                        </m:e>
                      </m:rad>
                    </m:oMath>
                  </m:oMathPara>
                </a14:m>
                <a:endParaRPr lang="en-SG" dirty="0"/>
              </a:p>
            </p:txBody>
          </p:sp>
        </mc:Choice>
        <mc:Fallback>
          <p:sp>
            <p:nvSpPr>
              <p:cNvPr id="9" name="Rectangle 8">
                <a:extLst>
                  <a:ext uri="{FF2B5EF4-FFF2-40B4-BE49-F238E27FC236}">
                    <a16:creationId xmlns:a16="http://schemas.microsoft.com/office/drawing/2014/main" id="{779BF07F-F4BF-4B93-A83F-8B3F8967013E}"/>
                  </a:ext>
                </a:extLst>
              </p:cNvPr>
              <p:cNvSpPr>
                <a:spLocks noRot="1" noChangeAspect="1" noMove="1" noResize="1" noEditPoints="1" noAdjustHandles="1" noChangeArrowheads="1" noChangeShapeType="1" noTextEdit="1"/>
              </p:cNvSpPr>
              <p:nvPr/>
            </p:nvSpPr>
            <p:spPr>
              <a:xfrm>
                <a:off x="340400" y="3074892"/>
                <a:ext cx="2405723" cy="5307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55EE4E4F-CD06-4190-A1B4-323624BE7DB1}"/>
                  </a:ext>
                </a:extLst>
              </p:cNvPr>
              <p:cNvSpPr/>
              <p:nvPr/>
            </p:nvSpPr>
            <p:spPr>
              <a:xfrm>
                <a:off x="402383" y="2602825"/>
                <a:ext cx="2907719" cy="307777"/>
              </a:xfrm>
              <a:prstGeom prst="rect">
                <a:avLst/>
              </a:prstGeom>
            </p:spPr>
            <p:txBody>
              <a:bodyPr wrap="none">
                <a:spAutoFit/>
              </a:bodyPr>
              <a:lstStyle/>
              <a:p>
                <a14:m>
                  <m:oMath xmlns:m="http://schemas.openxmlformats.org/officeDocument/2006/math">
                    <m:r>
                      <a:rPr lang="en-SG" b="1" i="1" smtClean="0">
                        <a:latin typeface="Cambria Math" panose="02040503050406030204" pitchFamily="18" charset="0"/>
                      </a:rPr>
                      <m:t>𝑨</m:t>
                    </m:r>
                    <m:r>
                      <a:rPr lang="en-US" b="1" i="1">
                        <a:latin typeface="Cambria Math" panose="02040503050406030204" pitchFamily="18" charset="0"/>
                        <a:ea typeface="Cambria Math" panose="02040503050406030204" pitchFamily="18" charset="0"/>
                      </a:rPr>
                      <m:t>∙</m:t>
                    </m:r>
                    <m:r>
                      <a:rPr lang="en-SG" b="1" i="1" smtClean="0">
                        <a:latin typeface="Cambria Math" panose="02040503050406030204" pitchFamily="18" charset="0"/>
                        <a:ea typeface="Cambria Math" panose="02040503050406030204" pitchFamily="18" charset="0"/>
                      </a:rPr>
                      <m:t>𝑩</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1</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2</m:t>
                        </m:r>
                      </m:sub>
                    </m:sSub>
                    <m:r>
                      <a:rPr lang="en-US" i="1">
                        <a:latin typeface="Cambria Math" panose="02040503050406030204" pitchFamily="18" charset="0"/>
                      </a:rPr>
                      <m:t> </m:t>
                    </m:r>
                  </m:oMath>
                </a14:m>
                <a:r>
                  <a:rPr lang="en-US" dirty="0"/>
                  <a:t>+ … + </a:t>
                </a:r>
                <a14:m>
                  <m:oMath xmlns:m="http://schemas.openxmlformats.org/officeDocument/2006/math">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𝑁</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𝑁</m:t>
                        </m:r>
                      </m:sub>
                    </m:sSub>
                  </m:oMath>
                </a14:m>
                <a:endParaRPr lang="en-SG" dirty="0"/>
              </a:p>
            </p:txBody>
          </p:sp>
        </mc:Choice>
        <mc:Fallback>
          <p:sp>
            <p:nvSpPr>
              <p:cNvPr id="10" name="Rectangle 9">
                <a:extLst>
                  <a:ext uri="{FF2B5EF4-FFF2-40B4-BE49-F238E27FC236}">
                    <a16:creationId xmlns:a16="http://schemas.microsoft.com/office/drawing/2014/main" id="{55EE4E4F-CD06-4190-A1B4-323624BE7DB1}"/>
                  </a:ext>
                </a:extLst>
              </p:cNvPr>
              <p:cNvSpPr>
                <a:spLocks noRot="1" noChangeAspect="1" noMove="1" noResize="1" noEditPoints="1" noAdjustHandles="1" noChangeArrowheads="1" noChangeShapeType="1" noTextEdit="1"/>
              </p:cNvSpPr>
              <p:nvPr/>
            </p:nvSpPr>
            <p:spPr>
              <a:xfrm>
                <a:off x="402383" y="2602825"/>
                <a:ext cx="2907719" cy="307777"/>
              </a:xfrm>
              <a:prstGeom prst="rect">
                <a:avLst/>
              </a:prstGeom>
              <a:blipFill>
                <a:blip r:embed="rId4"/>
                <a:stretch>
                  <a:fillRect t="-4000" b="-20000"/>
                </a:stretch>
              </a:blipFill>
            </p:spPr>
            <p:txBody>
              <a:bodyPr/>
              <a:lstStyle/>
              <a:p>
                <a:r>
                  <a:rPr lang="en-SG">
                    <a:noFill/>
                  </a:rPr>
                  <a:t> </a:t>
                </a:r>
              </a:p>
            </p:txBody>
          </p:sp>
        </mc:Fallback>
      </mc:AlternateContent>
      <p:sp>
        <p:nvSpPr>
          <p:cNvPr id="14" name="Google Shape;686;p30"/>
          <p:cNvSpPr/>
          <p:nvPr/>
        </p:nvSpPr>
        <p:spPr>
          <a:xfrm>
            <a:off x="340400"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5" name="Google Shape;687;p30"/>
          <p:cNvSpPr/>
          <p:nvPr/>
        </p:nvSpPr>
        <p:spPr>
          <a:xfrm>
            <a:off x="3004150" y="94768"/>
            <a:ext cx="2862000" cy="815122"/>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endParaRPr lang="en-SG" sz="2000" b="1" dirty="0">
              <a:solidFill>
                <a:srgbClr val="FFFFFF"/>
              </a:solidFill>
              <a:latin typeface="Source Sans Pro"/>
              <a:ea typeface="Source Sans Pro"/>
              <a:cs typeface="Source Sans Pro"/>
              <a:sym typeface="Source Sans Pro"/>
            </a:endParaRPr>
          </a:p>
        </p:txBody>
      </p:sp>
      <p:sp>
        <p:nvSpPr>
          <p:cNvPr id="16" name="Google Shape;688;p30"/>
          <p:cNvSpPr/>
          <p:nvPr/>
        </p:nvSpPr>
        <p:spPr>
          <a:xfrm>
            <a:off x="5721900" y="94768"/>
            <a:ext cx="32148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endParaRPr lang="en-SG" sz="2000" b="1" dirty="0">
              <a:solidFill>
                <a:srgbClr val="FFFFFF"/>
              </a:solidFill>
              <a:latin typeface="Source Sans Pro"/>
              <a:ea typeface="Source Sans Pro"/>
              <a:cs typeface="Source Sans Pro"/>
              <a:sym typeface="Source Sans Pro"/>
            </a:endParaRPr>
          </a:p>
        </p:txBody>
      </p:sp>
      <p:sp>
        <p:nvSpPr>
          <p:cNvPr id="17" name="Content Placeholder 2">
            <a:extLst>
              <a:ext uri="{FF2B5EF4-FFF2-40B4-BE49-F238E27FC236}">
                <a16:creationId xmlns:a16="http://schemas.microsoft.com/office/drawing/2014/main" id="{3E62382E-D0CC-451F-9B03-29444A723988}"/>
              </a:ext>
            </a:extLst>
          </p:cNvPr>
          <p:cNvSpPr txBox="1">
            <a:spLocks/>
          </p:cNvSpPr>
          <p:nvPr/>
        </p:nvSpPr>
        <p:spPr>
          <a:xfrm>
            <a:off x="5676744" y="2762872"/>
            <a:ext cx="3206045"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u="sng" dirty="0" smtClean="0"/>
              <a:t>Doc </a:t>
            </a:r>
            <a:r>
              <a:rPr lang="en-SG" sz="1600" u="sng" dirty="0"/>
              <a:t>1 &amp; Doc </a:t>
            </a:r>
            <a:r>
              <a:rPr lang="en-SG" sz="1600" u="sng" dirty="0" smtClean="0"/>
              <a:t>3</a:t>
            </a:r>
          </a:p>
          <a:p>
            <a:pPr marL="571500" lvl="1" indent="0">
              <a:buNone/>
            </a:pPr>
            <a:r>
              <a:rPr lang="en-SG" sz="1600" dirty="0" smtClean="0"/>
              <a:t>= 2 </a:t>
            </a:r>
            <a:r>
              <a:rPr lang="en-SG" sz="1600" dirty="0"/>
              <a:t>/ (√2  ∗√9) </a:t>
            </a:r>
            <a:endParaRPr lang="en-SG" sz="1600" dirty="0" smtClean="0"/>
          </a:p>
          <a:p>
            <a:pPr marL="571500" lvl="1" indent="0">
              <a:buNone/>
            </a:pPr>
            <a:r>
              <a:rPr lang="en-SG" sz="1600" dirty="0" smtClean="0"/>
              <a:t>= </a:t>
            </a:r>
            <a:r>
              <a:rPr lang="en-SG" sz="1600" b="1" dirty="0" smtClean="0"/>
              <a:t>0.4714</a:t>
            </a:r>
            <a:endParaRPr lang="en-SG" sz="1600" b="1"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826" y="1405750"/>
            <a:ext cx="2944834" cy="1032785"/>
          </a:xfrm>
          <a:prstGeom prst="rect">
            <a:avLst/>
          </a:prstGeom>
        </p:spPr>
      </p:pic>
    </p:spTree>
    <p:extLst>
      <p:ext uri="{BB962C8B-B14F-4D97-AF65-F5344CB8AC3E}">
        <p14:creationId xmlns:p14="http://schemas.microsoft.com/office/powerpoint/2010/main" val="368674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Determine K, number of nearest </a:t>
            </a:r>
            <a:r>
              <a:rPr lang="en-US" sz="1600" dirty="0" err="1"/>
              <a:t>neighbours</a:t>
            </a:r>
            <a:endParaRPr lang="en-US" sz="1600" dirty="0"/>
          </a:p>
          <a:p>
            <a:pPr marL="444500" lvl="0" indent="-342900">
              <a:spcBef>
                <a:spcPts val="0"/>
              </a:spcBef>
              <a:buFont typeface="+mj-lt"/>
              <a:buAutoNum type="arabicPeriod"/>
            </a:pPr>
            <a:r>
              <a:rPr lang="en-US" sz="1600" dirty="0"/>
              <a:t>Calculate the distance between the query-instance and all other samples</a:t>
            </a:r>
          </a:p>
          <a:p>
            <a:pPr marL="444500" lvl="0" indent="-342900">
              <a:spcBef>
                <a:spcPts val="0"/>
              </a:spcBef>
              <a:buFont typeface="+mj-lt"/>
              <a:buAutoNum type="arabicPeriod"/>
            </a:pPr>
            <a:r>
              <a:rPr lang="en-US" sz="1600" dirty="0"/>
              <a:t>Sort the distance and determine nearest </a:t>
            </a:r>
            <a:r>
              <a:rPr lang="en-US" sz="1600" dirty="0" err="1"/>
              <a:t>neighbours</a:t>
            </a:r>
            <a:r>
              <a:rPr lang="en-US" sz="1600" dirty="0"/>
              <a:t> based on the K-</a:t>
            </a:r>
            <a:r>
              <a:rPr lang="en-US" sz="1600" dirty="0" err="1"/>
              <a:t>th</a:t>
            </a:r>
            <a:r>
              <a:rPr lang="en-US" sz="1600" dirty="0"/>
              <a:t> minimum distance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K-Nearest Neighbours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a:extLst>
              <a:ext uri="{FF2B5EF4-FFF2-40B4-BE49-F238E27FC236}">
                <a16:creationId xmlns:a16="http://schemas.microsoft.com/office/drawing/2014/main" id="{9D94028B-C479-4812-9ED4-97744D639FF4}"/>
              </a:ext>
            </a:extLst>
          </p:cNvPr>
          <p:cNvPicPr>
            <a:picLocks noChangeAspect="1"/>
          </p:cNvPicPr>
          <p:nvPr/>
        </p:nvPicPr>
        <p:blipFill>
          <a:blip r:embed="rId3"/>
          <a:stretch>
            <a:fillRect/>
          </a:stretch>
        </p:blipFill>
        <p:spPr>
          <a:xfrm>
            <a:off x="5061098" y="1687802"/>
            <a:ext cx="3575233" cy="2613804"/>
          </a:xfrm>
          <a:prstGeom prst="rect">
            <a:avLst/>
          </a:prstGeom>
        </p:spPr>
      </p:pic>
      <p:sp>
        <p:nvSpPr>
          <p:cNvPr id="10" name="Google Shape;686;p30"/>
          <p:cNvSpPr/>
          <p:nvPr/>
        </p:nvSpPr>
        <p:spPr>
          <a:xfrm>
            <a:off x="340400"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1" name="Google Shape;687;p30"/>
          <p:cNvSpPr/>
          <p:nvPr/>
        </p:nvSpPr>
        <p:spPr>
          <a:xfrm>
            <a:off x="3004150"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endParaRPr lang="en-SG" sz="2000" b="1" dirty="0">
              <a:solidFill>
                <a:srgbClr val="FFFFFF"/>
              </a:solidFill>
              <a:latin typeface="Source Sans Pro"/>
              <a:ea typeface="Source Sans Pro"/>
              <a:cs typeface="Source Sans Pro"/>
              <a:sym typeface="Source Sans Pro"/>
            </a:endParaRPr>
          </a:p>
        </p:txBody>
      </p:sp>
      <p:sp>
        <p:nvSpPr>
          <p:cNvPr id="12" name="Google Shape;688;p30"/>
          <p:cNvSpPr/>
          <p:nvPr/>
        </p:nvSpPr>
        <p:spPr>
          <a:xfrm>
            <a:off x="5721900" y="94768"/>
            <a:ext cx="3214800" cy="815122"/>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endParaRPr lang="en-SG" sz="2000" b="1"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57020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ea typeface="Oswald"/>
                <a:cs typeface="Oswald"/>
                <a:sym typeface="Oswald"/>
              </a:rPr>
              <a:t>1</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Subtitle 1"/>
          <p:cNvSpPr>
            <a:spLocks noGrp="1"/>
          </p:cNvSpPr>
          <p:nvPr>
            <p:ph type="subTitle" idx="1"/>
          </p:nvPr>
        </p:nvSpPr>
        <p:spPr/>
        <p:txBody>
          <a:bodyPr/>
          <a:lstStyle/>
          <a:p>
            <a:endParaRPr lang="en-SG"/>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Collaborative Filtering</a:t>
            </a:r>
          </a:p>
          <a:p>
            <a:pPr marL="285750" indent="-285750"/>
            <a:r>
              <a:rPr lang="en" dirty="0"/>
              <a:t>User based approach</a:t>
            </a:r>
          </a:p>
          <a:p>
            <a:pPr marL="285750" indent="-285750"/>
            <a:r>
              <a:rPr lang="en" dirty="0"/>
              <a:t>Answers “what items do users with interest similar to yours like?”</a:t>
            </a:r>
          </a:p>
          <a:p>
            <a:pPr marL="285750" indent="-285750"/>
            <a:r>
              <a:rPr lang="en-SG" dirty="0"/>
              <a:t>Widely used for building recommender systems</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Market Basket Analysis</a:t>
            </a:r>
          </a:p>
          <a:p>
            <a:pPr marL="285750" indent="-285750"/>
            <a:r>
              <a:rPr lang="en" dirty="0"/>
              <a:t>Rule based approach</a:t>
            </a:r>
          </a:p>
          <a:p>
            <a:pPr marL="285750" indent="-285750"/>
            <a:r>
              <a:rPr lang="en" dirty="0"/>
              <a:t>Answers “what items frequently appear together?”</a:t>
            </a:r>
          </a:p>
          <a:p>
            <a:pPr marL="285750" indent="-285750"/>
            <a:r>
              <a:rPr lang="en-SG" dirty="0"/>
              <a:t>Generally used as an exploratory tool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COMPARISON</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32130" b="32356"/>
          <a:stretch/>
        </p:blipFill>
        <p:spPr>
          <a:xfrm>
            <a:off x="720000" y="1050523"/>
            <a:ext cx="1176142" cy="417689"/>
          </a:xfrm>
          <a:prstGeom prst="rect">
            <a:avLst/>
          </a:prstGeom>
        </p:spPr>
      </p:pic>
      <p:sp>
        <p:nvSpPr>
          <p:cNvPr id="8" name="Rounded Rectangle 7"/>
          <p:cNvSpPr/>
          <p:nvPr/>
        </p:nvSpPr>
        <p:spPr>
          <a:xfrm>
            <a:off x="598311" y="994099"/>
            <a:ext cx="3860800" cy="251674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9125" y="994099"/>
            <a:ext cx="1642439" cy="477729"/>
          </a:xfrm>
          <a:prstGeom prst="rect">
            <a:avLst/>
          </a:prstGeom>
        </p:spPr>
      </p:pic>
    </p:spTree>
    <p:extLst>
      <p:ext uri="{BB962C8B-B14F-4D97-AF65-F5344CB8AC3E}">
        <p14:creationId xmlns:p14="http://schemas.microsoft.com/office/powerpoint/2010/main" val="123635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Afterthoughts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4</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2357107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a:t>Relationships</a:t>
            </a:r>
          </a:p>
          <a:p>
            <a:pPr marL="285750" indent="-285750"/>
            <a:r>
              <a:rPr lang="en" dirty="0"/>
              <a:t>Expose schema visually</a:t>
            </a:r>
          </a:p>
          <a:p>
            <a:pPr marL="285750" indent="-285750"/>
            <a:r>
              <a:rPr lang="en" dirty="0"/>
              <a:t>Efficient</a:t>
            </a:r>
            <a:endParaRPr dirty="0"/>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SQL</a:t>
            </a:r>
          </a:p>
          <a:p>
            <a:pPr marL="285750" indent="-285750"/>
            <a:r>
              <a:rPr lang="en" dirty="0"/>
              <a:t>Primary and secondary keys</a:t>
            </a:r>
          </a:p>
          <a:p>
            <a:pPr marL="285750" indent="-285750"/>
            <a:r>
              <a:rPr lang="en" dirty="0"/>
              <a:t>No visualisation</a:t>
            </a:r>
          </a:p>
          <a:p>
            <a:pPr marL="285750" indent="-285750"/>
            <a:r>
              <a:rPr lang="en" dirty="0"/>
              <a:t>Performance challenges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COMPARISON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834" y="2771430"/>
            <a:ext cx="4109291" cy="1776938"/>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875" y="2771430"/>
            <a:ext cx="4109291" cy="1776938"/>
          </a:xfrm>
          <a:prstGeom prst="rect">
            <a:avLst/>
          </a:prstGeom>
          <a:ln w="19050">
            <a:solidFill>
              <a:schemeClr val="tx1"/>
            </a:solidFill>
          </a:ln>
        </p:spPr>
      </p:pic>
      <p:sp>
        <p:nvSpPr>
          <p:cNvPr id="8" name="Rounded Rectangle 7"/>
          <p:cNvSpPr/>
          <p:nvPr/>
        </p:nvSpPr>
        <p:spPr>
          <a:xfrm>
            <a:off x="598311" y="994100"/>
            <a:ext cx="3860800" cy="165879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7971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a:t>Did not work with graph database before</a:t>
            </a:r>
          </a:p>
          <a:p>
            <a:pPr lvl="0">
              <a:spcBef>
                <a:spcPts val="0"/>
              </a:spcBef>
            </a:pPr>
            <a:r>
              <a:rPr lang="en-US" dirty="0"/>
              <a:t>Didn’t know any recommendation system algorithm</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CHALLENGES FACED</a:t>
            </a:r>
            <a:endParaRPr lang="en-SG" sz="3200" dirty="0"/>
          </a:p>
        </p:txBody>
      </p:sp>
    </p:spTree>
    <p:extLst>
      <p:ext uri="{BB962C8B-B14F-4D97-AF65-F5344CB8AC3E}">
        <p14:creationId xmlns:p14="http://schemas.microsoft.com/office/powerpoint/2010/main" val="2402077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5" name="Google Shape;695;p31"/>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Neo4j</a:t>
            </a:r>
            <a:endParaRPr sz="1800" b="1" dirty="0"/>
          </a:p>
          <a:p>
            <a:pPr marL="0" lvl="0" indent="0" algn="l" rtl="0">
              <a:spcBef>
                <a:spcPts val="600"/>
              </a:spcBef>
              <a:spcAft>
                <a:spcPts val="0"/>
              </a:spcAft>
              <a:buNone/>
            </a:pPr>
            <a:endParaRPr sz="1800" dirty="0"/>
          </a:p>
        </p:txBody>
      </p:sp>
      <p:sp>
        <p:nvSpPr>
          <p:cNvPr id="696" name="Google Shape;696;p31"/>
          <p:cNvSpPr txBox="1">
            <a:spLocks noGrp="1"/>
          </p:cNvSpPr>
          <p:nvPr>
            <p:ph type="body" idx="2"/>
          </p:nvPr>
        </p:nvSpPr>
        <p:spPr>
          <a:xfrm>
            <a:off x="3845087"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Text Mining</a:t>
            </a:r>
            <a:endParaRPr sz="1800" b="1" dirty="0"/>
          </a:p>
          <a:p>
            <a:pPr marL="0" lvl="0" indent="0" algn="l" rtl="0">
              <a:spcBef>
                <a:spcPts val="600"/>
              </a:spcBef>
              <a:spcAft>
                <a:spcPts val="0"/>
              </a:spcAft>
              <a:buNone/>
            </a:pPr>
            <a:endParaRPr sz="1800" dirty="0"/>
          </a:p>
        </p:txBody>
      </p:sp>
      <p:sp>
        <p:nvSpPr>
          <p:cNvPr id="697" name="Google Shape;697;p31"/>
          <p:cNvSpPr txBox="1">
            <a:spLocks noGrp="1"/>
          </p:cNvSpPr>
          <p:nvPr>
            <p:ph type="body" idx="3"/>
          </p:nvPr>
        </p:nvSpPr>
        <p:spPr>
          <a:xfrm>
            <a:off x="6606198"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Vue.js</a:t>
            </a:r>
            <a:endParaRPr sz="1800" b="1" dirty="0"/>
          </a:p>
          <a:p>
            <a:pPr marL="0" lvl="0" indent="0" algn="l" rtl="0">
              <a:spcBef>
                <a:spcPts val="600"/>
              </a:spcBef>
              <a:spcAft>
                <a:spcPts val="0"/>
              </a:spcAft>
              <a:buNone/>
            </a:pPr>
            <a:endParaRPr sz="1800" dirty="0"/>
          </a:p>
        </p:txBody>
      </p:sp>
      <p:sp>
        <p:nvSpPr>
          <p:cNvPr id="698" name="Google Shape;698;p31"/>
          <p:cNvSpPr txBox="1">
            <a:spLocks noGrp="1"/>
          </p:cNvSpPr>
          <p:nvPr>
            <p:ph type="body" idx="1"/>
          </p:nvPr>
        </p:nvSpPr>
        <p:spPr>
          <a:xfrm>
            <a:off x="1083975"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Recommendation System</a:t>
            </a:r>
            <a:endParaRPr sz="1800" b="1" dirty="0"/>
          </a:p>
          <a:p>
            <a:pPr marL="0" lvl="0" indent="0" algn="l" rtl="0">
              <a:spcBef>
                <a:spcPts val="600"/>
              </a:spcBef>
              <a:spcAft>
                <a:spcPts val="0"/>
              </a:spcAft>
              <a:buNone/>
            </a:pPr>
            <a:endParaRPr sz="1800" dirty="0"/>
          </a:p>
        </p:txBody>
      </p:sp>
      <p:sp>
        <p:nvSpPr>
          <p:cNvPr id="699" name="Google Shape;699;p31"/>
          <p:cNvSpPr txBox="1">
            <a:spLocks noGrp="1"/>
          </p:cNvSpPr>
          <p:nvPr>
            <p:ph type="body" idx="2"/>
          </p:nvPr>
        </p:nvSpPr>
        <p:spPr>
          <a:xfrm>
            <a:off x="3845087"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Web Scraping</a:t>
            </a:r>
            <a:endParaRPr sz="1800" b="1" dirty="0"/>
          </a:p>
          <a:p>
            <a:pPr marL="0" lvl="0" indent="0" algn="l" rtl="0">
              <a:spcBef>
                <a:spcPts val="600"/>
              </a:spcBef>
              <a:spcAft>
                <a:spcPts val="0"/>
              </a:spcAft>
              <a:buNone/>
            </a:pPr>
            <a:endParaRPr sz="1800" dirty="0"/>
          </a:p>
        </p:txBody>
      </p:sp>
      <p:grpSp>
        <p:nvGrpSpPr>
          <p:cNvPr id="701" name="Google Shape;701;p31"/>
          <p:cNvGrpSpPr/>
          <p:nvPr/>
        </p:nvGrpSpPr>
        <p:grpSpPr>
          <a:xfrm>
            <a:off x="623677" y="1195790"/>
            <a:ext cx="464314" cy="494725"/>
            <a:chOff x="5970800" y="1619250"/>
            <a:chExt cx="428650" cy="456725"/>
          </a:xfrm>
        </p:grpSpPr>
        <p:sp>
          <p:nvSpPr>
            <p:cNvPr id="702" name="Google Shape;702;p31"/>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31"/>
          <p:cNvSpPr/>
          <p:nvPr/>
        </p:nvSpPr>
        <p:spPr>
          <a:xfrm>
            <a:off x="637248" y="3095965"/>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1"/>
          <p:cNvGrpSpPr/>
          <p:nvPr/>
        </p:nvGrpSpPr>
        <p:grpSpPr>
          <a:xfrm>
            <a:off x="3430563" y="1195790"/>
            <a:ext cx="413294" cy="382059"/>
            <a:chOff x="5975075" y="2327500"/>
            <a:chExt cx="420100" cy="388350"/>
          </a:xfrm>
        </p:grpSpPr>
        <p:sp>
          <p:nvSpPr>
            <p:cNvPr id="709" name="Google Shape;709;p31"/>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1"/>
          <p:cNvGrpSpPr/>
          <p:nvPr/>
        </p:nvGrpSpPr>
        <p:grpSpPr>
          <a:xfrm>
            <a:off x="3344447" y="3095965"/>
            <a:ext cx="502966" cy="425914"/>
            <a:chOff x="5275975" y="4344850"/>
            <a:chExt cx="470150" cy="398125"/>
          </a:xfrm>
        </p:grpSpPr>
        <p:sp>
          <p:nvSpPr>
            <p:cNvPr id="713" name="Google Shape;713;p31"/>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1"/>
          <p:cNvGrpSpPr/>
          <p:nvPr/>
        </p:nvGrpSpPr>
        <p:grpSpPr>
          <a:xfrm>
            <a:off x="6327054" y="1195790"/>
            <a:ext cx="279141" cy="455052"/>
            <a:chOff x="6730350" y="2315900"/>
            <a:chExt cx="257700" cy="420100"/>
          </a:xfrm>
        </p:grpSpPr>
        <p:sp>
          <p:nvSpPr>
            <p:cNvPr id="717" name="Google Shape;717;p3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32"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LEARNING POINTS</a:t>
            </a:r>
            <a:endParaRPr lang="en-SG" sz="3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err="1" smtClean="0"/>
              <a:t>Deployability</a:t>
            </a:r>
            <a:endParaRPr lang="en-US" dirty="0" smtClean="0"/>
          </a:p>
          <a:p>
            <a:pPr lvl="0">
              <a:spcBef>
                <a:spcPts val="0"/>
              </a:spcBef>
            </a:pPr>
            <a:r>
              <a:rPr lang="en-US" dirty="0" smtClean="0"/>
              <a:t>Text </a:t>
            </a:r>
            <a:r>
              <a:rPr lang="en-US" dirty="0"/>
              <a:t>summarization (for extracting important information of a policy)</a:t>
            </a:r>
          </a:p>
          <a:p>
            <a:pPr lvl="0">
              <a:spcBef>
                <a:spcPts val="0"/>
              </a:spcBef>
            </a:pPr>
            <a:r>
              <a:rPr lang="en-US" dirty="0"/>
              <a:t>Text correction/suggestion (when people misspelled stuff)</a:t>
            </a:r>
          </a:p>
          <a:p>
            <a:pPr lvl="0">
              <a:spcBef>
                <a:spcPts val="0"/>
              </a:spcBef>
            </a:pPr>
            <a:endParaRPr lang="en-US" dirty="0"/>
          </a:p>
          <a:p>
            <a:pPr lvl="0">
              <a:spcBef>
                <a:spcPts val="0"/>
              </a:spcBef>
            </a:pP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FUTURE DEVELOPMENT</a:t>
            </a:r>
            <a:endParaRPr lang="en-SG" sz="3200" dirty="0"/>
          </a:p>
        </p:txBody>
      </p:sp>
    </p:spTree>
    <p:extLst>
      <p:ext uri="{BB962C8B-B14F-4D97-AF65-F5344CB8AC3E}">
        <p14:creationId xmlns:p14="http://schemas.microsoft.com/office/powerpoint/2010/main" val="1876439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THANK YOU!</a:t>
            </a:r>
            <a:endParaRPr sz="7200" dirty="0"/>
          </a:p>
        </p:txBody>
      </p:sp>
      <p:sp>
        <p:nvSpPr>
          <p:cNvPr id="767" name="Google Shape;767;p37"/>
          <p:cNvSpPr txBox="1">
            <a:spLocks noGrp="1"/>
          </p:cNvSpPr>
          <p:nvPr>
            <p:ph type="subTitle" idx="4294967295"/>
          </p:nvPr>
        </p:nvSpPr>
        <p:spPr>
          <a:xfrm>
            <a:off x="1275150" y="2438350"/>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Q &amp; A</a:t>
            </a:r>
            <a:endParaRPr sz="3600" b="1" dirty="0"/>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 </a:t>
            </a:r>
            <a:r>
              <a:rPr lang="en">
                <a:solidFill>
                  <a:srgbClr val="3C78D8"/>
                </a:solidFill>
              </a:rPr>
              <a:t>TWO OR THREE</a:t>
            </a:r>
            <a:r>
              <a:rPr lang="en"/>
              <a:t> COLUMNS</a:t>
            </a:r>
            <a:endParaRPr/>
          </a:p>
        </p:txBody>
      </p:sp>
      <p:sp>
        <p:nvSpPr>
          <p:cNvPr id="532" name="Google Shape;532;p21"/>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Yellow</a:t>
            </a:r>
            <a:endParaRPr b="1" dirty="0"/>
          </a:p>
          <a:p>
            <a:pPr marL="0" lvl="0" indent="0" algn="l" rtl="0">
              <a:spcBef>
                <a:spcPts val="600"/>
              </a:spcBef>
              <a:spcAft>
                <a:spcPts val="0"/>
              </a:spcAft>
              <a:buNone/>
            </a:pPr>
            <a:r>
              <a:rPr lang="en" dirty="0"/>
              <a:t>Is the color of gold, butter and ripe lemons. In the spectrum of visible light, yellow is found between green and orange.</a:t>
            </a:r>
            <a:endParaRPr dirty="0"/>
          </a:p>
        </p:txBody>
      </p:sp>
      <p:sp>
        <p:nvSpPr>
          <p:cNvPr id="533" name="Google Shape;533;p21"/>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Blue</a:t>
            </a:r>
            <a:endParaRPr b="1" dirty="0"/>
          </a:p>
          <a:p>
            <a:pPr marL="0" lvl="0" indent="0" algn="l" rtl="0">
              <a:spcBef>
                <a:spcPts val="600"/>
              </a:spcBef>
              <a:spcAft>
                <a:spcPts val="0"/>
              </a:spcAft>
              <a:buNone/>
            </a:pPr>
            <a:r>
              <a:rPr lang="en" dirty="0"/>
              <a:t>Is the colour of the clear sky and the deep sea. It is located between violet and green on the optical spectrum.</a:t>
            </a:r>
            <a:endParaRPr dirty="0"/>
          </a:p>
        </p:txBody>
      </p:sp>
      <p:sp>
        <p:nvSpPr>
          <p:cNvPr id="534" name="Google Shape;534;p21"/>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Red</a:t>
            </a:r>
            <a:endParaRPr b="1" dirty="0"/>
          </a:p>
          <a:p>
            <a:pPr marL="0" lvl="0" indent="0" algn="l" rtl="0">
              <a:spcBef>
                <a:spcPts val="600"/>
              </a:spcBef>
              <a:spcAft>
                <a:spcPts val="0"/>
              </a:spcAft>
              <a:buNone/>
            </a:pPr>
            <a:r>
              <a:rPr lang="en" dirty="0"/>
              <a:t>Is the color of blood, and because of this it has historically been associated with sacrifice, danger and courage. </a:t>
            </a:r>
            <a:endParaRPr dirty="0"/>
          </a:p>
          <a:p>
            <a:pPr marL="0" lvl="0" indent="0" algn="l" rtl="0">
              <a:spcBef>
                <a:spcPts val="600"/>
              </a:spcBef>
              <a:spcAft>
                <a:spcPts val="0"/>
              </a:spcAft>
              <a:buNone/>
            </a:pPr>
            <a:endParaRPr dirty="0"/>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3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PRESENTATION DESIGN</a:t>
            </a:r>
            <a:endParaRPr dirty="0"/>
          </a:p>
        </p:txBody>
      </p:sp>
      <p:sp>
        <p:nvSpPr>
          <p:cNvPr id="781" name="Google Shape;781;p39"/>
          <p:cNvSpPr txBox="1">
            <a:spLocks noGrp="1"/>
          </p:cNvSpPr>
          <p:nvPr>
            <p:ph type="body" idx="1"/>
          </p:nvPr>
        </p:nvSpPr>
        <p:spPr>
          <a:xfrm>
            <a:off x="1110850" y="1200150"/>
            <a:ext cx="69222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a:t>This presentation uses the following typographies and colors:</a:t>
            </a:r>
            <a:endParaRPr sz="1400" dirty="0"/>
          </a:p>
          <a:p>
            <a:pPr marL="457200" lvl="0" indent="-317500" algn="l" rtl="0">
              <a:lnSpc>
                <a:spcPct val="115000"/>
              </a:lnSpc>
              <a:spcBef>
                <a:spcPts val="600"/>
              </a:spcBef>
              <a:spcAft>
                <a:spcPts val="0"/>
              </a:spcAft>
              <a:buSzPts val="1400"/>
              <a:buChar char="◉"/>
            </a:pPr>
            <a:r>
              <a:rPr lang="en" sz="1400" dirty="0"/>
              <a:t>Titles: </a:t>
            </a:r>
            <a:r>
              <a:rPr lang="en" sz="1400" b="1" dirty="0"/>
              <a:t>Oswald</a:t>
            </a:r>
            <a:endParaRPr sz="1400" b="1" dirty="0"/>
          </a:p>
          <a:p>
            <a:pPr marL="457200" lvl="0" indent="-317500" algn="l" rtl="0">
              <a:lnSpc>
                <a:spcPct val="115000"/>
              </a:lnSpc>
              <a:spcBef>
                <a:spcPts val="0"/>
              </a:spcBef>
              <a:spcAft>
                <a:spcPts val="0"/>
              </a:spcAft>
              <a:buSzPts val="1400"/>
              <a:buChar char="◉"/>
            </a:pPr>
            <a:r>
              <a:rPr lang="en" sz="1400" dirty="0"/>
              <a:t>Body copy: </a:t>
            </a:r>
            <a:r>
              <a:rPr lang="en" sz="1400" b="1" dirty="0"/>
              <a:t>Source Sans Pro</a:t>
            </a:r>
            <a:endParaRPr sz="1400" b="1" dirty="0"/>
          </a:p>
          <a:p>
            <a:pPr marL="0" lvl="0" indent="0" algn="l" rtl="0">
              <a:lnSpc>
                <a:spcPct val="115000"/>
              </a:lnSpc>
              <a:spcBef>
                <a:spcPts val="600"/>
              </a:spcBef>
              <a:spcAft>
                <a:spcPts val="0"/>
              </a:spcAft>
              <a:buNone/>
            </a:pPr>
            <a:r>
              <a:rPr lang="en" sz="1400" dirty="0"/>
              <a:t>You can download the fonts on this page:</a:t>
            </a:r>
            <a:endParaRPr sz="1400" dirty="0"/>
          </a:p>
          <a:p>
            <a:pPr marL="0" lvl="0" indent="0" algn="l" rtl="0">
              <a:lnSpc>
                <a:spcPct val="115000"/>
              </a:lnSpc>
              <a:spcBef>
                <a:spcPts val="600"/>
              </a:spcBef>
              <a:spcAft>
                <a:spcPts val="0"/>
              </a:spcAft>
              <a:buNone/>
            </a:pPr>
            <a:r>
              <a:rPr lang="en" sz="1400" u="sng" dirty="0">
                <a:solidFill>
                  <a:srgbClr val="3468BC"/>
                </a:solidFill>
                <a:hlinkClick r:id="rId3"/>
              </a:rPr>
              <a:t>https://www.fontsquirrel.com/fonts/oswald</a:t>
            </a:r>
            <a:endParaRPr sz="1400" dirty="0">
              <a:solidFill>
                <a:srgbClr val="3468BC"/>
              </a:solidFill>
            </a:endParaRPr>
          </a:p>
          <a:p>
            <a:pPr marL="0" lvl="0" indent="0" algn="l" rtl="0">
              <a:lnSpc>
                <a:spcPct val="115000"/>
              </a:lnSpc>
              <a:spcBef>
                <a:spcPts val="600"/>
              </a:spcBef>
              <a:spcAft>
                <a:spcPts val="0"/>
              </a:spcAft>
              <a:buNone/>
            </a:pPr>
            <a:r>
              <a:rPr lang="en" sz="1400" u="sng" dirty="0">
                <a:solidFill>
                  <a:srgbClr val="3468BC"/>
                </a:solidFill>
                <a:hlinkClick r:id="rId4"/>
              </a:rPr>
              <a:t>https://www.fontsquirrel.com/fonts/source-sans-pro</a:t>
            </a:r>
            <a:endParaRPr sz="1400" dirty="0">
              <a:solidFill>
                <a:srgbClr val="3468BC"/>
              </a:solidFill>
            </a:endParaRPr>
          </a:p>
          <a:p>
            <a:pPr marL="0" lvl="0" indent="0" algn="l" rtl="0">
              <a:lnSpc>
                <a:spcPct val="115000"/>
              </a:lnSpc>
              <a:spcBef>
                <a:spcPts val="600"/>
              </a:spcBef>
              <a:spcAft>
                <a:spcPts val="0"/>
              </a:spcAft>
              <a:buNone/>
            </a:pPr>
            <a:endParaRPr sz="1400" dirty="0"/>
          </a:p>
          <a:p>
            <a:pPr marL="0" lvl="0" indent="0" algn="l" rtl="0">
              <a:lnSpc>
                <a:spcPct val="115000"/>
              </a:lnSpc>
              <a:spcBef>
                <a:spcPts val="600"/>
              </a:spcBef>
              <a:spcAft>
                <a:spcPts val="0"/>
              </a:spcAft>
              <a:buNone/>
            </a:pPr>
            <a:r>
              <a:rPr lang="en" sz="1400" dirty="0"/>
              <a:t>Sky blue </a:t>
            </a:r>
            <a:r>
              <a:rPr lang="en" sz="1400" b="1" dirty="0">
                <a:solidFill>
                  <a:srgbClr val="00CEF6"/>
                </a:solidFill>
              </a:rPr>
              <a:t>#00cef6</a:t>
            </a:r>
            <a:r>
              <a:rPr lang="en" sz="1400" b="1" dirty="0">
                <a:solidFill>
                  <a:srgbClr val="3D85C6"/>
                </a:solidFill>
              </a:rPr>
              <a:t> </a:t>
            </a:r>
            <a:r>
              <a:rPr lang="en" sz="1400" dirty="0"/>
              <a:t>/ Bright green </a:t>
            </a:r>
            <a:r>
              <a:rPr lang="en" sz="1400" b="1" dirty="0">
                <a:solidFill>
                  <a:srgbClr val="AFF000"/>
                </a:solidFill>
              </a:rPr>
              <a:t>#aff000</a:t>
            </a:r>
            <a:r>
              <a:rPr lang="en" sz="1400" b="1" dirty="0">
                <a:solidFill>
                  <a:srgbClr val="3D85C6"/>
                </a:solidFill>
              </a:rPr>
              <a:t> </a:t>
            </a:r>
            <a:r>
              <a:rPr lang="en" sz="1400" dirty="0"/>
              <a:t>/ Blue  </a:t>
            </a:r>
            <a:r>
              <a:rPr lang="en" sz="1400" b="1" dirty="0">
                <a:solidFill>
                  <a:srgbClr val="3C78D8"/>
                </a:solidFill>
              </a:rPr>
              <a:t>#3c78d8</a:t>
            </a:r>
            <a:r>
              <a:rPr lang="en" sz="1400" b="1" dirty="0">
                <a:solidFill>
                  <a:srgbClr val="3D85C6"/>
                </a:solidFill>
              </a:rPr>
              <a:t> </a:t>
            </a:r>
            <a:r>
              <a:rPr lang="en" sz="1400" dirty="0"/>
              <a:t>/ Dark blue  </a:t>
            </a:r>
            <a:r>
              <a:rPr lang="en" sz="1400" b="1" dirty="0">
                <a:solidFill>
                  <a:srgbClr val="28324A"/>
                </a:solidFill>
              </a:rPr>
              <a:t>#28324a</a:t>
            </a:r>
            <a:endParaRPr sz="1400" b="1" dirty="0">
              <a:solidFill>
                <a:srgbClr val="28324A"/>
              </a:solidFill>
            </a:endParaRPr>
          </a:p>
        </p:txBody>
      </p:sp>
      <p:sp>
        <p:nvSpPr>
          <p:cNvPr id="782" name="Google Shape;782;p39"/>
          <p:cNvSpPr txBox="1"/>
          <p:nvPr/>
        </p:nvSpPr>
        <p:spPr>
          <a:xfrm>
            <a:off x="1047750" y="3790650"/>
            <a:ext cx="6922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CEF6"/>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00CEF6"/>
              </a:solidFill>
              <a:latin typeface="Source Sans Pro"/>
              <a:ea typeface="Source Sans Pro"/>
              <a:cs typeface="Source Sans Pro"/>
              <a:sym typeface="Source Sans Pro"/>
            </a:endParaRPr>
          </a:p>
        </p:txBody>
      </p:sp>
      <p:sp>
        <p:nvSpPr>
          <p:cNvPr id="783" name="Google Shape;783;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7"/>
        <p:cNvGrpSpPr/>
        <p:nvPr/>
      </p:nvGrpSpPr>
      <p:grpSpPr>
        <a:xfrm>
          <a:off x="0" y="0"/>
          <a:ext cx="0" cy="0"/>
          <a:chOff x="0" y="0"/>
          <a:chExt cx="0" cy="0"/>
        </a:xfrm>
      </p:grpSpPr>
      <p:grpSp>
        <p:nvGrpSpPr>
          <p:cNvPr id="788" name="Google Shape;788;p40"/>
          <p:cNvGrpSpPr/>
          <p:nvPr/>
        </p:nvGrpSpPr>
        <p:grpSpPr>
          <a:xfrm>
            <a:off x="358968" y="342338"/>
            <a:ext cx="347107" cy="438984"/>
            <a:chOff x="584925" y="238125"/>
            <a:chExt cx="415200" cy="525100"/>
          </a:xfrm>
        </p:grpSpPr>
        <p:sp>
          <p:nvSpPr>
            <p:cNvPr id="789" name="Google Shape;789;p40"/>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40"/>
          <p:cNvGrpSpPr/>
          <p:nvPr/>
        </p:nvGrpSpPr>
        <p:grpSpPr>
          <a:xfrm>
            <a:off x="910227" y="406125"/>
            <a:ext cx="371623" cy="309362"/>
            <a:chOff x="1244325" y="314425"/>
            <a:chExt cx="444525" cy="370050"/>
          </a:xfrm>
        </p:grpSpPr>
        <p:sp>
          <p:nvSpPr>
            <p:cNvPr id="796" name="Google Shape;796;p40"/>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0"/>
          <p:cNvGrpSpPr/>
          <p:nvPr/>
        </p:nvGrpSpPr>
        <p:grpSpPr>
          <a:xfrm>
            <a:off x="1481925" y="404599"/>
            <a:ext cx="355300" cy="312413"/>
            <a:chOff x="1928175" y="312600"/>
            <a:chExt cx="425000" cy="373700"/>
          </a:xfrm>
        </p:grpSpPr>
        <p:sp>
          <p:nvSpPr>
            <p:cNvPr id="799" name="Google Shape;799;p40"/>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40"/>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40"/>
          <p:cNvGrpSpPr/>
          <p:nvPr/>
        </p:nvGrpSpPr>
        <p:grpSpPr>
          <a:xfrm>
            <a:off x="3145963" y="388276"/>
            <a:ext cx="408386" cy="345080"/>
            <a:chOff x="3918650" y="293075"/>
            <a:chExt cx="488500" cy="412775"/>
          </a:xfrm>
        </p:grpSpPr>
        <p:sp>
          <p:nvSpPr>
            <p:cNvPr id="804" name="Google Shape;804;p40"/>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0"/>
          <p:cNvGrpSpPr/>
          <p:nvPr/>
        </p:nvGrpSpPr>
        <p:grpSpPr>
          <a:xfrm>
            <a:off x="3745730" y="362235"/>
            <a:ext cx="335905" cy="397142"/>
            <a:chOff x="4636075" y="261925"/>
            <a:chExt cx="401800" cy="475050"/>
          </a:xfrm>
        </p:grpSpPr>
        <p:sp>
          <p:nvSpPr>
            <p:cNvPr id="808" name="Google Shape;808;p4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0"/>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40"/>
          <p:cNvGrpSpPr/>
          <p:nvPr/>
        </p:nvGrpSpPr>
        <p:grpSpPr>
          <a:xfrm>
            <a:off x="4872282" y="395424"/>
            <a:ext cx="336908" cy="330262"/>
            <a:chOff x="5983625" y="301625"/>
            <a:chExt cx="403000" cy="395050"/>
          </a:xfrm>
        </p:grpSpPr>
        <p:sp>
          <p:nvSpPr>
            <p:cNvPr id="814" name="Google Shape;814;p40"/>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0"/>
          <p:cNvGrpSpPr/>
          <p:nvPr/>
        </p:nvGrpSpPr>
        <p:grpSpPr>
          <a:xfrm>
            <a:off x="5438358" y="392853"/>
            <a:ext cx="331808" cy="331307"/>
            <a:chOff x="6660750" y="298550"/>
            <a:chExt cx="396900" cy="396300"/>
          </a:xfrm>
        </p:grpSpPr>
        <p:sp>
          <p:nvSpPr>
            <p:cNvPr id="835" name="Google Shape;835;p40"/>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40"/>
          <p:cNvGrpSpPr/>
          <p:nvPr/>
        </p:nvGrpSpPr>
        <p:grpSpPr>
          <a:xfrm>
            <a:off x="358968" y="914538"/>
            <a:ext cx="347107" cy="420111"/>
            <a:chOff x="584925" y="922575"/>
            <a:chExt cx="415200" cy="502525"/>
          </a:xfrm>
        </p:grpSpPr>
        <p:sp>
          <p:nvSpPr>
            <p:cNvPr id="8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0"/>
          <p:cNvGrpSpPr/>
          <p:nvPr/>
        </p:nvGrpSpPr>
        <p:grpSpPr>
          <a:xfrm>
            <a:off x="912275" y="904841"/>
            <a:ext cx="367547" cy="437980"/>
            <a:chOff x="1246775" y="910975"/>
            <a:chExt cx="439650" cy="523900"/>
          </a:xfrm>
        </p:grpSpPr>
        <p:sp>
          <p:nvSpPr>
            <p:cNvPr id="842" name="Google Shape;842;p40"/>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0"/>
          <p:cNvGrpSpPr/>
          <p:nvPr/>
        </p:nvGrpSpPr>
        <p:grpSpPr>
          <a:xfrm>
            <a:off x="1480400" y="975274"/>
            <a:ext cx="358351" cy="298118"/>
            <a:chOff x="1926350" y="995225"/>
            <a:chExt cx="428650" cy="356600"/>
          </a:xfrm>
        </p:grpSpPr>
        <p:sp>
          <p:nvSpPr>
            <p:cNvPr id="846" name="Google Shape;846;p40"/>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0"/>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40"/>
          <p:cNvGrpSpPr/>
          <p:nvPr/>
        </p:nvGrpSpPr>
        <p:grpSpPr>
          <a:xfrm>
            <a:off x="4302631" y="952827"/>
            <a:ext cx="349155" cy="349657"/>
            <a:chOff x="5302225" y="968375"/>
            <a:chExt cx="417650" cy="418250"/>
          </a:xfrm>
        </p:grpSpPr>
        <p:sp>
          <p:nvSpPr>
            <p:cNvPr id="855" name="Google Shape;855;p40"/>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40"/>
          <p:cNvGrpSpPr/>
          <p:nvPr/>
        </p:nvGrpSpPr>
        <p:grpSpPr>
          <a:xfrm>
            <a:off x="4824295" y="913514"/>
            <a:ext cx="432881" cy="421637"/>
            <a:chOff x="5926225" y="921350"/>
            <a:chExt cx="517800" cy="504350"/>
          </a:xfrm>
        </p:grpSpPr>
        <p:sp>
          <p:nvSpPr>
            <p:cNvPr id="858" name="Google Shape;85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0"/>
          <p:cNvGrpSpPr/>
          <p:nvPr/>
        </p:nvGrpSpPr>
        <p:grpSpPr>
          <a:xfrm>
            <a:off x="5402118" y="921686"/>
            <a:ext cx="404290" cy="405314"/>
            <a:chOff x="6617400" y="931125"/>
            <a:chExt cx="483600" cy="484825"/>
          </a:xfrm>
        </p:grpSpPr>
        <p:sp>
          <p:nvSpPr>
            <p:cNvPr id="861" name="Google Shape;861;p40"/>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0"/>
          <p:cNvGrpSpPr/>
          <p:nvPr/>
        </p:nvGrpSpPr>
        <p:grpSpPr>
          <a:xfrm>
            <a:off x="337525" y="1551048"/>
            <a:ext cx="389994" cy="273623"/>
            <a:chOff x="559275" y="1683950"/>
            <a:chExt cx="466500" cy="327300"/>
          </a:xfrm>
        </p:grpSpPr>
        <p:sp>
          <p:nvSpPr>
            <p:cNvPr id="864" name="Google Shape;864;p4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0"/>
          <p:cNvGrpSpPr/>
          <p:nvPr/>
        </p:nvGrpSpPr>
        <p:grpSpPr>
          <a:xfrm>
            <a:off x="901052" y="1496958"/>
            <a:ext cx="389994" cy="381822"/>
            <a:chOff x="1233350" y="1619250"/>
            <a:chExt cx="466500" cy="456725"/>
          </a:xfrm>
        </p:grpSpPr>
        <p:sp>
          <p:nvSpPr>
            <p:cNvPr id="867" name="Google Shape;867;p40"/>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0"/>
          <p:cNvGrpSpPr/>
          <p:nvPr/>
        </p:nvGrpSpPr>
        <p:grpSpPr>
          <a:xfrm>
            <a:off x="1476826" y="1505109"/>
            <a:ext cx="365499" cy="365499"/>
            <a:chOff x="1922075" y="1629000"/>
            <a:chExt cx="437200" cy="437200"/>
          </a:xfrm>
        </p:grpSpPr>
        <p:sp>
          <p:nvSpPr>
            <p:cNvPr id="872" name="Google Shape;872;p40"/>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0"/>
          <p:cNvGrpSpPr/>
          <p:nvPr/>
        </p:nvGrpSpPr>
        <p:grpSpPr>
          <a:xfrm>
            <a:off x="2038827" y="1503584"/>
            <a:ext cx="368551" cy="368551"/>
            <a:chOff x="2594325" y="1627175"/>
            <a:chExt cx="440850" cy="440850"/>
          </a:xfrm>
        </p:grpSpPr>
        <p:sp>
          <p:nvSpPr>
            <p:cNvPr id="875"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0"/>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 name="Google Shape;879;p40"/>
          <p:cNvGrpSpPr/>
          <p:nvPr/>
        </p:nvGrpSpPr>
        <p:grpSpPr>
          <a:xfrm>
            <a:off x="3200595" y="1476017"/>
            <a:ext cx="299121" cy="423685"/>
            <a:chOff x="3984000" y="1594200"/>
            <a:chExt cx="357800" cy="506800"/>
          </a:xfrm>
        </p:grpSpPr>
        <p:sp>
          <p:nvSpPr>
            <p:cNvPr id="880" name="Google Shape;880;p40"/>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0"/>
          <p:cNvGrpSpPr/>
          <p:nvPr/>
        </p:nvGrpSpPr>
        <p:grpSpPr>
          <a:xfrm>
            <a:off x="3716637" y="1566869"/>
            <a:ext cx="394090" cy="241980"/>
            <a:chOff x="4601275" y="1702875"/>
            <a:chExt cx="471400" cy="289450"/>
          </a:xfrm>
        </p:grpSpPr>
        <p:sp>
          <p:nvSpPr>
            <p:cNvPr id="883" name="Google Shape;883;p40"/>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0"/>
          <p:cNvGrpSpPr/>
          <p:nvPr/>
        </p:nvGrpSpPr>
        <p:grpSpPr>
          <a:xfrm>
            <a:off x="4299057" y="1507659"/>
            <a:ext cx="356303" cy="360400"/>
            <a:chOff x="5297950" y="1632050"/>
            <a:chExt cx="426200" cy="431100"/>
          </a:xfrm>
        </p:grpSpPr>
        <p:sp>
          <p:nvSpPr>
            <p:cNvPr id="889" name="Google Shape;889;p40"/>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0"/>
          <p:cNvGrpSpPr/>
          <p:nvPr/>
        </p:nvGrpSpPr>
        <p:grpSpPr>
          <a:xfrm>
            <a:off x="4861560" y="1496958"/>
            <a:ext cx="358351" cy="381822"/>
            <a:chOff x="5970800" y="1619250"/>
            <a:chExt cx="428650" cy="456725"/>
          </a:xfrm>
        </p:grpSpPr>
        <p:sp>
          <p:nvSpPr>
            <p:cNvPr id="892" name="Google Shape;892;p4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0"/>
          <p:cNvGrpSpPr/>
          <p:nvPr/>
        </p:nvGrpSpPr>
        <p:grpSpPr>
          <a:xfrm>
            <a:off x="5408764" y="1492360"/>
            <a:ext cx="401719" cy="366502"/>
            <a:chOff x="6625350" y="1613750"/>
            <a:chExt cx="480525" cy="438400"/>
          </a:xfrm>
        </p:grpSpPr>
        <p:sp>
          <p:nvSpPr>
            <p:cNvPr id="898" name="Google Shape;898;p40"/>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40"/>
          <p:cNvGrpSpPr/>
          <p:nvPr/>
        </p:nvGrpSpPr>
        <p:grpSpPr>
          <a:xfrm>
            <a:off x="380913" y="2088554"/>
            <a:ext cx="303217" cy="325685"/>
            <a:chOff x="611175" y="2326900"/>
            <a:chExt cx="362700" cy="389575"/>
          </a:xfrm>
        </p:grpSpPr>
        <p:sp>
          <p:nvSpPr>
            <p:cNvPr id="904" name="Google Shape;904;p40"/>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40"/>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40"/>
          <p:cNvGrpSpPr/>
          <p:nvPr/>
        </p:nvGrpSpPr>
        <p:grpSpPr>
          <a:xfrm>
            <a:off x="2701378" y="2036492"/>
            <a:ext cx="170502" cy="425733"/>
            <a:chOff x="3386850" y="2264625"/>
            <a:chExt cx="203950" cy="509250"/>
          </a:xfrm>
        </p:grpSpPr>
        <p:sp>
          <p:nvSpPr>
            <p:cNvPr id="912" name="Google Shape;912;p40"/>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0"/>
          <p:cNvGrpSpPr/>
          <p:nvPr/>
        </p:nvGrpSpPr>
        <p:grpSpPr>
          <a:xfrm>
            <a:off x="3843751" y="2090602"/>
            <a:ext cx="139863" cy="317513"/>
            <a:chOff x="4753325" y="2329350"/>
            <a:chExt cx="167300" cy="379800"/>
          </a:xfrm>
        </p:grpSpPr>
        <p:sp>
          <p:nvSpPr>
            <p:cNvPr id="915" name="Google Shape;915;p40"/>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0"/>
          <p:cNvGrpSpPr/>
          <p:nvPr/>
        </p:nvGrpSpPr>
        <p:grpSpPr>
          <a:xfrm>
            <a:off x="3277654" y="2038519"/>
            <a:ext cx="145004" cy="421658"/>
            <a:chOff x="4076175" y="2267050"/>
            <a:chExt cx="173450" cy="504375"/>
          </a:xfrm>
        </p:grpSpPr>
        <p:sp>
          <p:nvSpPr>
            <p:cNvPr id="918" name="Google Shape;918;p40"/>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0" name="Google Shape;920;p40"/>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40"/>
          <p:cNvGrpSpPr/>
          <p:nvPr/>
        </p:nvGrpSpPr>
        <p:grpSpPr>
          <a:xfrm>
            <a:off x="4865134" y="2089056"/>
            <a:ext cx="351204" cy="324661"/>
            <a:chOff x="5975075" y="2327500"/>
            <a:chExt cx="420100" cy="388350"/>
          </a:xfrm>
        </p:grpSpPr>
        <p:sp>
          <p:nvSpPr>
            <p:cNvPr id="922" name="Google Shape;922;p4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a:off x="5496544" y="2079358"/>
            <a:ext cx="215437" cy="351204"/>
            <a:chOff x="6730350" y="2315900"/>
            <a:chExt cx="257700" cy="420100"/>
          </a:xfrm>
        </p:grpSpPr>
        <p:sp>
          <p:nvSpPr>
            <p:cNvPr id="925" name="Google Shape;925;p4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0"/>
          <p:cNvGrpSpPr/>
          <p:nvPr/>
        </p:nvGrpSpPr>
        <p:grpSpPr>
          <a:xfrm>
            <a:off x="477889" y="2615840"/>
            <a:ext cx="109265" cy="398166"/>
            <a:chOff x="727175" y="2957625"/>
            <a:chExt cx="130700" cy="476275"/>
          </a:xfrm>
        </p:grpSpPr>
        <p:sp>
          <p:nvSpPr>
            <p:cNvPr id="931" name="Google Shape;931;p40"/>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40"/>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0"/>
          <p:cNvGrpSpPr/>
          <p:nvPr/>
        </p:nvGrpSpPr>
        <p:grpSpPr>
          <a:xfrm>
            <a:off x="2029631" y="2628589"/>
            <a:ext cx="386943" cy="372647"/>
            <a:chOff x="2583325" y="2972875"/>
            <a:chExt cx="462850" cy="445750"/>
          </a:xfrm>
        </p:grpSpPr>
        <p:sp>
          <p:nvSpPr>
            <p:cNvPr id="936"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40"/>
          <p:cNvGrpSpPr/>
          <p:nvPr/>
        </p:nvGrpSpPr>
        <p:grpSpPr>
          <a:xfrm>
            <a:off x="2579886" y="2684246"/>
            <a:ext cx="413486" cy="261355"/>
            <a:chOff x="3241525" y="3039450"/>
            <a:chExt cx="494600" cy="312625"/>
          </a:xfrm>
        </p:grpSpPr>
        <p:sp>
          <p:nvSpPr>
            <p:cNvPr id="939" name="Google Shape;939;p40"/>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40"/>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0"/>
          <p:cNvGrpSpPr/>
          <p:nvPr/>
        </p:nvGrpSpPr>
        <p:grpSpPr>
          <a:xfrm>
            <a:off x="4263318" y="2656679"/>
            <a:ext cx="427781" cy="316489"/>
            <a:chOff x="5255200" y="3006475"/>
            <a:chExt cx="511700" cy="378575"/>
          </a:xfrm>
        </p:grpSpPr>
        <p:sp>
          <p:nvSpPr>
            <p:cNvPr id="943" name="Google Shape;943;p40"/>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0"/>
          <p:cNvGrpSpPr/>
          <p:nvPr/>
        </p:nvGrpSpPr>
        <p:grpSpPr>
          <a:xfrm>
            <a:off x="3177104" y="2638308"/>
            <a:ext cx="346104" cy="353231"/>
            <a:chOff x="3955900" y="2984500"/>
            <a:chExt cx="414000" cy="422525"/>
          </a:xfrm>
        </p:grpSpPr>
        <p:sp>
          <p:nvSpPr>
            <p:cNvPr id="946" name="Google Shape;946;p40"/>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40"/>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40"/>
          <p:cNvGrpSpPr/>
          <p:nvPr/>
        </p:nvGrpSpPr>
        <p:grpSpPr>
          <a:xfrm>
            <a:off x="5472049" y="2633187"/>
            <a:ext cx="264427" cy="375719"/>
            <a:chOff x="6701050" y="2978375"/>
            <a:chExt cx="316300" cy="449425"/>
          </a:xfrm>
        </p:grpSpPr>
        <p:sp>
          <p:nvSpPr>
            <p:cNvPr id="952" name="Google Shape;952;p40"/>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40"/>
          <p:cNvGrpSpPr/>
          <p:nvPr/>
        </p:nvGrpSpPr>
        <p:grpSpPr>
          <a:xfrm>
            <a:off x="907677" y="3251848"/>
            <a:ext cx="376743" cy="253204"/>
            <a:chOff x="1241275" y="3718400"/>
            <a:chExt cx="450650" cy="302875"/>
          </a:xfrm>
        </p:grpSpPr>
        <p:sp>
          <p:nvSpPr>
            <p:cNvPr id="955" name="Google Shape;955;p40"/>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1476324" y="3232453"/>
            <a:ext cx="366502" cy="292496"/>
            <a:chOff x="1921475" y="3695200"/>
            <a:chExt cx="438400" cy="349875"/>
          </a:xfrm>
        </p:grpSpPr>
        <p:sp>
          <p:nvSpPr>
            <p:cNvPr id="960" name="Google Shape;960;p40"/>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0"/>
          <p:cNvGrpSpPr/>
          <p:nvPr/>
        </p:nvGrpSpPr>
        <p:grpSpPr>
          <a:xfrm>
            <a:off x="2043425" y="3227855"/>
            <a:ext cx="359355" cy="301190"/>
            <a:chOff x="2599825" y="3689700"/>
            <a:chExt cx="429850" cy="360275"/>
          </a:xfrm>
        </p:grpSpPr>
        <p:sp>
          <p:nvSpPr>
            <p:cNvPr id="964" name="Google Shape;964;p40"/>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40"/>
          <p:cNvGrpSpPr/>
          <p:nvPr/>
        </p:nvGrpSpPr>
        <p:grpSpPr>
          <a:xfrm>
            <a:off x="2624299" y="3196714"/>
            <a:ext cx="324661" cy="338956"/>
            <a:chOff x="3294650" y="3652450"/>
            <a:chExt cx="388350" cy="405450"/>
          </a:xfrm>
        </p:grpSpPr>
        <p:sp>
          <p:nvSpPr>
            <p:cNvPr id="967" name="Google Shape;967;p4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0"/>
          <p:cNvGrpSpPr/>
          <p:nvPr/>
        </p:nvGrpSpPr>
        <p:grpSpPr>
          <a:xfrm>
            <a:off x="3160781" y="3239601"/>
            <a:ext cx="378750" cy="277698"/>
            <a:chOff x="3936375" y="3703750"/>
            <a:chExt cx="453050" cy="332175"/>
          </a:xfrm>
        </p:grpSpPr>
        <p:sp>
          <p:nvSpPr>
            <p:cNvPr id="971" name="Google Shape;971;p40"/>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40"/>
          <p:cNvGrpSpPr/>
          <p:nvPr/>
        </p:nvGrpSpPr>
        <p:grpSpPr>
          <a:xfrm>
            <a:off x="3724307" y="3239601"/>
            <a:ext cx="378750" cy="277698"/>
            <a:chOff x="4610450" y="3703750"/>
            <a:chExt cx="453050" cy="332175"/>
          </a:xfrm>
        </p:grpSpPr>
        <p:sp>
          <p:nvSpPr>
            <p:cNvPr id="977" name="Google Shape;977;p40"/>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40"/>
          <p:cNvGrpSpPr/>
          <p:nvPr/>
        </p:nvGrpSpPr>
        <p:grpSpPr>
          <a:xfrm>
            <a:off x="4301106" y="3211532"/>
            <a:ext cx="352207" cy="333836"/>
            <a:chOff x="5300400" y="3670175"/>
            <a:chExt cx="421300" cy="399325"/>
          </a:xfrm>
        </p:grpSpPr>
        <p:sp>
          <p:nvSpPr>
            <p:cNvPr id="980" name="Google Shape;980;p40"/>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40"/>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0"/>
          <p:cNvGrpSpPr/>
          <p:nvPr/>
        </p:nvGrpSpPr>
        <p:grpSpPr>
          <a:xfrm>
            <a:off x="5433259" y="3207435"/>
            <a:ext cx="342008" cy="342029"/>
            <a:chOff x="6654650" y="3665275"/>
            <a:chExt cx="409100" cy="409125"/>
          </a:xfrm>
        </p:grpSpPr>
        <p:sp>
          <p:nvSpPr>
            <p:cNvPr id="987" name="Google Shape;987;p4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40"/>
          <p:cNvGrpSpPr/>
          <p:nvPr/>
        </p:nvGrpSpPr>
        <p:grpSpPr>
          <a:xfrm>
            <a:off x="347223" y="3756667"/>
            <a:ext cx="370599" cy="370620"/>
            <a:chOff x="570875" y="4322250"/>
            <a:chExt cx="443300" cy="443325"/>
          </a:xfrm>
        </p:grpSpPr>
        <p:sp>
          <p:nvSpPr>
            <p:cNvPr id="990" name="Google Shape;990;p4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0"/>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0"/>
          <p:cNvGrpSpPr/>
          <p:nvPr/>
        </p:nvGrpSpPr>
        <p:grpSpPr>
          <a:xfrm>
            <a:off x="1524812" y="3729120"/>
            <a:ext cx="269526" cy="425712"/>
            <a:chOff x="1979475" y="4289300"/>
            <a:chExt cx="322400" cy="509225"/>
          </a:xfrm>
        </p:grpSpPr>
        <p:sp>
          <p:nvSpPr>
            <p:cNvPr id="996" name="Google Shape;996;p40"/>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0"/>
          <p:cNvGrpSpPr/>
          <p:nvPr/>
        </p:nvGrpSpPr>
        <p:grpSpPr>
          <a:xfrm>
            <a:off x="2064346" y="3734722"/>
            <a:ext cx="318014" cy="414510"/>
            <a:chOff x="2624850" y="4296000"/>
            <a:chExt cx="380400" cy="495825"/>
          </a:xfrm>
        </p:grpSpPr>
        <p:sp>
          <p:nvSpPr>
            <p:cNvPr id="1000" name="Google Shape;1000;p40"/>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40"/>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6" name="Google Shape;1006;p40"/>
          <p:cNvGrpSpPr/>
          <p:nvPr/>
        </p:nvGrpSpPr>
        <p:grpSpPr>
          <a:xfrm>
            <a:off x="4280686" y="3775560"/>
            <a:ext cx="393045" cy="332833"/>
            <a:chOff x="5275975" y="4344850"/>
            <a:chExt cx="470150" cy="398125"/>
          </a:xfrm>
        </p:grpSpPr>
        <p:sp>
          <p:nvSpPr>
            <p:cNvPr id="1007" name="Google Shape;1007;p4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40"/>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40"/>
          <p:cNvGrpSpPr/>
          <p:nvPr/>
        </p:nvGrpSpPr>
        <p:grpSpPr>
          <a:xfrm>
            <a:off x="5423039" y="3748516"/>
            <a:ext cx="362448" cy="386922"/>
            <a:chOff x="6642425" y="4312500"/>
            <a:chExt cx="433550" cy="462825"/>
          </a:xfrm>
        </p:grpSpPr>
        <p:sp>
          <p:nvSpPr>
            <p:cNvPr id="1012" name="Google Shape;1012;p40"/>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40"/>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0"/>
          <p:cNvGrpSpPr/>
          <p:nvPr/>
        </p:nvGrpSpPr>
        <p:grpSpPr>
          <a:xfrm>
            <a:off x="910227" y="4322764"/>
            <a:ext cx="371623" cy="365499"/>
            <a:chOff x="1244325" y="4999400"/>
            <a:chExt cx="444525" cy="437200"/>
          </a:xfrm>
        </p:grpSpPr>
        <p:sp>
          <p:nvSpPr>
            <p:cNvPr id="1017" name="Google Shape;1017;p40"/>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40"/>
          <p:cNvGrpSpPr/>
          <p:nvPr/>
        </p:nvGrpSpPr>
        <p:grpSpPr>
          <a:xfrm>
            <a:off x="1506943" y="4311018"/>
            <a:ext cx="305265" cy="388970"/>
            <a:chOff x="1958100" y="4985350"/>
            <a:chExt cx="365150" cy="465275"/>
          </a:xfrm>
        </p:grpSpPr>
        <p:sp>
          <p:nvSpPr>
            <p:cNvPr id="1023" name="Google Shape;1023;p40"/>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0"/>
          <p:cNvGrpSpPr/>
          <p:nvPr/>
        </p:nvGrpSpPr>
        <p:grpSpPr>
          <a:xfrm>
            <a:off x="2048002" y="4325815"/>
            <a:ext cx="350200" cy="359877"/>
            <a:chOff x="2605300" y="5003050"/>
            <a:chExt cx="418900" cy="430475"/>
          </a:xfrm>
        </p:grpSpPr>
        <p:sp>
          <p:nvSpPr>
            <p:cNvPr id="1027" name="Google Shape;1027;p40"/>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0"/>
          <p:cNvGrpSpPr/>
          <p:nvPr/>
        </p:nvGrpSpPr>
        <p:grpSpPr>
          <a:xfrm>
            <a:off x="2577336" y="4333486"/>
            <a:ext cx="418585" cy="344056"/>
            <a:chOff x="3238475" y="5012225"/>
            <a:chExt cx="500700" cy="411550"/>
          </a:xfrm>
        </p:grpSpPr>
        <p:sp>
          <p:nvSpPr>
            <p:cNvPr id="1031" name="Google Shape;1031;p40"/>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40"/>
          <p:cNvGrpSpPr/>
          <p:nvPr/>
        </p:nvGrpSpPr>
        <p:grpSpPr>
          <a:xfrm>
            <a:off x="3683970" y="4296723"/>
            <a:ext cx="459424" cy="417561"/>
            <a:chOff x="4562200" y="4968250"/>
            <a:chExt cx="549550" cy="499475"/>
          </a:xfrm>
        </p:grpSpPr>
        <p:sp>
          <p:nvSpPr>
            <p:cNvPr id="1037" name="Google Shape;1037;p40"/>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3190898" y="4320214"/>
            <a:ext cx="318516" cy="370076"/>
            <a:chOff x="3972400" y="4996350"/>
            <a:chExt cx="381000" cy="442675"/>
          </a:xfrm>
        </p:grpSpPr>
        <p:sp>
          <p:nvSpPr>
            <p:cNvPr id="1043" name="Google Shape;1043;p40"/>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0"/>
          <p:cNvGrpSpPr/>
          <p:nvPr/>
        </p:nvGrpSpPr>
        <p:grpSpPr>
          <a:xfrm>
            <a:off x="4251594" y="4289073"/>
            <a:ext cx="451252" cy="432860"/>
            <a:chOff x="5241175" y="4959100"/>
            <a:chExt cx="539775" cy="517775"/>
          </a:xfrm>
        </p:grpSpPr>
        <p:sp>
          <p:nvSpPr>
            <p:cNvPr id="1046"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40"/>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0"/>
          <p:cNvGrpSpPr/>
          <p:nvPr/>
        </p:nvGrpSpPr>
        <p:grpSpPr>
          <a:xfrm>
            <a:off x="5458778" y="4353382"/>
            <a:ext cx="289444" cy="332833"/>
            <a:chOff x="6685175" y="5036025"/>
            <a:chExt cx="346225" cy="398125"/>
          </a:xfrm>
        </p:grpSpPr>
        <p:sp>
          <p:nvSpPr>
            <p:cNvPr id="1054" name="Google Shape;1054;p40"/>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0"/>
          <p:cNvGrpSpPr/>
          <p:nvPr/>
        </p:nvGrpSpPr>
        <p:grpSpPr>
          <a:xfrm>
            <a:off x="6359617" y="1877599"/>
            <a:ext cx="432570" cy="421334"/>
            <a:chOff x="5926225" y="921350"/>
            <a:chExt cx="517800" cy="504350"/>
          </a:xfrm>
        </p:grpSpPr>
        <p:sp>
          <p:nvSpPr>
            <p:cNvPr id="1060" name="Google Shape;1060;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061" name="Google Shape;1061;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062" name="Google Shape;1062;p40"/>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40"/>
          <p:cNvGrpSpPr/>
          <p:nvPr/>
        </p:nvGrpSpPr>
        <p:grpSpPr>
          <a:xfrm>
            <a:off x="7244605" y="1856979"/>
            <a:ext cx="432570" cy="421334"/>
            <a:chOff x="5926225" y="921350"/>
            <a:chExt cx="517800" cy="504350"/>
          </a:xfrm>
        </p:grpSpPr>
        <p:sp>
          <p:nvSpPr>
            <p:cNvPr id="1064" name="Google Shape;1064;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40"/>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40"/>
          <p:cNvGrpSpPr/>
          <p:nvPr/>
        </p:nvGrpSpPr>
        <p:grpSpPr>
          <a:xfrm>
            <a:off x="6359885" y="2606021"/>
            <a:ext cx="1075937" cy="1047989"/>
            <a:chOff x="5926225" y="921350"/>
            <a:chExt cx="517800" cy="504350"/>
          </a:xfrm>
        </p:grpSpPr>
        <p:sp>
          <p:nvSpPr>
            <p:cNvPr id="1068" name="Google Shape;106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40"/>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8324A"/>
                </a:solidFill>
                <a:latin typeface="Source Sans Pro"/>
                <a:ea typeface="Source Sans Pro"/>
                <a:cs typeface="Source Sans Pro"/>
                <a:sym typeface="Source Sans Pro"/>
              </a:rPr>
              <a:t>SlidesCarnival icons are editable shapes</a:t>
            </a:r>
            <a:r>
              <a:rPr lang="en" sz="900">
                <a:solidFill>
                  <a:srgbClr val="28324A"/>
                </a:solidFill>
                <a:latin typeface="Source Sans Pro"/>
                <a:ea typeface="Source Sans Pro"/>
                <a:cs typeface="Source Sans Pro"/>
                <a:sym typeface="Source Sans Pro"/>
              </a:rPr>
              <a:t>.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sz="900">
                <a:solidFill>
                  <a:srgbClr val="28324A"/>
                </a:solidFill>
                <a:latin typeface="Source Sans Pro"/>
                <a:ea typeface="Source Sans Pro"/>
                <a:cs typeface="Source Sans Pro"/>
                <a:sym typeface="Source Sans Pro"/>
              </a:rPr>
              <a:t>This means that you can:</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Resize them without losing quality.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fill color and opacity.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line color, width and style.</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Isn’t that nice?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Examples:</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p:txBody>
      </p:sp>
      <p:sp>
        <p:nvSpPr>
          <p:cNvPr id="1072" name="Google Shape;107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29</a:t>
            </a:fld>
            <a:endParaRPr>
              <a:solidFill>
                <a:srgbClr val="00CEF6"/>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0" y="278299"/>
            <a:ext cx="91440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PROBLEM STATEMENT</a:t>
            </a:r>
            <a:endParaRPr sz="3200"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631" y="1419990"/>
            <a:ext cx="1789200" cy="172056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806" y="1352000"/>
            <a:ext cx="1788554" cy="1788554"/>
          </a:xfrm>
          <a:prstGeom prst="rect">
            <a:avLst/>
          </a:prstGeom>
        </p:spPr>
      </p:pic>
      <p:sp>
        <p:nvSpPr>
          <p:cNvPr id="10" name="Google Shape;500;p18"/>
          <p:cNvSpPr txBox="1">
            <a:spLocks/>
          </p:cNvSpPr>
          <p:nvPr/>
        </p:nvSpPr>
        <p:spPr>
          <a:xfrm>
            <a:off x="1705971" y="3140554"/>
            <a:ext cx="28222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HR policies for a same topic are in disparate categories</a:t>
            </a:r>
            <a:endParaRPr lang="en-US" sz="2000" dirty="0">
              <a:solidFill>
                <a:srgbClr val="28324A"/>
              </a:solidFill>
              <a:latin typeface="Source Sans Pro"/>
              <a:ea typeface="Source Sans Pro"/>
              <a:sym typeface="Source Sans Pro"/>
            </a:endParaRPr>
          </a:p>
        </p:txBody>
      </p:sp>
      <p:sp>
        <p:nvSpPr>
          <p:cNvPr id="11" name="Google Shape;500;p18"/>
          <p:cNvSpPr txBox="1">
            <a:spLocks/>
          </p:cNvSpPr>
          <p:nvPr/>
        </p:nvSpPr>
        <p:spPr>
          <a:xfrm>
            <a:off x="4814343" y="3140555"/>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Not aware </a:t>
            </a:r>
            <a:r>
              <a:rPr lang="en-US" sz="2000" dirty="0">
                <a:solidFill>
                  <a:srgbClr val="28324A"/>
                </a:solidFill>
                <a:latin typeface="Source Sans Pro"/>
                <a:ea typeface="Source Sans Pro"/>
                <a:sym typeface="Source Sans Pro"/>
              </a:rPr>
              <a:t>what      to search</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76"/>
        <p:cNvGrpSpPr/>
        <p:nvPr/>
      </p:nvGrpSpPr>
      <p:grpSpPr>
        <a:xfrm>
          <a:off x="0" y="0"/>
          <a:ext cx="0" cy="0"/>
          <a:chOff x="0" y="0"/>
          <a:chExt cx="0" cy="0"/>
        </a:xfrm>
      </p:grpSpPr>
      <p:sp>
        <p:nvSpPr>
          <p:cNvPr id="1077" name="Google Shape;1077;p41"/>
          <p:cNvSpPr txBox="1"/>
          <p:nvPr/>
        </p:nvSpPr>
        <p:spPr>
          <a:xfrm>
            <a:off x="2468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28324A"/>
                </a:solidFill>
                <a:latin typeface="Source Sans Pro"/>
                <a:ea typeface="Source Sans Pro"/>
                <a:cs typeface="Source Sans Pro"/>
                <a:sym typeface="Source Sans Pro"/>
              </a:rPr>
              <a:t>Now you can use any emoji as an icon!</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28324A"/>
                </a:solidFill>
                <a:latin typeface="Source Sans Pro"/>
                <a:ea typeface="Source Sans Pro"/>
                <a:cs typeface="Source Sans Pro"/>
                <a:sym typeface="Source Sans Pro"/>
              </a:rPr>
              <a:t>And of course it resizes without losing quality and you can change the color.</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28324A"/>
                </a:solidFill>
                <a:latin typeface="Source Sans Pro"/>
                <a:ea typeface="Source Sans Pro"/>
                <a:cs typeface="Source Sans Pro"/>
                <a:sym typeface="Source Sans Pro"/>
              </a:rPr>
              <a:t>How? Follow Google instructions </a:t>
            </a:r>
            <a:r>
              <a:rPr lang="en" u="sng">
                <a:solidFill>
                  <a:srgbClr val="28324A"/>
                </a:solidFill>
                <a:latin typeface="Source Sans Pro"/>
                <a:ea typeface="Source Sans Pro"/>
                <a:cs typeface="Source Sans Pro"/>
                <a:sym typeface="Source Sans Pro"/>
                <a:hlinkClick r:id="rId3"/>
              </a:rPr>
              <a:t>https://twitter.com/googledocs/status/730087240156643328</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p:txBody>
      </p:sp>
      <p:sp>
        <p:nvSpPr>
          <p:cNvPr id="1078" name="Google Shape;1078;p41"/>
          <p:cNvSpPr txBox="1"/>
          <p:nvPr/>
        </p:nvSpPr>
        <p:spPr>
          <a:xfrm>
            <a:off x="1112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28324A"/>
                </a:solidFill>
                <a:latin typeface="Source Sans Pro"/>
                <a:ea typeface="Source Sans Pro"/>
                <a:cs typeface="Source Sans Pro"/>
                <a:sym typeface="Source Sans Pro"/>
              </a:rPr>
              <a:t>✋👆👉👍👤👦👧👨👩👪💃🏃💑❤😂😉😋😒😭👶😸🐟🍒🍔💣📌📖🔨🎃🎈🎨🏈🏰🌏🔌🔑</a:t>
            </a:r>
            <a:r>
              <a:rPr lang="en" sz="2400" dirty="0">
                <a:solidFill>
                  <a:srgbClr val="FFFFFF"/>
                </a:solidFill>
                <a:highlight>
                  <a:srgbClr val="8EC400"/>
                </a:highlight>
                <a:latin typeface="Source Sans Pro"/>
                <a:ea typeface="Source Sans Pro"/>
                <a:cs typeface="Source Sans Pro"/>
                <a:sym typeface="Source Sans Pro"/>
              </a:rPr>
              <a:t> and many more...</a:t>
            </a:r>
            <a:endParaRPr sz="2400" dirty="0">
              <a:solidFill>
                <a:srgbClr val="FFFFFF"/>
              </a:solidFill>
              <a:highlight>
                <a:srgbClr val="8EC400"/>
              </a:highlight>
              <a:latin typeface="Source Sans Pro"/>
              <a:ea typeface="Source Sans Pro"/>
              <a:cs typeface="Source Sans Pro"/>
              <a:sym typeface="Source Sans Pro"/>
            </a:endParaRPr>
          </a:p>
        </p:txBody>
      </p:sp>
      <p:sp>
        <p:nvSpPr>
          <p:cNvPr id="1079" name="Google Shape;1079;p41"/>
          <p:cNvSpPr txBox="1"/>
          <p:nvPr/>
        </p:nvSpPr>
        <p:spPr>
          <a:xfrm>
            <a:off x="7251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00A7C8"/>
                </a:solidFill>
              </a:rPr>
              <a:t>😉</a:t>
            </a:r>
            <a:endParaRPr sz="9600">
              <a:solidFill>
                <a:srgbClr val="00A7C8"/>
              </a:solidFill>
            </a:endParaRPr>
          </a:p>
        </p:txBody>
      </p:sp>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30</a:t>
            </a:fld>
            <a:endParaRPr>
              <a:solidFill>
                <a:srgbClr val="00CEF6"/>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SOLUTION</a:t>
            </a:r>
            <a:endParaRPr lang="en-SG" sz="3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57" y="1366928"/>
            <a:ext cx="1789200" cy="1789200"/>
          </a:xfrm>
          <a:prstGeom prst="rect">
            <a:avLst/>
          </a:prstGeom>
        </p:spPr>
      </p:pic>
      <p:sp>
        <p:nvSpPr>
          <p:cNvPr id="9" name="Google Shape;500;p18"/>
          <p:cNvSpPr txBox="1">
            <a:spLocks/>
          </p:cNvSpPr>
          <p:nvPr/>
        </p:nvSpPr>
        <p:spPr>
          <a:xfrm>
            <a:off x="609276" y="3156128"/>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Search Engine</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0974" t="10711" r="8630" b="10685"/>
          <a:stretch/>
        </p:blipFill>
        <p:spPr>
          <a:xfrm>
            <a:off x="3435348" y="1366928"/>
            <a:ext cx="2273303" cy="1789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8903" y="1366928"/>
            <a:ext cx="2253280" cy="1789200"/>
          </a:xfrm>
          <a:prstGeom prst="rect">
            <a:avLst/>
          </a:prstGeom>
        </p:spPr>
      </p:pic>
      <p:sp>
        <p:nvSpPr>
          <p:cNvPr id="12" name="Google Shape;500;p18"/>
          <p:cNvSpPr txBox="1">
            <a:spLocks/>
          </p:cNvSpPr>
          <p:nvPr/>
        </p:nvSpPr>
        <p:spPr>
          <a:xfrm>
            <a:off x="3265837" y="3153900"/>
            <a:ext cx="26123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Knowledge </a:t>
            </a:r>
            <a:r>
              <a:rPr lang="en-US" sz="2000" dirty="0" smtClean="0">
                <a:solidFill>
                  <a:srgbClr val="28324A"/>
                </a:solidFill>
                <a:latin typeface="Source Sans Pro"/>
                <a:ea typeface="Source Sans Pro"/>
                <a:sym typeface="Source Sans Pro"/>
              </a:rPr>
              <a:t>Panel (Related word terms)</a:t>
            </a:r>
            <a:endParaRPr lang="en-US" sz="2000" dirty="0">
              <a:solidFill>
                <a:srgbClr val="28324A"/>
              </a:solidFill>
              <a:latin typeface="Source Sans Pro"/>
              <a:ea typeface="Source Sans Pro"/>
              <a:sym typeface="Source Sans Pro"/>
            </a:endParaRPr>
          </a:p>
        </p:txBody>
      </p:sp>
      <p:sp>
        <p:nvSpPr>
          <p:cNvPr id="13" name="Google Shape;500;p18"/>
          <p:cNvSpPr txBox="1">
            <a:spLocks/>
          </p:cNvSpPr>
          <p:nvPr/>
        </p:nvSpPr>
        <p:spPr>
          <a:xfrm>
            <a:off x="6418903" y="3156128"/>
            <a:ext cx="2253280"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Recommendation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0532" y="1701658"/>
            <a:ext cx="2185941" cy="73834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4928" y="3237365"/>
            <a:ext cx="1717455" cy="68698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180" y="2878648"/>
            <a:ext cx="1968503" cy="120297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4180" y="1747477"/>
            <a:ext cx="1057017" cy="1057017"/>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1208" y="1747477"/>
            <a:ext cx="812313" cy="1057018"/>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93524" y="1796587"/>
            <a:ext cx="1087697" cy="1087697"/>
          </a:xfrm>
          <a:prstGeom prst="rect">
            <a:avLst/>
          </a:prstGeom>
        </p:spPr>
      </p:pic>
      <p:sp>
        <p:nvSpPr>
          <p:cNvPr id="12" name="Google Shape;500;p18"/>
          <p:cNvSpPr txBox="1">
            <a:spLocks noGrp="1"/>
          </p:cNvSpPr>
          <p:nvPr>
            <p:ph type="body" idx="1"/>
          </p:nvPr>
        </p:nvSpPr>
        <p:spPr>
          <a:xfrm>
            <a:off x="1470484" y="1122198"/>
            <a:ext cx="1379856" cy="67548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u="sng" dirty="0"/>
              <a:t>Front End</a:t>
            </a:r>
            <a:endParaRPr b="1" u="sng" dirty="0"/>
          </a:p>
        </p:txBody>
      </p:sp>
      <p:sp>
        <p:nvSpPr>
          <p:cNvPr id="13" name="Google Shape;500;p18"/>
          <p:cNvSpPr txBox="1">
            <a:spLocks/>
          </p:cNvSpPr>
          <p:nvPr/>
        </p:nvSpPr>
        <p:spPr>
          <a:xfrm>
            <a:off x="4012463" y="112219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Back End</a:t>
            </a:r>
          </a:p>
        </p:txBody>
      </p:sp>
      <p:sp>
        <p:nvSpPr>
          <p:cNvPr id="14" name="Google Shape;500;p18"/>
          <p:cNvSpPr txBox="1">
            <a:spLocks/>
          </p:cNvSpPr>
          <p:nvPr/>
        </p:nvSpPr>
        <p:spPr>
          <a:xfrm>
            <a:off x="4002109" y="2694076"/>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Database</a:t>
            </a:r>
          </a:p>
        </p:txBody>
      </p:sp>
      <p:sp>
        <p:nvSpPr>
          <p:cNvPr id="16" name="Google Shape;500;p18"/>
          <p:cNvSpPr txBox="1">
            <a:spLocks/>
          </p:cNvSpPr>
          <p:nvPr/>
        </p:nvSpPr>
        <p:spPr>
          <a:xfrm>
            <a:off x="6497129" y="114227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Others</a:t>
            </a:r>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3821" y="2995844"/>
            <a:ext cx="1859738" cy="747437"/>
          </a:xfrm>
          <a:prstGeom prst="rect">
            <a:avLst/>
          </a:prstGeom>
        </p:spPr>
      </p:pic>
      <p:sp>
        <p:nvSpPr>
          <p:cNvPr id="10" name="Rounded Rectangle 9"/>
          <p:cNvSpPr/>
          <p:nvPr/>
        </p:nvSpPr>
        <p:spPr>
          <a:xfrm>
            <a:off x="951873" y="1122198"/>
            <a:ext cx="2426677" cy="3067786"/>
          </a:xfrm>
          <a:prstGeom prst="roundRect">
            <a:avLst/>
          </a:prstGeom>
          <a:noFill/>
          <a:ln>
            <a:solidFill>
              <a:srgbClr val="285D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ounded Rectangle 25"/>
          <p:cNvSpPr/>
          <p:nvPr/>
        </p:nvSpPr>
        <p:spPr>
          <a:xfrm>
            <a:off x="3435635" y="1122198"/>
            <a:ext cx="2426677" cy="14920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ounded Rectangle 26"/>
          <p:cNvSpPr/>
          <p:nvPr/>
        </p:nvSpPr>
        <p:spPr>
          <a:xfrm>
            <a:off x="3429015" y="2695585"/>
            <a:ext cx="2426677" cy="14895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ounded Rectangle 27"/>
          <p:cNvSpPr/>
          <p:nvPr/>
        </p:nvSpPr>
        <p:spPr>
          <a:xfrm>
            <a:off x="5924035" y="1122198"/>
            <a:ext cx="2426677" cy="30677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TECH STACK</a:t>
            </a:r>
            <a:endParaRPr lang="en-SG" sz="3200" dirty="0"/>
          </a:p>
        </p:txBody>
      </p:sp>
    </p:spTree>
    <p:extLst>
      <p:ext uri="{BB962C8B-B14F-4D97-AF65-F5344CB8AC3E}">
        <p14:creationId xmlns:p14="http://schemas.microsoft.com/office/powerpoint/2010/main" val="1996348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(Document Clustering)</a:t>
              </a:r>
              <a:endParaRPr lang="en-SG" sz="1200" dirty="0"/>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4883" y="1110873"/>
            <a:ext cx="2198099" cy="760650"/>
          </a:xfrm>
          <a:prstGeom prst="rect">
            <a:avLst/>
          </a:prstGeom>
          <a:ln w="19050">
            <a:solidFill>
              <a:schemeClr val="tx1"/>
            </a:solidFill>
          </a:ln>
        </p:spPr>
      </p:pic>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a:t>
            </a:r>
            <a:r>
              <a:rPr lang="en" sz="3200" dirty="0" smtClean="0"/>
              <a:t>SCOPE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(User-Based </a:t>
                </a:r>
                <a:r>
                  <a:rPr lang="en-SG" sz="1200" dirty="0"/>
                  <a:t>Collaborative </a:t>
                </a:r>
                <a:r>
                  <a:rPr lang="en-SG" sz="1200" dirty="0" smtClean="0"/>
                  <a:t>Filtering)</a:t>
                </a:r>
                <a:endParaRPr lang="en-SG" sz="1200" dirty="0"/>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Tree>
    <p:extLst>
      <p:ext uri="{BB962C8B-B14F-4D97-AF65-F5344CB8AC3E}">
        <p14:creationId xmlns:p14="http://schemas.microsoft.com/office/powerpoint/2010/main" val="22325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80"/>
                                        </p:tgtEl>
                                        <p:attrNameLst>
                                          <p:attrName>style.visibility</p:attrName>
                                        </p:attrNameLst>
                                      </p:cBhvr>
                                      <p:to>
                                        <p:strVal val="visible"/>
                                      </p:to>
                                    </p:set>
                                    <p:animEffect transition="in" filter="fade">
                                      <p:cBhvr>
                                        <p:cTn id="78"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build="p"/>
      <p:bldP spid="15" grpId="0"/>
      <p:bldP spid="7" grpId="0" animBg="1"/>
      <p:bldP spid="19" grpId="0"/>
      <p:bldP spid="20" grpId="0" animBg="1"/>
      <p:bldP spid="24" grpId="0" animBg="1"/>
      <p:bldP spid="32" grpId="0" animBg="1"/>
      <p:bldP spid="39" grpId="0"/>
      <p:bldP spid="37" grpId="0" animBg="1"/>
      <p:bldP spid="480" grpId="0" animBg="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p:nvPr/>
        </p:nvSpPr>
        <p:spPr>
          <a:xfrm>
            <a:off x="769116" y="1307246"/>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61" name="Google Shape;761;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Picture 5">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55" y="1506038"/>
            <a:ext cx="4243515" cy="2695951"/>
          </a:xfrm>
          <a:prstGeom prst="rect">
            <a:avLst/>
          </a:prstGeom>
        </p:spPr>
      </p:pic>
      <p:sp>
        <p:nvSpPr>
          <p:cNvPr id="14" name="Google Shape;485;p16"/>
          <p:cNvSpPr txBox="1">
            <a:spLocks/>
          </p:cNvSpPr>
          <p:nvPr/>
        </p:nvSpPr>
        <p:spPr>
          <a:xfrm>
            <a:off x="5538354" y="3031150"/>
            <a:ext cx="1985595"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SG" sz="3600" b="1" dirty="0">
                <a:solidFill>
                  <a:schemeClr val="bg1"/>
                </a:solidFill>
                <a:latin typeface="Oswald" panose="02000503000000000000" charset="0"/>
              </a:rPr>
              <a:t>Demo</a:t>
            </a:r>
          </a:p>
        </p:txBody>
      </p:sp>
      <p:sp>
        <p:nvSpPr>
          <p:cNvPr id="15"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2</a:t>
            </a:r>
            <a:endParaRPr sz="12000" dirty="0">
              <a:solidFill>
                <a:srgbClr val="3C78D8"/>
              </a:solidFill>
            </a:endParaRPr>
          </a:p>
        </p:txBody>
      </p:sp>
      <p:sp>
        <p:nvSpPr>
          <p:cNvPr id="16" name="Subtitle 1"/>
          <p:cNvSpPr txBox="1">
            <a:spLocks/>
          </p:cNvSpPr>
          <p:nvPr/>
        </p:nvSpPr>
        <p:spPr>
          <a:xfrm>
            <a:off x="2309441" y="4059250"/>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S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Program Algorithms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3</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78107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Google Shape;685;p30"/>
          <p:cNvSpPr txBox="1">
            <a:spLocks/>
          </p:cNvSpPr>
          <p:nvPr/>
        </p:nvSpPr>
        <p:spPr>
          <a:xfrm>
            <a:off x="3340320" y="278299"/>
            <a:ext cx="580368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220" y="1231666"/>
            <a:ext cx="5039218" cy="2132336"/>
          </a:xfrm>
          <a:prstGeom prst="rect">
            <a:avLst/>
          </a:prstGeom>
        </p:spPr>
      </p:pic>
      <p:sp>
        <p:nvSpPr>
          <p:cNvPr id="6" name="Rectangle 5"/>
          <p:cNvSpPr/>
          <p:nvPr/>
        </p:nvSpPr>
        <p:spPr>
          <a:xfrm>
            <a:off x="4376767" y="3725190"/>
            <a:ext cx="3730787"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smtClean="0">
                <a:solidFill>
                  <a:srgbClr val="28324A"/>
                </a:solidFill>
                <a:latin typeface="Source Sans Pro"/>
                <a:ea typeface="Source Sans Pro"/>
                <a:cs typeface="Source Sans Pro"/>
                <a:sym typeface="Source Sans Pro"/>
              </a:rPr>
              <a:t>Outcome: </a:t>
            </a:r>
            <a:r>
              <a:rPr lang="en-SG" sz="1600" dirty="0" smtClean="0">
                <a:solidFill>
                  <a:srgbClr val="28324A"/>
                </a:solidFill>
                <a:latin typeface="Source Sans Pro"/>
                <a:ea typeface="Source Sans Pro"/>
                <a:cs typeface="Source Sans Pro"/>
                <a:sym typeface="Source Sans Pro"/>
              </a:rPr>
              <a:t>Group similar content together</a:t>
            </a:r>
            <a:endParaRPr lang="en-SG" sz="1600" dirty="0">
              <a:solidFill>
                <a:srgbClr val="28324A"/>
              </a:solidFill>
              <a:latin typeface="Source Sans Pro"/>
              <a:ea typeface="Source Sans Pro"/>
              <a:cs typeface="Source Sans Pro"/>
              <a:sym typeface="Source Sans Pro"/>
            </a:endParaRPr>
          </a:p>
        </p:txBody>
      </p:sp>
      <p:sp>
        <p:nvSpPr>
          <p:cNvPr id="7" name="Right Arrow 6"/>
          <p:cNvSpPr/>
          <p:nvPr/>
        </p:nvSpPr>
        <p:spPr>
          <a:xfrm rot="4849103">
            <a:off x="7860953" y="3037866"/>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7715437" y="3201544"/>
            <a:ext cx="1234667"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Retirement</a:t>
            </a:r>
            <a:endParaRPr lang="en-SG" sz="1600" dirty="0">
              <a:solidFill>
                <a:srgbClr val="28324A"/>
              </a:solidFill>
              <a:latin typeface="Source Sans Pro"/>
              <a:ea typeface="Source Sans Pro"/>
              <a:cs typeface="Source Sans Pro"/>
              <a:sym typeface="Source Sans Pro"/>
            </a:endParaRPr>
          </a:p>
        </p:txBody>
      </p:sp>
      <p:sp>
        <p:nvSpPr>
          <p:cNvPr id="9" name="Right Arrow 8"/>
          <p:cNvSpPr/>
          <p:nvPr/>
        </p:nvSpPr>
        <p:spPr>
          <a:xfrm rot="19437747">
            <a:off x="7975062" y="160749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8064549" y="1077649"/>
            <a:ext cx="1234667"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Leaves</a:t>
            </a:r>
            <a:endParaRPr lang="en-SG" sz="1600" dirty="0">
              <a:solidFill>
                <a:srgbClr val="28324A"/>
              </a:solidFill>
              <a:latin typeface="Source Sans Pro"/>
              <a:ea typeface="Source Sans Pro"/>
              <a:cs typeface="Source Sans Pro"/>
              <a:sym typeface="Source Sans Pro"/>
            </a:endParaRPr>
          </a:p>
        </p:txBody>
      </p:sp>
      <p:pic>
        <p:nvPicPr>
          <p:cNvPr id="12" name="Picture 11"/>
          <p:cNvPicPr>
            <a:picLocks noChangeAspect="1"/>
          </p:cNvPicPr>
          <p:nvPr/>
        </p:nvPicPr>
        <p:blipFill>
          <a:blip r:embed="rId4"/>
          <a:stretch>
            <a:fillRect/>
          </a:stretch>
        </p:blipFill>
        <p:spPr>
          <a:xfrm>
            <a:off x="169936" y="207842"/>
            <a:ext cx="3002793" cy="113849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856" y="1967389"/>
            <a:ext cx="3081377" cy="2474807"/>
          </a:xfrm>
          <a:prstGeom prst="rect">
            <a:avLst/>
          </a:prstGeom>
        </p:spPr>
      </p:pic>
      <p:sp>
        <p:nvSpPr>
          <p:cNvPr id="3" name="Rectangle 2"/>
          <p:cNvSpPr/>
          <p:nvPr/>
        </p:nvSpPr>
        <p:spPr>
          <a:xfrm>
            <a:off x="3441920" y="0"/>
            <a:ext cx="0" cy="51436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45156" y="1077649"/>
            <a:ext cx="846667" cy="32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129856" y="2826922"/>
            <a:ext cx="3091552" cy="16999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rot="5400000">
            <a:off x="221889" y="1569890"/>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0097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3" grpId="0" animBg="1"/>
      <p:bldP spid="15" grpId="0" animBg="1"/>
      <p:bldP spid="16" grpId="0" animBg="1"/>
    </p:bld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4492</TotalTime>
  <Words>1708</Words>
  <Application>Microsoft Office PowerPoint</Application>
  <PresentationFormat>On-screen Show (16:9)</PresentationFormat>
  <Paragraphs>264</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Cambria Math</vt:lpstr>
      <vt:lpstr>Arial</vt:lpstr>
      <vt:lpstr>Source Sans Pro</vt:lpstr>
      <vt:lpstr>Oswald</vt:lpstr>
      <vt:lpstr>Quince template</vt:lpstr>
      <vt:lpstr>Graph Based Search</vt:lpstr>
      <vt:lpstr>Introduction</vt:lpstr>
      <vt:lpstr>PROBLEM STATEMENT</vt:lpstr>
      <vt:lpstr>PowerPoint Presentation</vt:lpstr>
      <vt:lpstr>PowerPoint Presentation</vt:lpstr>
      <vt:lpstr>PowerPoint Presentation</vt:lpstr>
      <vt:lpstr>PowerPoint Presentation</vt:lpstr>
      <vt:lpstr>Program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Afterthoughts</vt:lpstr>
      <vt:lpstr>PowerPoint Presentation</vt:lpstr>
      <vt:lpstr>PowerPoint Presentation</vt:lpstr>
      <vt:lpstr>PowerPoint Presentation</vt:lpstr>
      <vt:lpstr>PowerPoint Presentation</vt:lpstr>
      <vt:lpstr>THANK YOU!</vt:lpstr>
      <vt:lpstr>IN TWO OR THREE COLUMNS</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Based Search</dc:title>
  <cp:lastModifiedBy>Andy Ang</cp:lastModifiedBy>
  <cp:revision>224</cp:revision>
  <dcterms:modified xsi:type="dcterms:W3CDTF">2019-07-09T09:11:04Z</dcterms:modified>
</cp:coreProperties>
</file>