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6"/>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299" r:id="rId14"/>
    <p:sldId id="296" r:id="rId15"/>
    <p:sldId id="297" r:id="rId16"/>
    <p:sldId id="291" r:id="rId17"/>
    <p:sldId id="294" r:id="rId18"/>
    <p:sldId id="292" r:id="rId19"/>
    <p:sldId id="293" r:id="rId20"/>
    <p:sldId id="280" r:id="rId21"/>
    <p:sldId id="264" r:id="rId22"/>
    <p:sldId id="260" r:id="rId23"/>
    <p:sldId id="265" r:id="rId24"/>
    <p:sldId id="266" r:id="rId25"/>
    <p:sldId id="267" r:id="rId26"/>
    <p:sldId id="268" r:id="rId27"/>
    <p:sldId id="269" r:id="rId28"/>
    <p:sldId id="271" r:id="rId29"/>
    <p:sldId id="272" r:id="rId30"/>
    <p:sldId id="274" r:id="rId31"/>
    <p:sldId id="275" r:id="rId32"/>
    <p:sldId id="282" r:id="rId33"/>
    <p:sldId id="283" r:id="rId34"/>
    <p:sldId id="284" r:id="rId35"/>
  </p:sldIdLst>
  <p:sldSz cx="9144000" cy="5143500" type="screen16x9"/>
  <p:notesSz cx="6858000" cy="9144000"/>
  <p:embeddedFontLst>
    <p:embeddedFont>
      <p:font typeface="Source Sans Pro" panose="020B0503030403020204" pitchFamily="34" charset="0"/>
      <p:regular r:id="rId37"/>
      <p:bold r:id="rId38"/>
      <p:italic r:id="rId39"/>
      <p:boldItalic r:id="rId40"/>
    </p:embeddedFont>
    <p:embeddedFont>
      <p:font typeface="Oswald" panose="02000503000000000000" pitchFamily="2"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55" autoAdjust="0"/>
  </p:normalViewPr>
  <p:slideViewPr>
    <p:cSldViewPr snapToGrid="0">
      <p:cViewPr varScale="1">
        <p:scale>
          <a:sx n="87" d="100"/>
          <a:sy n="87" d="100"/>
        </p:scale>
        <p:origin x="9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next stage is to clean the training dataset, and this is done with various data preprocessing steps. Data preprocessing step is the most important and also the most difficult part text mining. So to begin,</a:t>
            </a:r>
            <a:r>
              <a:rPr lang="en-US" baseline="0" dirty="0" smtClean="0"/>
              <a:t> </a:t>
            </a:r>
            <a:r>
              <a:rPr lang="en-US" dirty="0" smtClean="0"/>
              <a:t>First is to perform tokenization. Tokenization refers to dividing the text into a sequence of words. For our project, we used </a:t>
            </a:r>
            <a:r>
              <a:rPr lang="en-US" dirty="0" err="1" smtClean="0"/>
              <a:t>nltk</a:t>
            </a:r>
            <a:r>
              <a:rPr lang="en-US" dirty="0" smtClean="0"/>
              <a:t> library to perform the tokenization. We would loop through each tweet in the dataset and remove words like @user as it doesn’t contribute anything and then divide the tweet into individual words. Followed by transforming every word into lower case. This avoids having multiple copies of the same words. And then removing punctuation, as it doesn’t add any extra information while treating text data. Removing them will help us reduce the size of the training data. After that we also performed stemming, stemming refers to the removing of all the “</a:t>
            </a:r>
            <a:r>
              <a:rPr lang="en-US" dirty="0" err="1" smtClean="0"/>
              <a:t>ing</a:t>
            </a:r>
            <a:r>
              <a:rPr lang="en-US" dirty="0" smtClean="0"/>
              <a:t>”, “s” etc. For example, a word sleeping would become sleep. Followed by removing single and double letters, for example words like “a”, “is” And lastly rejoining the tokenized words for each tweet into a complete sentence. </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9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Market basket analysis (or association rules) and collaborative filtering answer fundamentally different questions. Collaborative filtering can answer a question “What items do users with interests similar to yours like?” (Fig. 1), whereas association rules answer a question “What items do frequently appear together?” The answer to the first question can be used to recommend you products, videos, restaurants, hotels or any other content that 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systems. However, collaborative filtering is most effective when there is a rich history of user preferences or behavior. In the meantime, association rules can recommend you products that you will very likely purchase based on a set of products that are currently in your basket (Fig. 2). For example, if you buy a burger and fries, you will probably want soda; or a very famous example, those 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smtClean="0"/>
              <a:t>analysed</a:t>
            </a:r>
            <a:r>
              <a:rPr lang="en-US" dirty="0" smtClean="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946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d2061351b_17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d2061351b_17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HR policies are very long and boring. Furthermore, people do not know what to search for. Hence, a discovery of terms related to search word should be available to let them discover topic of interest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Search Engine with knowledge panel.</a:t>
            </a:r>
            <a:r>
              <a:rPr lang="en-US" baseline="0" dirty="0" smtClean="0"/>
              <a:t> </a:t>
            </a:r>
            <a:r>
              <a:rPr lang="en-US" dirty="0" smtClean="0"/>
              <a:t>Containing related terms.</a:t>
            </a:r>
            <a:r>
              <a:rPr lang="en-US" baseline="0" dirty="0" smtClean="0"/>
              <a:t> </a:t>
            </a:r>
            <a:r>
              <a:rPr lang="en-US" dirty="0" smtClean="0"/>
              <a:t>Recommendation based on user profile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used HTML, CSS, and Vue.js for the front end of my web application, using python for my backend logic. Retrieving data from neo4j database, which is a graph database. I have also used flask framework and </a:t>
            </a:r>
            <a:r>
              <a:rPr lang="en-SG" dirty="0" err="1"/>
              <a:t>scrapy</a:t>
            </a:r>
            <a:r>
              <a:rPr lang="en-SG" dirty="0"/>
              <a:t> for data scraping</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step of building my web application is to populate the</a:t>
            </a:r>
            <a:r>
              <a:rPr lang="en-SG" baseline="0" dirty="0"/>
              <a:t> database, I have created a spider using </a:t>
            </a:r>
            <a:r>
              <a:rPr lang="en-SG" baseline="0" dirty="0" err="1"/>
              <a:t>Scrapy</a:t>
            </a:r>
            <a:r>
              <a:rPr lang="en-SG" baseline="0" dirty="0"/>
              <a:t> to scrape data from a HR Policy website. From the data, I will identify and extract important relationships of the policies. The relationships should be in a structured format for an easy extraction from the various policies. Next, I performed document clustering using K-means algorithm to find hidden relationships between different text documents. All these data will then be inserted into the neo4j database. After that I created the app using flask framework, and used a method called user-based collaborative filtering to recommend policies to users. Basically this method will find users who are similar to you, in terms of age, department and search history to recommend policies that they have already searched but you have not. Lastly, there </a:t>
            </a:r>
            <a:r>
              <a:rPr lang="en-SG" baseline="0"/>
              <a:t>is a </a:t>
            </a:r>
            <a:r>
              <a:rPr lang="en-SG" baseline="0" dirty="0"/>
              <a:t>loop where users will be contributing search data to the database for a better accurate recommendation</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00CEF6"/>
              </a:buClr>
              <a:buSzPts val="1400"/>
              <a:buNone/>
              <a:defRPr sz="1400">
                <a:solidFill>
                  <a:srgbClr val="00CEF6"/>
                </a:solidFill>
              </a:defRPr>
            </a:lvl1pPr>
          </a:lstStyle>
          <a:p>
            <a:endParaRPr/>
          </a:p>
        </p:txBody>
      </p:sp>
      <p:sp>
        <p:nvSpPr>
          <p:cNvPr id="336" name="Google Shape;336;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7" name="Google Shape;337;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8" name="Google Shape;338;p9"/>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9"/>
          <p:cNvGrpSpPr/>
          <p:nvPr/>
        </p:nvGrpSpPr>
        <p:grpSpPr>
          <a:xfrm>
            <a:off x="-9525" y="4462475"/>
            <a:ext cx="9167825" cy="595300"/>
            <a:chOff x="-9525" y="4462475"/>
            <a:chExt cx="9167825" cy="595300"/>
          </a:xfrm>
        </p:grpSpPr>
        <p:sp>
          <p:nvSpPr>
            <p:cNvPr id="342" name="Google Shape;342;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43" name="Google Shape;343;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44" name="Google Shape;344;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45" name="Google Shape;345;p9"/>
          <p:cNvGrpSpPr/>
          <p:nvPr/>
        </p:nvGrpSpPr>
        <p:grpSpPr>
          <a:xfrm>
            <a:off x="-42837" y="4443488"/>
            <a:ext cx="9229575" cy="642787"/>
            <a:chOff x="-42837" y="4443488"/>
            <a:chExt cx="9229575" cy="642787"/>
          </a:xfrm>
        </p:grpSpPr>
        <p:sp>
          <p:nvSpPr>
            <p:cNvPr id="346" name="Google Shape;346;p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9"/>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s://www.fontsquirrel.com/fonts/source-sans-pro"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sp>
        <p:nvSpPr>
          <p:cNvPr id="507" name="Google Shape;507;p19"/>
          <p:cNvSpPr txBox="1">
            <a:spLocks noGrp="1"/>
          </p:cNvSpPr>
          <p:nvPr>
            <p:ph type="subTitle" idx="4294967295"/>
          </p:nvPr>
        </p:nvSpPr>
        <p:spPr>
          <a:xfrm>
            <a:off x="2169650" y="3297251"/>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Clustering 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smtClean="0"/>
              <a:t>Tokenization</a:t>
            </a:r>
          </a:p>
          <a:p>
            <a:pPr marL="444500" lvl="0" indent="-342900">
              <a:spcBef>
                <a:spcPts val="0"/>
              </a:spcBef>
              <a:buFont typeface="+mj-lt"/>
              <a:buAutoNum type="arabicPeriod"/>
            </a:pPr>
            <a:r>
              <a:rPr lang="en-US" sz="1600" dirty="0" smtClean="0"/>
              <a:t>Lowercase every word</a:t>
            </a:r>
          </a:p>
          <a:p>
            <a:pPr marL="444500" lvl="0" indent="-342900">
              <a:spcBef>
                <a:spcPts val="0"/>
              </a:spcBef>
              <a:buFont typeface="+mj-lt"/>
              <a:buAutoNum type="arabicPeriod"/>
            </a:pPr>
            <a:r>
              <a:rPr lang="en-US" sz="1600" dirty="0" smtClean="0"/>
              <a:t>Remove punctuations</a:t>
            </a:r>
          </a:p>
          <a:p>
            <a:pPr marL="444500" lvl="0" indent="-342900">
              <a:spcBef>
                <a:spcPts val="0"/>
              </a:spcBef>
              <a:buFont typeface="+mj-lt"/>
              <a:buAutoNum type="arabicPeriod"/>
            </a:pPr>
            <a:r>
              <a:rPr lang="en-US" sz="1600" dirty="0" smtClean="0"/>
              <a:t>Remove </a:t>
            </a:r>
            <a:r>
              <a:rPr lang="en-US" sz="1600" dirty="0" err="1" smtClean="0"/>
              <a:t>stopwords</a:t>
            </a:r>
            <a:endParaRPr lang="en-US" sz="1600" dirty="0" smtClean="0"/>
          </a:p>
          <a:p>
            <a:pPr marL="444500" lvl="0" indent="-342900">
              <a:spcBef>
                <a:spcPts val="0"/>
              </a:spcBef>
              <a:buFont typeface="+mj-lt"/>
              <a:buAutoNum type="arabicPeriod"/>
            </a:pPr>
            <a:r>
              <a:rPr lang="en-US" sz="1600" dirty="0" smtClean="0"/>
              <a:t>Perform stemming</a:t>
            </a:r>
          </a:p>
          <a:p>
            <a:pPr marL="444500" lvl="0" indent="-342900">
              <a:spcBef>
                <a:spcPts val="0"/>
              </a:spcBef>
              <a:buFont typeface="+mj-lt"/>
              <a:buAutoNum type="arabicPeriod"/>
            </a:pPr>
            <a:r>
              <a:rPr lang="en-US" sz="1600" dirty="0" smtClean="0"/>
              <a:t>Remove single and double letters</a:t>
            </a:r>
          </a:p>
          <a:p>
            <a:pPr marL="444500" lvl="0" indent="-342900">
              <a:spcBef>
                <a:spcPts val="0"/>
              </a:spcBef>
              <a:buFont typeface="+mj-lt"/>
              <a:buAutoNum type="arabicPeriod"/>
            </a:pPr>
            <a:r>
              <a:rPr lang="en-US" sz="1600" dirty="0" smtClean="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Data </a:t>
            </a: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endParaRPr lang="en-SG" sz="1800" b="1" dirty="0">
              <a:solidFill>
                <a:srgbClr val="28324A"/>
              </a:solidFill>
              <a:latin typeface="Source Sans Pro"/>
              <a:ea typeface="Source Sans Pro"/>
              <a:cs typeface="Source Sans Pro"/>
              <a:sym typeface="Source Sans Pro"/>
            </a:endParaRP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endParaRPr lang="en-US" sz="1800" b="1" dirty="0" smtClean="0"/>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endParaRPr lang="en-US" sz="1800" b="1" dirty="0" smtClean="0"/>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Before</a:t>
            </a:r>
            <a:r>
              <a:rPr lang="en-SG" sz="1600" dirty="0" smtClean="0">
                <a:solidFill>
                  <a:srgbClr val="28324A"/>
                </a:solidFill>
                <a:latin typeface="Source Sans Pro"/>
                <a:ea typeface="Source Sans Pro"/>
                <a:cs typeface="Source Sans Pro"/>
                <a:sym typeface="Source Sans Pro"/>
              </a:rPr>
              <a:t>: ‘This policies are interesting’</a:t>
            </a:r>
          </a:p>
          <a:p>
            <a:r>
              <a:rPr lang="en-SG" sz="1600" b="1" dirty="0" smtClean="0">
                <a:solidFill>
                  <a:srgbClr val="28324A"/>
                </a:solidFill>
                <a:latin typeface="Source Sans Pro"/>
                <a:ea typeface="Source Sans Pro"/>
                <a:cs typeface="Source Sans Pro"/>
                <a:sym typeface="Source Sans Pro"/>
              </a:rPr>
              <a:t>After</a:t>
            </a:r>
            <a:r>
              <a:rPr lang="en-SG" sz="1600" dirty="0" smtClean="0">
                <a:solidFill>
                  <a:srgbClr val="28324A"/>
                </a:solidFill>
                <a:latin typeface="Source Sans Pro"/>
                <a:ea typeface="Source Sans Pro"/>
                <a:cs typeface="Source Sans Pro"/>
                <a:sym typeface="Source Sans Pro"/>
              </a:rPr>
              <a:t>: ‘This’, ‘policies’, ‘are’, ‘interesting’</a:t>
            </a:r>
            <a:endParaRPr lang="en-SG" sz="1600" dirty="0">
              <a:solidFill>
                <a:srgbClr val="28324A"/>
              </a:solidFill>
              <a:latin typeface="Source Sans Pro"/>
              <a:ea typeface="Source Sans Pro"/>
              <a:cs typeface="Source Sans Pro"/>
              <a:sym typeface="Source Sans Pro"/>
            </a:endParaRP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rPr>
              <a:t>Before</a:t>
            </a:r>
            <a:r>
              <a:rPr lang="en-SG" sz="1600" dirty="0" smtClean="0">
                <a:solidFill>
                  <a:srgbClr val="28324A"/>
                </a:solidFill>
                <a:latin typeface="Source Sans Pro"/>
                <a:ea typeface="Source Sans Pro"/>
                <a:cs typeface="Source Sans Pro"/>
              </a:rPr>
              <a:t>: ‘policies’, ‘interesting’</a:t>
            </a:r>
          </a:p>
          <a:p>
            <a:r>
              <a:rPr lang="en-SG" sz="1600" b="1" dirty="0" smtClean="0">
                <a:solidFill>
                  <a:srgbClr val="28324A"/>
                </a:solidFill>
                <a:latin typeface="Source Sans Pro"/>
                <a:ea typeface="Source Sans Pro"/>
                <a:cs typeface="Source Sans Pro"/>
              </a:rPr>
              <a:t>After</a:t>
            </a:r>
            <a:r>
              <a:rPr lang="en-SG" sz="1600" dirty="0" smtClean="0">
                <a:solidFill>
                  <a:srgbClr val="28324A"/>
                </a:solidFill>
                <a:latin typeface="Source Sans Pro"/>
                <a:ea typeface="Source Sans Pro"/>
                <a:cs typeface="Source Sans Pro"/>
              </a:rPr>
              <a:t>: ‘policy’, ‘interest’</a:t>
            </a:r>
            <a:endParaRPr lang="en-SG" sz="1600" dirty="0">
              <a:solidFill>
                <a:srgbClr val="28324A"/>
              </a:solidFill>
              <a:latin typeface="Source Sans Pro"/>
              <a:ea typeface="Source Sans Pro"/>
              <a:cs typeface="Source Sans Pro"/>
            </a:endParaRPr>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Select 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a:t>
            </a:r>
            <a:r>
              <a:rPr lang="en-US" sz="1600" dirty="0" smtClean="0"/>
              <a:t>2 - 5 till </a:t>
            </a:r>
            <a:r>
              <a:rPr lang="en-US" sz="1600" dirty="0"/>
              <a:t>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CLUSTERING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endParaRPr lang="en-SG" sz="1800" b="1" dirty="0">
              <a:solidFill>
                <a:srgbClr val="28324A"/>
              </a:solidFill>
              <a:latin typeface="Source Sans Pro"/>
              <a:ea typeface="Source Sans Pro"/>
              <a:cs typeface="Source Sans Pro"/>
              <a:sym typeface="Source Sans Pro"/>
            </a:endParaRP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endParaRPr lang="en-US" sz="1800" b="1" dirty="0" smtClean="0"/>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endParaRPr lang="en-US" sz="1800"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Tree>
    <p:extLst>
      <p:ext uri="{BB962C8B-B14F-4D97-AF65-F5344CB8AC3E}">
        <p14:creationId xmlns:p14="http://schemas.microsoft.com/office/powerpoint/2010/main" val="3788926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Clustering</a:t>
            </a:r>
          </a:p>
          <a:p>
            <a:pPr marL="285750" indent="-285750"/>
            <a:r>
              <a:rPr lang="en" dirty="0" smtClean="0"/>
              <a:t>Us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Classification</a:t>
            </a:r>
          </a:p>
          <a:p>
            <a:pPr marL="285750" indent="-285750"/>
            <a:r>
              <a:rPr lang="en" dirty="0" smtClean="0"/>
              <a:t>R</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COMPARISON</a:t>
            </a:r>
            <a:endParaRPr lang="en-SG" sz="3200" dirty="0"/>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COLLABORATIVE FILTERING</a:t>
            </a:r>
            <a:endParaRPr lang="en-SG" sz="3200" dirty="0"/>
          </a:p>
        </p:txBody>
      </p:sp>
      <p:grpSp>
        <p:nvGrpSpPr>
          <p:cNvPr id="10" name="Google Shape;837;p40"/>
          <p:cNvGrpSpPr/>
          <p:nvPr/>
        </p:nvGrpSpPr>
        <p:grpSpPr>
          <a:xfrm>
            <a:off x="3889823" y="1203664"/>
            <a:ext cx="572513" cy="675769"/>
            <a:chOff x="584925" y="922575"/>
            <a:chExt cx="415200" cy="502525"/>
          </a:xfrm>
          <a:solidFill>
            <a:schemeClr val="accent2">
              <a:lumMod val="75000"/>
            </a:schemeClr>
          </a:solidFill>
        </p:grpSpPr>
        <p:sp>
          <p:nvSpPr>
            <p:cNvPr id="11"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078892" y="2267941"/>
            <a:ext cx="954107" cy="1015663"/>
          </a:xfrm>
          <a:prstGeom prst="rect">
            <a:avLst/>
          </a:prstGeom>
        </p:spPr>
        <p:txBody>
          <a:bodyPr wrap="none">
            <a:spAutoFit/>
          </a:bodyPr>
          <a:lstStyle/>
          <a:p>
            <a:r>
              <a:rPr lang="en" sz="6000" dirty="0" smtClean="0">
                <a:solidFill>
                  <a:srgbClr val="28324A"/>
                </a:solidFill>
                <a:latin typeface="Source Sans Pro"/>
                <a:ea typeface="Source Sans Pro"/>
                <a:cs typeface="Source Sans Pro"/>
                <a:sym typeface="Source Sans Pro"/>
              </a:rPr>
              <a:t>👩</a:t>
            </a:r>
            <a:endParaRPr lang="en-SG" sz="6000" dirty="0"/>
          </a:p>
        </p:txBody>
      </p:sp>
      <p:sp>
        <p:nvSpPr>
          <p:cNvPr id="18" name="Rectangle 17"/>
          <p:cNvSpPr/>
          <p:nvPr/>
        </p:nvSpPr>
        <p:spPr>
          <a:xfrm>
            <a:off x="5073015" y="2288282"/>
            <a:ext cx="954107" cy="1015663"/>
          </a:xfrm>
          <a:prstGeom prst="rect">
            <a:avLst/>
          </a:prstGeom>
        </p:spPr>
        <p:txBody>
          <a:bodyPr wrap="none">
            <a:spAutoFit/>
          </a:bodyPr>
          <a:lstStyle/>
          <a:p>
            <a:r>
              <a:rPr lang="en" sz="6000" dirty="0" smtClean="0">
                <a:solidFill>
                  <a:srgbClr val="28324A"/>
                </a:solidFill>
                <a:latin typeface="Source Sans Pro"/>
                <a:ea typeface="Source Sans Pro"/>
                <a:cs typeface="Source Sans Pro"/>
                <a:sym typeface="Source Sans Pro"/>
              </a:rPr>
              <a:t>👨</a:t>
            </a:r>
            <a:endParaRPr lang="en-SG" sz="6000" dirty="0"/>
          </a:p>
        </p:txBody>
      </p:sp>
      <p:grpSp>
        <p:nvGrpSpPr>
          <p:cNvPr id="21" name="Google Shape;837;p40"/>
          <p:cNvGrpSpPr/>
          <p:nvPr/>
        </p:nvGrpSpPr>
        <p:grpSpPr>
          <a:xfrm>
            <a:off x="4694290" y="1219119"/>
            <a:ext cx="572513" cy="675769"/>
            <a:chOff x="584925" y="922575"/>
            <a:chExt cx="415200" cy="502525"/>
          </a:xfrm>
          <a:solidFill>
            <a:srgbClr val="92D050"/>
          </a:solidFill>
        </p:grpSpPr>
        <p:sp>
          <p:nvSpPr>
            <p:cNvPr id="22"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7;p40"/>
          <p:cNvGrpSpPr/>
          <p:nvPr/>
        </p:nvGrpSpPr>
        <p:grpSpPr>
          <a:xfrm>
            <a:off x="4285743" y="3712914"/>
            <a:ext cx="572513" cy="675769"/>
            <a:chOff x="584925" y="922575"/>
            <a:chExt cx="415200" cy="502525"/>
          </a:xfrm>
          <a:solidFill>
            <a:schemeClr val="accent1"/>
          </a:solidFill>
        </p:grpSpPr>
        <p:sp>
          <p:nvSpPr>
            <p:cNvPr id="26"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Left-Right Arrow 28"/>
          <p:cNvSpPr/>
          <p:nvPr/>
        </p:nvSpPr>
        <p:spPr>
          <a:xfrm>
            <a:off x="4265007" y="2589977"/>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Google Shape;500;p18"/>
          <p:cNvSpPr txBox="1">
            <a:spLocks/>
          </p:cNvSpPr>
          <p:nvPr/>
        </p:nvSpPr>
        <p:spPr>
          <a:xfrm>
            <a:off x="3953062" y="2687326"/>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Similar users</a:t>
            </a:r>
            <a:endParaRPr lang="en-SG" sz="1400" dirty="0"/>
          </a:p>
        </p:txBody>
      </p:sp>
      <p:sp>
        <p:nvSpPr>
          <p:cNvPr id="31" name="Google Shape;500;p18"/>
          <p:cNvSpPr txBox="1">
            <a:spLocks/>
          </p:cNvSpPr>
          <p:nvPr/>
        </p:nvSpPr>
        <p:spPr>
          <a:xfrm>
            <a:off x="3682314" y="781683"/>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Read by both users</a:t>
            </a:r>
            <a:endParaRPr lang="en-SG" sz="1400" dirty="0"/>
          </a:p>
        </p:txBody>
      </p:sp>
      <p:sp>
        <p:nvSpPr>
          <p:cNvPr id="32" name="Right Arrow 31"/>
          <p:cNvSpPr/>
          <p:nvPr/>
        </p:nvSpPr>
        <p:spPr>
          <a:xfrm rot="18952652">
            <a:off x="3818649" y="207035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ight Arrow 32"/>
          <p:cNvSpPr/>
          <p:nvPr/>
        </p:nvSpPr>
        <p:spPr>
          <a:xfrm rot="13243191">
            <a:off x="4854527" y="2076547"/>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ight Arrow 33"/>
          <p:cNvSpPr/>
          <p:nvPr/>
        </p:nvSpPr>
        <p:spPr>
          <a:xfrm rot="18952652">
            <a:off x="4925141" y="339478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ight Arrow 34"/>
          <p:cNvSpPr/>
          <p:nvPr/>
        </p:nvSpPr>
        <p:spPr>
          <a:xfrm rot="2659609">
            <a:off x="3642342" y="341035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Google Shape;500;p18"/>
          <p:cNvSpPr txBox="1">
            <a:spLocks/>
          </p:cNvSpPr>
          <p:nvPr/>
        </p:nvSpPr>
        <p:spPr>
          <a:xfrm>
            <a:off x="4839074" y="3712914"/>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Read by her, recommended to him</a:t>
            </a:r>
            <a:endParaRPr lang="en-SG" sz="1400" dirty="0"/>
          </a:p>
        </p:txBody>
      </p:sp>
    </p:spTree>
    <p:extLst>
      <p:ext uri="{BB962C8B-B14F-4D97-AF65-F5344CB8AC3E}">
        <p14:creationId xmlns:p14="http://schemas.microsoft.com/office/powerpoint/2010/main" val="37511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animBg="1"/>
      <p:bldP spid="33" grpId="0" animBg="1"/>
      <p:bldP spid="34" grpId="0" animBg="1"/>
      <p:bldP spid="35" grpId="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Collaborative Filtering</a:t>
            </a:r>
          </a:p>
          <a:p>
            <a:pPr marL="285750" indent="-285750"/>
            <a:r>
              <a:rPr lang="en" dirty="0" smtClean="0"/>
              <a:t>User based approach</a:t>
            </a:r>
          </a:p>
          <a:p>
            <a:pPr marL="285750" indent="-285750"/>
            <a:r>
              <a:rPr lang="en" dirty="0" smtClean="0"/>
              <a:t>Answers “what items do users with interest similar to yours like?”</a:t>
            </a:r>
          </a:p>
          <a:p>
            <a:pPr marL="285750" indent="-285750"/>
            <a:r>
              <a:rPr lang="en-SG" dirty="0" smtClean="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Market Basket Analysis</a:t>
            </a:r>
          </a:p>
          <a:p>
            <a:pPr marL="285750" indent="-285750"/>
            <a:r>
              <a:rPr lang="en" dirty="0" smtClean="0"/>
              <a:t>Rule based approach</a:t>
            </a:r>
          </a:p>
          <a:p>
            <a:pPr marL="285750" indent="-285750"/>
            <a:r>
              <a:rPr lang="en" dirty="0" smtClean="0"/>
              <a:t>Answers “what items frequently appear together?”</a:t>
            </a:r>
          </a:p>
          <a:p>
            <a:pPr marL="285750" indent="-285750"/>
            <a:r>
              <a:rPr lang="en-SG" dirty="0" smtClean="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COMPARISON</a:t>
            </a:r>
            <a:endParaRPr lang="en-SG" sz="3200" dirty="0"/>
          </a:p>
        </p:txBody>
      </p:sp>
    </p:spTree>
    <p:extLst>
      <p:ext uri="{BB962C8B-B14F-4D97-AF65-F5344CB8AC3E}">
        <p14:creationId xmlns:p14="http://schemas.microsoft.com/office/powerpoint/2010/main" val="1236352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smtClean="0"/>
              <a:t>Did not work with graph database before</a:t>
            </a:r>
          </a:p>
          <a:p>
            <a:pPr lvl="0">
              <a:spcBef>
                <a:spcPts val="0"/>
              </a:spcBef>
            </a:pPr>
            <a:r>
              <a:rPr lang="en-US" dirty="0" smtClean="0"/>
              <a:t>Recommendation system algorithm</a:t>
            </a: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smtClean="0"/>
              <a:t>Neo4j</a:t>
            </a:r>
          </a:p>
          <a:p>
            <a:pPr lvl="0">
              <a:spcBef>
                <a:spcPts val="0"/>
              </a:spcBef>
            </a:pPr>
            <a:r>
              <a:rPr lang="en-US" dirty="0" smtClean="0"/>
              <a:t>Text mining</a:t>
            </a:r>
          </a:p>
          <a:p>
            <a:pPr lvl="0">
              <a:spcBef>
                <a:spcPts val="0"/>
              </a:spcBef>
            </a:pPr>
            <a:r>
              <a:rPr lang="en-US" dirty="0" smtClean="0"/>
              <a:t>Vue.js</a:t>
            </a:r>
            <a:endParaRPr lang="en-US" dirty="0"/>
          </a:p>
          <a:p>
            <a:pPr lvl="0">
              <a:spcBef>
                <a:spcPts val="0"/>
              </a:spcBef>
            </a:pPr>
            <a:r>
              <a:rPr lang="en-US" dirty="0" smtClean="0"/>
              <a:t>Recommendation system</a:t>
            </a:r>
          </a:p>
          <a:p>
            <a:pPr lvl="0">
              <a:spcBef>
                <a:spcPts val="0"/>
              </a:spcBef>
            </a:pPr>
            <a:r>
              <a:rPr lang="en-US" dirty="0" smtClean="0"/>
              <a:t>Web scraping</a:t>
            </a: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extLst>
      <p:ext uri="{BB962C8B-B14F-4D97-AF65-F5344CB8AC3E}">
        <p14:creationId xmlns:p14="http://schemas.microsoft.com/office/powerpoint/2010/main" val="3808333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a:t>Deployability</a:t>
            </a:r>
            <a:endParaRPr lang="en-US" dirty="0"/>
          </a:p>
          <a:p>
            <a:pPr lvl="0">
              <a:spcBef>
                <a:spcPts val="0"/>
              </a:spcBef>
            </a:pPr>
            <a:r>
              <a:rPr lang="en-US" dirty="0"/>
              <a:t>Text summarization (for extracting important information of a policy)</a:t>
            </a:r>
          </a:p>
          <a:p>
            <a:pPr lvl="0">
              <a:spcBef>
                <a:spcPts val="0"/>
              </a:spcBef>
            </a:pPr>
            <a:r>
              <a:rPr lang="en-US" dirty="0"/>
              <a:t>Text correction/suggestion (when people misspelled)</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l">
              <a:buClr>
                <a:schemeClr val="dk1"/>
              </a:buClr>
              <a:buSzPts val="1100"/>
              <a:buNone/>
            </a:pPr>
            <a:r>
              <a:rPr lang="en-US" sz="2800" dirty="0"/>
              <a:t>HR policies are very long and boring. Furthermore, people do not know what to search for. Hence, a discovery of terms related to search word should be available to let them discover topic of interest</a:t>
            </a:r>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a:t>
            </a:r>
            <a:r>
              <a:rPr lang="en">
                <a:solidFill>
                  <a:srgbClr val="3C78D8"/>
                </a:solidFill>
              </a:rPr>
              <a:t>PICTURE</a:t>
            </a:r>
            <a:r>
              <a:rPr lang="en"/>
              <a:t> IS WORTH A THOUSAND WORDS</a:t>
            </a:r>
            <a:endParaRPr/>
          </a:p>
        </p:txBody>
      </p:sp>
      <p:sp>
        <p:nvSpPr>
          <p:cNvPr id="541" name="Google Shape;541;p22"/>
          <p:cNvSpPr txBox="1">
            <a:spLocks noGrp="1"/>
          </p:cNvSpPr>
          <p:nvPr>
            <p:ph type="body" idx="1"/>
          </p:nvPr>
        </p:nvSpPr>
        <p:spPr>
          <a:xfrm>
            <a:off x="442975" y="1641300"/>
            <a:ext cx="2580300" cy="24705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a:t>A complex idea can be conveyed with just a single still image.</a:t>
            </a:r>
            <a:endParaRPr sz="1800"/>
          </a:p>
        </p:txBody>
      </p:sp>
      <p:pic>
        <p:nvPicPr>
          <p:cNvPr id="542" name="Google Shape;542;p22"/>
          <p:cNvPicPr preferRelativeResize="0"/>
          <p:nvPr/>
        </p:nvPicPr>
        <p:blipFill>
          <a:blip r:embed="rId3">
            <a:alphaModFix/>
          </a:blip>
          <a:stretch>
            <a:fillRect/>
          </a:stretch>
        </p:blipFill>
        <p:spPr>
          <a:xfrm>
            <a:off x="3189150" y="1493700"/>
            <a:ext cx="2765700" cy="2765700"/>
          </a:xfrm>
          <a:prstGeom prst="ellipse">
            <a:avLst/>
          </a:prstGeom>
          <a:noFill/>
          <a:ln>
            <a:noFill/>
          </a:ln>
        </p:spPr>
      </p:pic>
      <p:sp>
        <p:nvSpPr>
          <p:cNvPr id="543" name="Google Shape;543;p22"/>
          <p:cNvSpPr txBox="1">
            <a:spLocks noGrp="1"/>
          </p:cNvSpPr>
          <p:nvPr>
            <p:ph type="body" idx="1"/>
          </p:nvPr>
        </p:nvSpPr>
        <p:spPr>
          <a:xfrm>
            <a:off x="6120725" y="1641300"/>
            <a:ext cx="2580300" cy="247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t>Namely making it possible to absorb large amounts of data quickly.</a:t>
            </a:r>
            <a:endParaRPr sz="180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28324A"/>
                </a:solidFill>
              </a:rPr>
              <a:t>WANT BIG IMPACT?</a:t>
            </a:r>
            <a:endParaRPr sz="3600">
              <a:solidFill>
                <a:srgbClr val="28324A"/>
              </a:solidFill>
            </a:endParaRPr>
          </a:p>
          <a:p>
            <a:pPr marL="0" lvl="0" indent="0" algn="ctr" rtl="0">
              <a:spcBef>
                <a:spcPts val="0"/>
              </a:spcBef>
              <a:spcAft>
                <a:spcPts val="0"/>
              </a:spcAft>
              <a:buNone/>
            </a:pPr>
            <a:r>
              <a:rPr lang="en" sz="3600" b="0">
                <a:solidFill>
                  <a:srgbClr val="28324A"/>
                </a:solidFill>
              </a:rPr>
              <a:t>USE BIG IMAGE.</a:t>
            </a:r>
            <a:endParaRPr sz="360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a:t>
            </a:r>
            <a:r>
              <a:rPr lang="en">
                <a:solidFill>
                  <a:srgbClr val="3C78D8"/>
                </a:solidFill>
              </a:rPr>
              <a:t>CHARTS</a:t>
            </a:r>
            <a:r>
              <a:rPr lang="en"/>
              <a:t> TO EXPLAIN YOUR IDEAS</a:t>
            </a:r>
            <a:endParaRPr/>
          </a:p>
        </p:txBody>
      </p:sp>
      <p:grpSp>
        <p:nvGrpSpPr>
          <p:cNvPr id="556" name="Google Shape;556;p24"/>
          <p:cNvGrpSpPr/>
          <p:nvPr/>
        </p:nvGrpSpPr>
        <p:grpSpPr>
          <a:xfrm>
            <a:off x="3099624" y="949849"/>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p:nvPr/>
        </p:nvSpPr>
        <p:spPr>
          <a:xfrm>
            <a:off x="3021959" y="1214200"/>
            <a:ext cx="2903100" cy="2903100"/>
          </a:xfrm>
          <a:prstGeom prst="ellipse">
            <a:avLst/>
          </a:prstGeom>
          <a:noFill/>
          <a:ln w="9525" cap="flat" cmpd="sng">
            <a:solidFill>
              <a:srgbClr val="7F7F7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 USE </a:t>
            </a:r>
            <a:r>
              <a:rPr lang="en">
                <a:solidFill>
                  <a:srgbClr val="3C78D8"/>
                </a:solidFill>
              </a:rPr>
              <a:t>DIAGRAMS</a:t>
            </a:r>
            <a:r>
              <a:rPr lang="en"/>
              <a:t> TO EXPLAIN COMPLEX IDEAS</a:t>
            </a:r>
            <a:endParaRPr/>
          </a:p>
        </p:txBody>
      </p:sp>
      <p:sp>
        <p:nvSpPr>
          <p:cNvPr id="580" name="Google Shape;580;p25"/>
          <p:cNvSpPr/>
          <p:nvPr/>
        </p:nvSpPr>
        <p:spPr>
          <a:xfrm rot="2700000">
            <a:off x="2658025" y="1637234"/>
            <a:ext cx="2481945" cy="907501"/>
          </a:xfrm>
          <a:prstGeom prst="roundRect">
            <a:avLst>
              <a:gd name="adj" fmla="val 50000"/>
            </a:avLst>
          </a:prstGeom>
          <a:solidFill>
            <a:srgbClr val="AFF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1" name="Google Shape;581;p25"/>
          <p:cNvSpPr/>
          <p:nvPr/>
        </p:nvSpPr>
        <p:spPr>
          <a:xfrm rot="2700000">
            <a:off x="3807808" y="2787016"/>
            <a:ext cx="2481945" cy="907501"/>
          </a:xfrm>
          <a:prstGeom prst="roundRect">
            <a:avLst>
              <a:gd name="adj" fmla="val 50000"/>
            </a:avLst>
          </a:prstGeom>
          <a:solidFill>
            <a:srgbClr val="28324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2" name="Google Shape;582;p25"/>
          <p:cNvSpPr/>
          <p:nvPr/>
        </p:nvSpPr>
        <p:spPr>
          <a:xfrm rot="-2700000">
            <a:off x="2657772" y="2786947"/>
            <a:ext cx="2481945" cy="907501"/>
          </a:xfrm>
          <a:prstGeom prst="roundRect">
            <a:avLst>
              <a:gd name="adj" fmla="val 50000"/>
            </a:avLst>
          </a:prstGeom>
          <a:solidFill>
            <a:srgbClr val="3C7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3" name="Google Shape;583;p25"/>
          <p:cNvSpPr/>
          <p:nvPr/>
        </p:nvSpPr>
        <p:spPr>
          <a:xfrm rot="-2700000">
            <a:off x="3807555" y="1637165"/>
            <a:ext cx="2481945" cy="907501"/>
          </a:xfrm>
          <a:prstGeom prst="roundRect">
            <a:avLst>
              <a:gd name="adj" fmla="val 50000"/>
            </a:avLst>
          </a:prstGeom>
          <a:solidFill>
            <a:srgbClr val="00CEF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4" name="Google Shape;584;p25"/>
          <p:cNvSpPr/>
          <p:nvPr/>
        </p:nvSpPr>
        <p:spPr>
          <a:xfrm>
            <a:off x="3633789" y="1814998"/>
            <a:ext cx="1694400" cy="1694400"/>
          </a:xfrm>
          <a:prstGeom prst="ellipse">
            <a:avLst/>
          </a:prstGeom>
          <a:noFill/>
          <a:ln w="76200" cap="flat" cmpd="sng">
            <a:solidFill>
              <a:srgbClr val="7F7F7F">
                <a:alpha val="2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585" name="Google Shape;585;p25"/>
          <p:cNvSpPr/>
          <p:nvPr/>
        </p:nvSpPr>
        <p:spPr>
          <a:xfrm>
            <a:off x="3632411" y="1824888"/>
            <a:ext cx="840300" cy="841500"/>
          </a:xfrm>
          <a:custGeom>
            <a:avLst/>
            <a:gdLst/>
            <a:ahLst/>
            <a:cxnLst/>
            <a:rect l="l" t="t" r="r" b="b"/>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endParaRPr sz="2400" b="0" i="0" u="none" strike="noStrike" cap="none">
              <a:solidFill>
                <a:srgbClr val="000000"/>
              </a:solidFill>
              <a:latin typeface="Arial"/>
              <a:ea typeface="Arial"/>
              <a:cs typeface="Arial"/>
              <a:sym typeface="Arial"/>
            </a:endParaRPr>
          </a:p>
        </p:txBody>
      </p:sp>
      <p:sp>
        <p:nvSpPr>
          <p:cNvPr id="586" name="Google Shape;586;p25"/>
          <p:cNvSpPr/>
          <p:nvPr/>
        </p:nvSpPr>
        <p:spPr>
          <a:xfrm>
            <a:off x="3632411" y="2666172"/>
            <a:ext cx="840300" cy="840300"/>
          </a:xfrm>
          <a:custGeom>
            <a:avLst/>
            <a:gdLst/>
            <a:ahLst/>
            <a:cxnLst/>
            <a:rect l="l" t="t" r="r" b="b"/>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7" name="Google Shape;587;p25"/>
          <p:cNvSpPr/>
          <p:nvPr/>
        </p:nvSpPr>
        <p:spPr>
          <a:xfrm>
            <a:off x="4472916" y="1824888"/>
            <a:ext cx="841500" cy="8415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8" name="Google Shape;588;p25"/>
          <p:cNvSpPr/>
          <p:nvPr/>
        </p:nvSpPr>
        <p:spPr>
          <a:xfrm>
            <a:off x="4472916" y="2666172"/>
            <a:ext cx="841500" cy="840300"/>
          </a:xfrm>
          <a:custGeom>
            <a:avLst/>
            <a:gdLst/>
            <a:ahLst/>
            <a:cxnLst/>
            <a:rect l="l" t="t" r="r" b="b"/>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9" name="Google Shape;589;p25"/>
          <p:cNvSpPr/>
          <p:nvPr/>
        </p:nvSpPr>
        <p:spPr>
          <a:xfrm>
            <a:off x="3852560" y="2045785"/>
            <a:ext cx="1240800" cy="1240800"/>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spcFirstLastPara="1" wrap="square" lIns="91425" tIns="1005825" rIns="91425" bIns="45700" anchor="ctr" anchorCtr="1">
            <a:noAutofit/>
          </a:bodyPr>
          <a:lstStyle/>
          <a:p>
            <a:pPr marL="0" marR="0" lvl="0" indent="0" algn="ctr" rtl="0">
              <a:spcBef>
                <a:spcPts val="0"/>
              </a:spcBef>
              <a:spcAft>
                <a:spcPts val="0"/>
              </a:spcAft>
              <a:buNone/>
            </a:pPr>
            <a:r>
              <a:rPr lang="en" sz="1000" b="0" i="0" u="none" strike="noStrike" cap="none">
                <a:solidFill>
                  <a:srgbClr val="28324A"/>
                </a:solidFill>
                <a:latin typeface="Source Sans Pro"/>
                <a:ea typeface="Source Sans Pro"/>
                <a:cs typeface="Source Sans Pro"/>
                <a:sym typeface="Source Sans Pro"/>
              </a:rPr>
              <a:t>Sample text</a:t>
            </a:r>
            <a:endParaRPr sz="1000" b="0" i="0" u="none" strike="noStrike" cap="none">
              <a:solidFill>
                <a:srgbClr val="28324A"/>
              </a:solidFill>
              <a:latin typeface="Source Sans Pro"/>
              <a:ea typeface="Source Sans Pro"/>
              <a:cs typeface="Source Sans Pro"/>
              <a:sym typeface="Source Sans Pro"/>
            </a:endParaRPr>
          </a:p>
        </p:txBody>
      </p:sp>
      <p:sp>
        <p:nvSpPr>
          <p:cNvPr id="590" name="Google Shape;590;p25"/>
          <p:cNvSpPr txBox="1"/>
          <p:nvPr/>
        </p:nvSpPr>
        <p:spPr>
          <a:xfrm rot="-2700000">
            <a:off x="2867939" y="3520645"/>
            <a:ext cx="1142967"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591" name="Google Shape;591;p25"/>
          <p:cNvSpPr/>
          <p:nvPr/>
        </p:nvSpPr>
        <p:spPr>
          <a:xfrm>
            <a:off x="3751657" y="131170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2" name="Google Shape;592;p25"/>
          <p:cNvSpPr/>
          <p:nvPr/>
        </p:nvSpPr>
        <p:spPr>
          <a:xfrm>
            <a:off x="5066754" y="131170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3" name="Google Shape;593;p25"/>
          <p:cNvSpPr/>
          <p:nvPr/>
        </p:nvSpPr>
        <p:spPr>
          <a:xfrm>
            <a:off x="5708039" y="194393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4" name="Google Shape;594;p25"/>
          <p:cNvSpPr/>
          <p:nvPr/>
        </p:nvSpPr>
        <p:spPr>
          <a:xfrm>
            <a:off x="5708039" y="3251593"/>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595" name="Google Shape;595;p25"/>
          <p:cNvSpPr/>
          <p:nvPr/>
        </p:nvSpPr>
        <p:spPr>
          <a:xfrm>
            <a:off x="3751657" y="3890258"/>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6" name="Google Shape;596;p25"/>
          <p:cNvSpPr/>
          <p:nvPr/>
        </p:nvSpPr>
        <p:spPr>
          <a:xfrm>
            <a:off x="5066754" y="3890258"/>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7" name="Google Shape;597;p25"/>
          <p:cNvSpPr/>
          <p:nvPr/>
        </p:nvSpPr>
        <p:spPr>
          <a:xfrm>
            <a:off x="3108648" y="194393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8" name="Google Shape;598;p25"/>
          <p:cNvSpPr/>
          <p:nvPr/>
        </p:nvSpPr>
        <p:spPr>
          <a:xfrm>
            <a:off x="3108648" y="3251593"/>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9" name="Google Shape;599;p25"/>
          <p:cNvSpPr/>
          <p:nvPr/>
        </p:nvSpPr>
        <p:spPr>
          <a:xfrm rot="5400000">
            <a:off x="5645948"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0" name="Google Shape;600;p25"/>
          <p:cNvSpPr/>
          <p:nvPr/>
        </p:nvSpPr>
        <p:spPr>
          <a:xfrm rot="5400000">
            <a:off x="2776349"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1" name="Google Shape;601;p25"/>
          <p:cNvSpPr/>
          <p:nvPr/>
        </p:nvSpPr>
        <p:spPr>
          <a:xfrm>
            <a:off x="4211009" y="9684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2" name="Google Shape;602;p25"/>
          <p:cNvSpPr/>
          <p:nvPr/>
        </p:nvSpPr>
        <p:spPr>
          <a:xfrm>
            <a:off x="4211009" y="3838047"/>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3" name="Google Shape;603;p25"/>
          <p:cNvSpPr txBox="1"/>
          <p:nvPr/>
        </p:nvSpPr>
        <p:spPr>
          <a:xfrm rot="-2700000">
            <a:off x="4935249" y="1481512"/>
            <a:ext cx="1151028"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Clr>
                <a:srgbClr val="000000"/>
              </a:buClr>
              <a:buFont typeface="Arial"/>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4" name="Google Shape;604;p25"/>
          <p:cNvSpPr txBox="1"/>
          <p:nvPr/>
        </p:nvSpPr>
        <p:spPr>
          <a:xfrm rot="2700000">
            <a:off x="2857863" y="1504386"/>
            <a:ext cx="1170969"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5" name="Google Shape;605;p25"/>
          <p:cNvSpPr txBox="1"/>
          <p:nvPr/>
        </p:nvSpPr>
        <p:spPr>
          <a:xfrm rot="2700000">
            <a:off x="4890331" y="3529022"/>
            <a:ext cx="1166726"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6" name="Google Shape;606;p25"/>
          <p:cNvSpPr txBox="1"/>
          <p:nvPr/>
        </p:nvSpPr>
        <p:spPr>
          <a:xfrm>
            <a:off x="3161100" y="477043"/>
            <a:ext cx="2821800" cy="4590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900" b="1">
                <a:solidFill>
                  <a:srgbClr val="28324A"/>
                </a:solidFill>
                <a:latin typeface="Source Sans Pro"/>
                <a:ea typeface="Source Sans Pro"/>
                <a:cs typeface="Source Sans Pro"/>
                <a:sym typeface="Source Sans Pro"/>
              </a:rPr>
              <a:t>Diagram featured by </a:t>
            </a:r>
            <a:r>
              <a:rPr lang="en" sz="900" b="1" u="sng">
                <a:solidFill>
                  <a:srgbClr val="28324A"/>
                </a:solidFill>
                <a:latin typeface="Source Sans Pro"/>
                <a:ea typeface="Source Sans Pro"/>
                <a:cs typeface="Source Sans Pro"/>
                <a:sym typeface="Source Sans Pro"/>
                <a:hlinkClick r:id="rId3"/>
              </a:rPr>
              <a:t>http://slidemodel.com</a:t>
            </a:r>
            <a:endParaRPr sz="900">
              <a:solidFill>
                <a:srgbClr val="28324A"/>
              </a:solidFill>
              <a:latin typeface="Source Sans Pro"/>
              <a:ea typeface="Source Sans Pro"/>
              <a:cs typeface="Source Sans Pro"/>
              <a:sym typeface="Source Sans Pro"/>
            </a:endParaRPr>
          </a:p>
        </p:txBody>
      </p:sp>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rgbClr val="00CEF6"/>
                  </a:solidFill>
                  <a:latin typeface="Source Sans Pro"/>
                  <a:ea typeface="Source Sans Pro"/>
                  <a:cs typeface="Source Sans Pro"/>
                  <a:sym typeface="Source Sans Pro"/>
                </a:rPr>
                <a:t>Sample text</a:t>
              </a:r>
              <a:endParaRPr sz="1800" b="0" i="0" u="none" strike="noStrike" cap="none">
                <a:solidFill>
                  <a:srgbClr val="00CEF6"/>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rgbClr val="28324A"/>
                  </a:solidFill>
                  <a:latin typeface="Source Sans Pro"/>
                  <a:ea typeface="Source Sans Pro"/>
                  <a:cs typeface="Source Sans Pro"/>
                  <a:sym typeface="Source Sans Pro"/>
                </a:rPr>
                <a:t>Sample text</a:t>
              </a:r>
              <a:endParaRPr sz="1800" b="0" i="0" u="none" strike="noStrike" cap="none">
                <a:solidFill>
                  <a:srgbClr val="28324A"/>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800" b="0" i="0" u="none" strike="noStrike" cap="none">
                  <a:solidFill>
                    <a:srgbClr val="8EC400"/>
                  </a:solidFill>
                  <a:latin typeface="Source Sans Pro"/>
                  <a:ea typeface="Source Sans Pro"/>
                  <a:cs typeface="Source Sans Pro"/>
                  <a:sym typeface="Source Sans Pro"/>
                </a:rPr>
                <a:t>Sample text</a:t>
              </a:r>
              <a:endParaRPr sz="1800" b="0" i="0" u="none" strike="noStrike" cap="none">
                <a:solidFill>
                  <a:srgbClr val="8EC400"/>
                </a:solidFill>
                <a:latin typeface="Source Sans Pro"/>
                <a:ea typeface="Source Sans Pro"/>
                <a:cs typeface="Source Sans Pro"/>
                <a:sym typeface="Source Sans Pro"/>
              </a:endParaRPr>
            </a:p>
          </p:txBody>
        </p:sp>
      </p:grpSp>
      <p:grpSp>
        <p:nvGrpSpPr>
          <p:cNvPr id="616" name="Google Shape;616;p25"/>
          <p:cNvGrpSpPr/>
          <p:nvPr/>
        </p:nvGrpSpPr>
        <p:grpSpPr>
          <a:xfrm>
            <a:off x="770598" y="3261424"/>
            <a:ext cx="1932498" cy="647073"/>
            <a:chOff x="386249" y="3475458"/>
            <a:chExt cx="2133000" cy="714209"/>
          </a:xfrm>
        </p:grpSpPr>
        <p:sp>
          <p:nvSpPr>
            <p:cNvPr id="617" name="Google Shape;617;p25"/>
            <p:cNvSpPr txBox="1"/>
            <p:nvPr/>
          </p:nvSpPr>
          <p:spPr>
            <a:xfrm>
              <a:off x="386249" y="3745967"/>
              <a:ext cx="2126100" cy="443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8" name="Google Shape;618;p25"/>
            <p:cNvSpPr txBox="1"/>
            <p:nvPr/>
          </p:nvSpPr>
          <p:spPr>
            <a:xfrm>
              <a:off x="386249" y="3475458"/>
              <a:ext cx="2133000" cy="303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800" b="0" i="0" u="none" strike="noStrike" cap="none">
                  <a:solidFill>
                    <a:srgbClr val="3468BC"/>
                  </a:solidFill>
                  <a:latin typeface="Source Sans Pro"/>
                  <a:ea typeface="Source Sans Pro"/>
                  <a:cs typeface="Source Sans Pro"/>
                  <a:sym typeface="Source Sans Pro"/>
                </a:rPr>
                <a:t>Sample text</a:t>
              </a:r>
              <a:endParaRPr sz="1800" b="0" i="0" u="none" strike="noStrike" cap="none">
                <a:solidFill>
                  <a:srgbClr val="3468BC"/>
                </a:solidFill>
                <a:latin typeface="Source Sans Pro"/>
                <a:ea typeface="Source Sans Pro"/>
                <a:cs typeface="Source Sans Pro"/>
                <a:sym typeface="Source Sans Pro"/>
              </a:endParaRPr>
            </a:p>
          </p:txBody>
        </p:sp>
      </p:grpSp>
      <p:grpSp>
        <p:nvGrpSpPr>
          <p:cNvPr id="619" name="Google Shape;619;p25"/>
          <p:cNvGrpSpPr/>
          <p:nvPr/>
        </p:nvGrpSpPr>
        <p:grpSpPr>
          <a:xfrm>
            <a:off x="2909642" y="2503144"/>
            <a:ext cx="258711" cy="313123"/>
            <a:chOff x="584925" y="922575"/>
            <a:chExt cx="415200" cy="502525"/>
          </a:xfrm>
        </p:grpSpPr>
        <p:sp>
          <p:nvSpPr>
            <p:cNvPr id="620" name="Google Shape;620;p25"/>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5"/>
          <p:cNvGrpSpPr/>
          <p:nvPr/>
        </p:nvGrpSpPr>
        <p:grpSpPr>
          <a:xfrm>
            <a:off x="5777555" y="2570201"/>
            <a:ext cx="280800" cy="188721"/>
            <a:chOff x="1241275" y="3718400"/>
            <a:chExt cx="450650" cy="302875"/>
          </a:xfrm>
        </p:grpSpPr>
        <p:sp>
          <p:nvSpPr>
            <p:cNvPr id="624" name="Google Shape;624;p25"/>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5"/>
          <p:cNvGrpSpPr/>
          <p:nvPr/>
        </p:nvGrpSpPr>
        <p:grpSpPr>
          <a:xfrm>
            <a:off x="4334567" y="3993553"/>
            <a:ext cx="273167" cy="218007"/>
            <a:chOff x="1921475" y="3695200"/>
            <a:chExt cx="438400" cy="349875"/>
          </a:xfrm>
        </p:grpSpPr>
        <p:sp>
          <p:nvSpPr>
            <p:cNvPr id="629" name="Google Shape;629;p25"/>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5"/>
          <p:cNvGrpSpPr/>
          <p:nvPr/>
        </p:nvGrpSpPr>
        <p:grpSpPr>
          <a:xfrm>
            <a:off x="4333653" y="1123861"/>
            <a:ext cx="282295" cy="206978"/>
            <a:chOff x="4610450" y="3703750"/>
            <a:chExt cx="453050" cy="332175"/>
          </a:xfrm>
        </p:grpSpPr>
        <p:sp>
          <p:nvSpPr>
            <p:cNvPr id="633" name="Google Shape;633;p25"/>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5"/>
          <p:cNvGrpSpPr/>
          <p:nvPr/>
        </p:nvGrpSpPr>
        <p:grpSpPr>
          <a:xfrm>
            <a:off x="4290253" y="2353334"/>
            <a:ext cx="367377" cy="598937"/>
            <a:chOff x="6730350" y="2315900"/>
            <a:chExt cx="257700" cy="420100"/>
          </a:xfrm>
        </p:grpSpPr>
        <p:sp>
          <p:nvSpPr>
            <p:cNvPr id="636" name="Google Shape;636;p25"/>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AND </a:t>
            </a:r>
            <a:r>
              <a:rPr lang="en">
                <a:solidFill>
                  <a:srgbClr val="3C78D8"/>
                </a:solidFill>
              </a:rPr>
              <a:t>TABLES</a:t>
            </a:r>
            <a:r>
              <a:rPr lang="en"/>
              <a:t> TO COMPARE DATA</a:t>
            </a:r>
            <a:endParaRPr/>
          </a:p>
        </p:txBody>
      </p:sp>
      <p:graphicFrame>
        <p:nvGraphicFramePr>
          <p:cNvPr id="647" name="Google Shape;647;p26"/>
          <p:cNvGraphicFramePr/>
          <p:nvPr/>
        </p:nvGraphicFramePr>
        <p:xfrm>
          <a:off x="1522400" y="1564481"/>
          <a:ext cx="6099200" cy="2331000"/>
        </p:xfrm>
        <a:graphic>
          <a:graphicData uri="http://schemas.openxmlformats.org/drawingml/2006/table">
            <a:tbl>
              <a:tblPr>
                <a:noFill/>
                <a:tableStyleId>{1356A00E-445F-4A2D-8ACE-E403053BCE45}</a:tableStyleId>
              </a:tblPr>
              <a:tblGrid>
                <a:gridCol w="1524800">
                  <a:extLst>
                    <a:ext uri="{9D8B030D-6E8A-4147-A177-3AD203B41FA5}">
                      <a16:colId xmlns:a16="http://schemas.microsoft.com/office/drawing/2014/main" val="20000"/>
                    </a:ext>
                  </a:extLst>
                </a:gridCol>
                <a:gridCol w="1524800">
                  <a:extLst>
                    <a:ext uri="{9D8B030D-6E8A-4147-A177-3AD203B41FA5}">
                      <a16:colId xmlns:a16="http://schemas.microsoft.com/office/drawing/2014/main" val="20001"/>
                    </a:ext>
                  </a:extLst>
                </a:gridCol>
                <a:gridCol w="1524800">
                  <a:extLst>
                    <a:ext uri="{9D8B030D-6E8A-4147-A177-3AD203B41FA5}">
                      <a16:colId xmlns:a16="http://schemas.microsoft.com/office/drawing/2014/main" val="20002"/>
                    </a:ext>
                  </a:extLst>
                </a:gridCol>
                <a:gridCol w="1524800">
                  <a:extLst>
                    <a:ext uri="{9D8B030D-6E8A-4147-A177-3AD203B41FA5}">
                      <a16:colId xmlns:a16="http://schemas.microsoft.com/office/drawing/2014/main" val="20003"/>
                    </a:ext>
                  </a:extLst>
                </a:gridCol>
              </a:tblGrid>
              <a:tr h="582750">
                <a:tc>
                  <a:txBody>
                    <a:bodyPr/>
                    <a:lstStyle/>
                    <a:p>
                      <a:pPr marL="0" lvl="0" indent="0" algn="l" rtl="0">
                        <a:spcBef>
                          <a:spcPts val="0"/>
                        </a:spcBef>
                        <a:spcAft>
                          <a:spcPts val="0"/>
                        </a:spcAft>
                        <a:buNone/>
                      </a:pPr>
                      <a:endParaRPr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A</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B</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C</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Yellow</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20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7</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Blue</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30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15</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Orange</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5</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24</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16</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8"/>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solidFill>
                  <a:srgbClr val="FFFFFF"/>
                </a:solidFill>
              </a:rPr>
              <a:t>89,526,124</a:t>
            </a:r>
            <a:endParaRPr sz="10000">
              <a:solidFill>
                <a:srgbClr val="FFFFFF"/>
              </a:solidFill>
            </a:endParaRPr>
          </a:p>
        </p:txBody>
      </p:sp>
      <p:sp>
        <p:nvSpPr>
          <p:cNvPr id="668" name="Google Shape;668;p28"/>
          <p:cNvSpPr txBox="1">
            <a:spLocks noGrp="1"/>
          </p:cNvSpPr>
          <p:nvPr>
            <p:ph type="subTitle" idx="4294967295"/>
          </p:nvPr>
        </p:nvSpPr>
        <p:spPr>
          <a:xfrm>
            <a:off x="685800" y="3655111"/>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rgbClr val="3C78D8"/>
                </a:solidFill>
              </a:rPr>
              <a:t>Whoa! That’s a big number, aren’t you proud?</a:t>
            </a:r>
            <a:endParaRPr b="1">
              <a:solidFill>
                <a:srgbClr val="3C78D8"/>
              </a:solidFill>
            </a:endParaRPr>
          </a:p>
        </p:txBody>
      </p:sp>
      <p:sp>
        <p:nvSpPr>
          <p:cNvPr id="669" name="Google Shape;669;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29"/>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r>
              <a:rPr lang="en" sz="4800">
                <a:solidFill>
                  <a:srgbClr val="3C78D8"/>
                </a:solidFill>
              </a:rPr>
              <a:t>$</a:t>
            </a:r>
            <a:endParaRPr sz="4800">
              <a:solidFill>
                <a:srgbClr val="3C78D8"/>
              </a:solidFill>
            </a:endParaRPr>
          </a:p>
        </p:txBody>
      </p:sp>
      <p:sp>
        <p:nvSpPr>
          <p:cNvPr id="675" name="Google Shape;675;p29"/>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That’s a lot of money</a:t>
            </a:r>
            <a:endParaRPr sz="2600"/>
          </a:p>
        </p:txBody>
      </p:sp>
      <p:sp>
        <p:nvSpPr>
          <p:cNvPr id="676" name="Google Shape;676;p29"/>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100</a:t>
            </a:r>
            <a:r>
              <a:rPr lang="en" sz="4800">
                <a:solidFill>
                  <a:srgbClr val="3C78D8"/>
                </a:solidFill>
              </a:rPr>
              <a:t>%</a:t>
            </a:r>
            <a:endParaRPr sz="4800">
              <a:solidFill>
                <a:srgbClr val="3C78D8"/>
              </a:solidFill>
            </a:endParaRPr>
          </a:p>
        </p:txBody>
      </p:sp>
      <p:sp>
        <p:nvSpPr>
          <p:cNvPr id="677" name="Google Shape;677;p29"/>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Total success!</a:t>
            </a:r>
            <a:endParaRPr sz="2600"/>
          </a:p>
        </p:txBody>
      </p:sp>
      <p:sp>
        <p:nvSpPr>
          <p:cNvPr id="678" name="Google Shape;678;p29"/>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a:t>
            </a:r>
            <a:r>
              <a:rPr lang="en" sz="4800">
                <a:solidFill>
                  <a:srgbClr val="3C78D8"/>
                </a:solidFill>
              </a:rPr>
              <a:t>users</a:t>
            </a:r>
            <a:endParaRPr sz="4800">
              <a:solidFill>
                <a:srgbClr val="3C78D8"/>
              </a:solidFill>
            </a:endParaRPr>
          </a:p>
        </p:txBody>
      </p:sp>
      <p:sp>
        <p:nvSpPr>
          <p:cNvPr id="679" name="Google Shape;679;p29"/>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And a lot of users</a:t>
            </a:r>
            <a:endParaRPr sz="2600"/>
          </a:p>
        </p:txBody>
      </p:sp>
      <p:sp>
        <p:nvSpPr>
          <p:cNvPr id="680" name="Google Shape;680;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2083353" y="3140556"/>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Long and boring documents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Unsure 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1"/>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a:t>
            </a:r>
            <a:r>
              <a:rPr lang="en">
                <a:solidFill>
                  <a:srgbClr val="3C78D8"/>
                </a:solidFill>
              </a:rPr>
              <a:t>REVIEW</a:t>
            </a:r>
            <a:r>
              <a:rPr lang="en"/>
              <a:t> SOME CONCEPTS</a:t>
            </a:r>
            <a:endParaRPr/>
          </a:p>
        </p:txBody>
      </p:sp>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700" name="Google Shape;700;p31"/>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31"/>
          <p:cNvSpPr/>
          <p:nvPr/>
        </p:nvSpPr>
        <p:spPr>
          <a:xfrm>
            <a:off x="6170551" y="3095965"/>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2"/>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a:solidFill>
                  <a:srgbClr val="00CEF6"/>
                </a:solidFill>
              </a:rPr>
              <a:t>You can copy&amp;paste graphs from </a:t>
            </a:r>
            <a:r>
              <a:rPr lang="en" b="1" u="sng">
                <a:solidFill>
                  <a:srgbClr val="00CEF6"/>
                </a:solidFill>
                <a:hlinkClick r:id="rId3"/>
              </a:rPr>
              <a:t>Google Sheets</a:t>
            </a:r>
            <a:endParaRPr b="1">
              <a:solidFill>
                <a:srgbClr val="00CEF6"/>
              </a:solidFill>
            </a:endParaRPr>
          </a:p>
        </p:txBody>
      </p:sp>
      <p:pic>
        <p:nvPicPr>
          <p:cNvPr id="728" name="Google Shape;728;p32"/>
          <p:cNvPicPr preferRelativeResize="0"/>
          <p:nvPr/>
        </p:nvPicPr>
        <p:blipFill>
          <a:blip r:embed="rId4">
            <a:alphaModFix/>
          </a:blip>
          <a:stretch>
            <a:fillRect/>
          </a:stretch>
        </p:blipFill>
        <p:spPr>
          <a:xfrm>
            <a:off x="2270275" y="221275"/>
            <a:ext cx="4603450" cy="3818125"/>
          </a:xfrm>
          <a:prstGeom prst="rect">
            <a:avLst/>
          </a:prstGeom>
          <a:noFill/>
          <a:ln>
            <a:noFill/>
          </a:ln>
        </p:spPr>
      </p:pic>
      <p:sp>
        <p:nvSpPr>
          <p:cNvPr id="729" name="Google Shape;729;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33</a:t>
            </a:fld>
            <a:endParaRPr>
              <a:solidFill>
                <a:srgbClr val="00CEF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34</a:t>
            </a:fld>
            <a:endParaRPr>
              <a:solidFill>
                <a:srgbClr val="00CEF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21" y="1333474"/>
            <a:ext cx="1789200" cy="1789200"/>
          </a:xfrm>
          <a:prstGeom prst="rect">
            <a:avLst/>
          </a:prstGeom>
        </p:spPr>
      </p:pic>
      <p:sp>
        <p:nvSpPr>
          <p:cNvPr id="9" name="Google Shape;500;p18"/>
          <p:cNvSpPr txBox="1">
            <a:spLocks/>
          </p:cNvSpPr>
          <p:nvPr/>
        </p:nvSpPr>
        <p:spPr>
          <a:xfrm>
            <a:off x="854577" y="3122674"/>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Search Engine</a:t>
            </a:r>
            <a:endParaRPr lang="en-US" sz="2000" dirty="0">
              <a:solidFill>
                <a:srgbClr val="28324A"/>
              </a:solidFill>
              <a:latin typeface="Source Sans Pro"/>
              <a:ea typeface="Source Sans Pro"/>
              <a:sym typeface="Source Sans Pro"/>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24112" y="1333474"/>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6628" y="1333474"/>
            <a:ext cx="2253280" cy="1789200"/>
          </a:xfrm>
          <a:prstGeom prst="rect">
            <a:avLst/>
          </a:prstGeom>
        </p:spPr>
      </p:pic>
      <p:sp>
        <p:nvSpPr>
          <p:cNvPr id="12" name="Google Shape;500;p18"/>
          <p:cNvSpPr txBox="1">
            <a:spLocks/>
          </p:cNvSpPr>
          <p:nvPr/>
        </p:nvSpPr>
        <p:spPr>
          <a:xfrm>
            <a:off x="3539519" y="3122674"/>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Knowledge Panel</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386628" y="3122674"/>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Recommendation</a:t>
            </a:r>
            <a:endParaRPr lang="en-US" sz="2000" dirty="0">
              <a:solidFill>
                <a:srgbClr val="28324A"/>
              </a:solidFill>
              <a:latin typeface="Source Sans Pro"/>
              <a:ea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95531" y="3407966"/>
            <a:ext cx="1513787" cy="667340"/>
            <a:chOff x="395531" y="3407966"/>
            <a:chExt cx="1513787"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95531" y="3407966"/>
              <a:ext cx="150653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ARCHITECTURE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93" y="1173892"/>
            <a:ext cx="7028613" cy="2974145"/>
          </a:xfrm>
          <a:prstGeom prst="rect">
            <a:avLst/>
          </a:prstGeom>
        </p:spPr>
      </p:pic>
    </p:spTree>
    <p:extLst>
      <p:ext uri="{BB962C8B-B14F-4D97-AF65-F5344CB8AC3E}">
        <p14:creationId xmlns:p14="http://schemas.microsoft.com/office/powerpoint/2010/main" val="1700972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TotalTime>
  <Words>1738</Words>
  <Application>Microsoft Office PowerPoint</Application>
  <PresentationFormat>On-screen Show (16:9)</PresentationFormat>
  <Paragraphs>238</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Source Sans Pro</vt:lpstr>
      <vt:lpstr>Oswald</vt:lpstr>
      <vt:lpstr>Arial</vt:lpstr>
      <vt:lpstr>Calibri</vt:lpstr>
      <vt:lpstr>Quince template</vt:lpstr>
      <vt:lpstr>Graph Based Search</vt:lpstr>
      <vt:lpstr>Introduction</vt:lpstr>
      <vt:lpstr>PROBLEM</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THANK YOU!</vt:lpstr>
      <vt:lpstr>IN TWO OR THREE COLUMNS</vt:lpstr>
      <vt:lpstr>PowerPoint Presentation</vt:lpstr>
      <vt:lpstr>A PICTURE IS WORTH A THOUSAND WORDS</vt:lpstr>
      <vt:lpstr>WANT BIG IMPACT? USE BIG IMAGE.</vt:lpstr>
      <vt:lpstr>USE CHARTS TO EXPLAIN YOUR IDEAS</vt:lpstr>
      <vt:lpstr>OR USE DIAGRAMS TO EXPLAIN COMPLEX IDEAS</vt:lpstr>
      <vt:lpstr>AND TABLES TO COMPARE DATA</vt:lpstr>
      <vt:lpstr>89,526,124</vt:lpstr>
      <vt:lpstr>89,526,124$</vt:lpstr>
      <vt:lpstr>LET’S REVIEW SOME CONCEPTS</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118</cp:revision>
  <dcterms:modified xsi:type="dcterms:W3CDTF">2019-07-08T03:30:48Z</dcterms:modified>
</cp:coreProperties>
</file>