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311" r:id="rId16"/>
    <p:sldId id="307" r:id="rId17"/>
    <p:sldId id="308" r:id="rId18"/>
    <p:sldId id="309" r:id="rId19"/>
    <p:sldId id="310" r:id="rId20"/>
    <p:sldId id="297" r:id="rId21"/>
    <p:sldId id="291" r:id="rId22"/>
    <p:sldId id="306" r:id="rId23"/>
    <p:sldId id="294" r:id="rId24"/>
    <p:sldId id="274" r:id="rId25"/>
    <p:sldId id="293" r:id="rId26"/>
    <p:sldId id="280" r:id="rId27"/>
    <p:sldId id="313" r:id="rId28"/>
    <p:sldId id="312" r:id="rId29"/>
    <p:sldId id="282" r:id="rId30"/>
    <p:sldId id="283" r:id="rId31"/>
    <p:sldId id="284" r:id="rId32"/>
  </p:sldIdLst>
  <p:sldSz cx="9144000" cy="5143500" type="screen16x9"/>
  <p:notesSz cx="6858000" cy="9144000"/>
  <p:embeddedFontLst>
    <p:embeddedFont>
      <p:font typeface="Source Sans Pro" panose="020B0503030403020204" pitchFamily="34" charset="0"/>
      <p:regular r:id="rId34"/>
      <p:bold r:id="rId35"/>
      <p:italic r:id="rId36"/>
      <p:boldItalic r:id="rId37"/>
    </p:embeddedFont>
    <p:embeddedFont>
      <p:font typeface="Cambria Math" panose="02040503050406030204" pitchFamily="18" charset="0"/>
      <p:regular r:id="rId38"/>
    </p:embeddedFont>
    <p:embeddedFont>
      <p:font typeface="Oswald" panose="02000503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AFF000"/>
    <a:srgbClr val="BCF228"/>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79818" autoAdjust="0"/>
  </p:normalViewPr>
  <p:slideViewPr>
    <p:cSldViewPr snapToGrid="0">
      <p:cViewPr varScale="1">
        <p:scale>
          <a:sx n="77" d="100"/>
          <a:sy n="77" d="100"/>
        </p:scale>
        <p:origin x="12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which consists of </a:t>
            </a:r>
            <a:r>
              <a:rPr lang="en-SG" baseline="0" dirty="0" err="1" smtClean="0"/>
              <a:t>preprocessing</a:t>
            </a:r>
            <a:r>
              <a:rPr lang="en-SG" baseline="0" dirty="0" smtClean="0"/>
              <a:t>, applying k-means algorithm, and </a:t>
            </a:r>
            <a:r>
              <a:rPr lang="en-SG" baseline="0" dirty="0" err="1" smtClean="0"/>
              <a:t>postprocessing</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preprocessing, the</a:t>
            </a:r>
            <a:r>
              <a:rPr lang="en-US" baseline="0" dirty="0" smtClean="0"/>
              <a:t> f</a:t>
            </a:r>
            <a:r>
              <a:rPr lang="en-US" dirty="0" smtClean="0"/>
              <a:t>irst step </a:t>
            </a:r>
            <a:r>
              <a:rPr lang="en-US" dirty="0"/>
              <a:t>is to perform tokenization. Tokenization </a:t>
            </a:r>
            <a:r>
              <a:rPr lang="en-US" dirty="0" smtClean="0"/>
              <a:t>is</a:t>
            </a:r>
            <a:r>
              <a:rPr lang="en-US" baseline="0" dirty="0" smtClean="0"/>
              <a:t> to</a:t>
            </a:r>
            <a:r>
              <a:rPr lang="en-US" dirty="0" smtClean="0"/>
              <a:t> split a sentence </a:t>
            </a:r>
            <a:r>
              <a:rPr lang="en-US" dirty="0"/>
              <a:t>into a sequence of </a:t>
            </a:r>
            <a:r>
              <a:rPr lang="en-US" dirty="0" smtClean="0"/>
              <a:t>words. Next I will lower case every</a:t>
            </a:r>
            <a:r>
              <a:rPr lang="en-US" baseline="0" dirty="0" smtClean="0"/>
              <a:t> word to </a:t>
            </a:r>
            <a:r>
              <a:rPr lang="en-US" dirty="0" smtClean="0"/>
              <a:t>avoid </a:t>
            </a:r>
            <a:r>
              <a:rPr lang="en-US" dirty="0"/>
              <a:t>having multiple copies of the same words. And then removing punctuation and </a:t>
            </a:r>
            <a:r>
              <a:rPr lang="en-US" dirty="0" err="1"/>
              <a:t>stopwords</a:t>
            </a:r>
            <a:r>
              <a:rPr lang="en-US" dirty="0"/>
              <a:t>, as it doesn’t add any extra information while treating text data. After that I performed stemming, </a:t>
            </a:r>
            <a:r>
              <a:rPr lang="en-US" dirty="0" smtClean="0"/>
              <a:t>which is</a:t>
            </a:r>
            <a:r>
              <a:rPr lang="en-US" baseline="0" dirty="0" smtClean="0"/>
              <a:t> to convert the words into their root form</a:t>
            </a:r>
            <a:r>
              <a:rPr lang="en-US" dirty="0" smtClean="0"/>
              <a:t>. </a:t>
            </a:r>
            <a:r>
              <a:rPr lang="en-US" dirty="0"/>
              <a:t>For example, </a:t>
            </a:r>
            <a:r>
              <a:rPr lang="en-US" dirty="0" smtClean="0"/>
              <a:t>the word policies will become “policy” and the word “interesting” </a:t>
            </a:r>
            <a:r>
              <a:rPr lang="en-US" dirty="0"/>
              <a:t>would become interest. </a:t>
            </a:r>
            <a:r>
              <a:rPr lang="en-US" dirty="0" smtClean="0"/>
              <a:t>Next I will remove</a:t>
            </a:r>
            <a:r>
              <a:rPr lang="en-US" baseline="0" dirty="0" smtClean="0"/>
              <a:t> </a:t>
            </a:r>
            <a:r>
              <a:rPr lang="en-US" dirty="0" smtClean="0"/>
              <a:t>single </a:t>
            </a:r>
            <a:r>
              <a:rPr lang="en-US" dirty="0"/>
              <a:t>and double </a:t>
            </a:r>
            <a:r>
              <a:rPr lang="en-US" dirty="0" smtClean="0"/>
              <a:t>letters as these short words also doesn’t provide any extra information. Lastly</a:t>
            </a:r>
            <a:r>
              <a:rPr lang="en-US" baseline="0" dirty="0" smtClean="0"/>
              <a:t> I will perform </a:t>
            </a:r>
            <a:r>
              <a:rPr lang="en-US" dirty="0" smtClean="0"/>
              <a:t>TF-IDF, </a:t>
            </a:r>
            <a:r>
              <a:rPr lang="en-US" dirty="0"/>
              <a:t>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K-means algorithm, we will first have to select an initial cluster</a:t>
            </a:r>
            <a:r>
              <a:rPr lang="en-US" baseline="0" dirty="0" smtClean="0"/>
              <a:t> seeds and that would be the big blue and red dots in step 1. Next, we will assign the observations to the cluster whose mean is closest based on Euclidean distance. After that we will compute the new cluster centroids as we can see in step 2 where the big blue and red dots 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last step of clustering is </a:t>
            </a:r>
            <a:r>
              <a:rPr lang="en-US" baseline="0" dirty="0" err="1" smtClean="0"/>
              <a:t>postprocessing</a:t>
            </a:r>
            <a:r>
              <a:rPr lang="en-US" baseline="0" dirty="0" smtClean="0"/>
              <a:t> where I will try to find the optimal k for my k-means algorithm using the elbow method. I will use a for loop from 2 to 10 to calculate the SSE and generate the graph shown here. Next I will l</a:t>
            </a:r>
            <a:r>
              <a:rPr lang="en-US" dirty="0" smtClean="0"/>
              <a:t>ook for an “elbow”, where SSE falls</a:t>
            </a:r>
            <a:r>
              <a:rPr lang="en-US" baseline="0" dirty="0" smtClean="0"/>
              <a:t> </a:t>
            </a:r>
            <a:r>
              <a:rPr lang="en-US" dirty="0" smtClean="0"/>
              <a:t>rapidly until the changes are small with increasing k.</a:t>
            </a:r>
            <a:r>
              <a:rPr lang="en-US" baseline="0" dirty="0" smtClean="0"/>
              <a:t> I will also visualize and interpret the clusters as machine alone will not be able to know what each clusters means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We will now compare clustering and classification to find out</a:t>
            </a:r>
            <a:r>
              <a:rPr lang="en-SG" baseline="0" dirty="0" smtClean="0"/>
              <a:t> why I chose clustering instead of classification. Clustering is a unsupervised learning and classification is a supervised learning. This means that classification requires a known number of classes or labels in order to train a model, which I do not have from the dataset I was given. And the purpose of classification is to classify new sample into known classes but what I am trying to do is to find hidden relationships between the different text documents where clustering will be more suitable</a:t>
            </a:r>
            <a:r>
              <a:rPr lang="en-US" dirty="0" smtClean="0"/>
              <a:t>. And that is why I have chosen clustering instead of classification</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The recommended policies </a:t>
            </a:r>
            <a:r>
              <a:rPr lang="en-SG" baseline="0" dirty="0" smtClean="0"/>
              <a:t>is actually created using collaborative filtering</a:t>
            </a:r>
            <a:r>
              <a:rPr lang="en-SG" dirty="0" smtClean="0"/>
              <a:t>.</a:t>
            </a:r>
            <a:r>
              <a:rPr lang="en-SG" baseline="0" dirty="0" smtClean="0"/>
              <a:t> So for example, Alice and Alex are similar users in terms of age and department. They both read the same 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These are the 3 steps</a:t>
            </a:r>
            <a:r>
              <a:rPr lang="en-US" baseline="0" dirty="0" smtClean="0"/>
              <a:t> that</a:t>
            </a:r>
            <a:r>
              <a:rPr lang="en-US" dirty="0" smtClean="0"/>
              <a:t> I</a:t>
            </a:r>
            <a:r>
              <a:rPr lang="en-US" baseline="0" dirty="0" smtClean="0"/>
              <a:t> used to perform collaborative filtering, which consists of preprocessing, cosine similarity, and applying k-nearest </a:t>
            </a:r>
            <a:r>
              <a:rPr lang="en-US" baseline="0" dirty="0" err="1" smtClean="0"/>
              <a:t>neighbours</a:t>
            </a:r>
            <a:r>
              <a:rPr lang="en-US" baseline="0" dirty="0" smtClean="0"/>
              <a:t> algorithm</a:t>
            </a:r>
            <a:endParaRPr lang="en-US" dirty="0" smtClean="0"/>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preprocessing, I will calculate age from date of birth</a:t>
            </a:r>
            <a:r>
              <a:rPr lang="en-US" baseline="0" dirty="0" smtClean="0"/>
              <a:t> and employment age from date of hire. Next I will perform one hot encoding on job types because the job types are in categorical data type which cannot be used in a calculation, hence I will convert them into numbers. After that I will replace all </a:t>
            </a:r>
            <a:r>
              <a:rPr lang="en-US" baseline="0" dirty="0" err="1" smtClean="0"/>
              <a:t>NaN</a:t>
            </a:r>
            <a:r>
              <a:rPr lang="en-US" baseline="0" dirty="0" smtClean="0"/>
              <a:t> values with the policies search 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On the left is the </a:t>
            </a:r>
            <a:r>
              <a:rPr lang="en-US" baseline="0" dirty="0" smtClean="0"/>
              <a:t>formula for cosine similarity. Which is the dot product of 2 vectors A and B, divided by the product of their norm. For example we have 3 documents, document 1, 2 and 3. We want to find out whether doc 1 is more similar to doc 2 or 3. So we apply the cosine similarity formula, where we find the dot product … which is equal to 2, and then we find the norm … and divide the 2 numbers to get 0.82. Similarly, we will do the same thing for doc 1 and 3, where we get 0.63. For cosine similarity, the closer the number is to 1, the more similar the 2 vectors are. Hence doc 1 and doc 2 is more similar</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dirty="0" smtClean="0"/>
              <a:t>The L1 norm that is calculated as the sum of the absolute values of the vector.</a:t>
            </a:r>
          </a:p>
          <a:p>
            <a:pPr marL="0" lvl="0" indent="0" algn="l" rtl="0">
              <a:spcBef>
                <a:spcPts val="0"/>
              </a:spcBef>
              <a:spcAft>
                <a:spcPts val="0"/>
              </a:spcAft>
              <a:buNone/>
            </a:pPr>
            <a:r>
              <a:rPr lang="en-US" dirty="0" smtClean="0"/>
              <a:t>The L2 norm that is calculated as the square root of the sum of the squared vector </a:t>
            </a: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K-nearest </a:t>
            </a:r>
            <a:r>
              <a:rPr lang="en-US" baseline="0" dirty="0" err="1" smtClean="0"/>
              <a:t>neighbours</a:t>
            </a:r>
            <a:r>
              <a:rPr lang="en-US" baseline="0" dirty="0" smtClean="0"/>
              <a:t>, </a:t>
            </a:r>
            <a:r>
              <a:rPr lang="en-US" baseline="0" dirty="0" smtClean="0"/>
              <a:t>firstly I will determine </a:t>
            </a:r>
            <a:r>
              <a:rPr lang="en-US" baseline="0" dirty="0" smtClean="0"/>
              <a:t>the K, which is the number of nearest </a:t>
            </a:r>
            <a:r>
              <a:rPr lang="en-US" baseline="0" dirty="0" err="1" smtClean="0"/>
              <a:t>neighbours</a:t>
            </a:r>
            <a:r>
              <a:rPr lang="en-US" baseline="0" dirty="0" smtClean="0"/>
              <a:t> that I intend to find. I will then calculate the distance between the query-instance and all other samples which we already did using the cosine similarity. Lastly, I will sort the distance and determine nearest </a:t>
            </a:r>
            <a:r>
              <a:rPr lang="en-US" baseline="0" dirty="0" err="1" smtClean="0"/>
              <a:t>neighbours</a:t>
            </a:r>
            <a:r>
              <a:rPr lang="en-US" baseline="0" dirty="0" smtClean="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Next we will do a comparison between two commonly used recommendation approach. </a:t>
            </a:r>
            <a:r>
              <a:rPr lang="en-US" baseline="0" dirty="0" smtClean="0"/>
              <a:t>Collaborative filtering is used by Netflix whereas market basket is used by Walmart. Collaborative filtering uses a user based approach where each individual user and their profile is important to determine the result. It answers questions like “what items do users with interest similar to yours like?” and </a:t>
            </a:r>
            <a:r>
              <a:rPr lang="en-US" dirty="0" smtClean="0"/>
              <a:t>is commonly used for building recommender systems.</a:t>
            </a:r>
            <a:r>
              <a:rPr lang="en-US" baseline="0" dirty="0" smtClean="0"/>
              <a:t> Whereas market basket uses a</a:t>
            </a:r>
            <a:r>
              <a:rPr lang="en-US" dirty="0" smtClean="0"/>
              <a:t> rule based approach</a:t>
            </a:r>
            <a:r>
              <a:rPr lang="en-US" baseline="0" dirty="0" smtClean="0"/>
              <a:t> where </a:t>
            </a:r>
            <a:r>
              <a:rPr lang="en-US" dirty="0" smtClean="0"/>
              <a:t>personal preference is</a:t>
            </a:r>
            <a:r>
              <a:rPr lang="en-US" baseline="0" dirty="0" smtClean="0"/>
              <a:t> not important because we only care about the co-occurrences of the items. A famous example can be seen where Walmart discovers that </a:t>
            </a:r>
            <a:r>
              <a:rPr lang="en-US" dirty="0" smtClean="0"/>
              <a:t>those who buy diapers tend to also buy beer. </a:t>
            </a:r>
            <a:r>
              <a:rPr lang="en-US" baseline="0" dirty="0" smtClean="0"/>
              <a:t>It answers questions like “what items frequently appear together and is </a:t>
            </a:r>
            <a:r>
              <a:rPr lang="en-US" dirty="0" smtClean="0"/>
              <a:t>generally used as an exploratory tool to find rules that</a:t>
            </a:r>
            <a:r>
              <a:rPr lang="en-US" baseline="0" dirty="0" smtClean="0"/>
              <a:t> can</a:t>
            </a:r>
            <a:r>
              <a:rPr lang="en-US" dirty="0" smtClean="0"/>
              <a:t> be </a:t>
            </a:r>
            <a:r>
              <a:rPr lang="en-US" dirty="0" err="1" smtClean="0"/>
              <a:t>analysed</a:t>
            </a:r>
            <a:r>
              <a:rPr lang="en-US" dirty="0" smtClean="0"/>
              <a:t> by a human. Collaborative filtering will be more suitable for my project because HR policies are different from shopping products</a:t>
            </a:r>
            <a:r>
              <a:rPr lang="en-US" baseline="0" dirty="0" smtClean="0"/>
              <a:t> where </a:t>
            </a:r>
            <a:r>
              <a:rPr lang="en-US" baseline="0" dirty="0" smtClean="0"/>
              <a:t>it is hard to have </a:t>
            </a:r>
            <a:r>
              <a:rPr lang="en-US" baseline="0" dirty="0" smtClean="0"/>
              <a:t>rules like diapers and beer</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Rules can </a:t>
            </a:r>
            <a:r>
              <a:rPr lang="en-US" dirty="0"/>
              <a:t>recommend you products that you will very likely purchase based on a set of products that are currently in your basket. </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reason for using neo4j instead of SQL is because firstly neo4j uses</a:t>
            </a:r>
            <a:r>
              <a:rPr lang="en-US" baseline="0" dirty="0" smtClean="0"/>
              <a:t> relationships between nodes to retrieve data, so it doesn’t require us to link multiple tables together. For SQL, we usually store data into multiple tables, so there will be many tables joined together using the primary and foreign key to get the data. Secondly, neo4j expose the schema visually where you can see how the nodes are linked together, you can even expand the nodes to see multiple layers of relationships. Thirdly, neo4j is also much more efficient where we can see that the execution time for different depth is </a:t>
            </a:r>
            <a:r>
              <a:rPr lang="en-US" baseline="0" dirty="0" smtClean="0"/>
              <a:t>faster </a:t>
            </a:r>
            <a:r>
              <a:rPr lang="en-US" baseline="0" dirty="0" smtClean="0"/>
              <a:t>than SQL. The reason for this is because </a:t>
            </a:r>
            <a:r>
              <a:rPr lang="en-US" dirty="0" smtClean="0"/>
              <a:t>SQL </a:t>
            </a:r>
            <a:r>
              <a:rPr lang="en-US" dirty="0"/>
              <a:t>runs up </a:t>
            </a:r>
            <a:r>
              <a:rPr lang="en-US" dirty="0" smtClean="0"/>
              <a:t>to performance </a:t>
            </a:r>
            <a:r>
              <a:rPr lang="en-US" dirty="0"/>
              <a:t>challenges when it tries to navigate connected data. </a:t>
            </a:r>
            <a:r>
              <a:rPr lang="en-US" dirty="0" smtClean="0"/>
              <a:t>Finally, creating </a:t>
            </a:r>
            <a:r>
              <a:rPr lang="en-US" baseline="0" dirty="0" smtClean="0"/>
              <a:t>a query in neo4j is </a:t>
            </a:r>
            <a:r>
              <a:rPr lang="en-US" baseline="0" dirty="0" smtClean="0"/>
              <a:t>simpler </a:t>
            </a:r>
            <a:r>
              <a:rPr lang="en-US" baseline="0" dirty="0" smtClean="0"/>
              <a:t>as you can see that</a:t>
            </a:r>
            <a:r>
              <a:rPr lang="en-US" dirty="0" smtClean="0"/>
              <a:t> the 3</a:t>
            </a:r>
            <a:r>
              <a:rPr lang="en-US" baseline="0" dirty="0" smtClean="0"/>
              <a:t> line query in cypher language is equivalent to the 2 paragraph of SQL query</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problem that we are facing today is that </a:t>
            </a:r>
            <a:r>
              <a:rPr lang="en-US" dirty="0" smtClean="0"/>
              <a:t>HR policies with</a:t>
            </a:r>
            <a:r>
              <a:rPr lang="en-US" baseline="0" dirty="0" smtClean="0"/>
              <a:t> the </a:t>
            </a:r>
            <a:r>
              <a:rPr lang="en-US" dirty="0" smtClean="0"/>
              <a:t>same topic are group</a:t>
            </a:r>
            <a:r>
              <a:rPr lang="en-US" baseline="0" dirty="0" smtClean="0"/>
              <a:t> under different categories and this can get very confusing and messy for our users, for example retirement consists of payout, which falls under the finance category while retirement tea ceremony falls under the welfare category. Hence, users may not be aware of what to search, resulting in not being able to find what they actually 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the solution to this</a:t>
            </a:r>
            <a:r>
              <a:rPr lang="en-US" baseline="0" dirty="0" smtClean="0"/>
              <a:t> problem is</a:t>
            </a:r>
            <a:r>
              <a:rPr lang="en-US" dirty="0" smtClean="0"/>
              <a:t> to create a search engine </a:t>
            </a:r>
            <a:r>
              <a:rPr lang="en-US" dirty="0"/>
              <a:t>with </a:t>
            </a:r>
            <a:r>
              <a:rPr lang="en-US" dirty="0" smtClean="0"/>
              <a:t>a knowledge panel</a:t>
            </a:r>
            <a:r>
              <a:rPr lang="en-US" baseline="0" dirty="0" smtClean="0"/>
              <a:t> which c</a:t>
            </a:r>
            <a:r>
              <a:rPr lang="en-US" dirty="0" smtClean="0"/>
              <a:t>ontains information</a:t>
            </a:r>
            <a:r>
              <a:rPr lang="en-US" baseline="0" dirty="0" smtClean="0"/>
              <a:t> related</a:t>
            </a:r>
            <a:r>
              <a:rPr lang="en-US" dirty="0" smtClean="0"/>
              <a:t> to the search term.</a:t>
            </a:r>
            <a:r>
              <a:rPr lang="en-US" baseline="0" dirty="0" smtClean="0"/>
              <a:t> We will also make r</a:t>
            </a:r>
            <a:r>
              <a:rPr lang="en-US" dirty="0" smtClean="0"/>
              <a:t>ecommendations</a:t>
            </a:r>
            <a:r>
              <a:rPr lang="en-US" baseline="0" dirty="0" smtClean="0"/>
              <a:t> to the users </a:t>
            </a:r>
            <a:r>
              <a:rPr lang="en-US" dirty="0" smtClean="0"/>
              <a:t>based on their profile</a:t>
            </a:r>
            <a:r>
              <a:rPr lang="en-US" baseline="0" dirty="0" smtClean="0"/>
              <a:t>, to suggest </a:t>
            </a:r>
            <a:r>
              <a:rPr lang="en-US" dirty="0" smtClean="0"/>
              <a:t>policies that</a:t>
            </a:r>
            <a:r>
              <a:rPr lang="en-US" baseline="0" dirty="0" smtClean="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technologies</a:t>
            </a:r>
            <a:r>
              <a:rPr lang="en-SG" baseline="0" dirty="0" smtClean="0"/>
              <a:t> that I have used in my project. I </a:t>
            </a:r>
            <a:r>
              <a:rPr lang="en-SG" dirty="0" smtClean="0"/>
              <a:t>used HTML</a:t>
            </a:r>
            <a:r>
              <a:rPr lang="en-SG" dirty="0"/>
              <a:t>, CSS, and Vue.js for the front end of my web application, using python for my backend </a:t>
            </a:r>
            <a:r>
              <a:rPr lang="en-SG" dirty="0" smtClean="0"/>
              <a:t>logic</a:t>
            </a:r>
            <a:r>
              <a:rPr lang="en-SG" baseline="0" dirty="0" smtClean="0"/>
              <a:t> and r</a:t>
            </a:r>
            <a:r>
              <a:rPr lang="en-SG" dirty="0" smtClean="0"/>
              <a:t>etrieving </a:t>
            </a:r>
            <a:r>
              <a:rPr lang="en-SG" dirty="0"/>
              <a:t>data from neo4j </a:t>
            </a:r>
            <a:r>
              <a:rPr lang="en-SG" dirty="0" smtClean="0"/>
              <a:t>graph </a:t>
            </a:r>
            <a:r>
              <a:rPr lang="en-SG" dirty="0"/>
              <a:t>database. I have also used flask </a:t>
            </a:r>
            <a:r>
              <a:rPr lang="en-SG" dirty="0" smtClean="0"/>
              <a:t>for my server and </a:t>
            </a:r>
            <a:r>
              <a:rPr lang="en-SG" dirty="0" err="1"/>
              <a:t>scrapy</a:t>
            </a:r>
            <a:r>
              <a:rPr lang="en-SG" dirty="0"/>
              <a:t> for </a:t>
            </a:r>
            <a:r>
              <a:rPr lang="en-SG" dirty="0" smtClean="0"/>
              <a:t>web scraping. </a:t>
            </a:r>
          </a:p>
          <a:p>
            <a:pPr marL="0" lvl="0" indent="0" algn="l" rtl="0">
              <a:spcBef>
                <a:spcPts val="0"/>
              </a:spcBef>
              <a:spcAft>
                <a:spcPts val="0"/>
              </a:spcAft>
              <a:buNone/>
            </a:pPr>
            <a:endParaRPr lang="en-SG" dirty="0" smtClean="0"/>
          </a:p>
          <a:p>
            <a:pPr marL="0" lvl="0" indent="0" algn="l" rtl="0">
              <a:spcBef>
                <a:spcPts val="0"/>
              </a:spcBef>
              <a:spcAft>
                <a:spcPts val="0"/>
              </a:spcAft>
              <a:buNone/>
            </a:pPr>
            <a:endParaRPr lang="en-SG" dirty="0" smtClean="0"/>
          </a:p>
          <a:p>
            <a:pPr marL="0" lvl="0" indent="0" algn="l" rtl="0">
              <a:spcBef>
                <a:spcPts val="0"/>
              </a:spcBef>
              <a:spcAft>
                <a:spcPts val="0"/>
              </a:spcAft>
              <a:buNone/>
            </a:pPr>
            <a:r>
              <a:rPr lang="en-SG" dirty="0" smtClean="0"/>
              <a:t>Render HTML template, components done</a:t>
            </a:r>
            <a:r>
              <a:rPr lang="en-SG" baseline="0" dirty="0" smtClean="0"/>
              <a:t> in Vue.js. </a:t>
            </a:r>
            <a:r>
              <a:rPr lang="en-SG" dirty="0" smtClean="0"/>
              <a:t>Scrape</a:t>
            </a:r>
            <a:r>
              <a:rPr lang="en-SG" baseline="0" dirty="0" smtClean="0"/>
              <a:t> for this project only</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a:t>
            </a:r>
            <a:r>
              <a:rPr lang="en-SG" baseline="0" dirty="0" smtClean="0"/>
              <a:t> f</a:t>
            </a:r>
            <a:r>
              <a:rPr lang="en-SG" dirty="0" smtClean="0"/>
              <a:t>irst </a:t>
            </a:r>
            <a:r>
              <a:rPr lang="en-SG" dirty="0"/>
              <a:t>step of building my web application is to populate the</a:t>
            </a:r>
            <a:r>
              <a:rPr lang="en-SG" baseline="0" dirty="0"/>
              <a:t> database, I have created a spider using </a:t>
            </a:r>
            <a:r>
              <a:rPr lang="en-SG" baseline="0" dirty="0" err="1"/>
              <a:t>Scrapy</a:t>
            </a:r>
            <a:r>
              <a:rPr lang="en-SG" baseline="0" dirty="0"/>
              <a:t> to scrape data from a HR Policy </a:t>
            </a:r>
            <a:r>
              <a:rPr lang="en-SG" baseline="0" dirty="0" smtClean="0"/>
              <a:t>website that Tania has provided me with. </a:t>
            </a:r>
            <a:r>
              <a:rPr lang="en-SG" baseline="0" dirty="0"/>
              <a:t>From the data, I will identify and extract important relationships of the </a:t>
            </a:r>
            <a:r>
              <a:rPr lang="en-SG" baseline="0" dirty="0" smtClean="0"/>
              <a:t>policies such as policy owner. Next</a:t>
            </a:r>
            <a:r>
              <a:rPr lang="en-SG" baseline="0" dirty="0"/>
              <a:t>, I performed document clustering </a:t>
            </a:r>
            <a:r>
              <a:rPr lang="en-SG" baseline="0" dirty="0" smtClean="0"/>
              <a:t>to </a:t>
            </a:r>
            <a:r>
              <a:rPr lang="en-SG" baseline="0" dirty="0"/>
              <a:t>find hidden relationships </a:t>
            </a:r>
            <a:r>
              <a:rPr lang="en-SG" baseline="0" dirty="0" smtClean="0"/>
              <a:t>between the </a:t>
            </a:r>
            <a:r>
              <a:rPr lang="en-SG" baseline="0" dirty="0"/>
              <a:t>different text </a:t>
            </a:r>
            <a:r>
              <a:rPr lang="en-SG" baseline="0" dirty="0" smtClean="0"/>
              <a:t>documents I have scraped. </a:t>
            </a:r>
            <a:r>
              <a:rPr lang="en-SG" baseline="0" dirty="0"/>
              <a:t>All these data will then be inserted into </a:t>
            </a:r>
            <a:r>
              <a:rPr lang="en-SG" baseline="0" dirty="0" smtClean="0"/>
              <a:t>neo4j. </a:t>
            </a:r>
            <a:r>
              <a:rPr lang="en-SG" baseline="0" dirty="0"/>
              <a:t>After that I created the app using </a:t>
            </a:r>
            <a:r>
              <a:rPr lang="en-SG" baseline="0" dirty="0" smtClean="0"/>
              <a:t>flask, </a:t>
            </a:r>
            <a:r>
              <a:rPr lang="en-SG" baseline="0" dirty="0"/>
              <a:t>and </a:t>
            </a:r>
            <a:r>
              <a:rPr lang="en-SG" baseline="0" dirty="0" smtClean="0"/>
              <a:t>applied user-based </a:t>
            </a:r>
            <a:r>
              <a:rPr lang="en-SG" baseline="0" dirty="0"/>
              <a:t>collaborative filtering to recommend policies to users. Lastly, there is a loop where </a:t>
            </a:r>
            <a:r>
              <a:rPr lang="en-SG" baseline="0" dirty="0" smtClean="0"/>
              <a:t>the search history of users will be inserted back into the </a:t>
            </a:r>
            <a:r>
              <a:rPr lang="en-SG" baseline="0" dirty="0"/>
              <a:t>database for a </a:t>
            </a:r>
            <a:r>
              <a:rPr lang="en-SG" baseline="0" dirty="0" smtClean="0"/>
              <a:t>more </a:t>
            </a:r>
            <a:r>
              <a:rPr lang="en-SG" baseline="0" dirty="0"/>
              <a:t>accurate </a:t>
            </a:r>
            <a:r>
              <a:rPr lang="en-SG" baseline="0" dirty="0" smtClean="0"/>
              <a:t>recommendation</a:t>
            </a:r>
          </a:p>
          <a:p>
            <a:pPr marL="0" lvl="0" indent="0" algn="l" rtl="0">
              <a:spcBef>
                <a:spcPts val="0"/>
              </a:spcBef>
              <a:spcAft>
                <a:spcPts val="0"/>
              </a:spcAft>
              <a:buNone/>
            </a:pPr>
            <a:endParaRPr lang="en-SG" baseline="0" dirty="0" smtClean="0"/>
          </a:p>
          <a:p>
            <a:pPr marL="0" lvl="0" indent="0" algn="l" rtl="0">
              <a:spcBef>
                <a:spcPts val="0"/>
              </a:spcBef>
              <a:spcAft>
                <a:spcPts val="0"/>
              </a:spcAft>
              <a:buNone/>
            </a:pPr>
            <a:endParaRPr lang="en-SG" baseline="0" dirty="0" smtClean="0"/>
          </a:p>
          <a:p>
            <a:pPr marL="0" lvl="0" indent="0" algn="l" rtl="0">
              <a:spcBef>
                <a:spcPts val="0"/>
              </a:spcBef>
              <a:spcAft>
                <a:spcPts val="0"/>
              </a:spcAft>
              <a:buNone/>
            </a:pPr>
            <a:r>
              <a:rPr lang="en-SG" baseline="0" dirty="0" smtClean="0"/>
              <a:t>If there are new content, we will have a scheduled job to create policies and users</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Policies owner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 related topics in the knowledge panel</a:t>
            </a:r>
            <a:r>
              <a:rPr lang="en-SG" baseline="0" dirty="0" smtClean="0"/>
              <a:t> is created using d</a:t>
            </a:r>
            <a:r>
              <a:rPr lang="en-SG" dirty="0" smtClean="0"/>
              <a:t>ocument clustering.</a:t>
            </a:r>
            <a:r>
              <a:rPr lang="en-SG" baseline="0" dirty="0" smtClean="0"/>
              <a:t> This is a s</a:t>
            </a:r>
            <a:r>
              <a:rPr lang="en-SG" dirty="0" smtClean="0"/>
              <a:t>imple visualisation to show what clustering does,</a:t>
            </a:r>
            <a:r>
              <a:rPr lang="en-SG" baseline="0" dirty="0" smtClean="0"/>
              <a:t> it is basically to group random points on a vector space together based on a certain similarity or 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Tools used: NLTK and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20574"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27481"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t>
            </a:r>
            <a:r>
              <a:rPr lang="en-SG" sz="1400" dirty="0" smtClean="0"/>
              <a:t>Alice, but not Alex Hence, recommended </a:t>
            </a:r>
            <a:r>
              <a:rPr lang="en-SG" sz="1400" dirty="0"/>
              <a:t>to </a:t>
            </a:r>
            <a:r>
              <a:rPr lang="en-SG" sz="1400" dirty="0" smtClean="0"/>
              <a:t>Alex</a:t>
            </a:r>
            <a:endParaRPr lang="en-SG" sz="1400" dirty="0"/>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Alice</a:t>
            </a:r>
            <a:endParaRPr lang="en-SG" sz="1400" dirty="0"/>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Alex</a:t>
            </a:r>
            <a:endParaRPr lang="en-SG" sz="1400" dirty="0"/>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Cosine </a:t>
            </a:r>
            <a:r>
              <a:rPr lang="en" sz="2000" b="1" dirty="0">
                <a:solidFill>
                  <a:srgbClr val="FFFFFF"/>
                </a:solidFill>
                <a:latin typeface="Source Sans Pro"/>
                <a:ea typeface="Source Sans Pro"/>
                <a:cs typeface="Source Sans Pro"/>
                <a:sym typeface="Source Sans Pro"/>
              </a:rPr>
              <a:t>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K-Nearest </a:t>
            </a:r>
            <a:r>
              <a:rPr lang="en" sz="2000" b="1" dirty="0">
                <a:solidFill>
                  <a:srgbClr val="FFFFFF"/>
                </a:solidFill>
                <a:latin typeface="Source Sans Pro"/>
                <a:ea typeface="Source Sans Pro"/>
                <a:cs typeface="Source Sans Pro"/>
                <a:sym typeface="Source Sans Pro"/>
              </a:rPr>
              <a:t>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83546"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a:t>
            </a:r>
            <a:r>
              <a:rPr lang="en-US" dirty="0" smtClean="0"/>
              <a:t>(0</a:t>
            </a:r>
            <a:r>
              <a:rPr lang="en-US" dirty="0"/>
              <a:t>, 1, 1, 0, </a:t>
            </a:r>
            <a:r>
              <a:rPr lang="en-US" dirty="0" smtClean="0"/>
              <a:t>0, 0)</a:t>
            </a:r>
            <a:endParaRPr lang="en-US" dirty="0"/>
          </a:p>
          <a:p>
            <a:pPr marL="571500" lvl="1" indent="0">
              <a:buNone/>
            </a:pPr>
            <a:r>
              <a:rPr lang="en-US" dirty="0"/>
              <a:t>Doc 2 = </a:t>
            </a:r>
            <a:r>
              <a:rPr lang="en-US" dirty="0" smtClean="0"/>
              <a:t>(0</a:t>
            </a:r>
            <a:r>
              <a:rPr lang="en-US" dirty="0"/>
              <a:t>, 1, 1, 1, </a:t>
            </a:r>
            <a:r>
              <a:rPr lang="en-US" dirty="0" smtClean="0"/>
              <a:t>0, 0)</a:t>
            </a:r>
            <a:endParaRPr lang="en-US" dirty="0"/>
          </a:p>
          <a:p>
            <a:pPr marL="571500" lvl="1" indent="0">
              <a:buNone/>
            </a:pPr>
            <a:r>
              <a:rPr lang="en-US" dirty="0"/>
              <a:t>Doc 3 = </a:t>
            </a:r>
            <a:r>
              <a:rPr lang="en-US" dirty="0" smtClean="0"/>
              <a:t>(0</a:t>
            </a:r>
            <a:r>
              <a:rPr lang="en-US" dirty="0"/>
              <a:t>, 1, 1, 1, </a:t>
            </a:r>
            <a:r>
              <a:rPr lang="en-US" dirty="0" smtClean="0"/>
              <a:t>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762872"/>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2</a:t>
            </a:r>
            <a:r>
              <a:rPr lang="en-SG" sz="1600" u="sng" dirty="0"/>
              <a:t> </a:t>
            </a:r>
            <a:endParaRPr lang="en-SG" sz="1600" u="sng" dirty="0" smtClean="0"/>
          </a:p>
          <a:p>
            <a:pPr marL="571500" lvl="1" indent="0">
              <a:buNone/>
            </a:pPr>
            <a:r>
              <a:rPr lang="en-SG" sz="1600" dirty="0" smtClean="0"/>
              <a:t>= 2 </a:t>
            </a:r>
            <a:r>
              <a:rPr lang="en-SG" sz="1600" dirty="0"/>
              <a:t>/ (√2∗√3) </a:t>
            </a:r>
            <a:endParaRPr lang="en-SG" sz="1600" dirty="0" smtClean="0"/>
          </a:p>
          <a:p>
            <a:pPr marL="571500" lvl="1" indent="0">
              <a:buNone/>
            </a:pPr>
            <a:r>
              <a:rPr lang="en-SG" sz="1600" dirty="0" smtClean="0"/>
              <a:t>= </a:t>
            </a:r>
            <a:r>
              <a:rPr lang="en-SG" sz="1600" b="1" dirty="0" smtClean="0"/>
              <a:t>0.82</a:t>
            </a:r>
            <a:endParaRPr lang="en-SG" sz="1600" b="1" dirty="0"/>
          </a:p>
          <a:p>
            <a:pPr marL="571500" lvl="1" indent="0">
              <a:buNone/>
            </a:pPr>
            <a:endParaRPr lang="en-SG" sz="1600" dirty="0"/>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521024" y="2815122"/>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521024" y="2815122"/>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583007" y="2472940"/>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72940"/>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762872"/>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3</a:t>
            </a:r>
          </a:p>
          <a:p>
            <a:pPr marL="571500" lvl="1" indent="0">
              <a:buNone/>
            </a:pPr>
            <a:r>
              <a:rPr lang="en-SG" sz="1600" dirty="0" smtClean="0"/>
              <a:t>= 2 </a:t>
            </a:r>
            <a:r>
              <a:rPr lang="en-SG" sz="1600" dirty="0"/>
              <a:t>/ (√2 </a:t>
            </a:r>
            <a:r>
              <a:rPr lang="en-SG" sz="1600" dirty="0" smtClean="0"/>
              <a:t>∗√5) </a:t>
            </a:r>
          </a:p>
          <a:p>
            <a:pPr marL="571500" lvl="1" indent="0">
              <a:buNone/>
            </a:pPr>
            <a:r>
              <a:rPr lang="en-SG" sz="1600" dirty="0" smtClean="0"/>
              <a:t>= </a:t>
            </a:r>
            <a:r>
              <a:rPr lang="en-SG" sz="1600" b="1" dirty="0" smtClean="0"/>
              <a:t>0.63</a:t>
            </a:r>
            <a:endParaRPr lang="en-SG" sz="1600"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50" y="1405750"/>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p:bldP spid="10"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a:t>
            </a:r>
            <a:r>
              <a:rPr lang="en" dirty="0" smtClean="0"/>
              <a:t>foreign </a:t>
            </a:r>
            <a:r>
              <a:rPr lang="en" dirty="0"/>
              <a:t>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a:spcBef>
                <a:spcPts val="0"/>
              </a:spcBef>
            </a:pPr>
            <a:r>
              <a:rPr lang="en-US" dirty="0"/>
              <a:t>Time constraint (Have to implement the application and  research at the same time, a lot of trial and errors</a:t>
            </a:r>
            <a:r>
              <a:rPr lang="en-US" dirty="0" smtClean="0"/>
              <a:t>)</a:t>
            </a:r>
          </a:p>
          <a:p>
            <a:pPr lvl="0">
              <a:spcBef>
                <a:spcPts val="0"/>
              </a:spcBef>
            </a:pPr>
            <a:r>
              <a:rPr lang="en-US" dirty="0" smtClean="0"/>
              <a:t>Neo4j’s official python driver doesn’t provide much documentation (Need to research through </a:t>
            </a:r>
            <a:r>
              <a:rPr lang="en-US" dirty="0" err="1" smtClean="0"/>
              <a:t>stackoverflow</a:t>
            </a:r>
            <a:r>
              <a:rPr lang="en-US" dirty="0" smtClean="0"/>
              <a:t>, switched to py2neo instead, community driver)</a:t>
            </a:r>
          </a:p>
          <a:p>
            <a:pPr lvl="0">
              <a:spcBef>
                <a:spcPts val="0"/>
              </a:spcBef>
            </a:pPr>
            <a:r>
              <a:rPr lang="en-US" dirty="0" smtClean="0"/>
              <a:t>Different types of approach for recommendations (Need to find out the purpose and whether it suit my application) </a:t>
            </a:r>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r>
              <a:rPr lang="en-SG" sz="1400" dirty="0" smtClean="0"/>
              <a:t>Learned how to use a graph database and integrate it into a python project</a:t>
            </a:r>
            <a:endParaRPr sz="14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r>
              <a:rPr lang="en-SG" sz="1400" dirty="0" smtClean="0"/>
              <a:t>Able to apply what I have learned in school into this project</a:t>
            </a:r>
            <a:endParaRPr sz="1400" dirty="0"/>
          </a:p>
        </p:txBody>
      </p:sp>
      <p:sp>
        <p:nvSpPr>
          <p:cNvPr id="697" name="Google Shape;697;p31"/>
          <p:cNvSpPr txBox="1">
            <a:spLocks noGrp="1"/>
          </p:cNvSpPr>
          <p:nvPr>
            <p:ph type="body" idx="3"/>
          </p:nvPr>
        </p:nvSpPr>
        <p:spPr>
          <a:xfrm>
            <a:off x="660619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buNone/>
            </a:pPr>
            <a:r>
              <a:rPr lang="en-SG" sz="1400" dirty="0" smtClean="0"/>
              <a:t>Did not use it before, but have used React.js which is similar to it that have allowed me to </a:t>
            </a:r>
            <a:r>
              <a:rPr lang="en-SG" sz="1400" dirty="0" smtClean="0"/>
              <a:t>pick </a:t>
            </a:r>
            <a:r>
              <a:rPr lang="en-SG" sz="1400" dirty="0" smtClean="0"/>
              <a:t>up the </a:t>
            </a:r>
            <a:r>
              <a:rPr lang="en-SG" sz="1400" dirty="0"/>
              <a:t>language quickly</a:t>
            </a:r>
            <a:endParaRPr sz="1400" dirty="0"/>
          </a:p>
        </p:txBody>
      </p:sp>
      <p:sp>
        <p:nvSpPr>
          <p:cNvPr id="698" name="Google Shape;698;p31"/>
          <p:cNvSpPr txBox="1">
            <a:spLocks noGrp="1"/>
          </p:cNvSpPr>
          <p:nvPr>
            <p:ph type="body" idx="1"/>
          </p:nvPr>
        </p:nvSpPr>
        <p:spPr>
          <a:xfrm>
            <a:off x="1083975"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smtClean="0"/>
              <a:t>Recommender </a:t>
            </a:r>
            <a:r>
              <a:rPr lang="en-SG" sz="1800" b="1" dirty="0"/>
              <a:t>System</a:t>
            </a:r>
            <a:endParaRPr sz="1800" b="1" dirty="0"/>
          </a:p>
          <a:p>
            <a:pPr marL="0" lvl="0" indent="0" algn="l" rtl="0">
              <a:spcBef>
                <a:spcPts val="600"/>
              </a:spcBef>
              <a:spcAft>
                <a:spcPts val="0"/>
              </a:spcAft>
              <a:buNone/>
            </a:pPr>
            <a:r>
              <a:rPr lang="en-SG" sz="1400" dirty="0" smtClean="0"/>
              <a:t>Able to build something similar to Netflix and learn more about the algorithms behind it</a:t>
            </a:r>
            <a:endParaRPr sz="1400" dirty="0"/>
          </a:p>
        </p:txBody>
      </p:sp>
      <p:sp>
        <p:nvSpPr>
          <p:cNvPr id="699" name="Google Shape;699;p31"/>
          <p:cNvSpPr txBox="1">
            <a:spLocks noGrp="1"/>
          </p:cNvSpPr>
          <p:nvPr>
            <p:ph type="body" idx="2"/>
          </p:nvPr>
        </p:nvSpPr>
        <p:spPr>
          <a:xfrm>
            <a:off x="3845087"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Web Scraping</a:t>
            </a:r>
            <a:endParaRPr sz="1800" b="1" dirty="0"/>
          </a:p>
          <a:p>
            <a:pPr marL="0" lvl="0" indent="0" algn="l" rtl="0">
              <a:spcBef>
                <a:spcPts val="600"/>
              </a:spcBef>
              <a:spcAft>
                <a:spcPts val="0"/>
              </a:spcAft>
              <a:buNone/>
            </a:pPr>
            <a:r>
              <a:rPr lang="en-SG" sz="1400" dirty="0" smtClean="0"/>
              <a:t>Learned how to use </a:t>
            </a:r>
            <a:r>
              <a:rPr lang="en-SG" sz="1400" dirty="0" err="1" smtClean="0"/>
              <a:t>Scrapy</a:t>
            </a:r>
            <a:r>
              <a:rPr lang="en-SG" sz="1400" dirty="0" smtClean="0"/>
              <a:t> to scrape data from a website automatically</a:t>
            </a:r>
            <a:endParaRPr sz="1400" dirty="0"/>
          </a:p>
        </p:txBody>
      </p:sp>
      <p:sp>
        <p:nvSpPr>
          <p:cNvPr id="707" name="Google Shape;707;p31"/>
          <p:cNvSpPr/>
          <p:nvPr/>
        </p:nvSpPr>
        <p:spPr>
          <a:xfrm>
            <a:off x="647189" y="268039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1"/>
          <p:cNvGrpSpPr/>
          <p:nvPr/>
        </p:nvGrpSpPr>
        <p:grpSpPr>
          <a:xfrm>
            <a:off x="6327054" y="1112465"/>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grpSp>
        <p:nvGrpSpPr>
          <p:cNvPr id="29" name="Google Shape;1045;p40"/>
          <p:cNvGrpSpPr/>
          <p:nvPr/>
        </p:nvGrpSpPr>
        <p:grpSpPr>
          <a:xfrm>
            <a:off x="625529" y="1134657"/>
            <a:ext cx="451252" cy="432860"/>
            <a:chOff x="5241175" y="4959100"/>
            <a:chExt cx="539775" cy="517775"/>
          </a:xfrm>
          <a:solidFill>
            <a:srgbClr val="AFF000"/>
          </a:solidFill>
        </p:grpSpPr>
        <p:sp>
          <p:nvSpPr>
            <p:cNvPr id="30"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7;p40"/>
          <p:cNvGrpSpPr/>
          <p:nvPr/>
        </p:nvGrpSpPr>
        <p:grpSpPr>
          <a:xfrm>
            <a:off x="3428914" y="1122899"/>
            <a:ext cx="347107" cy="420111"/>
            <a:chOff x="584925" y="922575"/>
            <a:chExt cx="415200" cy="502525"/>
          </a:xfrm>
          <a:solidFill>
            <a:srgbClr val="00CEF6"/>
          </a:solidFill>
        </p:grpSpPr>
        <p:sp>
          <p:nvSpPr>
            <p:cNvPr id="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35;p40"/>
          <p:cNvGrpSpPr/>
          <p:nvPr/>
        </p:nvGrpSpPr>
        <p:grpSpPr>
          <a:xfrm>
            <a:off x="3416355" y="2757763"/>
            <a:ext cx="386943" cy="372647"/>
            <a:chOff x="2583325" y="2972875"/>
            <a:chExt cx="462850" cy="445750"/>
          </a:xfrm>
          <a:solidFill>
            <a:srgbClr val="00CEF6"/>
          </a:solidFill>
        </p:grpSpPr>
        <p:sp>
          <p:nvSpPr>
            <p:cNvPr id="42"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smtClean="0"/>
              <a:t>Graph database</a:t>
            </a:r>
          </a:p>
          <a:p>
            <a:pPr marL="285750" indent="-285750"/>
            <a:r>
              <a:rPr lang="en-SG" dirty="0"/>
              <a:t>Cannot store JSON </a:t>
            </a:r>
            <a:r>
              <a:rPr lang="en-SG" dirty="0" smtClean="0"/>
              <a:t>object</a:t>
            </a:r>
            <a:endParaRPr lang="en" dirty="0" smtClean="0"/>
          </a:p>
          <a:p>
            <a:pPr marL="285750" indent="-285750"/>
            <a:r>
              <a:rPr lang="en" dirty="0" smtClean="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MongoDB</a:t>
            </a:r>
            <a:endParaRPr lang="en" sz="2000" b="1" dirty="0"/>
          </a:p>
          <a:p>
            <a:pPr marL="285750" indent="-285750"/>
            <a:r>
              <a:rPr lang="en" dirty="0" smtClean="0"/>
              <a:t>Document database</a:t>
            </a:r>
          </a:p>
          <a:p>
            <a:pPr marL="285750" indent="-285750"/>
            <a:r>
              <a:rPr lang="en" dirty="0" smtClean="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a:t>
            </a:r>
            <a:r>
              <a:rPr lang="en" sz="1400" dirty="0" smtClean="0"/>
              <a:t>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smtClean="0">
                <a:solidFill>
                  <a:schemeClr val="accent1">
                    <a:lumMod val="75000"/>
                  </a:schemeClr>
                </a:solidFill>
              </a:rPr>
              <a:t>(15 days)</a:t>
            </a:r>
            <a:endParaRPr lang="en-SG" b="1" dirty="0">
              <a:solidFill>
                <a:schemeClr val="accent1">
                  <a:lumMod val="75000"/>
                </a:schemeClr>
              </a:solidFill>
            </a:endParaRP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smtClean="0">
                <a:solidFill>
                  <a:schemeClr val="accent1">
                    <a:lumMod val="75000"/>
                  </a:schemeClr>
                </a:solidFill>
              </a:rPr>
              <a:t>Internship: 50 working days</a:t>
            </a:r>
            <a:endParaRPr lang="en-SG" b="1" dirty="0">
              <a:solidFill>
                <a:schemeClr val="accent1">
                  <a:lumMod val="75000"/>
                </a:schemeClr>
              </a:solidFill>
            </a:endParaRP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smtClean="0">
                <a:solidFill>
                  <a:schemeClr val="accent1">
                    <a:lumMod val="75000"/>
                  </a:schemeClr>
                </a:solidFill>
              </a:rPr>
              <a:t>Presentation Preparation (5 days)</a:t>
            </a:r>
            <a:endParaRPr lang="en-SG" b="1" dirty="0">
              <a:solidFill>
                <a:schemeClr val="accent1">
                  <a:lumMod val="75000"/>
                </a:schemeClr>
              </a:solidFill>
            </a:endParaRPr>
          </a:p>
        </p:txBody>
      </p:sp>
    </p:spTree>
    <p:extLst>
      <p:ext uri="{BB962C8B-B14F-4D97-AF65-F5344CB8AC3E}">
        <p14:creationId xmlns:p14="http://schemas.microsoft.com/office/powerpoint/2010/main" val="54754266"/>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HR policies for a same topic are 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(Related information)</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5229</TotalTime>
  <Words>2711</Words>
  <Application>Microsoft Office PowerPoint</Application>
  <PresentationFormat>On-screen Show (16:9)</PresentationFormat>
  <Paragraphs>308</Paragraphs>
  <Slides>31</Slides>
  <Notes>31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Source Sans Pro</vt:lpstr>
      <vt:lpstr>Cambria Math</vt:lpstr>
      <vt:lpstr>Arial</vt:lpstr>
      <vt:lpstr>Oswald</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380</cp:revision>
  <dcterms:modified xsi:type="dcterms:W3CDTF">2019-07-11T06:46:02Z</dcterms:modified>
</cp:coreProperties>
</file>