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62" r:id="rId2"/>
    <p:sldId id="259" r:id="rId3"/>
    <p:sldId id="273" r:id="rId4"/>
    <p:sldId id="261" r:id="rId5"/>
    <p:sldId id="289" r:id="rId6"/>
    <p:sldId id="290" r:id="rId7"/>
    <p:sldId id="279" r:id="rId8"/>
    <p:sldId id="285" r:id="rId9"/>
    <p:sldId id="291" r:id="rId10"/>
    <p:sldId id="294" r:id="rId11"/>
    <p:sldId id="292" r:id="rId12"/>
    <p:sldId id="293" r:id="rId13"/>
    <p:sldId id="280" r:id="rId14"/>
    <p:sldId id="263" r:id="rId15"/>
    <p:sldId id="264" r:id="rId16"/>
    <p:sldId id="260" r:id="rId17"/>
    <p:sldId id="265" r:id="rId18"/>
    <p:sldId id="266" r:id="rId19"/>
    <p:sldId id="267" r:id="rId20"/>
    <p:sldId id="268" r:id="rId21"/>
    <p:sldId id="269" r:id="rId22"/>
    <p:sldId id="271" r:id="rId23"/>
    <p:sldId id="272" r:id="rId24"/>
    <p:sldId id="274" r:id="rId25"/>
    <p:sldId id="275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Oswald" panose="02000503000000000000" pitchFamily="2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56A00E-445F-4A2D-8ACE-E403053BCE45}">
  <a:tblStyle styleId="{1356A00E-445F-4A2D-8ACE-E403053BCE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45" autoAdjust="0"/>
  </p:normalViewPr>
  <p:slideViewPr>
    <p:cSldViewPr snapToGrid="0">
      <p:cViewPr varScale="1">
        <p:scale>
          <a:sx n="82" d="100"/>
          <a:sy n="8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0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946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58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d2061351b_1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d2061351b_1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4616f3966_18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4616f3966_18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HR policies are very long and boring. Furthermore, people do not know what to search for. Hence, a discovery of terms related to search word should be available to let them discover topic of interest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2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9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94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56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0CEF6"/>
                </a:solidFill>
              </a:rPr>
              <a:t>“</a:t>
            </a:r>
            <a:endParaRPr sz="9600">
              <a:solidFill>
                <a:srgbClr val="00CEF6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9" name="Google Shape;169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2" name="Google Shape;172;p5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73" name="Google Shape;173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8" name="Google Shape;208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3" name="Google Shape;213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4" name="Google Shape;214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6" name="Google Shape;216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7" name="Google Shape;217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53" name="Google Shape;253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4" name="Google Shape;254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" name="Google Shape;257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8" name="Google Shape;258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61" name="Google Shape;261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62" name="Google Shape;262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00" name="Google Shape;300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2" name="Google Shape;302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3" name="Google Shape;303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04" name="Google Shape;304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00CEF6"/>
              </a:buClr>
              <a:buSzPts val="1400"/>
              <a:buNone/>
              <a:defRPr sz="1400">
                <a:solidFill>
                  <a:srgbClr val="00CEF6"/>
                </a:solidFill>
              </a:defRPr>
            </a:lvl1pPr>
          </a:lstStyle>
          <a:p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4" name="Google Shape;344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5" name="Google Shape;345;p9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CEF6"/>
              </a:buClr>
              <a:buSzPts val="2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homepa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Graph Based Search</a:t>
            </a:r>
            <a:endParaRPr sz="72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2169650" y="3297251"/>
            <a:ext cx="4804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CHALLENGES FACED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207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LEARNING POINTS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3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FUTURE DEVELOPMENT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err="1" smtClean="0"/>
              <a:t>Deployability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64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THANK YOU!</a:t>
            </a:r>
            <a:endParaRPr sz="7200" dirty="0"/>
          </a:p>
        </p:txBody>
      </p:sp>
      <p:sp>
        <p:nvSpPr>
          <p:cNvPr id="767" name="Google Shape;767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243835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Q &amp; A</a:t>
            </a:r>
            <a:endParaRPr sz="3600" b="1" dirty="0"/>
          </a:p>
        </p:txBody>
      </p:sp>
      <p:sp>
        <p:nvSpPr>
          <p:cNvPr id="768" name="Google Shape;768;p3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524" name="Google Shape;524;p2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3C78D8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526" name="Google Shape;526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>
                <a:solidFill>
                  <a:srgbClr val="3C78D8"/>
                </a:solidFill>
              </a:rPr>
              <a:t>TWO OR THREE</a:t>
            </a:r>
            <a:r>
              <a:rPr lang="en"/>
              <a:t> COLUMNS</a:t>
            </a: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  <a:buNone/>
            </a:pPr>
            <a:r>
              <a:rPr lang="en-US" sz="2800" dirty="0" smtClean="0"/>
              <a:t>HR policies are very long and boring. Furthermore, people do not know what to search for. Hence, a discovery of terms related to search word should be available to let them discover topic of interest</a:t>
            </a:r>
            <a:endParaRPr lang="en-US" sz="2800"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3C78D8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image.</a:t>
            </a:r>
            <a:endParaRPr sz="180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Namely making it possible to absorb large amounts of data quickly.</a:t>
            </a:r>
            <a:endParaRPr sz="180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3"/>
          <p:cNvSpPr txBox="1">
            <a:spLocks noGrp="1"/>
          </p:cNvSpPr>
          <p:nvPr>
            <p:ph type="title" idx="4294967295"/>
          </p:nvPr>
        </p:nvSpPr>
        <p:spPr>
          <a:xfrm>
            <a:off x="0" y="1881750"/>
            <a:ext cx="91440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</a:rPr>
              <a:t>WANT BIG IMPACT?</a:t>
            </a:r>
            <a:endParaRPr sz="3600">
              <a:solidFill>
                <a:srgbClr val="28324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28324A"/>
                </a:solidFill>
              </a:rPr>
              <a:t>USE BIG IMAGE.</a:t>
            </a:r>
            <a:endParaRPr sz="3600">
              <a:solidFill>
                <a:srgbClr val="28324A"/>
              </a:solidFill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C78D8"/>
                </a:solidFill>
              </a:rPr>
              <a:t>CHARTS</a:t>
            </a:r>
            <a:r>
              <a:rPr lang="en"/>
              <a:t> TO EXPLAIN YOUR IDEAS</a:t>
            </a:r>
            <a:endParaRPr/>
          </a:p>
        </p:txBody>
      </p:sp>
      <p:grpSp>
        <p:nvGrpSpPr>
          <p:cNvPr id="556" name="Google Shape;556;p24"/>
          <p:cNvGrpSpPr/>
          <p:nvPr/>
        </p:nvGrpSpPr>
        <p:grpSpPr>
          <a:xfrm>
            <a:off x="3099624" y="949849"/>
            <a:ext cx="2944752" cy="3170450"/>
            <a:chOff x="2768474" y="949849"/>
            <a:chExt cx="2944752" cy="3170450"/>
          </a:xfrm>
        </p:grpSpPr>
        <p:sp>
          <p:nvSpPr>
            <p:cNvPr id="557" name="Google Shape;557;p24"/>
            <p:cNvSpPr/>
            <p:nvPr/>
          </p:nvSpPr>
          <p:spPr>
            <a:xfrm rot="5400000">
              <a:off x="2768474" y="949849"/>
              <a:ext cx="1706700" cy="1706700"/>
            </a:xfrm>
            <a:prstGeom prst="teardrop">
              <a:avLst>
                <a:gd name="adj" fmla="val 100000"/>
              </a:avLst>
            </a:pr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 rot="5400000" flipH="1">
              <a:off x="3109874" y="2754999"/>
              <a:ext cx="1365300" cy="1365300"/>
            </a:xfrm>
            <a:prstGeom prst="teardrop">
              <a:avLst>
                <a:gd name="adj" fmla="val 100000"/>
              </a:avLst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 rot="10800000">
              <a:off x="4573417" y="1713349"/>
              <a:ext cx="943200" cy="943200"/>
            </a:xfrm>
            <a:prstGeom prst="teardrop">
              <a:avLst>
                <a:gd name="adj" fmla="val 100000"/>
              </a:avLst>
            </a:pr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 flipH="1">
              <a:off x="4573526" y="2754999"/>
              <a:ext cx="1139700" cy="1139700"/>
            </a:xfrm>
            <a:prstGeom prst="teardrop">
              <a:avLst>
                <a:gd name="adj" fmla="val 100000"/>
              </a:avLst>
            </a:pr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3485050" y="1567267"/>
            <a:ext cx="929494" cy="548374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563" name="Google Shape;563;p24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569" name="Google Shape;569;p24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4"/>
          <p:cNvSpPr/>
          <p:nvPr/>
        </p:nvSpPr>
        <p:spPr>
          <a:xfrm>
            <a:off x="5213649" y="2080225"/>
            <a:ext cx="300114" cy="27302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/>
          <p:nvPr/>
        </p:nvSpPr>
        <p:spPr>
          <a:xfrm>
            <a:off x="3021959" y="1214200"/>
            <a:ext cx="2903100" cy="2903100"/>
          </a:xfrm>
          <a:prstGeom prst="ellipse">
            <a:avLst/>
          </a:prstGeom>
          <a:noFill/>
          <a:ln w="9525" cap="flat" cmpd="sng">
            <a:solidFill>
              <a:srgbClr val="7F7F7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 txBox="1">
            <a:spLocks noGrp="1"/>
          </p:cNvSpPr>
          <p:nvPr>
            <p:ph type="title"/>
          </p:nvPr>
        </p:nvSpPr>
        <p:spPr>
          <a:xfrm>
            <a:off x="1073700" y="0"/>
            <a:ext cx="69966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3C78D8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 rot="2700000">
            <a:off x="2658025" y="1637234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AFF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1" name="Google Shape;581;p25"/>
          <p:cNvSpPr/>
          <p:nvPr/>
        </p:nvSpPr>
        <p:spPr>
          <a:xfrm rot="2700000">
            <a:off x="3807808" y="2787016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2832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2" name="Google Shape;582;p25"/>
          <p:cNvSpPr/>
          <p:nvPr/>
        </p:nvSpPr>
        <p:spPr>
          <a:xfrm rot="-2700000">
            <a:off x="2657772" y="2786947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3" name="Google Shape;583;p25"/>
          <p:cNvSpPr/>
          <p:nvPr/>
        </p:nvSpPr>
        <p:spPr>
          <a:xfrm rot="-2700000">
            <a:off x="3807555" y="1637165"/>
            <a:ext cx="2481945" cy="907501"/>
          </a:xfrm>
          <a:prstGeom prst="roundRect">
            <a:avLst>
              <a:gd name="adj" fmla="val 50000"/>
            </a:avLst>
          </a:prstGeom>
          <a:solidFill>
            <a:srgbClr val="00CE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3633789" y="1814998"/>
            <a:ext cx="1694400" cy="1694400"/>
          </a:xfrm>
          <a:prstGeom prst="ellipse">
            <a:avLst/>
          </a:prstGeom>
          <a:noFill/>
          <a:ln w="76200" cap="flat" cmpd="sng">
            <a:solidFill>
              <a:srgbClr val="7F7F7F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5"/>
          <p:cNvSpPr/>
          <p:nvPr/>
        </p:nvSpPr>
        <p:spPr>
          <a:xfrm>
            <a:off x="3632411" y="1824888"/>
            <a:ext cx="8403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53743" y="0"/>
                  <a:pt x="0" y="53743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lnTo>
                  <a:pt x="120000" y="0"/>
                </a:lnTo>
                <a:close/>
              </a:path>
            </a:pathLst>
          </a:custGeom>
          <a:solidFill>
            <a:srgbClr val="8EC4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>
            <a:off x="3632411" y="2666172"/>
            <a:ext cx="8403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66256"/>
                  <a:pt x="53743" y="120000"/>
                  <a:pt x="120000" y="120000"/>
                </a:cubicBezTo>
                <a:cubicBezTo>
                  <a:pt x="120000" y="0"/>
                  <a:pt x="120000" y="0"/>
                  <a:pt x="1200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3468B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4472916" y="1824888"/>
            <a:ext cx="841500" cy="841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53743"/>
                  <a:pt x="66256" y="0"/>
                  <a:pt x="0" y="0"/>
                </a:cubicBezTo>
                <a:close/>
              </a:path>
            </a:pathLst>
          </a:custGeom>
          <a:solidFill>
            <a:srgbClr val="00A7C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4472916" y="2666172"/>
            <a:ext cx="841500" cy="84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66256" y="120000"/>
                  <a:pt x="120000" y="66256"/>
                  <a:pt x="120000" y="0"/>
                </a:cubicBezTo>
                <a:cubicBezTo>
                  <a:pt x="0" y="0"/>
                  <a:pt x="0" y="0"/>
                  <a:pt x="0" y="0"/>
                </a:cubicBezTo>
                <a:lnTo>
                  <a:pt x="0" y="120000"/>
                </a:lnTo>
                <a:close/>
              </a:path>
            </a:pathLst>
          </a:custGeom>
          <a:solidFill>
            <a:srgbClr val="1F27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3852560" y="2045785"/>
            <a:ext cx="1240800" cy="1240800"/>
          </a:xfrm>
          <a:prstGeom prst="ellipse">
            <a:avLst/>
          </a:prstGeom>
          <a:gradFill>
            <a:gsLst>
              <a:gs pos="0">
                <a:srgbClr val="FFFFFF"/>
              </a:gs>
              <a:gs pos="81000">
                <a:srgbClr val="EEEEEE"/>
              </a:gs>
              <a:gs pos="100000">
                <a:srgbClr val="D8D8D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1005825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Sample text</a:t>
            </a:r>
            <a:endParaRPr sz="1000" b="0" i="0" u="none" strike="noStrike" cap="none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0" name="Google Shape;590;p25"/>
          <p:cNvSpPr txBox="1"/>
          <p:nvPr/>
        </p:nvSpPr>
        <p:spPr>
          <a:xfrm rot="-2700000">
            <a:off x="2867939" y="3520645"/>
            <a:ext cx="1142967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3751657" y="131170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066754" y="131170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>
            <a:off x="5708039" y="1943931"/>
            <a:ext cx="123900" cy="123900"/>
          </a:xfrm>
          <a:prstGeom prst="ellipse">
            <a:avLst/>
          </a:prstGeom>
          <a:solidFill>
            <a:srgbClr val="00CEF6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>
            <a:off x="5708039" y="3251593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>
            <a:off x="3751657" y="3890258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5066754" y="3890258"/>
            <a:ext cx="123900" cy="123900"/>
          </a:xfrm>
          <a:prstGeom prst="ellipse">
            <a:avLst/>
          </a:prstGeom>
          <a:solidFill>
            <a:srgbClr val="28324A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108648" y="1943931"/>
            <a:ext cx="123900" cy="123900"/>
          </a:xfrm>
          <a:prstGeom prst="ellipse">
            <a:avLst/>
          </a:prstGeom>
          <a:solidFill>
            <a:srgbClr val="AFF000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3108648" y="3251593"/>
            <a:ext cx="123900" cy="123900"/>
          </a:xfrm>
          <a:prstGeom prst="ellipse">
            <a:avLst/>
          </a:prstGeom>
          <a:solidFill>
            <a:srgbClr val="3C78D8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rot="5400000">
            <a:off x="5645948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rot="5400000">
            <a:off x="2776349" y="24032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>
            <a:off x="4211009" y="968449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4211009" y="3838047"/>
            <a:ext cx="525300" cy="525300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 rot="-2700000">
            <a:off x="4935249" y="1481512"/>
            <a:ext cx="1151028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 rot="2700000">
            <a:off x="2857863" y="1504386"/>
            <a:ext cx="1170969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Google Shape;605;p25"/>
          <p:cNvSpPr txBox="1"/>
          <p:nvPr/>
        </p:nvSpPr>
        <p:spPr>
          <a:xfrm rot="2700000">
            <a:off x="4890331" y="3529022"/>
            <a:ext cx="1166726" cy="32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desired</a:t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text here.</a:t>
            </a:r>
            <a:endParaRPr sz="8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6" name="Google Shape;606;p25"/>
          <p:cNvSpPr txBox="1"/>
          <p:nvPr/>
        </p:nvSpPr>
        <p:spPr>
          <a:xfrm>
            <a:off x="3161100" y="477043"/>
            <a:ext cx="282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Diagram featured by </a:t>
            </a:r>
            <a:r>
              <a:rPr lang="en" sz="900" b="1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http://slidemodel.com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07" name="Google Shape;607;p25"/>
          <p:cNvGrpSpPr/>
          <p:nvPr/>
        </p:nvGrpSpPr>
        <p:grpSpPr>
          <a:xfrm>
            <a:off x="6242653" y="1106489"/>
            <a:ext cx="1932506" cy="647163"/>
            <a:chOff x="8578272" y="1488369"/>
            <a:chExt cx="2810100" cy="941054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00CEF6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6243032" y="3261424"/>
            <a:ext cx="1932498" cy="647073"/>
            <a:chOff x="6426462" y="3475458"/>
            <a:chExt cx="2133000" cy="714209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6426462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6426462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28324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770511" y="1106489"/>
            <a:ext cx="1932506" cy="647163"/>
            <a:chOff x="8578272" y="1488369"/>
            <a:chExt cx="2810100" cy="941054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8578272" y="1844723"/>
              <a:ext cx="2800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8578272" y="1488369"/>
              <a:ext cx="281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8EC4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8EC4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770598" y="3261424"/>
            <a:ext cx="1932498" cy="647073"/>
            <a:chOff x="386249" y="3475458"/>
            <a:chExt cx="2133000" cy="714209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386249" y="3745967"/>
              <a:ext cx="2126100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This is a sample text.</a:t>
              </a:r>
              <a:endParaRPr sz="1100"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0" i="0" u="none" strike="noStrike" cap="none">
                  <a:solidFill>
                    <a:srgbClr val="3F3F3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Insert your desired text here.</a:t>
              </a:r>
              <a:endParaRPr sz="1100" b="0" i="0" u="none" strike="noStrike" cap="none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386249" y="3475458"/>
              <a:ext cx="2133000" cy="30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0" i="0" u="none" strike="noStrike" cap="none">
                  <a:solidFill>
                    <a:srgbClr val="3468BC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text</a:t>
              </a:r>
              <a:endParaRPr sz="1800" b="0" i="0" u="none" strike="noStrike" cap="none">
                <a:solidFill>
                  <a:srgbClr val="3468BC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2909642" y="2503144"/>
            <a:ext cx="258711" cy="313123"/>
            <a:chOff x="584925" y="922575"/>
            <a:chExt cx="415200" cy="502525"/>
          </a:xfrm>
        </p:grpSpPr>
        <p:sp>
          <p:nvSpPr>
            <p:cNvPr id="620" name="Google Shape;620;p25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5777555" y="2570201"/>
            <a:ext cx="280800" cy="188721"/>
            <a:chOff x="1241275" y="3718400"/>
            <a:chExt cx="450650" cy="302875"/>
          </a:xfrm>
        </p:grpSpPr>
        <p:sp>
          <p:nvSpPr>
            <p:cNvPr id="624" name="Google Shape;624;p2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4334567" y="3993553"/>
            <a:ext cx="273167" cy="218007"/>
            <a:chOff x="1921475" y="3695200"/>
            <a:chExt cx="438400" cy="349875"/>
          </a:xfrm>
        </p:grpSpPr>
        <p:sp>
          <p:nvSpPr>
            <p:cNvPr id="629" name="Google Shape;629;p25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25"/>
          <p:cNvGrpSpPr/>
          <p:nvPr/>
        </p:nvGrpSpPr>
        <p:grpSpPr>
          <a:xfrm>
            <a:off x="4333653" y="1123861"/>
            <a:ext cx="282295" cy="206978"/>
            <a:chOff x="4610450" y="3703750"/>
            <a:chExt cx="453050" cy="332175"/>
          </a:xfrm>
        </p:grpSpPr>
        <p:sp>
          <p:nvSpPr>
            <p:cNvPr id="633" name="Google Shape;633;p25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5"/>
          <p:cNvGrpSpPr/>
          <p:nvPr/>
        </p:nvGrpSpPr>
        <p:grpSpPr>
          <a:xfrm>
            <a:off x="4290253" y="2353334"/>
            <a:ext cx="367377" cy="598937"/>
            <a:chOff x="6730350" y="2315900"/>
            <a:chExt cx="257700" cy="420100"/>
          </a:xfrm>
        </p:grpSpPr>
        <p:sp>
          <p:nvSpPr>
            <p:cNvPr id="636" name="Google Shape;636;p2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r>
              <a:rPr lang="en">
                <a:solidFill>
                  <a:srgbClr val="3C78D8"/>
                </a:solidFill>
              </a:rPr>
              <a:t>TABLES</a:t>
            </a:r>
            <a:r>
              <a:rPr lang="en"/>
              <a:t> TO COMPARE DATA</a:t>
            </a:r>
            <a:endParaRPr/>
          </a:p>
        </p:txBody>
      </p:sp>
      <p:graphicFrame>
        <p:nvGraphicFramePr>
          <p:cNvPr id="647" name="Google Shape;647;p26"/>
          <p:cNvGraphicFramePr/>
          <p:nvPr/>
        </p:nvGraphicFramePr>
        <p:xfrm>
          <a:off x="1522400" y="1564481"/>
          <a:ext cx="6099200" cy="2331000"/>
        </p:xfrm>
        <a:graphic>
          <a:graphicData uri="http://schemas.openxmlformats.org/drawingml/2006/table">
            <a:tbl>
              <a:tblPr>
                <a:noFill/>
                <a:tableStyleId>{1356A00E-445F-4A2D-8ACE-E403053BCE45}</a:tableStyleId>
              </a:tblPr>
              <a:tblGrid>
                <a:gridCol w="15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CE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C78D8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3C7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" name="Google Shape;648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</a:rPr>
              <a:t>89,526,124</a:t>
            </a:r>
            <a:endParaRPr sz="10000">
              <a:solidFill>
                <a:srgbClr val="FFFFFF"/>
              </a:solidFill>
            </a:endParaRPr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65511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C78D8"/>
                </a:solidFill>
              </a:rPr>
              <a:t>Whoa! That’s a big number, aren’t you proud?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669" name="Google Shape;669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r>
              <a:rPr lang="en" sz="4800">
                <a:solidFill>
                  <a:srgbClr val="3C78D8"/>
                </a:solidFill>
              </a:rPr>
              <a:t>$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subTitle" idx="4294967295"/>
          </p:nvPr>
        </p:nvSpPr>
        <p:spPr>
          <a:xfrm>
            <a:off x="685800" y="9367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That’s a lot of money</a:t>
            </a:r>
            <a:endParaRPr sz="2600"/>
          </a:p>
        </p:txBody>
      </p:sp>
      <p:sp>
        <p:nvSpPr>
          <p:cNvPr id="676" name="Google Shape;67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r>
              <a:rPr lang="en" sz="4800">
                <a:solidFill>
                  <a:srgbClr val="3C78D8"/>
                </a:solidFill>
              </a:rPr>
              <a:t>%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Total success!</a:t>
            </a:r>
            <a:endParaRPr sz="2600"/>
          </a:p>
        </p:txBody>
      </p:sp>
      <p:sp>
        <p:nvSpPr>
          <p:cNvPr id="678" name="Google Shape;678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</a:t>
            </a:r>
            <a:r>
              <a:rPr lang="en" sz="4800">
                <a:solidFill>
                  <a:srgbClr val="3C78D8"/>
                </a:solidFill>
              </a:rPr>
              <a:t>users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679" name="Google Shape;679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And a lot of users</a:t>
            </a:r>
            <a:endParaRPr sz="260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1"/>
          <p:cNvSpPr txBox="1">
            <a:spLocks noGrp="1"/>
          </p:cNvSpPr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3C78D8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695" name="Google Shape;695;p31"/>
          <p:cNvSpPr txBox="1">
            <a:spLocks noGrp="1"/>
          </p:cNvSpPr>
          <p:nvPr>
            <p:ph type="body" idx="1"/>
          </p:nvPr>
        </p:nvSpPr>
        <p:spPr>
          <a:xfrm>
            <a:off x="1083975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6" name="Google Shape;696;p31"/>
          <p:cNvSpPr txBox="1">
            <a:spLocks noGrp="1"/>
          </p:cNvSpPr>
          <p:nvPr>
            <p:ph type="body" idx="2"/>
          </p:nvPr>
        </p:nvSpPr>
        <p:spPr>
          <a:xfrm>
            <a:off x="3845087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697" name="Google Shape;697;p31"/>
          <p:cNvSpPr txBox="1">
            <a:spLocks noGrp="1"/>
          </p:cNvSpPr>
          <p:nvPr>
            <p:ph type="body" idx="3"/>
          </p:nvPr>
        </p:nvSpPr>
        <p:spPr>
          <a:xfrm>
            <a:off x="6606198" y="100965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98" name="Google Shape;698;p31"/>
          <p:cNvSpPr txBox="1">
            <a:spLocks noGrp="1"/>
          </p:cNvSpPr>
          <p:nvPr>
            <p:ph type="body" idx="1"/>
          </p:nvPr>
        </p:nvSpPr>
        <p:spPr>
          <a:xfrm>
            <a:off x="1083975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699" name="Google Shape;699;p31"/>
          <p:cNvSpPr txBox="1">
            <a:spLocks noGrp="1"/>
          </p:cNvSpPr>
          <p:nvPr>
            <p:ph type="body" idx="2"/>
          </p:nvPr>
        </p:nvSpPr>
        <p:spPr>
          <a:xfrm>
            <a:off x="3845087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700" name="Google Shape;700;p31"/>
          <p:cNvSpPr txBox="1">
            <a:spLocks noGrp="1"/>
          </p:cNvSpPr>
          <p:nvPr>
            <p:ph type="body" idx="3"/>
          </p:nvPr>
        </p:nvSpPr>
        <p:spPr>
          <a:xfrm>
            <a:off x="6606198" y="2895600"/>
            <a:ext cx="2227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701" name="Google Shape;701;p31"/>
          <p:cNvGrpSpPr/>
          <p:nvPr/>
        </p:nvGrpSpPr>
        <p:grpSpPr>
          <a:xfrm>
            <a:off x="623677" y="1195790"/>
            <a:ext cx="464314" cy="494725"/>
            <a:chOff x="5970800" y="1619250"/>
            <a:chExt cx="428650" cy="456725"/>
          </a:xfrm>
        </p:grpSpPr>
        <p:sp>
          <p:nvSpPr>
            <p:cNvPr id="702" name="Google Shape;702;p3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FF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1"/>
          <p:cNvSpPr/>
          <p:nvPr/>
        </p:nvSpPr>
        <p:spPr>
          <a:xfrm>
            <a:off x="637248" y="3095965"/>
            <a:ext cx="414053" cy="4365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AFF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3430563" y="1195790"/>
            <a:ext cx="413294" cy="382059"/>
            <a:chOff x="5975075" y="2327500"/>
            <a:chExt cx="420100" cy="388350"/>
          </a:xfrm>
        </p:grpSpPr>
        <p:sp>
          <p:nvSpPr>
            <p:cNvPr id="709" name="Google Shape;709;p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31"/>
          <p:cNvSpPr/>
          <p:nvPr/>
        </p:nvSpPr>
        <p:spPr>
          <a:xfrm>
            <a:off x="6170551" y="3095965"/>
            <a:ext cx="464307" cy="4642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31"/>
          <p:cNvGrpSpPr/>
          <p:nvPr/>
        </p:nvGrpSpPr>
        <p:grpSpPr>
          <a:xfrm>
            <a:off x="3344447" y="3095965"/>
            <a:ext cx="502966" cy="425914"/>
            <a:chOff x="5275975" y="4344850"/>
            <a:chExt cx="470150" cy="398125"/>
          </a:xfrm>
        </p:grpSpPr>
        <p:sp>
          <p:nvSpPr>
            <p:cNvPr id="713" name="Google Shape;713;p3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1"/>
          <p:cNvGrpSpPr/>
          <p:nvPr/>
        </p:nvGrpSpPr>
        <p:grpSpPr>
          <a:xfrm>
            <a:off x="6327054" y="1195790"/>
            <a:ext cx="279141" cy="455052"/>
            <a:chOff x="6730350" y="2315900"/>
            <a:chExt cx="257700" cy="420100"/>
          </a:xfrm>
        </p:grpSpPr>
        <p:sp>
          <p:nvSpPr>
            <p:cNvPr id="717" name="Google Shape;717;p3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2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CEF6"/>
                </a:solidFill>
              </a:rPr>
              <a:t>You can copy&amp;paste graphs from </a:t>
            </a:r>
            <a:r>
              <a:rPr lang="en" b="1" u="sng">
                <a:solidFill>
                  <a:srgbClr val="00CEF6"/>
                </a:solidFill>
                <a:hlinkClick r:id="rId3"/>
              </a:rPr>
              <a:t>Google Sheets</a:t>
            </a:r>
            <a:endParaRPr b="1">
              <a:solidFill>
                <a:srgbClr val="00CEF6"/>
              </a:solidFill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275" y="221275"/>
            <a:ext cx="4603450" cy="3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81" name="Google Shape;781;p39"/>
          <p:cNvSpPr txBox="1">
            <a:spLocks noGrp="1"/>
          </p:cNvSpPr>
          <p:nvPr>
            <p:ph type="body" idx="1"/>
          </p:nvPr>
        </p:nvSpPr>
        <p:spPr>
          <a:xfrm>
            <a:off x="1110850" y="1200150"/>
            <a:ext cx="6922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This presentation uses the following typographies and colors:</a:t>
            </a:r>
            <a:endParaRPr sz="1400" dirty="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Titles: </a:t>
            </a:r>
            <a:r>
              <a:rPr lang="en" sz="1400" b="1" dirty="0"/>
              <a:t>Oswald</a:t>
            </a:r>
            <a:endParaRPr sz="1400" b="1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/>
              <a:t>Body copy: </a:t>
            </a:r>
            <a:r>
              <a:rPr lang="en" sz="1400" b="1" dirty="0"/>
              <a:t>Source Sans Pro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You can download the fonts on this page: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3"/>
              </a:rPr>
              <a:t>https://www.fontsquirrel.com/fonts/oswald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3468BC"/>
                </a:solidFill>
                <a:hlinkClick r:id="rId4"/>
              </a:rPr>
              <a:t>https://www.fontsquirrel.com/fonts/source-sans-pro</a:t>
            </a:r>
            <a:endParaRPr sz="1400" dirty="0">
              <a:solidFill>
                <a:srgbClr val="3468B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Sky blue </a:t>
            </a:r>
            <a:r>
              <a:rPr lang="en" sz="1400" b="1" dirty="0">
                <a:solidFill>
                  <a:srgbClr val="00CEF6"/>
                </a:solidFill>
              </a:rPr>
              <a:t>#00cef6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Bright green </a:t>
            </a:r>
            <a:r>
              <a:rPr lang="en" sz="1400" b="1" dirty="0">
                <a:solidFill>
                  <a:srgbClr val="AFF000"/>
                </a:solidFill>
              </a:rPr>
              <a:t>#aff000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Blue  </a:t>
            </a:r>
            <a:r>
              <a:rPr lang="en" sz="1400" b="1" dirty="0">
                <a:solidFill>
                  <a:srgbClr val="3C78D8"/>
                </a:solidFill>
              </a:rPr>
              <a:t>#3c78d8</a:t>
            </a:r>
            <a:r>
              <a:rPr lang="en" sz="1400" b="1" dirty="0">
                <a:solidFill>
                  <a:srgbClr val="3D85C6"/>
                </a:solidFill>
              </a:rPr>
              <a:t> </a:t>
            </a:r>
            <a:r>
              <a:rPr lang="en" sz="1400" dirty="0"/>
              <a:t>/ Dark blue  </a:t>
            </a:r>
            <a:r>
              <a:rPr lang="en" sz="1400" b="1" dirty="0">
                <a:solidFill>
                  <a:srgbClr val="28324A"/>
                </a:solidFill>
              </a:rPr>
              <a:t>#28324a</a:t>
            </a:r>
            <a:endParaRPr sz="1400" b="1" dirty="0">
              <a:solidFill>
                <a:srgbClr val="28324A"/>
              </a:solidFill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047750" y="3790650"/>
            <a:ext cx="6922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3" name="Google Shape;783;p3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89" name="Google Shape;789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96" name="Google Shape;796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99" name="Google Shape;799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1" name="Google Shape;801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3" name="Google Shape;803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04" name="Google Shape;804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808" name="Google Shape;808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814" name="Google Shape;814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835" name="Google Shape;835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838" name="Google Shape;838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42" name="Google Shape;842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46" name="Google Shape;846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55" name="Google Shape;855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58" name="Google Shape;85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61" name="Google Shape;861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64" name="Google Shape;864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67" name="Google Shape;867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72" name="Google Shape;872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75" name="Google Shape;875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9" name="Google Shape;879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80" name="Google Shape;880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83" name="Google Shape;883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89" name="Google Shape;889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92" name="Google Shape;892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98" name="Google Shape;898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04" name="Google Shape;904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1" name="Google Shape;911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912" name="Google Shape;912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915" name="Google Shape;915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918" name="Google Shape;918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922" name="Google Shape;922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925" name="Google Shape;925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931" name="Google Shape;931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936" name="Google Shape;936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939" name="Google Shape;939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43" name="Google Shape;943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46" name="Google Shape;946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9" name="Google Shape;949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1" name="Google Shape;951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52" name="Google Shape;952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55" name="Google Shape;955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60" name="Google Shape;960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64" name="Google Shape;964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67" name="Google Shape;967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71" name="Google Shape;971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77" name="Google Shape;977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80" name="Google Shape;980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6" name="Google Shape;986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87" name="Google Shape;987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90" name="Google Shape;990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96" name="Google Shape;996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00" name="Google Shape;1000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007" name="Google Shape;1007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012" name="Google Shape;1012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6" name="Google Shape;1016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017" name="Google Shape;1017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023" name="Google Shape;1023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027" name="Google Shape;1027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031" name="Google Shape;1031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037" name="Google Shape;1037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43" name="Google Shape;1043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46" name="Google Shape;1046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2832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54" name="Google Shape;1054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28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60" name="Google Shape;1060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62" name="Google Shape;1062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C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3" name="Google Shape;1063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64" name="Google Shape;1064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0CE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68" name="Google Shape;1068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27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1"/>
          <p:cNvSpPr txBox="1"/>
          <p:nvPr/>
        </p:nvSpPr>
        <p:spPr>
          <a:xfrm>
            <a:off x="2468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1112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8EC4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8EC400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9" name="Google Shape;1079;p41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A7C8"/>
                </a:solidFill>
              </a:rPr>
              <a:t>😉</a:t>
            </a:r>
            <a:endParaRPr sz="9600">
              <a:solidFill>
                <a:srgbClr val="00A7C8"/>
              </a:solidFill>
            </a:endParaRPr>
          </a:p>
        </p:txBody>
      </p:sp>
      <p:sp>
        <p:nvSpPr>
          <p:cNvPr id="1080" name="Google Shape;1080;p4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CEF6"/>
                </a:solidFill>
              </a:rPr>
              <a:t>28</a:t>
            </a:fld>
            <a:endParaRPr>
              <a:solidFill>
                <a:srgbClr val="00CE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</a:t>
            </a:r>
            <a:endParaRPr sz="3200" dirty="0"/>
          </a:p>
        </p:txBody>
      </p:sp>
      <p:sp>
        <p:nvSpPr>
          <p:cNvPr id="689" name="Google Shape;689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76" y="1598184"/>
            <a:ext cx="1859901" cy="17885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06" y="1598183"/>
            <a:ext cx="1788554" cy="1788554"/>
          </a:xfrm>
          <a:prstGeom prst="rect">
            <a:avLst/>
          </a:prstGeom>
        </p:spPr>
      </p:pic>
      <p:sp>
        <p:nvSpPr>
          <p:cNvPr id="10" name="Google Shape;500;p18"/>
          <p:cNvSpPr txBox="1">
            <a:spLocks/>
          </p:cNvSpPr>
          <p:nvPr/>
        </p:nvSpPr>
        <p:spPr>
          <a:xfrm>
            <a:off x="2083353" y="3386739"/>
            <a:ext cx="2042488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dirty="0" smtClean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Long and boring documents</a:t>
            </a:r>
            <a:endParaRPr lang="en-US" sz="2000" dirty="0">
              <a:solidFill>
                <a:srgbClr val="28324A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1" name="Google Shape;500;p18"/>
          <p:cNvSpPr txBox="1">
            <a:spLocks/>
          </p:cNvSpPr>
          <p:nvPr/>
        </p:nvSpPr>
        <p:spPr>
          <a:xfrm>
            <a:off x="4814343" y="3386738"/>
            <a:ext cx="2042488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spcBef>
                <a:spcPts val="600"/>
              </a:spcBef>
              <a:buClr>
                <a:srgbClr val="28324A"/>
              </a:buClr>
              <a:buSzPts val="2000"/>
            </a:pPr>
            <a:r>
              <a:rPr lang="en-US" sz="2000" dirty="0" smtClean="0">
                <a:solidFill>
                  <a:srgbClr val="28324A"/>
                </a:solidFill>
                <a:latin typeface="Source Sans Pro"/>
                <a:ea typeface="Source Sans Pro"/>
                <a:sym typeface="Source Sans Pro"/>
              </a:rPr>
              <a:t>Unsure what      to search</a:t>
            </a:r>
            <a:endParaRPr lang="en-US" sz="2000" dirty="0">
              <a:solidFill>
                <a:srgbClr val="28324A"/>
              </a:solidFill>
              <a:latin typeface="Source Sans Pro"/>
              <a:ea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SOLUTION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Search Engine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k</a:t>
            </a:r>
            <a:r>
              <a:rPr lang="en-US" dirty="0" smtClean="0"/>
              <a:t>nowledge </a:t>
            </a:r>
            <a:r>
              <a:rPr lang="en-US" dirty="0" smtClean="0"/>
              <a:t>p</a:t>
            </a:r>
            <a:r>
              <a:rPr lang="en-US" dirty="0" smtClean="0"/>
              <a:t>anel</a:t>
            </a:r>
          </a:p>
          <a:p>
            <a:pPr lvl="0">
              <a:spcBef>
                <a:spcPts val="0"/>
              </a:spcBef>
            </a:pPr>
            <a:r>
              <a:rPr lang="en-US" dirty="0" smtClean="0"/>
              <a:t>Related terms</a:t>
            </a:r>
            <a:endParaRPr lang="en-US" dirty="0" smtClean="0"/>
          </a:p>
          <a:p>
            <a:pPr lvl="0">
              <a:spcBef>
                <a:spcPts val="0"/>
              </a:spcBef>
            </a:pPr>
            <a:r>
              <a:rPr lang="en-US" dirty="0" smtClean="0"/>
              <a:t>Recommendation based on profile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 smtClean="0"/>
              <a:t>TECH STACK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32" y="1889226"/>
            <a:ext cx="2185941" cy="738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28" y="3424933"/>
            <a:ext cx="1717455" cy="6869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0" y="3066216"/>
            <a:ext cx="1968503" cy="1202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0" y="1935045"/>
            <a:ext cx="1057017" cy="1057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08" y="1935045"/>
            <a:ext cx="812313" cy="10570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524" y="1984155"/>
            <a:ext cx="1087697" cy="1087697"/>
          </a:xfrm>
          <a:prstGeom prst="rect">
            <a:avLst/>
          </a:prstGeom>
        </p:spPr>
      </p:pic>
      <p:sp>
        <p:nvSpPr>
          <p:cNvPr id="12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470484" y="1309766"/>
            <a:ext cx="1379856" cy="675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 smtClean="0"/>
              <a:t>Front End</a:t>
            </a:r>
            <a:endParaRPr b="1" u="sng" dirty="0"/>
          </a:p>
        </p:txBody>
      </p:sp>
      <p:sp>
        <p:nvSpPr>
          <p:cNvPr id="13" name="Google Shape;500;p18"/>
          <p:cNvSpPr txBox="1">
            <a:spLocks/>
          </p:cNvSpPr>
          <p:nvPr/>
        </p:nvSpPr>
        <p:spPr>
          <a:xfrm>
            <a:off x="4012463" y="1309766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Back End</a:t>
            </a:r>
            <a:endParaRPr lang="en-SG" b="1" u="sng" dirty="0"/>
          </a:p>
        </p:txBody>
      </p:sp>
      <p:sp>
        <p:nvSpPr>
          <p:cNvPr id="14" name="Google Shape;500;p18"/>
          <p:cNvSpPr txBox="1">
            <a:spLocks/>
          </p:cNvSpPr>
          <p:nvPr/>
        </p:nvSpPr>
        <p:spPr>
          <a:xfrm>
            <a:off x="4002109" y="2881644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Database</a:t>
            </a:r>
            <a:endParaRPr lang="en-SG" b="1" u="sng" dirty="0"/>
          </a:p>
        </p:txBody>
      </p:sp>
      <p:sp>
        <p:nvSpPr>
          <p:cNvPr id="16" name="Google Shape;500;p18"/>
          <p:cNvSpPr txBox="1">
            <a:spLocks/>
          </p:cNvSpPr>
          <p:nvPr/>
        </p:nvSpPr>
        <p:spPr>
          <a:xfrm>
            <a:off x="6497129" y="1329846"/>
            <a:ext cx="1280488" cy="67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 b="1" u="sng" dirty="0" smtClean="0"/>
              <a:t>Others</a:t>
            </a:r>
            <a:endParaRPr lang="en-SG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21" y="3183412"/>
            <a:ext cx="1859738" cy="74743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1873" y="1309766"/>
            <a:ext cx="2426677" cy="3067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ounded Rectangle 25"/>
          <p:cNvSpPr/>
          <p:nvPr/>
        </p:nvSpPr>
        <p:spPr>
          <a:xfrm>
            <a:off x="3435635" y="1309766"/>
            <a:ext cx="2426677" cy="1492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ounded Rectangle 26"/>
          <p:cNvSpPr/>
          <p:nvPr/>
        </p:nvSpPr>
        <p:spPr>
          <a:xfrm>
            <a:off x="3429015" y="2883153"/>
            <a:ext cx="2426677" cy="14895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ounded Rectangle 27"/>
          <p:cNvSpPr/>
          <p:nvPr/>
        </p:nvSpPr>
        <p:spPr>
          <a:xfrm>
            <a:off x="5924035" y="1309766"/>
            <a:ext cx="2426677" cy="30677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3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PROJECT ARCHITECTURE</a:t>
            </a:r>
            <a:endParaRPr sz="3200" dirty="0">
              <a:solidFill>
                <a:srgbClr val="3C78D8"/>
              </a:solidFill>
            </a:endParaRPr>
          </a:p>
        </p:txBody>
      </p:sp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>*</a:t>
            </a:r>
            <a:r>
              <a:rPr lang="en-US" dirty="0"/>
              <a:t>Some high level diagrams here*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5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/>
          <p:nvPr/>
        </p:nvSpPr>
        <p:spPr>
          <a:xfrm>
            <a:off x="769116" y="1307246"/>
            <a:ext cx="4632560" cy="36065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2832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1" name="Google Shape;761;p3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55" y="1506038"/>
            <a:ext cx="4243515" cy="2695951"/>
          </a:xfrm>
          <a:prstGeom prst="rect">
            <a:avLst/>
          </a:prstGeom>
        </p:spPr>
      </p:pic>
      <p:sp>
        <p:nvSpPr>
          <p:cNvPr id="14" name="Google Shape;485;p16"/>
          <p:cNvSpPr txBox="1">
            <a:spLocks/>
          </p:cNvSpPr>
          <p:nvPr/>
        </p:nvSpPr>
        <p:spPr>
          <a:xfrm>
            <a:off x="5538354" y="3031150"/>
            <a:ext cx="198559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SG" sz="3600" dirty="0" smtClean="0">
                <a:solidFill>
                  <a:schemeClr val="bg1"/>
                </a:solidFill>
                <a:latin typeface="Oswald" panose="02000503000000000000" charset="0"/>
              </a:rPr>
              <a:t>Demo</a:t>
            </a:r>
            <a:endParaRPr lang="en-SG" sz="3600" dirty="0">
              <a:solidFill>
                <a:schemeClr val="bg1"/>
              </a:solidFill>
              <a:latin typeface="Oswald" panose="02000503000000000000" charset="0"/>
            </a:endParaRPr>
          </a:p>
        </p:txBody>
      </p:sp>
      <p:sp>
        <p:nvSpPr>
          <p:cNvPr id="15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16" name="Subtitle 1"/>
          <p:cNvSpPr txBox="1">
            <a:spLocks/>
          </p:cNvSpPr>
          <p:nvPr/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Algorithms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1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Afterthoughts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C78D8"/>
                </a:solidFill>
                <a:latin typeface="Oswald"/>
                <a:sym typeface="Oswald"/>
              </a:rPr>
              <a:t>4</a:t>
            </a:r>
            <a:endParaRPr sz="12000" dirty="0">
              <a:solidFill>
                <a:srgbClr val="3C78D8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71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916</Words>
  <Application>Microsoft Office PowerPoint</Application>
  <PresentationFormat>On-screen Show (16:9)</PresentationFormat>
  <Paragraphs>176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Oswald</vt:lpstr>
      <vt:lpstr>Calibri</vt:lpstr>
      <vt:lpstr>Source Sans Pro</vt:lpstr>
      <vt:lpstr>Quince template</vt:lpstr>
      <vt:lpstr>Graph Based Search</vt:lpstr>
      <vt:lpstr>Introduction</vt:lpstr>
      <vt:lpstr>PROBLEM</vt:lpstr>
      <vt:lpstr>SOLUTION</vt:lpstr>
      <vt:lpstr>TECH STACK</vt:lpstr>
      <vt:lpstr>PROJECT ARCHITECTURE</vt:lpstr>
      <vt:lpstr>PowerPoint Presentation</vt:lpstr>
      <vt:lpstr>Program Algorithms</vt:lpstr>
      <vt:lpstr>Afterthoughts</vt:lpstr>
      <vt:lpstr>CHALLENGES FACED</vt:lpstr>
      <vt:lpstr>LEARNING POINTS</vt:lpstr>
      <vt:lpstr>FUTURE DEVELOPMENT</vt:lpstr>
      <vt:lpstr>THANK YOU!</vt:lpstr>
      <vt:lpstr>YOU CAN ALSO SPLIT YOUR CONTENT</vt:lpstr>
      <vt:lpstr>IN TWO OR THREE COLUMNS</vt:lpstr>
      <vt:lpstr>PowerPoint Presentation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89,526,124</vt:lpstr>
      <vt:lpstr>89,526,124$</vt:lpstr>
      <vt:lpstr>LET’S REVIEW SOME CONCEPTS</vt:lpstr>
      <vt:lpstr>PowerPoint Presentation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Based Search</dc:title>
  <cp:lastModifiedBy>Andy Ang</cp:lastModifiedBy>
  <cp:revision>25</cp:revision>
  <dcterms:modified xsi:type="dcterms:W3CDTF">2019-07-03T08:54:47Z</dcterms:modified>
</cp:coreProperties>
</file>