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311" r:id="rId15"/>
    <p:sldId id="307" r:id="rId16"/>
    <p:sldId id="308" r:id="rId17"/>
    <p:sldId id="309" r:id="rId18"/>
    <p:sldId id="310" r:id="rId19"/>
    <p:sldId id="291" r:id="rId20"/>
    <p:sldId id="314" r:id="rId21"/>
    <p:sldId id="274" r:id="rId22"/>
    <p:sldId id="280" r:id="rId23"/>
    <p:sldId id="299" r:id="rId24"/>
    <p:sldId id="297" r:id="rId25"/>
    <p:sldId id="306" r:id="rId26"/>
    <p:sldId id="313" r:id="rId27"/>
    <p:sldId id="312" r:id="rId28"/>
    <p:sldId id="293"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Oswald" panose="020B0604020202020204"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4727" autoAdjust="0"/>
  </p:normalViewPr>
  <p:slideViewPr>
    <p:cSldViewPr snapToGrid="0">
      <p:cViewPr varScale="1">
        <p:scale>
          <a:sx n="97" d="100"/>
          <a:sy n="97" d="100"/>
        </p:scale>
        <p:origin x="10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Good</a:t>
            </a:r>
            <a:r>
              <a:rPr lang="en-SG" baseline="0" dirty="0"/>
              <a:t> afternoon everyone, my name is Andy and my mentor is Tania. Today I will be presenting to you my project called the Graph Based 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3 steps</a:t>
            </a:r>
            <a:r>
              <a:rPr lang="en-SG" baseline="0" dirty="0"/>
              <a:t> that</a:t>
            </a:r>
            <a:r>
              <a:rPr lang="en-SG" dirty="0"/>
              <a:t> I</a:t>
            </a:r>
            <a:r>
              <a:rPr lang="en-SG" baseline="0" dirty="0"/>
              <a:t> used to perform clustering, I will go into the steps in the next slide</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preprocessing, the</a:t>
            </a:r>
            <a:r>
              <a:rPr lang="en-US" baseline="0" dirty="0"/>
              <a:t> f</a:t>
            </a:r>
            <a:r>
              <a:rPr lang="en-US" dirty="0"/>
              <a:t>irst step is to perform tokenization,</a:t>
            </a:r>
            <a:r>
              <a:rPr lang="en-US" baseline="0" dirty="0"/>
              <a:t> w</a:t>
            </a:r>
            <a:r>
              <a:rPr lang="en-US" dirty="0"/>
              <a:t>hich is</a:t>
            </a:r>
            <a:r>
              <a:rPr lang="en-US" baseline="0" dirty="0"/>
              <a:t> to</a:t>
            </a:r>
            <a:r>
              <a:rPr lang="en-US" dirty="0"/>
              <a:t> split a sentence into a sequence of words. Next I will lower case every</a:t>
            </a:r>
            <a:r>
              <a:rPr lang="en-US" baseline="0" dirty="0"/>
              <a:t> word, </a:t>
            </a:r>
            <a:r>
              <a:rPr lang="en-US" dirty="0"/>
              <a:t>remove punctuation and </a:t>
            </a:r>
            <a:r>
              <a:rPr lang="en-US" dirty="0" err="1"/>
              <a:t>stopwords</a:t>
            </a:r>
            <a:r>
              <a:rPr lang="en-US" dirty="0"/>
              <a:t>. After that I performed stemming, which is</a:t>
            </a:r>
            <a:r>
              <a:rPr lang="en-US" baseline="0" dirty="0"/>
              <a:t> to convert the words into their root form</a:t>
            </a:r>
            <a:r>
              <a:rPr lang="en-US" dirty="0"/>
              <a:t>. For example, “interesting” would become interest. Next I will remove</a:t>
            </a:r>
            <a:r>
              <a:rPr lang="en-US" baseline="0" dirty="0"/>
              <a:t> </a:t>
            </a:r>
            <a:r>
              <a:rPr lang="en-US" dirty="0"/>
              <a:t>single and double letters. Lastly</a:t>
            </a:r>
            <a:r>
              <a:rPr lang="en-US" baseline="0" dirty="0"/>
              <a:t> I will perform </a:t>
            </a:r>
            <a:r>
              <a:rPr lang="en-US" dirty="0"/>
              <a:t>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K-means algorithm, we will first have to select an initial cluster</a:t>
            </a:r>
            <a:r>
              <a:rPr lang="en-US" baseline="0" dirty="0"/>
              <a:t> seeds and that would be the big blue and red dots in step 1. Next, we will assign the observations to the cluster whose mean is closest based on Euclidean distance. After that we will compute the new cluster centroids as we can see in step 2 where the big blue and red dots 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last step of clustering is </a:t>
            </a:r>
            <a:r>
              <a:rPr lang="en-US" baseline="0" dirty="0" err="1"/>
              <a:t>postprocessing</a:t>
            </a:r>
            <a:r>
              <a:rPr lang="en-US" baseline="0" dirty="0"/>
              <a:t> where I will try to find the optimal k for my k-means algorithm using the elbow method. I will use a for loop from 2 to 10 to calculate the SSE and generate the graph shown here. Next I will l</a:t>
            </a:r>
            <a:r>
              <a:rPr lang="en-US" dirty="0"/>
              <a:t>ook for an “elbow”, where SSE falls</a:t>
            </a:r>
            <a:r>
              <a:rPr lang="en-US" baseline="0" dirty="0"/>
              <a:t> </a:t>
            </a:r>
            <a:r>
              <a:rPr lang="en-US" dirty="0"/>
              <a:t>rapidly until the changes are small with increasing k.</a:t>
            </a:r>
            <a:r>
              <a:rPr lang="en-US" baseline="0" dirty="0"/>
              <a:t> I will also visualize and interpret the clusters 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The recommended</a:t>
            </a:r>
            <a:r>
              <a:rPr lang="en-SG" baseline="0" dirty="0"/>
              <a:t> policies you see in the demo is generated through collaborative filtering. So here is how it works for example, Alice and Alex are similar users in terms of age and department. They both read the same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are the 3 steps</a:t>
            </a:r>
            <a:r>
              <a:rPr lang="en-US" baseline="0" dirty="0"/>
              <a:t> that</a:t>
            </a:r>
            <a:r>
              <a:rPr lang="en-US" dirty="0"/>
              <a:t> I</a:t>
            </a:r>
            <a:r>
              <a:rPr lang="en-US" baseline="0" dirty="0"/>
              <a:t> used to perform collaborative filtering, I will go into the steps in the next slide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64267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preprocessing, I will calculate age from date of birth</a:t>
            </a:r>
            <a:r>
              <a:rPr lang="en-US" baseline="0" dirty="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a:t>NaN</a:t>
            </a:r>
            <a:r>
              <a:rPr lang="en-US" baseline="0" dirty="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left is the </a:t>
            </a:r>
            <a:r>
              <a:rPr lang="en-US" baseline="0" dirty="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which is equal to 2, and then we find the norm and divide the 2 numbers to get 0.82. Similarly, we will do the same thing for doc 1 and 3, where we get 0.63. And since 0.82 is higher than 0.63, we can then say that doc 1 and doc 2 is more similar</a:t>
            </a:r>
          </a:p>
        </p:txBody>
      </p:sp>
    </p:spTree>
    <p:extLst>
      <p:ext uri="{BB962C8B-B14F-4D97-AF65-F5344CB8AC3E}">
        <p14:creationId xmlns:p14="http://schemas.microsoft.com/office/powerpoint/2010/main" val="106104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a:t>
            </a:r>
            <a:r>
              <a:rPr lang="en-US" baseline="0" dirty="0"/>
              <a:t> K-nearest </a:t>
            </a:r>
            <a:r>
              <a:rPr lang="en-US" baseline="0" dirty="0" err="1"/>
              <a:t>neighbours</a:t>
            </a:r>
            <a:r>
              <a:rPr lang="en-US" baseline="0" dirty="0"/>
              <a:t>, firstly I will determine the K, which is the number of nearest </a:t>
            </a:r>
            <a:r>
              <a:rPr lang="en-US" baseline="0" dirty="0" err="1"/>
              <a:t>neighbours</a:t>
            </a:r>
            <a:r>
              <a:rPr lang="en-US" baseline="0" dirty="0"/>
              <a:t> that I intend to find. I will then calculate the distance between the query-instance and all other samples which we already did using the cosine similarity. Lastly, I will sort the distance and determine nearest </a:t>
            </a:r>
            <a:r>
              <a:rPr lang="en-US" baseline="0" dirty="0" err="1"/>
              <a:t>neighbours</a:t>
            </a:r>
            <a:r>
              <a:rPr lang="en-US" baseline="0" dirty="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a:t>There are quite a number of n</a:t>
            </a:r>
            <a:r>
              <a:rPr lang="en-US" dirty="0"/>
              <a:t>ew technology in this project that I wasn’t expose</a:t>
            </a:r>
            <a:r>
              <a:rPr lang="en-US" baseline="0" dirty="0"/>
              <a:t> to previously, so I have to </a:t>
            </a:r>
            <a:r>
              <a:rPr lang="en-US" dirty="0"/>
              <a:t>implement the application and research at the same time, I will have to try out the code and if it doesn’t work, I will go back to research</a:t>
            </a:r>
            <a:r>
              <a:rPr lang="en-US" baseline="0" dirty="0"/>
              <a:t> more</a:t>
            </a:r>
            <a:r>
              <a:rPr lang="en-US" dirty="0"/>
              <a:t>. So there are a lot of trial and errors involved.</a:t>
            </a:r>
            <a:r>
              <a:rPr lang="en-US" baseline="0" dirty="0"/>
              <a:t> The </a:t>
            </a:r>
            <a:r>
              <a:rPr lang="en-US" dirty="0"/>
              <a:t>Neo4j’s official python driver doesn’t provide much documentation.</a:t>
            </a:r>
            <a:r>
              <a:rPr lang="en-US" baseline="0" dirty="0"/>
              <a:t> So I need to</a:t>
            </a:r>
            <a:r>
              <a:rPr lang="en-US" dirty="0"/>
              <a:t> research through </a:t>
            </a:r>
            <a:r>
              <a:rPr lang="en-US" dirty="0" err="1"/>
              <a:t>stackoverflow</a:t>
            </a:r>
            <a:r>
              <a:rPr lang="en-US" dirty="0"/>
              <a:t>.</a:t>
            </a:r>
            <a:r>
              <a:rPr lang="en-US" baseline="0" dirty="0"/>
              <a:t> In the end I</a:t>
            </a:r>
            <a:r>
              <a:rPr lang="en-US" dirty="0"/>
              <a:t> switched to py2neo instead, which is a community driver. There are also many different types of approach for recommendations available,</a:t>
            </a:r>
            <a:r>
              <a:rPr lang="en-US" baseline="0" dirty="0"/>
              <a:t> I n</a:t>
            </a:r>
            <a:r>
              <a:rPr lang="en-US" dirty="0"/>
              <a:t>eed to find out each</a:t>
            </a:r>
            <a:r>
              <a:rPr lang="en-US" baseline="0" dirty="0"/>
              <a:t> of their</a:t>
            </a:r>
            <a:r>
              <a:rPr lang="en-US" dirty="0"/>
              <a:t> purpose and whether it suit my application or not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730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This is the end of my presentation. Thank you</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We will now compare clustering and classification to find out</a:t>
            </a:r>
            <a:r>
              <a:rPr lang="en-SG" baseline="0" dirty="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And the purpose of classification is to classify new sample into known classes but what I am trying to do is to find hidden relationships between the different text documents where clustering will be more suitable</a:t>
            </a:r>
            <a:r>
              <a:rPr lang="en-US" dirty="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Next we will do a comparison between two commonly used recommendation approach. </a:t>
            </a:r>
            <a:r>
              <a:rPr lang="en-US" baseline="0" dirty="0"/>
              <a:t>Collaborative filtering is used by Netflix whereas market basket is used by Walmart. Collaborative filtering uses a user based approach where each individual user and their profile is important to determine the result. It answers questions like “what items do users with interest similar to yours like?” and </a:t>
            </a:r>
            <a:r>
              <a:rPr lang="en-US" dirty="0"/>
              <a:t>is commonly used for building recommender systems.</a:t>
            </a:r>
            <a:r>
              <a:rPr lang="en-US" baseline="0" dirty="0"/>
              <a:t> Whereas market basket uses a</a:t>
            </a:r>
            <a:r>
              <a:rPr lang="en-US" dirty="0"/>
              <a:t> rule based approach</a:t>
            </a:r>
            <a:r>
              <a:rPr lang="en-US" baseline="0" dirty="0"/>
              <a:t> where </a:t>
            </a:r>
            <a:r>
              <a:rPr lang="en-US" dirty="0"/>
              <a:t>personal preference is</a:t>
            </a:r>
            <a:r>
              <a:rPr lang="en-US" baseline="0" dirty="0"/>
              <a:t> not important because we only care about the co-occurrences of the items. A famous example can be seen where Walmart discovers that </a:t>
            </a:r>
            <a:r>
              <a:rPr lang="en-US" dirty="0"/>
              <a:t>those who buy diapers tend to also buy beer. </a:t>
            </a:r>
            <a:r>
              <a:rPr lang="en-US" baseline="0" dirty="0"/>
              <a:t>It answers questions like “what items frequently appear together and is </a:t>
            </a:r>
            <a:r>
              <a:rPr lang="en-US" dirty="0"/>
              <a:t>generally used as an exploratory tool to find rules that</a:t>
            </a:r>
            <a:r>
              <a:rPr lang="en-US" baseline="0" dirty="0"/>
              <a:t> can</a:t>
            </a:r>
            <a:r>
              <a:rPr lang="en-US" dirty="0"/>
              <a:t> be </a:t>
            </a:r>
            <a:r>
              <a:rPr lang="en-US" dirty="0" err="1"/>
              <a:t>analysed</a:t>
            </a:r>
            <a:r>
              <a:rPr lang="en-US" dirty="0"/>
              <a:t> by a human. Collaborative filtering will be more suitable for my project because HR policies are different from shopping products</a:t>
            </a:r>
            <a:r>
              <a:rPr lang="en-US" baseline="0" dirty="0"/>
              <a:t> where it is hard to have rules like diapers and beer</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Rules can 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for using neo4j instead of SQL is because firstly neo4j uses</a:t>
            </a:r>
            <a:r>
              <a:rPr lang="en-US" baseline="0" dirty="0"/>
              <a:t> relationships between nodes to retrieve data, so it doesn’t require us to link multiple tables together. For SQL, we usually store data into multiple tables, so there will be many tables joined together using the primary and foreign key to get the data. Secondly, neo4j expose the schema visually where you can see how the nodes are linked together, you can even expand the nodes to see multiple layers of relationships. Thirdly, neo4j is also much more efficient where we can see that the execution time for different depth is faster than SQL. The reason for this is because </a:t>
            </a:r>
            <a:r>
              <a:rPr lang="en-US" dirty="0"/>
              <a:t>SQL runs up to performance challenges when it tries to navigate connected data. Finally, creating </a:t>
            </a:r>
            <a:r>
              <a:rPr lang="en-US" baseline="0" dirty="0"/>
              <a:t>a query in neo4j is simpler as you can see that</a:t>
            </a:r>
            <a:r>
              <a:rPr lang="en-US" dirty="0"/>
              <a:t> the 3</a:t>
            </a:r>
            <a:r>
              <a:rPr lang="en-US" baseline="0" dirty="0"/>
              <a:t> line query in cypher language is equivalent to the 2 paragraph of SQL query</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a:t>
            </a:r>
            <a:r>
              <a:rPr lang="en-US" baseline="0" dirty="0"/>
              <a:t> problem that we are facing today is that </a:t>
            </a:r>
            <a:r>
              <a:rPr lang="en-US" dirty="0"/>
              <a:t>HR policies with</a:t>
            </a:r>
            <a:r>
              <a:rPr lang="en-US" baseline="0" dirty="0"/>
              <a:t> the </a:t>
            </a:r>
            <a:r>
              <a:rPr lang="en-US" dirty="0"/>
              <a:t>same topic are group</a:t>
            </a:r>
            <a:r>
              <a:rPr lang="en-US" baseline="0" dirty="0"/>
              <a:t> under different categories and this can get very confusing and messy for our users, for example retirement consists of payout, which falls under the finance category while retirement tea ceremony falls under the welfare category. Hence, users may not be aware of what to search, resulting in not being able to find what they actually 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solution to this</a:t>
            </a:r>
            <a:r>
              <a:rPr lang="en-US" baseline="0" dirty="0"/>
              <a:t> problem is</a:t>
            </a:r>
            <a:r>
              <a:rPr lang="en-US" dirty="0"/>
              <a:t> to create a search engine with a knowledge panel</a:t>
            </a:r>
            <a:r>
              <a:rPr lang="en-US" baseline="0" dirty="0"/>
              <a:t> which c</a:t>
            </a:r>
            <a:r>
              <a:rPr lang="en-US" dirty="0"/>
              <a:t>ontains information</a:t>
            </a:r>
            <a:r>
              <a:rPr lang="en-US" baseline="0" dirty="0"/>
              <a:t> related</a:t>
            </a:r>
            <a:r>
              <a:rPr lang="en-US" dirty="0"/>
              <a:t> to the search term.</a:t>
            </a:r>
            <a:r>
              <a:rPr lang="en-US" baseline="0" dirty="0"/>
              <a:t> We will also make r</a:t>
            </a:r>
            <a:r>
              <a:rPr lang="en-US" dirty="0"/>
              <a:t>ecommendations</a:t>
            </a:r>
            <a:r>
              <a:rPr lang="en-US" baseline="0" dirty="0"/>
              <a:t> to the users </a:t>
            </a:r>
            <a:r>
              <a:rPr lang="en-US" dirty="0"/>
              <a:t>based on their profile</a:t>
            </a:r>
            <a:r>
              <a:rPr lang="en-US" baseline="0" dirty="0"/>
              <a:t>, to suggest </a:t>
            </a:r>
            <a:r>
              <a:rPr lang="en-US" dirty="0"/>
              <a:t>policies that</a:t>
            </a:r>
            <a:r>
              <a:rPr lang="en-US" baseline="0" dirty="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These are the technologies</a:t>
            </a:r>
            <a:r>
              <a:rPr lang="en-SG" baseline="0" dirty="0"/>
              <a:t> that I have used in my project. I </a:t>
            </a:r>
            <a:r>
              <a:rPr lang="en-SG" dirty="0"/>
              <a:t>used HTML, CSS, and Vue.js for the front end of my application, using python for my backend logic</a:t>
            </a:r>
            <a:r>
              <a:rPr lang="en-SG" baseline="0" dirty="0"/>
              <a:t> and r</a:t>
            </a:r>
            <a:r>
              <a:rPr lang="en-SG" dirty="0"/>
              <a:t>etrieving data from neo4j graph database</a:t>
            </a:r>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a:t>
            </a:r>
            <a:r>
              <a:rPr lang="en-SG" baseline="0" dirty="0"/>
              <a:t> f</a:t>
            </a:r>
            <a:r>
              <a:rPr lang="en-SG" dirty="0"/>
              <a:t>irst step of building my application is to populate the</a:t>
            </a:r>
            <a:r>
              <a:rPr lang="en-SG" baseline="0" dirty="0"/>
              <a:t> database, I have created a spider using </a:t>
            </a:r>
            <a:r>
              <a:rPr lang="en-SG" baseline="0" dirty="0" err="1"/>
              <a:t>Scrapy</a:t>
            </a:r>
            <a:r>
              <a:rPr lang="en-SG" baseline="0" dirty="0"/>
              <a:t> to scrape data from a HR Policy website that Tania has provided me with. From the data, I will identify and extract important relationships of the policies such as policy owner. Next, I performed document clustering to find hidden relationships between the different text documents I have scraped. All these data will then be inserted into neo4j. After that I created the app, and applied user-based collaborative filtering to recommend policies to users. Lastly, there is a loop where the search history of users will be inserted back into the database for a more accurate recommendation</a:t>
            </a:r>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this demo, I will assume</a:t>
            </a:r>
            <a:r>
              <a:rPr lang="en-US" baseline="0" dirty="0"/>
              <a:t> a persona of a soon to be retiree, who is from the IT department. What is shown here is a personalized</a:t>
            </a:r>
            <a:r>
              <a:rPr lang="en-US" dirty="0"/>
              <a:t> search page for me. In the</a:t>
            </a:r>
            <a:r>
              <a:rPr lang="en-US" baseline="0" dirty="0"/>
              <a:t> middle, there is a search bar and below it are some recommended policies based on my profile. As I am retiring soon, the retirement policy is recommended to me. So now if I were to click into the policy, the search results will be shown on the left, while a knowledge panel will be automatically generated based on the first result. If there are more search result, it will be shown below. Moving on to the knowledge panel, it c</a:t>
            </a:r>
            <a:r>
              <a:rPr lang="en-US" dirty="0"/>
              <a:t>ontains information that are</a:t>
            </a:r>
            <a:r>
              <a:rPr lang="en-US" baseline="0" dirty="0"/>
              <a:t> related</a:t>
            </a:r>
            <a:r>
              <a:rPr lang="en-US" dirty="0"/>
              <a:t> to the search term, such as the policy owner. There is also an image shown</a:t>
            </a:r>
            <a:r>
              <a:rPr lang="en-US" baseline="0" dirty="0"/>
              <a:t> over here which is stored as a URL path pointing to the actual image inside neo4j. Next, we can see topics related to retirement such as normal retirement, and when you click on it, it will show more details about it. Besides clicking on the recommendation, you can also make your own searches using the search bar. This search bar allows you to enter multiple terms such as leave and retire, which will show results related to both terms. Besides that you don’t have to enter the exact words, for example you can enter retire, retiring or retirement, which will all generates the same results. After searching, you can just refresh and more recommendations will be suggested to you. Underlying technology that is powering this search page is actually neo4j. Over here you can see that this user has searched for multiple policies, all these search arrow are actually relationships linking the nodes together. If you are interested in the leave policy, you can just double click it. From here you can see that there are many other users who have also searched for this policy. And these are the related terms that you saw earlier. You can also see who is the policy owner for this policy. And lets say if you want to know what other policies does he own, you can also double click it and know that he also own the retirement policy, study and exam policy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a:t>
            </a:r>
            <a:r>
              <a:rPr lang="en-SG" baseline="0" dirty="0"/>
              <a:t> seen in the demo earlier, there is this related topics section in the knowledge panel. And it is actually created using document clustering. Here is a s</a:t>
            </a:r>
            <a:r>
              <a:rPr lang="en-SG" dirty="0"/>
              <a:t>imple visualisation to show what clustering does,</a:t>
            </a:r>
            <a:r>
              <a:rPr lang="en-SG" baseline="0" dirty="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4" name="Subtitle 1"/>
          <p:cNvSpPr txBox="1">
            <a:spLocks/>
          </p:cNvSpPr>
          <p:nvPr/>
        </p:nvSpPr>
        <p:spPr>
          <a:xfrm>
            <a:off x="2197812" y="3420923"/>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SG" sz="2200" b="1" dirty="0">
                <a:latin typeface="Source Sans Pro" panose="020B0503030403020204" pitchFamily="34" charset="0"/>
                <a:ea typeface="Source Sans Pro" panose="020B0503030403020204" pitchFamily="34" charset="0"/>
              </a:rPr>
              <a:t>Name</a:t>
            </a:r>
            <a:r>
              <a:rPr lang="en-SG" sz="2200" dirty="0">
                <a:latin typeface="Source Sans Pro" panose="020B0503030403020204" pitchFamily="34" charset="0"/>
                <a:ea typeface="Source Sans Pro" panose="020B0503030403020204" pitchFamily="34" charset="0"/>
              </a:rPr>
              <a:t>: Andy</a:t>
            </a:r>
          </a:p>
          <a:p>
            <a:pPr algn="ctr"/>
            <a:r>
              <a:rPr lang="en-SG" sz="2200" b="1" dirty="0">
                <a:latin typeface="Source Sans Pro" panose="020B0503030403020204" pitchFamily="34" charset="0"/>
                <a:ea typeface="Source Sans Pro" panose="020B0503030403020204" pitchFamily="34" charset="0"/>
              </a:rPr>
              <a:t>Mentor</a:t>
            </a:r>
            <a:r>
              <a:rPr lang="en-SG" sz="2200" dirty="0">
                <a:latin typeface="Source Sans Pro" panose="020B0503030403020204" pitchFamily="34" charset="0"/>
                <a:ea typeface="Source Sans Pro" panose="020B0503030403020204" pitchFamily="34" charset="0"/>
              </a:rPr>
              <a:t>: Tania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Tools used: NLTK and </a:t>
            </a:r>
            <a:r>
              <a:rPr lang="en-SG" sz="1600" b="1" dirty="0" err="1">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Select 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10633" y="164275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13218"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K-Means 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Alice, but not Alex Hence, recommended to Alex</a:t>
            </a:r>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Alice</a:t>
            </a:r>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Alex</a:t>
            </a:r>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2) Cosine 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3) K-Nearest 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78519"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(0, 1, 1, 0, 0, 0)</a:t>
            </a:r>
          </a:p>
          <a:p>
            <a:pPr marL="571500" lvl="1" indent="0">
              <a:buNone/>
            </a:pPr>
            <a:r>
              <a:rPr lang="en-US" dirty="0"/>
              <a:t>Doc 2 = (0, 1, 1, 1, 0, 0)</a:t>
            </a:r>
          </a:p>
          <a:p>
            <a:pPr marL="571500" lvl="1" indent="0">
              <a:buNone/>
            </a:pPr>
            <a:r>
              <a:rPr lang="en-US" dirty="0"/>
              <a:t>Doc 3 = (0, 1, 1, 1, 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474774"/>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2 </a:t>
            </a:r>
          </a:p>
          <a:p>
            <a:pPr marL="571500" lvl="1" indent="0">
              <a:buNone/>
            </a:pPr>
            <a:r>
              <a:rPr lang="en-SG" sz="1600" dirty="0"/>
              <a:t>= 2 / (√2∗√3) </a:t>
            </a:r>
          </a:p>
          <a:p>
            <a:pPr marL="571500" lvl="1" indent="0">
              <a:buNone/>
            </a:pPr>
            <a:r>
              <a:rPr lang="en-SG" sz="1600" dirty="0"/>
              <a:t>= </a:t>
            </a:r>
            <a:r>
              <a:rPr lang="en-SG" sz="1600" b="1" dirty="0"/>
              <a:t>0.82</a:t>
            </a:r>
          </a:p>
          <a:p>
            <a:pPr marL="571500" lvl="1" indent="0">
              <a:buNone/>
            </a:pPr>
            <a:endParaRPr lang="en-SG" sz="1600" dirty="0"/>
          </a:p>
          <a:p>
            <a:pPr marL="571500" lvl="1" indent="0">
              <a:buNone/>
            </a:pPr>
            <a:r>
              <a:rPr lang="en-SG" sz="1600" dirty="0"/>
              <a:t>The closer to 1, the more similar</a:t>
            </a:r>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491434" y="2915330"/>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491434" y="2915330"/>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97992"/>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97992"/>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474774"/>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a:t>Doc 1 &amp; Doc 3</a:t>
            </a:r>
          </a:p>
          <a:p>
            <a:pPr marL="571500" lvl="1" indent="0">
              <a:buNone/>
            </a:pPr>
            <a:r>
              <a:rPr lang="en-SG" sz="1600" dirty="0"/>
              <a:t>= 2 / (√2∗√5) </a:t>
            </a:r>
          </a:p>
          <a:p>
            <a:pPr marL="571500" lvl="1" indent="0">
              <a:buNone/>
            </a:pPr>
            <a:r>
              <a:rPr lang="en-SG" sz="1600" dirty="0"/>
              <a:t>= </a:t>
            </a:r>
            <a:r>
              <a:rPr lang="en-SG" sz="1600" b="1" dirty="0"/>
              <a:t>0.63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49" y="1355646"/>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0"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MY LEARNING JOURNEY</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3" name="Google Shape;533;p21"/>
          <p:cNvSpPr txBox="1">
            <a:spLocks noGrp="1"/>
          </p:cNvSpPr>
          <p:nvPr>
            <p:ph type="body" idx="2"/>
          </p:nvPr>
        </p:nvSpPr>
        <p:spPr>
          <a:xfrm>
            <a:off x="314705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Doesn’t provide much documentation </a:t>
            </a:r>
          </a:p>
          <a:p>
            <a:pPr marL="342900" indent="-342900">
              <a:buFont typeface="+mj-lt"/>
              <a:buAutoNum type="arabicPeriod"/>
            </a:pPr>
            <a:r>
              <a:rPr lang="en-US" dirty="0"/>
              <a:t>Need to research through Stack Overflow</a:t>
            </a:r>
          </a:p>
          <a:p>
            <a:pPr marL="342900" indent="-342900">
              <a:buFont typeface="+mj-lt"/>
              <a:buAutoNum type="arabicPeriod"/>
            </a:pPr>
            <a:r>
              <a:rPr lang="en-US" dirty="0"/>
              <a:t>Switched to py2neo (community driver) instead</a:t>
            </a:r>
          </a:p>
        </p:txBody>
      </p:sp>
      <p:sp>
        <p:nvSpPr>
          <p:cNvPr id="534" name="Google Shape;534;p21"/>
          <p:cNvSpPr txBox="1">
            <a:spLocks noGrp="1"/>
          </p:cNvSpPr>
          <p:nvPr>
            <p:ph type="body" idx="3"/>
          </p:nvPr>
        </p:nvSpPr>
        <p:spPr>
          <a:xfrm>
            <a:off x="6094162" y="2021548"/>
            <a:ext cx="2880000" cy="2124000"/>
          </a:xfrm>
          <a:prstGeom prst="rect">
            <a:avLst/>
          </a:prstGeom>
          <a:ln w="19050">
            <a:solidFill>
              <a:schemeClr val="tx1"/>
            </a:solidFill>
          </a:ln>
        </p:spPr>
        <p:txBody>
          <a:bodyPr spcFirstLastPara="1" wrap="square" lIns="91425" tIns="91425" rIns="91425" bIns="91425" anchor="t" anchorCtr="0">
            <a:noAutofit/>
          </a:bodyPr>
          <a:lstStyle/>
          <a:p>
            <a:pPr marL="342900" indent="-342900">
              <a:buFont typeface="+mj-lt"/>
              <a:buAutoNum type="arabicPeriod"/>
            </a:pPr>
            <a:r>
              <a:rPr lang="en-US" dirty="0"/>
              <a:t>Find out their purposes and determine if it is suitable for my application</a:t>
            </a:r>
            <a:endParaRPr lang="en-US" sz="1400" dirty="0"/>
          </a:p>
          <a:p>
            <a:pPr marL="342900" lvl="0" indent="-342900" algn="l" rtl="0">
              <a:spcBef>
                <a:spcPts val="600"/>
              </a:spcBef>
              <a:spcAft>
                <a:spcPts val="0"/>
              </a:spcAft>
              <a:buFont typeface="+mj-lt"/>
              <a:buAutoNum type="arabicPeriod"/>
            </a:pPr>
            <a:endParaRPr sz="1400" dirty="0"/>
          </a:p>
        </p:txBody>
      </p:sp>
      <p:sp>
        <p:nvSpPr>
          <p:cNvPr id="535" name="Google Shape;535;p21"/>
          <p:cNvSpPr txBox="1">
            <a:spLocks noGrp="1"/>
          </p:cNvSpPr>
          <p:nvPr>
            <p:ph type="sldNum" idx="12"/>
          </p:nvPr>
        </p:nvSpPr>
        <p:spPr>
          <a:xfrm>
            <a:off x="8556775" y="4369003"/>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OVERCOMING CHALLENGES</a:t>
            </a:r>
            <a:endParaRPr lang="en-SG" sz="3200" dirty="0"/>
          </a:p>
        </p:txBody>
      </p:sp>
      <p:sp>
        <p:nvSpPr>
          <p:cNvPr id="10" name="Google Shape;532;p21"/>
          <p:cNvSpPr txBox="1">
            <a:spLocks/>
          </p:cNvSpPr>
          <p:nvPr/>
        </p:nvSpPr>
        <p:spPr>
          <a:xfrm>
            <a:off x="199942" y="2021548"/>
            <a:ext cx="2880000" cy="2124000"/>
          </a:xfrm>
          <a:prstGeom prst="rect">
            <a:avLst/>
          </a:prstGeom>
          <a:noFill/>
          <a:ln w="19050">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342900" indent="-342900">
              <a:buFont typeface="+mj-lt"/>
              <a:buAutoNum type="arabicPeriod"/>
            </a:pPr>
            <a:r>
              <a:rPr lang="en-US" dirty="0"/>
              <a:t>Implement my application and  research at the same time</a:t>
            </a:r>
          </a:p>
          <a:p>
            <a:pPr marL="342900" indent="-342900">
              <a:buFont typeface="+mj-lt"/>
              <a:buAutoNum type="arabicPeriod"/>
            </a:pPr>
            <a:r>
              <a:rPr lang="en-US" dirty="0"/>
              <a:t>Lots of trial and errors</a:t>
            </a:r>
          </a:p>
        </p:txBody>
      </p:sp>
      <p:sp>
        <p:nvSpPr>
          <p:cNvPr id="13" name="Rectangle 12"/>
          <p:cNvSpPr/>
          <p:nvPr/>
        </p:nvSpPr>
        <p:spPr>
          <a:xfrm>
            <a:off x="19994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Implementing New Technology</a:t>
            </a:r>
          </a:p>
        </p:txBody>
      </p:sp>
      <p:sp>
        <p:nvSpPr>
          <p:cNvPr id="15" name="Rectangle 14"/>
          <p:cNvSpPr/>
          <p:nvPr/>
        </p:nvSpPr>
        <p:spPr>
          <a:xfrm>
            <a:off x="609416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Different Approaches for Recommendation</a:t>
            </a:r>
          </a:p>
        </p:txBody>
      </p:sp>
      <p:sp>
        <p:nvSpPr>
          <p:cNvPr id="16" name="Rectangle 15"/>
          <p:cNvSpPr/>
          <p:nvPr/>
        </p:nvSpPr>
        <p:spPr>
          <a:xfrm>
            <a:off x="3147052" y="1196623"/>
            <a:ext cx="2879999" cy="76490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Neo4j’s Official Python Driver</a:t>
            </a:r>
          </a:p>
        </p:txBody>
      </p:sp>
    </p:spTree>
    <p:extLst>
      <p:ext uri="{BB962C8B-B14F-4D97-AF65-F5344CB8AC3E}">
        <p14:creationId xmlns:p14="http://schemas.microsoft.com/office/powerpoint/2010/main" val="60188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3">
                                            <p:bg/>
                                          </p:spTgt>
                                        </p:tgtEl>
                                        <p:attrNameLst>
                                          <p:attrName>style.visibility</p:attrName>
                                        </p:attrNameLst>
                                      </p:cBhvr>
                                      <p:to>
                                        <p:strVal val="visible"/>
                                      </p:to>
                                    </p:set>
                                    <p:animEffect transition="in" filter="fade">
                                      <p:cBhvr>
                                        <p:cTn id="10" dur="500"/>
                                        <p:tgtEl>
                                          <p:spTgt spid="533">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3">
                                            <p:txEl>
                                              <p:pRg st="0" end="0"/>
                                            </p:txEl>
                                          </p:spTgt>
                                        </p:tgtEl>
                                        <p:attrNameLst>
                                          <p:attrName>style.visibility</p:attrName>
                                        </p:attrNameLst>
                                      </p:cBhvr>
                                      <p:to>
                                        <p:strVal val="visible"/>
                                      </p:to>
                                    </p:set>
                                    <p:animEffect transition="in" filter="fade">
                                      <p:cBhvr>
                                        <p:cTn id="13" dur="500"/>
                                        <p:tgtEl>
                                          <p:spTgt spid="53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3">
                                            <p:txEl>
                                              <p:pRg st="1" end="1"/>
                                            </p:txEl>
                                          </p:spTgt>
                                        </p:tgtEl>
                                        <p:attrNameLst>
                                          <p:attrName>style.visibility</p:attrName>
                                        </p:attrNameLst>
                                      </p:cBhvr>
                                      <p:to>
                                        <p:strVal val="visible"/>
                                      </p:to>
                                    </p:set>
                                    <p:animEffect transition="in" filter="fade">
                                      <p:cBhvr>
                                        <p:cTn id="16" dur="500"/>
                                        <p:tgtEl>
                                          <p:spTgt spid="53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3">
                                            <p:txEl>
                                              <p:pRg st="2" end="2"/>
                                            </p:txEl>
                                          </p:spTgt>
                                        </p:tgtEl>
                                        <p:attrNameLst>
                                          <p:attrName>style.visibility</p:attrName>
                                        </p:attrNameLst>
                                      </p:cBhvr>
                                      <p:to>
                                        <p:strVal val="visible"/>
                                      </p:to>
                                    </p:set>
                                    <p:animEffect transition="in" filter="fade">
                                      <p:cBhvr>
                                        <p:cTn id="19" dur="500"/>
                                        <p:tgtEl>
                                          <p:spTgt spid="53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34">
                                            <p:bg/>
                                          </p:spTgt>
                                        </p:tgtEl>
                                        <p:attrNameLst>
                                          <p:attrName>style.visibility</p:attrName>
                                        </p:attrNameLst>
                                      </p:cBhvr>
                                      <p:to>
                                        <p:strVal val="visible"/>
                                      </p:to>
                                    </p:set>
                                    <p:animEffect transition="in" filter="fade">
                                      <p:cBhvr>
                                        <p:cTn id="27" dur="500"/>
                                        <p:tgtEl>
                                          <p:spTgt spid="534">
                                            <p:bg/>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4">
                                            <p:txEl>
                                              <p:pRg st="0" end="0"/>
                                            </p:txEl>
                                          </p:spTgt>
                                        </p:tgtEl>
                                        <p:attrNameLst>
                                          <p:attrName>style.visibility</p:attrName>
                                        </p:attrNameLst>
                                      </p:cBhvr>
                                      <p:to>
                                        <p:strVal val="visible"/>
                                      </p:to>
                                    </p:set>
                                    <p:animEffect transition="in" filter="fade">
                                      <p:cBhvr>
                                        <p:cTn id="30" dur="500"/>
                                        <p:tgtEl>
                                          <p:spTgt spid="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0" build="p" animBg="1"/>
      <p:bldP spid="534" grpId="0" uiExpand="1" build="p"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buNone/>
            </a:pPr>
            <a:r>
              <a:rPr lang="en-SG" sz="1400" dirty="0"/>
              <a:t>Did not use it before, but have used React.js which is similar to it that have allowed me to pick up the language quickly</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Recommender System</a:t>
            </a:r>
            <a:endParaRPr sz="1800" b="1" dirty="0"/>
          </a:p>
          <a:p>
            <a:pPr marL="0" lvl="0" indent="0" algn="l" rtl="0">
              <a:spcBef>
                <a:spcPts val="600"/>
              </a:spcBef>
              <a:spcAft>
                <a:spcPts val="0"/>
              </a:spcAft>
              <a:buNone/>
            </a:pPr>
            <a:r>
              <a:rPr lang="en-SG" sz="1400" dirty="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Scraping</a:t>
            </a:r>
            <a:endParaRPr sz="1800" b="1" dirty="0"/>
          </a:p>
          <a:p>
            <a:pPr marL="0" lvl="0" indent="0" algn="l" rtl="0">
              <a:spcBef>
                <a:spcPts val="600"/>
              </a:spcBef>
              <a:spcAft>
                <a:spcPts val="0"/>
              </a:spcAft>
              <a:buNone/>
            </a:pPr>
            <a:r>
              <a:rPr lang="en-SG" sz="1400" dirty="0"/>
              <a:t>Learned how to use </a:t>
            </a:r>
            <a:r>
              <a:rPr lang="en-SG" sz="1400" dirty="0" err="1"/>
              <a:t>Scrapy</a:t>
            </a:r>
            <a:r>
              <a:rPr lang="en-SG" sz="1400" dirty="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MACHINE LEARNING 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RECOMMENDER SYSTEM 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foreign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SELECTION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Graph database</a:t>
            </a:r>
          </a:p>
          <a:p>
            <a:pPr marL="285750" indent="-285750"/>
            <a:r>
              <a:rPr lang="en-SG" dirty="0"/>
              <a:t>Cannot store JSON object</a:t>
            </a:r>
            <a:endParaRPr lang="en" dirty="0"/>
          </a:p>
          <a:p>
            <a:pPr marL="285750" indent="-285750"/>
            <a:r>
              <a:rPr lang="en" dirty="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MongoDB</a:t>
            </a:r>
          </a:p>
          <a:p>
            <a:pPr marL="285750" indent="-285750"/>
            <a:r>
              <a:rPr lang="en" dirty="0"/>
              <a:t>Document database</a:t>
            </a:r>
          </a:p>
          <a:p>
            <a:pPr marL="285750" indent="-285750"/>
            <a:r>
              <a:rPr lang="en" dirty="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a:solidFill>
                  <a:schemeClr val="accent1">
                    <a:lumMod val="75000"/>
                  </a:schemeClr>
                </a:solidFill>
              </a:rPr>
              <a:t>(5 days)</a:t>
            </a: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a:solidFill>
                  <a:schemeClr val="accent1">
                    <a:lumMod val="75000"/>
                  </a:schemeClr>
                </a:solidFill>
              </a:rPr>
              <a:t>(10 days)</a:t>
            </a: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a:solidFill>
                  <a:schemeClr val="accent1">
                    <a:lumMod val="75000"/>
                  </a:schemeClr>
                </a:solidFill>
              </a:rPr>
              <a:t>(15 days)</a:t>
            </a: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a:solidFill>
                  <a:schemeClr val="accent1">
                    <a:lumMod val="75000"/>
                  </a:schemeClr>
                </a:solidFill>
              </a:rPr>
              <a:t>Internship: 50 working days</a:t>
            </a: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a:solidFill>
                  <a:schemeClr val="accent1">
                    <a:lumMod val="75000"/>
                  </a:schemeClr>
                </a:solidFill>
              </a:rPr>
              <a:t>Presentation Preparation (5 days)</a:t>
            </a:r>
          </a:p>
        </p:txBody>
      </p:sp>
    </p:spTree>
    <p:extLst>
      <p:ext uri="{BB962C8B-B14F-4D97-AF65-F5344CB8AC3E}">
        <p14:creationId xmlns:p14="http://schemas.microsoft.com/office/powerpoint/2010/main" val="54754266"/>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a:t>Deployability</a:t>
            </a:r>
            <a:endParaRPr lang="en-US" dirty="0"/>
          </a:p>
          <a:p>
            <a:pPr lvl="0">
              <a:spcBef>
                <a:spcPts val="0"/>
              </a:spcBef>
            </a:pPr>
            <a:r>
              <a:rPr lang="en-US" dirty="0"/>
              <a:t>Text 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HR policies for a same topic are in disparate categories</a:t>
            </a: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Not aware what      to 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Panel (Related information)</a:t>
            </a: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3" y="1689132"/>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9849" y="3224839"/>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01" y="2866122"/>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01" y="1734951"/>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129" y="1734951"/>
            <a:ext cx="812313" cy="1057018"/>
          </a:xfrm>
          <a:prstGeom prst="rect">
            <a:avLst/>
          </a:prstGeom>
        </p:spPr>
      </p:pic>
      <p:sp>
        <p:nvSpPr>
          <p:cNvPr id="12" name="Google Shape;500;p18"/>
          <p:cNvSpPr txBox="1">
            <a:spLocks noGrp="1"/>
          </p:cNvSpPr>
          <p:nvPr>
            <p:ph type="body" idx="1"/>
          </p:nvPr>
        </p:nvSpPr>
        <p:spPr>
          <a:xfrm>
            <a:off x="2635405" y="1109672"/>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5177384" y="1109672"/>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5167030" y="2681550"/>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0" name="Rounded Rectangle 9"/>
          <p:cNvSpPr/>
          <p:nvPr/>
        </p:nvSpPr>
        <p:spPr>
          <a:xfrm>
            <a:off x="2116794" y="1109672"/>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4600556" y="1109672"/>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4593936" y="2683059"/>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(Document Clustering)</a:t>
              </a:r>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Machine learning                     </a:t>
                </a:r>
                <a:r>
                  <a:rPr lang="en-SG" sz="1200" dirty="0"/>
                  <a:t>(User-Based Collaborative Filtering)</a:t>
                </a:r>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Outcome: </a:t>
            </a:r>
            <a:r>
              <a:rPr lang="en-SG" sz="1600" dirty="0">
                <a:solidFill>
                  <a:srgbClr val="28324A"/>
                </a:solidFill>
                <a:latin typeface="Source Sans Pro"/>
                <a:ea typeface="Source Sans Pro"/>
                <a:cs typeface="Source Sans Pro"/>
                <a:sym typeface="Source Sans Pro"/>
              </a:rPr>
              <a:t>Group similar content together</a:t>
            </a: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5796</TotalTime>
  <Words>3222</Words>
  <Application>Microsoft Office PowerPoint</Application>
  <PresentationFormat>On-screen Show (16:9)</PresentationFormat>
  <Paragraphs>309</Paragraphs>
  <Slides>31</Slides>
  <Notes>31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Oswald</vt:lpstr>
      <vt:lpstr>Arial</vt:lpstr>
      <vt:lpstr>Cambria Math</vt:lpstr>
      <vt:lpstr>Source Sans Pro</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 LEARNING JOURNEY</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 Yong Kiat</cp:lastModifiedBy>
  <cp:revision>473</cp:revision>
  <dcterms:modified xsi:type="dcterms:W3CDTF">2019-07-13T06:54:45Z</dcterms:modified>
</cp:coreProperties>
</file>