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296"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Source Sans Pro" panose="020B0503030403020204" pitchFamily="34" charset="0"/>
      <p:regular r:id="rId33"/>
      <p:bold r:id="rId34"/>
      <p:italic r:id="rId35"/>
      <p:boldItalic r:id="rId36"/>
    </p:embeddedFont>
    <p:embeddedFont>
      <p:font typeface="Oswald" panose="02000503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55" autoAdjust="0"/>
  </p:normalViewPr>
  <p:slideViewPr>
    <p:cSldViewPr snapToGrid="0">
      <p:cViewPr varScale="1">
        <p:scale>
          <a:sx n="87" d="100"/>
          <a:sy n="87" d="100"/>
        </p:scale>
        <p:origin x="9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next stage is to clean the training dataset, and this is done with various data preprocessing steps. Data preprocessing step is the most important and also the most difficult part text mining. So to begin,</a:t>
            </a:r>
            <a:r>
              <a:rPr lang="en-US" baseline="0" dirty="0" smtClean="0"/>
              <a:t> </a:t>
            </a:r>
            <a:r>
              <a:rPr lang="en-US" dirty="0" smtClean="0"/>
              <a:t>First is to perform tokenization. Tokenization refers to dividing the text into a sequence of words. For our project, we used </a:t>
            </a:r>
            <a:r>
              <a:rPr lang="en-US" dirty="0" err="1" smtClean="0"/>
              <a:t>nltk</a:t>
            </a:r>
            <a:r>
              <a:rPr lang="en-US" dirty="0" smtClean="0"/>
              <a:t> library to perform the tokenization. We would loop through each tweet in the dataset and remove words like @user as it doesn’t contribute anything and then divide the tweet into individual words. Followed by transforming every word into lower case. This avoids having multiple copies of the same words. And then removing punctuation, as it doesn’t add any extra information while treating text data. Removing them will help us reduce the size of the training data. After that we also performed stemming, stemming refers to the removing of all the “</a:t>
            </a:r>
            <a:r>
              <a:rPr lang="en-US" dirty="0" err="1" smtClean="0"/>
              <a:t>ing</a:t>
            </a:r>
            <a:r>
              <a:rPr lang="en-US" dirty="0" smtClean="0"/>
              <a:t>”, “s” etc. For example, a word sleeping would become sleep. Followed by removing single and double letters, for example words like “a”, “is” And lastly rejoining the tokenized words for each tweet into a complete sentence. </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Market basket analysis (or association rules) and collaborative filtering answer fundamentally different questions. Collaborative filtering can answer a question “What items do users with interests similar to yours like?” (Fig. 1), whereas association rules answer a question “What items do frequently appear together?” The answer to the first question can be used to recommend you products, videos, restaurants, hotels or any other content that 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systems. However, collaborative filtering is most effective when there is a rich history of user preferences or behavior. In the meantime, association rules can recommend you products that you will very likely purchase based on a set of products that are currently in your basket (Fig. 2). For example, if you buy a burger and fries, you will probably want soda; or a very famous example, those 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smtClean="0"/>
              <a:t>analysed</a:t>
            </a:r>
            <a:r>
              <a:rPr lang="en-US" dirty="0" smtClean="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HR policies are very long and boring. Furthermore, people do not know what to search for. Hence, a discovery of terms related to search word should be available to let them discover topic of interest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Search Engine with knowledge panel.</a:t>
            </a:r>
            <a:r>
              <a:rPr lang="en-US" baseline="0" dirty="0" smtClean="0"/>
              <a:t> </a:t>
            </a:r>
            <a:r>
              <a:rPr lang="en-US" dirty="0" smtClean="0"/>
              <a:t>Containing related terms.</a:t>
            </a:r>
            <a:r>
              <a:rPr lang="en-US" baseline="0" dirty="0" smtClean="0"/>
              <a:t> </a:t>
            </a:r>
            <a:r>
              <a:rPr lang="en-US" dirty="0" smtClean="0"/>
              <a:t>Recommendation 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used HTML, CSS, and Vue.js for the front end of my web application, using python for my backend logic. Retrieving data from neo4j database, which is a graph database. I have also used flask framework and </a:t>
            </a:r>
            <a:r>
              <a:rPr lang="en-SG" dirty="0" err="1"/>
              <a:t>scrapy</a:t>
            </a:r>
            <a:r>
              <a:rPr lang="en-SG" dirty="0"/>
              <a:t> for data scraping</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Basically this method will find users who are similar to you, in terms of age, department and search history to recommend policies that they have already searched but you have not. Lastly, there </a:t>
            </a:r>
            <a:r>
              <a:rPr lang="en-SG" baseline="0"/>
              <a:t>is a </a:t>
            </a:r>
            <a:r>
              <a:rPr lang="en-SG" baseline="0" dirty="0"/>
              <a:t>loop where users will be contributing search data 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sp>
        <p:nvSpPr>
          <p:cNvPr id="507" name="Google Shape;507;p19"/>
          <p:cNvSpPr txBox="1">
            <a:spLocks noGrp="1"/>
          </p:cNvSpPr>
          <p:nvPr>
            <p:ph type="subTitle" idx="4294967295"/>
          </p:nvPr>
        </p:nvSpPr>
        <p:spPr>
          <a:xfrm>
            <a:off x="2169650" y="3297251"/>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K-Means </a:t>
            </a:r>
            <a:r>
              <a:rPr lang="en" sz="2000" b="1" dirty="0" smtClean="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smtClean="0"/>
              <a:t>Tokenization</a:t>
            </a:r>
          </a:p>
          <a:p>
            <a:pPr marL="444500" lvl="0" indent="-342900">
              <a:spcBef>
                <a:spcPts val="0"/>
              </a:spcBef>
              <a:buFont typeface="+mj-lt"/>
              <a:buAutoNum type="arabicPeriod"/>
            </a:pPr>
            <a:r>
              <a:rPr lang="en-US" sz="1600" dirty="0" smtClean="0"/>
              <a:t>Lowercase every word</a:t>
            </a:r>
          </a:p>
          <a:p>
            <a:pPr marL="444500" lvl="0" indent="-342900">
              <a:spcBef>
                <a:spcPts val="0"/>
              </a:spcBef>
              <a:buFont typeface="+mj-lt"/>
              <a:buAutoNum type="arabicPeriod"/>
            </a:pPr>
            <a:r>
              <a:rPr lang="en-US" sz="1600" dirty="0" smtClean="0"/>
              <a:t>Remove punctuations</a:t>
            </a:r>
          </a:p>
          <a:p>
            <a:pPr marL="444500" lvl="0" indent="-342900">
              <a:spcBef>
                <a:spcPts val="0"/>
              </a:spcBef>
              <a:buFont typeface="+mj-lt"/>
              <a:buAutoNum type="arabicPeriod"/>
            </a:pPr>
            <a:r>
              <a:rPr lang="en-US" sz="1600" dirty="0" smtClean="0"/>
              <a:t>Remove </a:t>
            </a:r>
            <a:r>
              <a:rPr lang="en-US" sz="1600" dirty="0" err="1" smtClean="0"/>
              <a:t>stopwords</a:t>
            </a:r>
            <a:endParaRPr lang="en-US" sz="1600" dirty="0" smtClean="0"/>
          </a:p>
          <a:p>
            <a:pPr marL="444500" lvl="0" indent="-342900">
              <a:spcBef>
                <a:spcPts val="0"/>
              </a:spcBef>
              <a:buFont typeface="+mj-lt"/>
              <a:buAutoNum type="arabicPeriod"/>
            </a:pPr>
            <a:r>
              <a:rPr lang="en-US" sz="1600" dirty="0" smtClean="0"/>
              <a:t>Perform stemming</a:t>
            </a:r>
          </a:p>
          <a:p>
            <a:pPr marL="444500" lvl="0" indent="-342900">
              <a:spcBef>
                <a:spcPts val="0"/>
              </a:spcBef>
              <a:buFont typeface="+mj-lt"/>
              <a:buAutoNum type="arabicPeriod"/>
            </a:pPr>
            <a:r>
              <a:rPr lang="en-US" sz="1600" dirty="0" smtClean="0"/>
              <a:t>Remove single and double letters</a:t>
            </a:r>
          </a:p>
          <a:p>
            <a:pPr marL="444500" lvl="0" indent="-342900">
              <a:spcBef>
                <a:spcPts val="0"/>
              </a:spcBef>
              <a:buFont typeface="+mj-lt"/>
              <a:buAutoNum type="arabicPeriod"/>
            </a:pPr>
            <a:r>
              <a:rPr lang="en-US" sz="1600" dirty="0" smtClean="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smtClean="0">
                <a:solidFill>
                  <a:srgbClr val="28324A"/>
                </a:solidFill>
                <a:latin typeface="Source Sans Pro"/>
                <a:ea typeface="Source Sans Pro"/>
                <a:cs typeface="Source Sans Pro"/>
                <a:sym typeface="Source Sans Pro"/>
              </a:rPr>
              <a:t>Preprocessing</a:t>
            </a:r>
            <a:r>
              <a:rPr lang="en-SG" sz="1800" b="1" dirty="0" smtClean="0">
                <a:solidFill>
                  <a:srgbClr val="28324A"/>
                </a:solidFill>
                <a:latin typeface="Source Sans Pro"/>
                <a:ea typeface="Source Sans Pro"/>
                <a:cs typeface="Source Sans Pro"/>
                <a:sym typeface="Source Sans Pro"/>
              </a:rPr>
              <a:t>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Before</a:t>
            </a:r>
            <a:r>
              <a:rPr lang="en-SG" sz="1600" dirty="0" smtClean="0">
                <a:solidFill>
                  <a:srgbClr val="28324A"/>
                </a:solidFill>
                <a:latin typeface="Source Sans Pro"/>
                <a:ea typeface="Source Sans Pro"/>
                <a:cs typeface="Source Sans Pro"/>
                <a:sym typeface="Source Sans Pro"/>
              </a:rPr>
              <a:t>: ‘This policies are interesting’</a:t>
            </a:r>
          </a:p>
          <a:p>
            <a:r>
              <a:rPr lang="en-SG" sz="1600" b="1" dirty="0" smtClean="0">
                <a:solidFill>
                  <a:srgbClr val="28324A"/>
                </a:solidFill>
                <a:latin typeface="Source Sans Pro"/>
                <a:ea typeface="Source Sans Pro"/>
                <a:cs typeface="Source Sans Pro"/>
                <a:sym typeface="Source Sans Pro"/>
              </a:rPr>
              <a:t>After</a:t>
            </a:r>
            <a:r>
              <a:rPr lang="en-SG" sz="1600" dirty="0" smtClean="0">
                <a:solidFill>
                  <a:srgbClr val="28324A"/>
                </a:solidFill>
                <a:latin typeface="Source Sans Pro"/>
                <a:ea typeface="Source Sans Pro"/>
                <a:cs typeface="Source Sans Pro"/>
                <a:sym typeface="Source Sans Pro"/>
              </a:rPr>
              <a:t>: ‘This’, ‘policies’, ‘are’, ‘interesting’</a:t>
            </a:r>
            <a:endParaRPr lang="en-SG" sz="1600" dirty="0">
              <a:solidFill>
                <a:srgbClr val="28324A"/>
              </a:solidFill>
              <a:latin typeface="Source Sans Pro"/>
              <a:ea typeface="Source Sans Pro"/>
              <a:cs typeface="Source Sans Pro"/>
              <a:sym typeface="Source Sans Pro"/>
            </a:endParaRP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rPr>
              <a:t>Before</a:t>
            </a:r>
            <a:r>
              <a:rPr lang="en-SG" sz="1600" dirty="0" smtClean="0">
                <a:solidFill>
                  <a:srgbClr val="28324A"/>
                </a:solidFill>
                <a:latin typeface="Source Sans Pro"/>
                <a:ea typeface="Source Sans Pro"/>
                <a:cs typeface="Source Sans Pro"/>
              </a:rPr>
              <a:t>: ‘policies’, ‘interesting’</a:t>
            </a:r>
          </a:p>
          <a:p>
            <a:r>
              <a:rPr lang="en-SG" sz="1600" b="1" dirty="0" smtClean="0">
                <a:solidFill>
                  <a:srgbClr val="28324A"/>
                </a:solidFill>
                <a:latin typeface="Source Sans Pro"/>
                <a:ea typeface="Source Sans Pro"/>
                <a:cs typeface="Source Sans Pro"/>
              </a:rPr>
              <a:t>After</a:t>
            </a:r>
            <a:r>
              <a:rPr lang="en-SG" sz="1600" dirty="0" smtClean="0">
                <a:solidFill>
                  <a:srgbClr val="28324A"/>
                </a:solidFill>
                <a:latin typeface="Source Sans Pro"/>
                <a:ea typeface="Source Sans Pro"/>
                <a:cs typeface="Source Sans Pro"/>
              </a:rPr>
              <a:t>: ‘policy’, ‘interest’</a:t>
            </a:r>
            <a:endParaRPr lang="en-SG" sz="1600" dirty="0">
              <a:solidFill>
                <a:srgbClr val="28324A"/>
              </a:solidFill>
              <a:latin typeface="Source Sans Pro"/>
              <a:ea typeface="Source Sans Pro"/>
              <a:cs typeface="Source Sans Pro"/>
            </a:endParaRPr>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a:t>
            </a:r>
            <a:r>
              <a:rPr lang="en-US" sz="1600" dirty="0" smtClean="0"/>
              <a:t>2 - 5 till </a:t>
            </a:r>
            <a:r>
              <a:rPr lang="en-US" sz="1600" dirty="0"/>
              <a:t>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K-MEANS </a:t>
            </a:r>
            <a:r>
              <a:rPr lang="en" sz="3200" dirty="0" smtClean="0"/>
              <a:t>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165602"/>
            <a:ext cx="6996600" cy="1103873"/>
          </a:xfrm>
          <a:prstGeom prst="rect">
            <a:avLst/>
          </a:prstGeom>
        </p:spPr>
        <p:txBody>
          <a:bodyPr spcFirstLastPara="1" wrap="square" lIns="91425" tIns="91425" rIns="91425" bIns="91425" anchor="t" anchorCtr="0">
            <a:noAutofit/>
          </a:bodyPr>
          <a:lstStyle/>
          <a:p>
            <a:pPr lvl="0">
              <a:spcBef>
                <a:spcPts val="0"/>
              </a:spcBef>
            </a:pPr>
            <a:r>
              <a:rPr lang="en-US" dirty="0" smtClean="0"/>
              <a:t>Find best k using elbow method</a:t>
            </a:r>
          </a:p>
          <a:p>
            <a:pPr lvl="0">
              <a:spcBef>
                <a:spcPts val="0"/>
              </a:spcBef>
            </a:pPr>
            <a:r>
              <a:rPr lang="en-US" dirty="0" smtClean="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POSTPROCESSING</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Clustering</a:t>
            </a:r>
          </a:p>
          <a:p>
            <a:pPr marL="285750" indent="-285750"/>
            <a:r>
              <a:rPr lang="en" dirty="0" smtClean="0"/>
              <a:t>Unsupervised learning</a:t>
            </a:r>
          </a:p>
          <a:p>
            <a:pPr marL="285750" indent="-285750"/>
            <a:r>
              <a:rPr lang="en" dirty="0" smtClean="0"/>
              <a:t>Unknown number of classes</a:t>
            </a:r>
            <a:endParaRPr lang="en" dirty="0" smtClean="0"/>
          </a:p>
          <a:p>
            <a:pPr marL="285750" indent="-285750"/>
            <a:r>
              <a:rPr lang="en-SG" dirty="0" smtClean="0"/>
              <a:t>S</a:t>
            </a:r>
            <a:r>
              <a:rPr lang="en" dirty="0" smtClean="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Classification</a:t>
            </a:r>
          </a:p>
          <a:p>
            <a:pPr marL="285750" indent="-285750"/>
            <a:r>
              <a:rPr lang="en" dirty="0" smtClean="0"/>
              <a:t>Supervised learning</a:t>
            </a:r>
          </a:p>
          <a:p>
            <a:pPr marL="285750" indent="-285750"/>
            <a:r>
              <a:rPr lang="en" dirty="0" smtClean="0"/>
              <a:t>Known number of classes</a:t>
            </a:r>
          </a:p>
          <a:p>
            <a:pPr marL="285750" indent="-285750"/>
            <a:r>
              <a:rPr lang="en" dirty="0" smtClean="0"/>
              <a:t>Classify new sample into known classes</a:t>
            </a:r>
            <a:endParaRPr lang="en" dirty="0" smtClean="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COLLABORATIVE FILTERING</a:t>
            </a:r>
            <a:endParaRPr lang="en-SG" sz="3200" dirty="0"/>
          </a:p>
        </p:txBody>
      </p:sp>
      <p:grpSp>
        <p:nvGrpSpPr>
          <p:cNvPr id="10" name="Google Shape;837;p40"/>
          <p:cNvGrpSpPr/>
          <p:nvPr/>
        </p:nvGrpSpPr>
        <p:grpSpPr>
          <a:xfrm>
            <a:off x="3889823" y="1203664"/>
            <a:ext cx="572513" cy="675769"/>
            <a:chOff x="584925" y="922575"/>
            <a:chExt cx="415200" cy="502525"/>
          </a:xfrm>
          <a:solidFill>
            <a:schemeClr val="accent2">
              <a:lumMod val="75000"/>
            </a:schemeClr>
          </a:solidFill>
        </p:grpSpPr>
        <p:sp>
          <p:nvSpPr>
            <p:cNvPr id="11"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078892" y="2267941"/>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sp>
        <p:nvSpPr>
          <p:cNvPr id="18" name="Rectangle 17"/>
          <p:cNvSpPr/>
          <p:nvPr/>
        </p:nvSpPr>
        <p:spPr>
          <a:xfrm>
            <a:off x="5073015" y="2288282"/>
            <a:ext cx="954107" cy="1015663"/>
          </a:xfrm>
          <a:prstGeom prst="rect">
            <a:avLst/>
          </a:prstGeom>
        </p:spPr>
        <p:txBody>
          <a:bodyPr wrap="none">
            <a:spAutoFit/>
          </a:bodyPr>
          <a:lstStyle/>
          <a:p>
            <a:r>
              <a:rPr lang="en" sz="6000" dirty="0" smtClean="0">
                <a:solidFill>
                  <a:srgbClr val="28324A"/>
                </a:solidFill>
                <a:latin typeface="Source Sans Pro"/>
                <a:ea typeface="Source Sans Pro"/>
                <a:cs typeface="Source Sans Pro"/>
                <a:sym typeface="Source Sans Pro"/>
              </a:rPr>
              <a:t>👨</a:t>
            </a:r>
            <a:endParaRPr lang="en-SG" sz="6000" dirty="0"/>
          </a:p>
        </p:txBody>
      </p:sp>
      <p:grpSp>
        <p:nvGrpSpPr>
          <p:cNvPr id="21" name="Google Shape;837;p40"/>
          <p:cNvGrpSpPr/>
          <p:nvPr/>
        </p:nvGrpSpPr>
        <p:grpSpPr>
          <a:xfrm>
            <a:off x="4694290" y="1219119"/>
            <a:ext cx="572513" cy="675769"/>
            <a:chOff x="584925" y="922575"/>
            <a:chExt cx="415200" cy="502525"/>
          </a:xfrm>
          <a:solidFill>
            <a:srgbClr val="92D050"/>
          </a:solidFill>
        </p:grpSpPr>
        <p:sp>
          <p:nvSpPr>
            <p:cNvPr id="22"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7;p40"/>
          <p:cNvGrpSpPr/>
          <p:nvPr/>
        </p:nvGrpSpPr>
        <p:grpSpPr>
          <a:xfrm>
            <a:off x="4285743" y="3712914"/>
            <a:ext cx="572513" cy="675769"/>
            <a:chOff x="584925" y="922575"/>
            <a:chExt cx="415200" cy="502525"/>
          </a:xfrm>
          <a:solidFill>
            <a:schemeClr val="accent1"/>
          </a:solidFill>
        </p:grpSpPr>
        <p:sp>
          <p:nvSpPr>
            <p:cNvPr id="26"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Left-Right Arrow 28"/>
          <p:cNvSpPr/>
          <p:nvPr/>
        </p:nvSpPr>
        <p:spPr>
          <a:xfrm>
            <a:off x="4265007" y="2589977"/>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Google Shape;500;p18"/>
          <p:cNvSpPr txBox="1">
            <a:spLocks/>
          </p:cNvSpPr>
          <p:nvPr/>
        </p:nvSpPr>
        <p:spPr>
          <a:xfrm>
            <a:off x="3953062" y="2687326"/>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Similar users</a:t>
            </a:r>
            <a:endParaRPr lang="en-SG" sz="1400" dirty="0"/>
          </a:p>
        </p:txBody>
      </p:sp>
      <p:sp>
        <p:nvSpPr>
          <p:cNvPr id="31" name="Google Shape;500;p18"/>
          <p:cNvSpPr txBox="1">
            <a:spLocks/>
          </p:cNvSpPr>
          <p:nvPr/>
        </p:nvSpPr>
        <p:spPr>
          <a:xfrm>
            <a:off x="3682314" y="781683"/>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both users</a:t>
            </a:r>
            <a:endParaRPr lang="en-SG" sz="1400" dirty="0"/>
          </a:p>
        </p:txBody>
      </p:sp>
      <p:sp>
        <p:nvSpPr>
          <p:cNvPr id="32" name="Right Arrow 31"/>
          <p:cNvSpPr/>
          <p:nvPr/>
        </p:nvSpPr>
        <p:spPr>
          <a:xfrm rot="18952652">
            <a:off x="3818649" y="207035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ight Arrow 32"/>
          <p:cNvSpPr/>
          <p:nvPr/>
        </p:nvSpPr>
        <p:spPr>
          <a:xfrm rot="13243191">
            <a:off x="4854527" y="2076547"/>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ight Arrow 33"/>
          <p:cNvSpPr/>
          <p:nvPr/>
        </p:nvSpPr>
        <p:spPr>
          <a:xfrm rot="18952652">
            <a:off x="4925141" y="339478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ight Arrow 34"/>
          <p:cNvSpPr/>
          <p:nvPr/>
        </p:nvSpPr>
        <p:spPr>
          <a:xfrm rot="2659609">
            <a:off x="3642342" y="341035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Google Shape;500;p18"/>
          <p:cNvSpPr txBox="1">
            <a:spLocks/>
          </p:cNvSpPr>
          <p:nvPr/>
        </p:nvSpPr>
        <p:spPr>
          <a:xfrm>
            <a:off x="4839074" y="3712914"/>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Read by her, recommended to him</a:t>
            </a:r>
            <a:endParaRPr lang="en-SG" sz="1400" dirty="0"/>
          </a:p>
        </p:txBody>
      </p:sp>
    </p:spTree>
    <p:extLst>
      <p:ext uri="{BB962C8B-B14F-4D97-AF65-F5344CB8AC3E}">
        <p14:creationId xmlns:p14="http://schemas.microsoft.com/office/powerpoint/2010/main" val="37511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animBg="1"/>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smtClean="0"/>
              <a:t>Toke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PREPROCESSING</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smtClean="0">
                <a:solidFill>
                  <a:srgbClr val="28324A"/>
                </a:solidFill>
                <a:latin typeface="Source Sans Pro"/>
                <a:ea typeface="Source Sans Pro"/>
                <a:cs typeface="Source Sans Pro"/>
                <a:sym typeface="Source Sans Pro"/>
              </a:rPr>
              <a:t>Preprocessing</a:t>
            </a:r>
            <a:r>
              <a:rPr lang="en-SG" sz="1800" b="1" dirty="0" smtClean="0">
                <a:solidFill>
                  <a:srgbClr val="28324A"/>
                </a:solidFill>
                <a:latin typeface="Source Sans Pro"/>
                <a:ea typeface="Source Sans Pro"/>
                <a:cs typeface="Source Sans Pro"/>
                <a:sym typeface="Source Sans Pro"/>
              </a:rPr>
              <a:t>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err="1" smtClean="0"/>
              <a:t>Sel</a:t>
            </a:r>
            <a:endParaRPr lang="en-US" sz="16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COSINE SIMILARITY</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smtClean="0">
                <a:solidFill>
                  <a:srgbClr val="28324A"/>
                </a:solidFill>
                <a:latin typeface="Source Sans Pro"/>
                <a:ea typeface="Source Sans Pro"/>
                <a:cs typeface="Source Sans Pro"/>
                <a:sym typeface="Source Sans Pro"/>
              </a:rPr>
              <a:t>Cosine Similarity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3686742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err="1" smtClean="0"/>
              <a:t>Sel</a:t>
            </a:r>
            <a:endParaRPr lang="en-US" sz="1600"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smtClean="0"/>
              <a:t>K-NEAREST NEIGHBOURS ALGORITHM</a:t>
            </a:r>
            <a:endParaRPr lang="en-SG" sz="3200" dirty="0"/>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smtClean="0">
                <a:solidFill>
                  <a:srgbClr val="28324A"/>
                </a:solidFill>
                <a:latin typeface="Source Sans Pro"/>
                <a:ea typeface="Source Sans Pro"/>
                <a:cs typeface="Source Sans Pro"/>
                <a:sym typeface="Source Sans Pro"/>
              </a:rPr>
              <a:t>K-Nearest Neighbours </a:t>
            </a:r>
            <a:r>
              <a:rPr lang="en-SG" sz="1800" b="1" dirty="0">
                <a:solidFill>
                  <a:srgbClr val="28324A"/>
                </a:solidFill>
                <a:latin typeface="Source Sans Pro"/>
                <a:ea typeface="Source Sans Pro"/>
                <a:cs typeface="Source Sans Pro"/>
                <a:sym typeface="Source Sans Pro"/>
              </a:rPr>
              <a:t>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smtClean="0"/>
              <a:t>End</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Collaborative Filtering</a:t>
            </a:r>
          </a:p>
          <a:p>
            <a:pPr marL="285750" indent="-285750"/>
            <a:r>
              <a:rPr lang="en" dirty="0" smtClean="0"/>
              <a:t>User based approach</a:t>
            </a:r>
          </a:p>
          <a:p>
            <a:pPr marL="285750" indent="-285750"/>
            <a:r>
              <a:rPr lang="en" dirty="0" smtClean="0"/>
              <a:t>Answers “what items do users with interest similar to yours like?”</a:t>
            </a:r>
          </a:p>
          <a:p>
            <a:pPr marL="285750" indent="-285750"/>
            <a:r>
              <a:rPr lang="en-SG" dirty="0" smtClean="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Market Basket Analysis</a:t>
            </a:r>
          </a:p>
          <a:p>
            <a:pPr marL="285750" indent="-285750"/>
            <a:r>
              <a:rPr lang="en" dirty="0" smtClean="0"/>
              <a:t>Rule based approach</a:t>
            </a:r>
          </a:p>
          <a:p>
            <a:pPr marL="285750" indent="-285750"/>
            <a:r>
              <a:rPr lang="en" dirty="0" smtClean="0"/>
              <a:t>Answers “what items frequently appear together?”</a:t>
            </a:r>
          </a:p>
          <a:p>
            <a:pPr marL="285750" indent="-285750"/>
            <a:r>
              <a:rPr lang="en-SG" dirty="0" smtClean="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COMPARISON</a:t>
            </a:r>
            <a:endParaRPr lang="en-SG" sz="3200" dirty="0"/>
          </a:p>
        </p:txBody>
      </p:sp>
    </p:spTree>
    <p:extLst>
      <p:ext uri="{BB962C8B-B14F-4D97-AF65-F5344CB8AC3E}">
        <p14:creationId xmlns:p14="http://schemas.microsoft.com/office/powerpoint/2010/main" val="1236352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Neo4j</a:t>
            </a:r>
          </a:p>
          <a:p>
            <a:pPr marL="285750" indent="-285750"/>
            <a:r>
              <a:rPr lang="en" dirty="0" smtClean="0"/>
              <a:t>Relationships</a:t>
            </a:r>
          </a:p>
          <a:p>
            <a:pPr marL="285750" indent="-285750"/>
            <a:r>
              <a:rPr lang="en" dirty="0" smtClean="0"/>
              <a:t>Expose schema </a:t>
            </a:r>
            <a:r>
              <a:rPr lang="en" dirty="0" smtClean="0"/>
              <a:t>visually</a:t>
            </a:r>
          </a:p>
          <a:p>
            <a:pPr marL="285750" indent="-285750"/>
            <a:r>
              <a:rPr lang="en" dirty="0" smtClean="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SQL</a:t>
            </a:r>
          </a:p>
          <a:p>
            <a:pPr marL="285750" indent="-285750"/>
            <a:r>
              <a:rPr lang="en" dirty="0" smtClean="0"/>
              <a:t>Primary and secondary keys</a:t>
            </a:r>
          </a:p>
          <a:p>
            <a:pPr marL="285750" indent="-285750"/>
            <a:r>
              <a:rPr lang="en" dirty="0" smtClean="0"/>
              <a:t>No </a:t>
            </a:r>
            <a:r>
              <a:rPr lang="en" dirty="0" smtClean="0"/>
              <a:t>visualisation</a:t>
            </a:r>
          </a:p>
          <a:p>
            <a:pPr marL="285750" indent="-285750"/>
            <a:r>
              <a:rPr lang="en" dirty="0" smtClean="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smtClean="0"/>
              <a:t>DATABASE COMPARISON</a:t>
            </a:r>
            <a:endParaRPr lang="en-SG"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Tree>
    <p:extLst>
      <p:ext uri="{BB962C8B-B14F-4D97-AF65-F5344CB8AC3E}">
        <p14:creationId xmlns:p14="http://schemas.microsoft.com/office/powerpoint/2010/main" val="4079713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smtClean="0"/>
              <a:t>Did not work with graph database before</a:t>
            </a:r>
          </a:p>
          <a:p>
            <a:pPr lvl="0">
              <a:spcBef>
                <a:spcPts val="0"/>
              </a:spcBef>
            </a:pPr>
            <a:r>
              <a:rPr lang="en-US" dirty="0" smtClean="0"/>
              <a:t>Didn’t know any recommendation </a:t>
            </a:r>
            <a:r>
              <a:rPr lang="en-US" dirty="0" smtClean="0"/>
              <a:t>system algorithm</a:t>
            </a: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Neo4j</a:t>
            </a:r>
            <a:endParaRPr sz="1100" b="1" dirty="0"/>
          </a:p>
          <a:p>
            <a:pPr marL="0" lvl="0" indent="0" algn="l" rtl="0">
              <a:spcBef>
                <a:spcPts val="600"/>
              </a:spcBef>
              <a:spcAft>
                <a:spcPts val="0"/>
              </a:spcAft>
              <a:buNone/>
            </a:pPr>
            <a:r>
              <a:rPr lang="en" sz="1100" dirty="0"/>
              <a:t>Is the color of gold, butter and ripe lemons. In the spectrum of visible light, yellow is found between green and orange.</a:t>
            </a:r>
            <a:endParaRPr sz="11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Text Mining</a:t>
            </a:r>
            <a:endParaRPr sz="1100" b="1" dirty="0"/>
          </a:p>
          <a:p>
            <a:pPr marL="0" lvl="0" indent="0" algn="l" rtl="0">
              <a:spcBef>
                <a:spcPts val="600"/>
              </a:spcBef>
              <a:spcAft>
                <a:spcPts val="0"/>
              </a:spcAft>
              <a:buNone/>
            </a:pPr>
            <a:r>
              <a:rPr lang="en" sz="1100" dirty="0"/>
              <a:t>Is the colour of the clear sky and the deep sea. It is located between violet and green on the optical spectrum.</a:t>
            </a:r>
            <a:endParaRPr sz="11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Vue.js</a:t>
            </a:r>
            <a:endParaRPr sz="1100" b="1" dirty="0"/>
          </a:p>
          <a:p>
            <a:pPr marL="0" lvl="0" indent="0" algn="l" rtl="0">
              <a:spcBef>
                <a:spcPts val="600"/>
              </a:spcBef>
              <a:spcAft>
                <a:spcPts val="0"/>
              </a:spcAft>
              <a:buNone/>
            </a:pPr>
            <a:r>
              <a:rPr lang="en" sz="1100" dirty="0"/>
              <a:t>Is the color of blood, and because of this it has historically been associated with sacrifice, danger and courage. </a:t>
            </a:r>
            <a:endParaRPr sz="1100" dirty="0"/>
          </a:p>
          <a:p>
            <a:pPr marL="0" lvl="0" indent="0" algn="l" rtl="0">
              <a:spcBef>
                <a:spcPts val="600"/>
              </a:spcBef>
              <a:spcAft>
                <a:spcPts val="0"/>
              </a:spcAft>
              <a:buNone/>
            </a:pPr>
            <a:endParaRPr sz="11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Recommendation System</a:t>
            </a:r>
            <a:endParaRPr sz="1100" b="1" dirty="0"/>
          </a:p>
          <a:p>
            <a:pPr marL="0" lvl="0" indent="0" algn="l" rtl="0">
              <a:spcBef>
                <a:spcPts val="600"/>
              </a:spcBef>
              <a:spcAft>
                <a:spcPts val="0"/>
              </a:spcAft>
              <a:buNone/>
            </a:pPr>
            <a:r>
              <a:rPr lang="en" sz="1100" dirty="0"/>
              <a:t>Is the color of gold, butter and ripe lemons. In the spectrum of visible light, yellow is found between green and orange.</a:t>
            </a:r>
            <a:endParaRPr sz="11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100" b="1" dirty="0" smtClean="0"/>
              <a:t>Web Scraping</a:t>
            </a:r>
            <a:endParaRPr sz="1100" b="1" dirty="0"/>
          </a:p>
          <a:p>
            <a:pPr marL="0" lvl="0" indent="0" algn="l" rtl="0">
              <a:spcBef>
                <a:spcPts val="600"/>
              </a:spcBef>
              <a:spcAft>
                <a:spcPts val="0"/>
              </a:spcAft>
              <a:buNone/>
            </a:pPr>
            <a:r>
              <a:rPr lang="en" sz="1100" dirty="0"/>
              <a:t>Is the colour of the clear sky and the deep sea. It is located between violet and green on the optical spectrum.</a:t>
            </a:r>
            <a:endParaRPr sz="11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a:t>
            </a:r>
            <a:r>
              <a:rPr lang="en-US" smtClean="0"/>
              <a:t>misspelled stuff)</a:t>
            </a:r>
            <a:endParaRPr lang="en-US" dirty="0"/>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dirty="0"/>
              <a:t>Is the colour of the clear sky and the deep sea. It is located between violet and green on the optical spectrum.</a:t>
            </a:r>
            <a:endParaRPr dirty="0"/>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2083353" y="3140556"/>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Long and boring documents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Unsure 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21" y="1333474"/>
            <a:ext cx="1789200" cy="1789200"/>
          </a:xfrm>
          <a:prstGeom prst="rect">
            <a:avLst/>
          </a:prstGeom>
        </p:spPr>
      </p:pic>
      <p:sp>
        <p:nvSpPr>
          <p:cNvPr id="9" name="Google Shape;500;p18"/>
          <p:cNvSpPr txBox="1">
            <a:spLocks/>
          </p:cNvSpPr>
          <p:nvPr/>
        </p:nvSpPr>
        <p:spPr>
          <a:xfrm>
            <a:off x="854577"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Search Engine</a:t>
            </a:r>
            <a:endParaRPr lang="en-US" sz="2000" dirty="0">
              <a:solidFill>
                <a:srgbClr val="28324A"/>
              </a:solidFill>
              <a:latin typeface="Source Sans Pro"/>
              <a:ea typeface="Source Sans Pro"/>
              <a:sym typeface="Source Sans Pro"/>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24112" y="1333474"/>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6628" y="1333474"/>
            <a:ext cx="2253280" cy="1789200"/>
          </a:xfrm>
          <a:prstGeom prst="rect">
            <a:avLst/>
          </a:prstGeom>
        </p:spPr>
      </p:pic>
      <p:sp>
        <p:nvSpPr>
          <p:cNvPr id="12" name="Google Shape;500;p18"/>
          <p:cNvSpPr txBox="1">
            <a:spLocks/>
          </p:cNvSpPr>
          <p:nvPr/>
        </p:nvSpPr>
        <p:spPr>
          <a:xfrm>
            <a:off x="3539519" y="3122674"/>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Knowledge Panel</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386628" y="3122674"/>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Recommendation</a:t>
            </a:r>
            <a:endParaRPr lang="en-US" sz="2000" dirty="0">
              <a:solidFill>
                <a:srgbClr val="28324A"/>
              </a:solidFill>
              <a:latin typeface="Source Sans Pro"/>
              <a:ea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95531" y="3407966"/>
            <a:ext cx="1513787" cy="667340"/>
            <a:chOff x="395531" y="3407966"/>
            <a:chExt cx="1513787"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95531" y="3407966"/>
              <a:ext cx="150653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ARCHITECTURE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93" y="1173892"/>
            <a:ext cx="7028613" cy="2974145"/>
          </a:xfrm>
          <a:prstGeom prst="rect">
            <a:avLst/>
          </a:prstGeom>
        </p:spPr>
      </p:pic>
    </p:spTree>
    <p:extLst>
      <p:ext uri="{BB962C8B-B14F-4D97-AF65-F5344CB8AC3E}">
        <p14:creationId xmlns:p14="http://schemas.microsoft.com/office/powerpoint/2010/main" val="170097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3935</TotalTime>
  <Words>1604</Words>
  <Application>Microsoft Office PowerPoint</Application>
  <PresentationFormat>On-screen Show (16:9)</PresentationFormat>
  <Paragraphs>206</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Source Sans Pro</vt:lpstr>
      <vt:lpstr>Oswald</vt:lpstr>
      <vt:lpstr>Arial</vt:lpstr>
      <vt:lpstr>Quince template</vt:lpstr>
      <vt:lpstr>Graph Based Search</vt:lpstr>
      <vt:lpstr>Introduction</vt:lpstr>
      <vt:lpstr>PROBLEM</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134</cp:revision>
  <dcterms:modified xsi:type="dcterms:W3CDTF">2019-07-08T08:58:57Z</dcterms:modified>
</cp:coreProperties>
</file>