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8" r:id="rId3"/>
    <p:sldId id="270" r:id="rId4"/>
    <p:sldId id="259" r:id="rId5"/>
    <p:sldId id="275" r:id="rId6"/>
    <p:sldId id="260" r:id="rId7"/>
    <p:sldId id="261" r:id="rId8"/>
    <p:sldId id="263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/>
    <p:restoredTop sz="94648"/>
  </p:normalViewPr>
  <p:slideViewPr>
    <p:cSldViewPr snapToGrid="0" snapToObjects="1">
      <p:cViewPr varScale="1">
        <p:scale>
          <a:sx n="72" d="100"/>
          <a:sy n="72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5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855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083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200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33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4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7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6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6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0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6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13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E4A1-33EC-894D-B27B-0B8278E2C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OpenGL L1: </a:t>
            </a:r>
            <a:br>
              <a:rPr lang="en-US" dirty="0"/>
            </a:br>
            <a:r>
              <a:rPr lang="en-US" dirty="0"/>
              <a:t>Setup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DB712E-EC8A-408F-93E1-914BEA4475E4}"/>
              </a:ext>
            </a:extLst>
          </p:cNvPr>
          <p:cNvSpPr txBox="1"/>
          <p:nvPr/>
        </p:nvSpPr>
        <p:spPr>
          <a:xfrm>
            <a:off x="1099930" y="5448610"/>
            <a:ext cx="4320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Xin Zheng</a:t>
            </a:r>
          </a:p>
          <a:p>
            <a:r>
              <a:rPr lang="en-US" altLang="zh-CN" dirty="0"/>
              <a:t>11760004@mail.sustech.edu.cn</a:t>
            </a:r>
          </a:p>
          <a:p>
            <a:r>
              <a:rPr lang="en-US" altLang="zh-CN" dirty="0"/>
              <a:t>1001, </a:t>
            </a:r>
            <a:r>
              <a:rPr lang="en-US" altLang="zh-CN" dirty="0" err="1"/>
              <a:t>Ipark</a:t>
            </a:r>
            <a:r>
              <a:rPr lang="en-US" altLang="zh-CN" dirty="0"/>
              <a:t> A7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63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FFBFE-99AF-4336-9DA1-2BACC13D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 GLUI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AB3C41-EC76-4BD1-BFA5-D0E429FDC6C5}"/>
              </a:ext>
            </a:extLst>
          </p:cNvPr>
          <p:cNvSpPr/>
          <p:nvPr/>
        </p:nvSpPr>
        <p:spPr>
          <a:xfrm>
            <a:off x="1510749" y="3216767"/>
            <a:ext cx="6096000" cy="11880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zh-CN" altLang="en-US" dirty="0"/>
              <a:t>glui-2.36</a:t>
            </a:r>
            <a:r>
              <a:rPr lang="en-US" altLang="zh-CN" dirty="0"/>
              <a:t>/</a:t>
            </a:r>
            <a:r>
              <a:rPr lang="zh-CN" altLang="en-US" dirty="0"/>
              <a:t>src</a:t>
            </a:r>
            <a:r>
              <a:rPr lang="en-US" altLang="zh-CN" dirty="0"/>
              <a:t>/</a:t>
            </a:r>
            <a:r>
              <a:rPr lang="zh-CN" altLang="en-US" dirty="0"/>
              <a:t>msvc</a:t>
            </a:r>
            <a:r>
              <a:rPr lang="en-US" altLang="zh-CN" dirty="0"/>
              <a:t>/glui.sln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Batch generation in VS 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Configure file path</a:t>
            </a:r>
          </a:p>
        </p:txBody>
      </p:sp>
    </p:spTree>
    <p:extLst>
      <p:ext uri="{BB962C8B-B14F-4D97-AF65-F5344CB8AC3E}">
        <p14:creationId xmlns:p14="http://schemas.microsoft.com/office/powerpoint/2010/main" val="239438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36BE-6870-9640-9FCD-F6B5750F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9C14-5DF1-5347-AA0D-1A959C87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window whose title is your name and student #</a:t>
            </a:r>
          </a:p>
          <a:p>
            <a:r>
              <a:rPr lang="en-US" dirty="0"/>
              <a:t>Change the window’s background color</a:t>
            </a:r>
          </a:p>
          <a:p>
            <a:r>
              <a:rPr lang="en-US" dirty="0"/>
              <a:t>Screenshot result with your pc background wallpaper</a:t>
            </a:r>
          </a:p>
        </p:txBody>
      </p:sp>
    </p:spTree>
    <p:extLst>
      <p:ext uri="{BB962C8B-B14F-4D97-AF65-F5344CB8AC3E}">
        <p14:creationId xmlns:p14="http://schemas.microsoft.com/office/powerpoint/2010/main" val="407432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12FA-4133-EF4F-9BE4-77B6B97D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OpenGL?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1CF8-A958-144F-906F-945B9F96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Solve the problem of data starvation</a:t>
            </a:r>
          </a:p>
          <a:p>
            <a:r>
              <a:rPr lang="en-US" altLang="zh-CN" dirty="0"/>
              <a:t>OpenGL is a graphic API rather than a platform, more specifically a group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174AE-CA6A-4E0E-8D59-85844613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Application: graphic rendering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FE433-4EE1-463E-A266-40757950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932413"/>
            <a:ext cx="10554574" cy="3636511"/>
          </a:xfrm>
        </p:spPr>
        <p:txBody>
          <a:bodyPr/>
          <a:lstStyle/>
          <a:p>
            <a:r>
              <a:rPr lang="en-US" altLang="zh-CN" dirty="0"/>
              <a:t>3D coordinates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2D coordinates in the window</a:t>
            </a:r>
            <a:r>
              <a:rPr lang="en-US" altLang="zh-CN" dirty="0">
                <a:sym typeface="Wingdings" panose="05000000000000000000" pitchFamily="2" charset="2"/>
              </a:rPr>
              <a:t> colored pixels 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D11F47-689E-4BE3-B79F-8555A7DA5433}"/>
              </a:ext>
            </a:extLst>
          </p:cNvPr>
          <p:cNvSpPr txBox="1"/>
          <p:nvPr/>
        </p:nvSpPr>
        <p:spPr>
          <a:xfrm>
            <a:off x="295869" y="4199284"/>
            <a:ext cx="115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Vertex data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5B786-07D1-41D5-B650-B9AC30D0F277}"/>
              </a:ext>
            </a:extLst>
          </p:cNvPr>
          <p:cNvSpPr txBox="1"/>
          <p:nvPr/>
        </p:nvSpPr>
        <p:spPr>
          <a:xfrm>
            <a:off x="2023561" y="3230576"/>
            <a:ext cx="131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Vertex shader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938FED-B291-45CB-8B87-612DF19AB7AD}"/>
              </a:ext>
            </a:extLst>
          </p:cNvPr>
          <p:cNvSpPr txBox="1"/>
          <p:nvPr/>
        </p:nvSpPr>
        <p:spPr>
          <a:xfrm>
            <a:off x="3761967" y="3214640"/>
            <a:ext cx="141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Shape assembly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25F990-BCD5-4B40-A7E6-C27D6D15C60F}"/>
              </a:ext>
            </a:extLst>
          </p:cNvPr>
          <p:cNvSpPr txBox="1"/>
          <p:nvPr/>
        </p:nvSpPr>
        <p:spPr>
          <a:xfrm>
            <a:off x="5268995" y="3234823"/>
            <a:ext cx="141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Geometry shader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8F92CC-F552-4DFE-B3B1-DE07DD7CE6F6}"/>
              </a:ext>
            </a:extLst>
          </p:cNvPr>
          <p:cNvSpPr txBox="1"/>
          <p:nvPr/>
        </p:nvSpPr>
        <p:spPr>
          <a:xfrm>
            <a:off x="6585565" y="3369076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rasterization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8AC7F4-DFF7-410F-AC6B-2DDEEDD3DBD2}"/>
              </a:ext>
            </a:extLst>
          </p:cNvPr>
          <p:cNvSpPr txBox="1"/>
          <p:nvPr/>
        </p:nvSpPr>
        <p:spPr>
          <a:xfrm>
            <a:off x="8262926" y="3174021"/>
            <a:ext cx="174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Fragment shader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4410A3-B6D1-41E7-89FE-BB3C6C730E52}"/>
              </a:ext>
            </a:extLst>
          </p:cNvPr>
          <p:cNvSpPr txBox="1"/>
          <p:nvPr/>
        </p:nvSpPr>
        <p:spPr>
          <a:xfrm>
            <a:off x="9540888" y="3429000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Blending 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26B7EE6-BC28-4DD7-B7C2-F378F13D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32" y="4079236"/>
            <a:ext cx="742857" cy="7238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D38793-3186-4ADE-9A8E-05744256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71" y="4108426"/>
            <a:ext cx="742857" cy="6946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0595B12-41B8-404A-9F69-468AA84A5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426" y="4108426"/>
            <a:ext cx="733333" cy="70476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BD03BA0-79F7-421C-A5BD-EB50D4FD2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419" y="4054474"/>
            <a:ext cx="790476" cy="7619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3E690E6-8FAF-431F-97B1-7AC4463C9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26" y="4054474"/>
            <a:ext cx="810681" cy="7587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41B684B-5E0E-414E-B343-8ADE31F49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2685" y="4091434"/>
            <a:ext cx="771429" cy="70476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3744346-0382-473F-A26E-C26AA5D6B280}"/>
              </a:ext>
            </a:extLst>
          </p:cNvPr>
          <p:cNvSpPr/>
          <p:nvPr/>
        </p:nvSpPr>
        <p:spPr>
          <a:xfrm>
            <a:off x="3120359" y="4300757"/>
            <a:ext cx="606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628FFC5-5993-4AA6-97AA-F6FC32345A2E}"/>
              </a:ext>
            </a:extLst>
          </p:cNvPr>
          <p:cNvSpPr/>
          <p:nvPr/>
        </p:nvSpPr>
        <p:spPr>
          <a:xfrm>
            <a:off x="4734567" y="428836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B7A433-C788-4A46-9D0D-DACBDF1540AA}"/>
              </a:ext>
            </a:extLst>
          </p:cNvPr>
          <p:cNvSpPr/>
          <p:nvPr/>
        </p:nvSpPr>
        <p:spPr>
          <a:xfrm>
            <a:off x="6258751" y="424056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71186E9-5A77-4F50-A206-3DFE346E706A}"/>
              </a:ext>
            </a:extLst>
          </p:cNvPr>
          <p:cNvSpPr/>
          <p:nvPr/>
        </p:nvSpPr>
        <p:spPr>
          <a:xfrm>
            <a:off x="7718998" y="419799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B07F91-9721-4F3D-ADA1-AF8619FE430F}"/>
              </a:ext>
            </a:extLst>
          </p:cNvPr>
          <p:cNvSpPr/>
          <p:nvPr/>
        </p:nvSpPr>
        <p:spPr>
          <a:xfrm>
            <a:off x="9234874" y="421060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5D3A60-3B40-461F-B2F4-E8BBDBB2FB54}"/>
              </a:ext>
            </a:extLst>
          </p:cNvPr>
          <p:cNvSpPr/>
          <p:nvPr/>
        </p:nvSpPr>
        <p:spPr>
          <a:xfrm>
            <a:off x="1290832" y="428836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4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EB01-ADEA-A042-B8F9-ED702B71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window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4D6C-1E85-DB45-8715-C79BDD4E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OpenGL environment and application window</a:t>
            </a:r>
          </a:p>
          <a:p>
            <a:r>
              <a:rPr lang="en-US" dirty="0"/>
              <a:t>Some popular libraries: GLUT, </a:t>
            </a:r>
            <a:r>
              <a:rPr lang="en-US" altLang="zh-CN" dirty="0"/>
              <a:t>GLAD, GLEW, GLFW…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BA37D-9A2E-402B-8E36-8DE26398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GLUT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E86D3-6731-43A3-8EE1-3D5D359B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731956"/>
            <a:ext cx="10554574" cy="3636511"/>
          </a:xfrm>
        </p:spPr>
        <p:txBody>
          <a:bodyPr/>
          <a:lstStyle/>
          <a:p>
            <a:r>
              <a:rPr lang="en-US" altLang="zh-CN" dirty="0"/>
              <a:t>Open</a:t>
            </a:r>
            <a:r>
              <a:rPr lang="en-US" altLang="zh-CN" b="1" dirty="0"/>
              <a:t>GL</a:t>
            </a:r>
            <a:r>
              <a:rPr lang="en-US" altLang="zh-CN" dirty="0"/>
              <a:t> </a:t>
            </a:r>
            <a:r>
              <a:rPr lang="en-US" altLang="zh-CN" b="1" dirty="0"/>
              <a:t>U</a:t>
            </a:r>
            <a:r>
              <a:rPr lang="en-US" altLang="zh-CN" dirty="0"/>
              <a:t>tility </a:t>
            </a:r>
            <a:r>
              <a:rPr lang="en-US" altLang="zh-CN" b="1" dirty="0"/>
              <a:t>T</a:t>
            </a:r>
            <a:r>
              <a:rPr lang="en-US" altLang="zh-CN" dirty="0"/>
              <a:t>oolkit</a:t>
            </a:r>
          </a:p>
          <a:p>
            <a:r>
              <a:rPr lang="en-US" altLang="zh-CN" dirty="0"/>
              <a:t>Create a cross-platform toolkit </a:t>
            </a:r>
          </a:p>
          <a:p>
            <a:r>
              <a:rPr lang="en-US" altLang="zh-CN" dirty="0"/>
              <a:t>Simplify conditions for learning </a:t>
            </a:r>
            <a:r>
              <a:rPr lang="en-US" altLang="zh-CN" dirty="0" err="1"/>
              <a:t>openGL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407A-6795-E942-A441-D0366D27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GLUT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EA0A-0248-DA4D-9644-1B824072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from the official website</a:t>
            </a:r>
          </a:p>
          <a:p>
            <a:r>
              <a:rPr lang="en-US" dirty="0"/>
              <a:t>Build in VS (on Windows), or </a:t>
            </a:r>
            <a:r>
              <a:rPr lang="en-US" dirty="0" err="1"/>
              <a:t>gcc</a:t>
            </a:r>
            <a:r>
              <a:rPr lang="en-US" dirty="0"/>
              <a:t> (on Linux)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CN" dirty="0"/>
              <a:t>     glut.lib, glut32.lib   …lib\x86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CN" dirty="0"/>
              <a:t>     glut.dll, glut32.dll    C:\Windows\System32 or C:\Windows\SysWOW64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CN" dirty="0"/>
              <a:t>     </a:t>
            </a:r>
            <a:r>
              <a:rPr lang="en-US" altLang="zh-CN" dirty="0" err="1"/>
              <a:t>glut.h</a:t>
            </a:r>
            <a:r>
              <a:rPr lang="en-US" altLang="zh-CN" dirty="0"/>
              <a:t>     …include\</a:t>
            </a:r>
            <a:r>
              <a:rPr lang="en-US" altLang="zh-CN" dirty="0" err="1"/>
              <a:t>gl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9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8A27-7CF2-7C49-ADB1-D75FE5A6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10B1-BCEC-9441-A91F-4A464DC4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Create a new project in VS </a:t>
            </a:r>
          </a:p>
          <a:p>
            <a:r>
              <a:rPr lang="en-US" dirty="0"/>
              <a:t>Link the libraries to the project</a:t>
            </a:r>
          </a:p>
          <a:p>
            <a:pPr marL="0" indent="0">
              <a:buNone/>
            </a:pPr>
            <a:r>
              <a:rPr lang="en-US" dirty="0"/>
              <a:t>Project-&gt;properties-&gt;linker-&gt;input-&gt;include…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1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1BF5-DCF7-CC4A-BDAF-8F5652F2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54CB2B-A3B6-4D45-89B0-1649B666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2" y="2173466"/>
            <a:ext cx="4146313" cy="42605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A3A1F7-07B2-4B1F-96F0-AA92909A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976" y="2451652"/>
            <a:ext cx="5729092" cy="38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8BA8B-7E1C-4326-A688-438394D7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GLUI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DC3F9D-BCB9-4F52-A010-54B386E3A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88" y="3427313"/>
            <a:ext cx="6599581" cy="105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GLUI is a GLUT-based C++ user interface library  </a:t>
            </a:r>
          </a:p>
          <a:p>
            <a:pPr marL="342900" lvl="0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altLang="zh-CN" dirty="0"/>
              <a:t>GLUI provides controls such as buttons, checkboxes, radio buttons, and spinners to OpenGL applications</a:t>
            </a:r>
            <a:endParaRPr lang="zh-CN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BF08A2-4D3F-4DD9-B132-40E22325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31" y="2669435"/>
            <a:ext cx="3866667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4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{12D04C77-DEB8-0040-87F2-6F0F0CADF877}tf10001121</Template>
  <TotalTime>3530</TotalTime>
  <Words>273</Words>
  <Application>Microsoft Office PowerPoint</Application>
  <PresentationFormat>宽屏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OpenGL L1:  Setup</vt:lpstr>
      <vt:lpstr>What is OpenGL?</vt:lpstr>
      <vt:lpstr>Application: graphic rendering</vt:lpstr>
      <vt:lpstr>Create a window</vt:lpstr>
      <vt:lpstr>Example: GLUT </vt:lpstr>
      <vt:lpstr>Configure GLUT</vt:lpstr>
      <vt:lpstr>Create a new project</vt:lpstr>
      <vt:lpstr>Code</vt:lpstr>
      <vt:lpstr>GLUI</vt:lpstr>
      <vt:lpstr>Compile GLUI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L1:  Setup and “Hello world”</dc:title>
  <dc:creator>子云罗</dc:creator>
  <cp:lastModifiedBy>xin zheng</cp:lastModifiedBy>
  <cp:revision>96</cp:revision>
  <dcterms:created xsi:type="dcterms:W3CDTF">2018-02-28T17:55:04Z</dcterms:created>
  <dcterms:modified xsi:type="dcterms:W3CDTF">2020-02-19T07:12:51Z</dcterms:modified>
</cp:coreProperties>
</file>