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2" r:id="rId5"/>
    <p:sldId id="259" r:id="rId6"/>
    <p:sldId id="260" r:id="rId7"/>
    <p:sldId id="261"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0EE2D4E-6BFA-4343-A14D-CEA09A823C19}">
          <p14:sldIdLst>
            <p14:sldId id="256"/>
            <p14:sldId id="257"/>
            <p14:sldId id="258"/>
            <p14:sldId id="262"/>
            <p14:sldId id="259"/>
            <p14:sldId id="260"/>
            <p14:sldId id="261"/>
            <p14:sldId id="264"/>
            <p14:sldId id="263"/>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B55F9-E1E2-B845-8703-6BA86F4BDA29}" type="datetimeFigureOut">
              <a:rPr kumimoji="1" lang="zh-TW" altLang="en-US" smtClean="0"/>
              <a:t>2018/8/15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9CA4E-6C50-374A-8031-C1CD888BB872}" type="slidenum">
              <a:rPr kumimoji="1" lang="zh-TW" altLang="en-US" smtClean="0"/>
              <a:t>‹#›</a:t>
            </a:fld>
            <a:endParaRPr kumimoji="1" lang="zh-TW" altLang="en-US"/>
          </a:p>
        </p:txBody>
      </p:sp>
    </p:spTree>
    <p:extLst>
      <p:ext uri="{BB962C8B-B14F-4D97-AF65-F5344CB8AC3E}">
        <p14:creationId xmlns:p14="http://schemas.microsoft.com/office/powerpoint/2010/main" val="209092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zh.wikipedia.org/wiki/%E8%BF%9E%E6%8E%A5_(SQ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latin typeface="+mn-lt"/>
                <a:ea typeface="+mn-ea"/>
                <a:cs typeface="+mn-cs"/>
              </a:rPr>
              <a:t>public </a:t>
            </a:r>
            <a:r>
              <a:rPr lang="en-US" altLang="zh-TW" sz="1200" kern="1200" dirty="0" err="1" smtClean="0">
                <a:solidFill>
                  <a:schemeClr val="tx1"/>
                </a:solidFill>
                <a:latin typeface="+mn-lt"/>
                <a:ea typeface="+mn-ea"/>
                <a:cs typeface="+mn-cs"/>
              </a:rPr>
              <a:t>dir</a:t>
            </a:r>
            <a:r>
              <a:rPr lang="en-US" altLang="zh-TW"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主要是放公開檔案如</a:t>
            </a:r>
            <a:r>
              <a:rPr lang="en-US" altLang="zh-TW" sz="1200" kern="1200" dirty="0" smtClean="0">
                <a:solidFill>
                  <a:schemeClr val="tx1"/>
                </a:solidFill>
                <a:latin typeface="+mn-lt"/>
                <a:ea typeface="+mn-ea"/>
                <a:cs typeface="+mn-cs"/>
              </a:rPr>
              <a:t>html</a:t>
            </a:r>
            <a:r>
              <a:rPr lang="zh-TW" altLang="en-US" sz="1200" kern="1200" dirty="0" smtClean="0">
                <a:solidFill>
                  <a:schemeClr val="tx1"/>
                </a:solidFill>
                <a:latin typeface="+mn-lt"/>
                <a:ea typeface="+mn-ea"/>
                <a:cs typeface="+mn-cs"/>
              </a:rPr>
              <a:t>所需</a:t>
            </a:r>
            <a:r>
              <a:rPr lang="en-US" altLang="zh-TW" sz="1200" kern="1200" dirty="0" smtClean="0">
                <a:solidFill>
                  <a:schemeClr val="tx1"/>
                </a:solidFill>
                <a:latin typeface="+mn-lt"/>
                <a:ea typeface="+mn-ea"/>
                <a:cs typeface="+mn-cs"/>
              </a:rPr>
              <a:t>render</a:t>
            </a:r>
            <a:r>
              <a:rPr lang="zh-TW" altLang="en-US" sz="1200" kern="1200" dirty="0" smtClean="0">
                <a:solidFill>
                  <a:schemeClr val="tx1"/>
                </a:solidFill>
                <a:latin typeface="+mn-lt"/>
                <a:ea typeface="+mn-ea"/>
                <a:cs typeface="+mn-cs"/>
              </a:rPr>
              <a:t>的 </a:t>
            </a:r>
            <a:r>
              <a:rPr lang="en-US" altLang="zh-TW" sz="1200" kern="1200" dirty="0" smtClean="0">
                <a:solidFill>
                  <a:schemeClr val="tx1"/>
                </a:solidFill>
                <a:latin typeface="+mn-lt"/>
                <a:ea typeface="+mn-ea"/>
                <a:cs typeface="+mn-cs"/>
              </a:rPr>
              <a:t>.</a:t>
            </a:r>
            <a:r>
              <a:rPr lang="en-US" altLang="zh-TW" sz="1200" kern="1200" dirty="0" err="1" smtClean="0">
                <a:solidFill>
                  <a:schemeClr val="tx1"/>
                </a:solidFill>
                <a:latin typeface="+mn-lt"/>
                <a:ea typeface="+mn-ea"/>
                <a:cs typeface="+mn-cs"/>
              </a:rPr>
              <a:t>css</a:t>
            </a:r>
            <a:r>
              <a:rPr lang="en-US" altLang="zh-TW" sz="1200" kern="1200" dirty="0" smtClean="0">
                <a:solidFill>
                  <a:schemeClr val="tx1"/>
                </a:solidFill>
                <a:latin typeface="+mn-lt"/>
                <a:ea typeface="+mn-ea"/>
                <a:cs typeface="+mn-cs"/>
              </a:rPr>
              <a:t> .</a:t>
            </a:r>
            <a:r>
              <a:rPr lang="en-US" altLang="zh-TW" sz="1200" kern="1200" dirty="0" err="1" smtClean="0">
                <a:solidFill>
                  <a:schemeClr val="tx1"/>
                </a:solidFill>
                <a:latin typeface="+mn-lt"/>
                <a:ea typeface="+mn-ea"/>
                <a:cs typeface="+mn-cs"/>
              </a:rPr>
              <a:t>js</a:t>
            </a:r>
            <a:r>
              <a:rPr lang="zh-TW" altLang="en-US" sz="1200" kern="1200" dirty="0" smtClean="0">
                <a:solidFill>
                  <a:schemeClr val="tx1"/>
                </a:solidFill>
                <a:latin typeface="+mn-lt"/>
                <a:ea typeface="+mn-ea"/>
                <a:cs typeface="+mn-cs"/>
              </a:rPr>
              <a:t>檔</a:t>
            </a:r>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2</a:t>
            </a:fld>
            <a:endParaRPr kumimoji="1" lang="zh-TW" altLang="en-US"/>
          </a:p>
        </p:txBody>
      </p:sp>
    </p:spTree>
    <p:extLst>
      <p:ext uri="{BB962C8B-B14F-4D97-AF65-F5344CB8AC3E}">
        <p14:creationId xmlns:p14="http://schemas.microsoft.com/office/powerpoint/2010/main" val="78567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3</a:t>
            </a:fld>
            <a:endParaRPr kumimoji="1" lang="zh-TW" altLang="en-US"/>
          </a:p>
        </p:txBody>
      </p:sp>
    </p:spTree>
    <p:extLst>
      <p:ext uri="{BB962C8B-B14F-4D97-AF65-F5344CB8AC3E}">
        <p14:creationId xmlns:p14="http://schemas.microsoft.com/office/powerpoint/2010/main" val="96722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smtClean="0">
                <a:solidFill>
                  <a:schemeClr val="tx1"/>
                </a:solidFill>
                <a:effectLst/>
                <a:latin typeface="+mn-lt"/>
                <a:ea typeface="+mn-ea"/>
                <a:cs typeface="+mn-cs"/>
              </a:rPr>
              <a:t>简单快速：客户向服务器请求服务时，只需传送请求方法和路径</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mtClean="0"/>
              <a:t>無連接 </a:t>
            </a:r>
            <a:r>
              <a:rPr kumimoji="1" lang="zh-TW" altLang="en-US" dirty="0" smtClean="0"/>
              <a:t>無狀態</a:t>
            </a:r>
            <a:endParaRPr kumimoji="1"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REST </a:t>
            </a:r>
            <a:r>
              <a:rPr kumimoji="1" lang="en-US" altLang="zh-TW" dirty="0" smtClean="0"/>
              <a:t>:</a:t>
            </a:r>
            <a:r>
              <a:rPr kumimoji="1" lang="en-US" altLang="zh-TW" baseline="0" dirty="0" smtClean="0"/>
              <a:t> </a:t>
            </a:r>
            <a:r>
              <a:rPr kumimoji="1" lang="en-US" altLang="zh-TW" dirty="0" smtClean="0"/>
              <a:t>Representation</a:t>
            </a:r>
            <a:r>
              <a:rPr kumimoji="1" lang="en-US" altLang="zh-TW" baseline="0" dirty="0" smtClean="0"/>
              <a:t> state transfer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dirty="0" smtClean="0">
                <a:solidFill>
                  <a:schemeClr val="tx1"/>
                </a:solidFill>
                <a:effectLst/>
                <a:latin typeface="+mn-lt"/>
                <a:ea typeface="+mn-ea"/>
                <a:cs typeface="+mn-cs"/>
              </a:rPr>
              <a:t>URI : Uniform Resource Identifier</a:t>
            </a:r>
          </a:p>
          <a:p>
            <a:r>
              <a:rPr lang="en-US" altLang="zh-TW" sz="1200" b="0" i="0" u="none" strike="noStrike" kern="1200" dirty="0" smtClean="0">
                <a:solidFill>
                  <a:schemeClr val="tx1"/>
                </a:solidFill>
                <a:effectLst/>
                <a:latin typeface="+mn-lt"/>
                <a:ea typeface="+mn-ea"/>
                <a:cs typeface="+mn-cs"/>
              </a:rPr>
              <a:t>Representational</a:t>
            </a:r>
            <a:r>
              <a:rPr lang="zh-TW" altLang="en-US" sz="1200" b="0" i="0" u="none" strike="noStrike" kern="1200" dirty="0" smtClean="0">
                <a:solidFill>
                  <a:schemeClr val="tx1"/>
                </a:solidFill>
                <a:effectLst/>
                <a:latin typeface="+mn-lt"/>
                <a:ea typeface="+mn-ea"/>
                <a:cs typeface="+mn-cs"/>
              </a:rPr>
              <a:t>：表現形式，如</a:t>
            </a:r>
            <a:r>
              <a:rPr lang="en-US" altLang="zh-TW" sz="1200" b="0" i="0" u="none" strike="noStrike" kern="1200" dirty="0" smtClean="0">
                <a:solidFill>
                  <a:schemeClr val="tx1"/>
                </a:solidFill>
                <a:effectLst/>
                <a:latin typeface="+mn-lt"/>
                <a:ea typeface="+mn-ea"/>
                <a:cs typeface="+mn-cs"/>
              </a:rPr>
              <a:t>JSON</a:t>
            </a:r>
            <a:r>
              <a:rPr lang="zh-TW" altLang="en-US" sz="1200" b="0" i="0" u="none" strike="noStrike" kern="1200" dirty="0" smtClean="0">
                <a:solidFill>
                  <a:schemeClr val="tx1"/>
                </a:solidFill>
                <a:effectLst/>
                <a:latin typeface="+mn-lt"/>
                <a:ea typeface="+mn-ea"/>
                <a:cs typeface="+mn-cs"/>
              </a:rPr>
              <a:t>，</a:t>
            </a:r>
            <a:r>
              <a:rPr lang="en-US" altLang="zh-TW" sz="1200" b="0" i="0" u="none" strike="noStrike" kern="1200" dirty="0" smtClean="0">
                <a:solidFill>
                  <a:schemeClr val="tx1"/>
                </a:solidFill>
                <a:effectLst/>
                <a:latin typeface="+mn-lt"/>
                <a:ea typeface="+mn-ea"/>
                <a:cs typeface="+mn-cs"/>
              </a:rPr>
              <a:t>XML</a:t>
            </a:r>
            <a:r>
              <a:rPr lang="zh-TW" altLang="en-US" sz="1200" b="0" i="0" u="none" strike="noStrike" kern="1200" dirty="0" smtClean="0">
                <a:solidFill>
                  <a:schemeClr val="tx1"/>
                </a:solidFill>
                <a:effectLst/>
                <a:latin typeface="+mn-lt"/>
                <a:ea typeface="+mn-ea"/>
                <a:cs typeface="+mn-cs"/>
              </a:rPr>
              <a:t>．．．</a:t>
            </a:r>
          </a:p>
          <a:p>
            <a:r>
              <a:rPr lang="en-US" altLang="zh-TW" sz="1200" b="0" i="0" u="none" strike="noStrike" kern="1200" dirty="0" smtClean="0">
                <a:solidFill>
                  <a:schemeClr val="tx1"/>
                </a:solidFill>
                <a:effectLst/>
                <a:latin typeface="+mn-lt"/>
                <a:ea typeface="+mn-ea"/>
                <a:cs typeface="+mn-cs"/>
              </a:rPr>
              <a:t>State Transfer</a:t>
            </a:r>
            <a:r>
              <a:rPr lang="zh-TW" altLang="en-US" sz="1200" b="0" i="0" u="none" strike="noStrike" kern="1200" dirty="0" smtClean="0">
                <a:solidFill>
                  <a:schemeClr val="tx1"/>
                </a:solidFill>
                <a:effectLst/>
                <a:latin typeface="+mn-lt"/>
                <a:ea typeface="+mn-ea"/>
                <a:cs typeface="+mn-cs"/>
              </a:rPr>
              <a:t>：狀態變化。即上述講到的可利用</a:t>
            </a:r>
            <a:r>
              <a:rPr lang="en-US" altLang="zh-TW" sz="1200" b="0" i="0" u="none" strike="noStrike" kern="1200" dirty="0" smtClean="0">
                <a:solidFill>
                  <a:schemeClr val="tx1"/>
                </a:solidFill>
                <a:effectLst/>
                <a:latin typeface="+mn-lt"/>
                <a:ea typeface="+mn-ea"/>
                <a:cs typeface="+mn-cs"/>
              </a:rPr>
              <a:t>HTTP</a:t>
            </a:r>
            <a:r>
              <a:rPr lang="zh-TW" altLang="en-US" sz="1200" b="0" i="0" u="none" strike="noStrike" kern="1200" dirty="0" smtClean="0">
                <a:solidFill>
                  <a:schemeClr val="tx1"/>
                </a:solidFill>
                <a:effectLst/>
                <a:latin typeface="+mn-lt"/>
                <a:ea typeface="+mn-ea"/>
                <a:cs typeface="+mn-cs"/>
              </a:rPr>
              <a:t>動詞們來做呼叫</a:t>
            </a:r>
            <a:r>
              <a:rPr lang="zh-TW" altLang="en-US" sz="1200" b="0" i="0" u="none" strike="noStrike" kern="1200" dirty="0" smtClean="0">
                <a:solidFill>
                  <a:schemeClr val="tx1"/>
                </a:solidFill>
                <a:effectLst/>
                <a:latin typeface="+mn-lt"/>
                <a:ea typeface="+mn-ea"/>
                <a:cs typeface="+mn-cs"/>
              </a:rPr>
              <a:t>。</a:t>
            </a:r>
            <a:endParaRPr lang="en-US" altLang="zh-TW" sz="1200" b="0" i="0" u="none" strike="noStrike" kern="1200" dirty="0" smtClean="0">
              <a:solidFill>
                <a:schemeClr val="tx1"/>
              </a:solidFill>
              <a:effectLst/>
              <a:latin typeface="+mn-lt"/>
              <a:ea typeface="+mn-ea"/>
              <a:cs typeface="+mn-cs"/>
            </a:endParaRPr>
          </a:p>
          <a:p>
            <a:r>
              <a:rPr lang="zh-TW" altLang="en-US" sz="1200" b="0" i="0" u="none" strike="noStrike" kern="1200" dirty="0" smtClean="0">
                <a:solidFill>
                  <a:schemeClr val="tx1"/>
                </a:solidFill>
                <a:effectLst/>
                <a:latin typeface="+mn-lt"/>
                <a:ea typeface="+mn-ea"/>
                <a:cs typeface="+mn-cs"/>
              </a:rPr>
              <a:t>簡單</a:t>
            </a:r>
            <a:r>
              <a:rPr lang="zh-TW" altLang="en-US" sz="1200" b="0" i="0" u="none" strike="noStrike" kern="1200" dirty="0" smtClean="0">
                <a:solidFill>
                  <a:schemeClr val="tx1"/>
                </a:solidFill>
                <a:effectLst/>
                <a:latin typeface="+mn-lt"/>
                <a:ea typeface="+mn-ea"/>
                <a:cs typeface="+mn-cs"/>
              </a:rPr>
              <a:t>的說，就是一個單從發出的</a:t>
            </a:r>
            <a:r>
              <a:rPr lang="en-US" altLang="zh-TW" sz="1200" b="0" i="0" u="none" strike="noStrike" kern="1200" dirty="0" smtClean="0">
                <a:solidFill>
                  <a:schemeClr val="tx1"/>
                </a:solidFill>
                <a:effectLst/>
                <a:latin typeface="+mn-lt"/>
                <a:ea typeface="+mn-ea"/>
                <a:cs typeface="+mn-cs"/>
              </a:rPr>
              <a:t>HTTP</a:t>
            </a:r>
            <a:r>
              <a:rPr lang="zh-TW" altLang="en-US" sz="1200" b="0" i="0" u="none" strike="noStrike" kern="1200" dirty="0" smtClean="0">
                <a:solidFill>
                  <a:schemeClr val="tx1"/>
                </a:solidFill>
                <a:effectLst/>
                <a:latin typeface="+mn-lt"/>
                <a:ea typeface="+mn-ea"/>
                <a:cs typeface="+mn-cs"/>
              </a:rPr>
              <a:t>要求裡面所包含的資訊，就可以直接預期這要求會收到怎樣類型的資料。</a:t>
            </a:r>
          </a:p>
          <a:p>
            <a:r>
              <a:rPr lang="zh-TW" altLang="en-US" sz="1200" b="0" i="0" u="none" strike="noStrike" kern="1200" dirty="0" smtClean="0">
                <a:solidFill>
                  <a:schemeClr val="tx1"/>
                </a:solidFill>
                <a:effectLst/>
                <a:latin typeface="+mn-lt"/>
                <a:ea typeface="+mn-ea"/>
                <a:cs typeface="+mn-cs"/>
              </a:rPr>
              <a:t>在更白話一點，就是人眼看得</a:t>
            </a:r>
            <a:r>
              <a:rPr lang="zh-TW" altLang="en-US" sz="1200" b="0" i="0" u="none" strike="noStrike" kern="1200" dirty="0" smtClean="0">
                <a:solidFill>
                  <a:schemeClr val="tx1"/>
                </a:solidFill>
                <a:effectLst/>
                <a:latin typeface="+mn-lt"/>
                <a:ea typeface="+mn-ea"/>
                <a:cs typeface="+mn-cs"/>
              </a:rPr>
              <a:t>懂</a:t>
            </a:r>
            <a:endParaRPr lang="en-US" altLang="zh-TW" sz="1200" b="0" i="0" u="none" strike="noStrike" kern="1200" dirty="0" smtClean="0">
              <a:solidFill>
                <a:schemeClr val="tx1"/>
              </a:solidFill>
              <a:effectLst/>
              <a:latin typeface="+mn-lt"/>
              <a:ea typeface="+mn-ea"/>
              <a:cs typeface="+mn-cs"/>
            </a:endParaRPr>
          </a:p>
          <a:p>
            <a:endParaRPr lang="zh-TW" alt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TW" baseline="0" dirty="0" smtClean="0"/>
          </a:p>
          <a:p>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4</a:t>
            </a:fld>
            <a:endParaRPr kumimoji="1" lang="zh-TW" altLang="en-US"/>
          </a:p>
        </p:txBody>
      </p:sp>
    </p:spTree>
    <p:extLst>
      <p:ext uri="{BB962C8B-B14F-4D97-AF65-F5344CB8AC3E}">
        <p14:creationId xmlns:p14="http://schemas.microsoft.com/office/powerpoint/2010/main" val="109077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smtClean="0">
                <a:solidFill>
                  <a:schemeClr val="tx1"/>
                </a:solidFill>
                <a:effectLst/>
                <a:latin typeface="+mn-lt"/>
                <a:ea typeface="+mn-ea"/>
                <a:cs typeface="+mn-cs"/>
              </a:rPr>
              <a:t>非關聯式資料庫會使用針對所要儲存之資料類型的特定需求所最佳化的儲存體模型，資料存儲可以不需要固定的表格模式，也經常會避免使用</a:t>
            </a:r>
            <a:r>
              <a:rPr lang="en-US" altLang="zh-TW" sz="1200" b="0" i="0" u="none" strike="noStrike" kern="1200" dirty="0" smtClean="0">
                <a:solidFill>
                  <a:schemeClr val="tx1"/>
                </a:solidFill>
                <a:effectLst/>
                <a:latin typeface="+mn-lt"/>
                <a:ea typeface="+mn-ea"/>
                <a:cs typeface="+mn-cs"/>
              </a:rPr>
              <a:t>SQL</a:t>
            </a:r>
            <a:r>
              <a:rPr lang="zh-TW" altLang="en-US" sz="1200" b="0" i="0" u="none" strike="noStrike" kern="1200" dirty="0" smtClean="0">
                <a:solidFill>
                  <a:schemeClr val="tx1"/>
                </a:solidFill>
                <a:effectLst/>
                <a:latin typeface="+mn-lt"/>
                <a:ea typeface="+mn-ea"/>
                <a:cs typeface="+mn-cs"/>
              </a:rPr>
              <a:t>的</a:t>
            </a:r>
            <a:r>
              <a:rPr lang="en-US" altLang="zh-TW" sz="1200" b="0" i="0" u="none" strike="noStrike" kern="1200" dirty="0" smtClean="0">
                <a:solidFill>
                  <a:schemeClr val="tx1"/>
                </a:solidFill>
                <a:effectLst/>
                <a:latin typeface="+mn-lt"/>
                <a:ea typeface="+mn-ea"/>
                <a:cs typeface="+mn-cs"/>
                <a:hlinkClick r:id="rId3" tooltip="連接 (SQL)"/>
              </a:rPr>
              <a:t>JOIN</a:t>
            </a:r>
            <a:r>
              <a:rPr lang="zh-TW" altLang="en-US" sz="1200" b="0" i="0" u="none" strike="noStrike" kern="1200" dirty="0" smtClean="0">
                <a:solidFill>
                  <a:schemeClr val="tx1"/>
                </a:solidFill>
                <a:effectLst/>
                <a:latin typeface="+mn-lt"/>
                <a:ea typeface="+mn-ea"/>
                <a:cs typeface="+mn-cs"/>
              </a:rPr>
              <a:t>操作。</a:t>
            </a:r>
            <a:endParaRPr kumimoji="1" lang="en-US" altLang="zh-TW" dirty="0" smtClean="0"/>
          </a:p>
          <a:p>
            <a:r>
              <a:rPr kumimoji="1" lang="zh-TW" altLang="en-US" dirty="0" smtClean="0"/>
              <a:t>利用</a:t>
            </a:r>
            <a:r>
              <a:rPr kumimoji="1" lang="en-US" altLang="zh-TW" dirty="0" smtClean="0"/>
              <a:t>mongoose</a:t>
            </a:r>
            <a:r>
              <a:rPr kumimoji="1" lang="zh-TW" altLang="en-US" dirty="0" smtClean="0"/>
              <a:t>來操作</a:t>
            </a:r>
            <a:r>
              <a:rPr kumimoji="1" lang="en-US" altLang="zh-TW" dirty="0" err="1" smtClean="0"/>
              <a:t>mongodb</a:t>
            </a:r>
            <a:r>
              <a:rPr kumimoji="1" lang="zh-TW" altLang="en-US" dirty="0" smtClean="0"/>
              <a:t>資料庫</a:t>
            </a:r>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5</a:t>
            </a:fld>
            <a:endParaRPr kumimoji="1" lang="zh-TW" altLang="en-US"/>
          </a:p>
        </p:txBody>
      </p:sp>
    </p:spTree>
    <p:extLst>
      <p:ext uri="{BB962C8B-B14F-4D97-AF65-F5344CB8AC3E}">
        <p14:creationId xmlns:p14="http://schemas.microsoft.com/office/powerpoint/2010/main" val="71059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用</a:t>
            </a:r>
            <a:r>
              <a:rPr kumimoji="1" lang="en-US" altLang="zh-TW" dirty="0" smtClean="0"/>
              <a:t>model</a:t>
            </a:r>
            <a:r>
              <a:rPr kumimoji="1" lang="zh-TW" altLang="en-US" dirty="0" smtClean="0"/>
              <a:t>操作</a:t>
            </a:r>
            <a:r>
              <a:rPr kumimoji="1" lang="zh-TW" altLang="en-US" dirty="0" smtClean="0"/>
              <a:t>資料</a:t>
            </a:r>
            <a:endParaRPr kumimoji="1" lang="en-US" altLang="zh-TW" dirty="0" smtClean="0"/>
          </a:p>
          <a:p>
            <a:r>
              <a:rPr lang="en-US" altLang="zh-TW" sz="1200" kern="1200" dirty="0" smtClean="0">
                <a:solidFill>
                  <a:schemeClr val="tx1"/>
                </a:solidFill>
                <a:latin typeface="+mn-lt"/>
                <a:ea typeface="+mn-ea"/>
                <a:cs typeface="+mn-cs"/>
              </a:rPr>
              <a:t>mongoose </a:t>
            </a:r>
            <a:r>
              <a:rPr lang="zh-TW" altLang="en-US" sz="1200" kern="1200" dirty="0" smtClean="0">
                <a:solidFill>
                  <a:schemeClr val="tx1"/>
                </a:solidFill>
                <a:latin typeface="+mn-lt"/>
                <a:ea typeface="+mn-ea"/>
                <a:cs typeface="+mn-cs"/>
              </a:rPr>
              <a:t>的 </a:t>
            </a:r>
            <a:r>
              <a:rPr lang="en-US" altLang="zh-TW" sz="1200" kern="1200" dirty="0" smtClean="0">
                <a:solidFill>
                  <a:schemeClr val="tx1"/>
                </a:solidFill>
                <a:latin typeface="+mn-lt"/>
                <a:ea typeface="+mn-ea"/>
                <a:cs typeface="+mn-cs"/>
              </a:rPr>
              <a:t>model </a:t>
            </a:r>
            <a:r>
              <a:rPr lang="zh-TW" altLang="en-US" sz="1200" kern="1200" dirty="0" smtClean="0">
                <a:solidFill>
                  <a:schemeClr val="tx1"/>
                </a:solidFill>
                <a:latin typeface="+mn-lt"/>
                <a:ea typeface="+mn-ea"/>
                <a:cs typeface="+mn-cs"/>
              </a:rPr>
              <a:t>概念就是 </a:t>
            </a:r>
            <a:r>
              <a:rPr lang="en-US" altLang="zh-TW" sz="1200" kern="1200" dirty="0" smtClean="0">
                <a:solidFill>
                  <a:schemeClr val="tx1"/>
                </a:solidFill>
                <a:latin typeface="+mn-lt"/>
                <a:ea typeface="+mn-ea"/>
                <a:cs typeface="+mn-cs"/>
              </a:rPr>
              <a:t>schema(</a:t>
            </a:r>
            <a:r>
              <a:rPr lang="zh-TW" altLang="en-US" sz="1200" kern="1200" dirty="0" smtClean="0">
                <a:solidFill>
                  <a:schemeClr val="tx1"/>
                </a:solidFill>
                <a:latin typeface="+mn-lt"/>
                <a:ea typeface="+mn-ea"/>
                <a:cs typeface="+mn-cs"/>
              </a:rPr>
              <a:t>結構</a:t>
            </a:r>
            <a:r>
              <a:rPr lang="en-US" altLang="zh-TW" sz="1200" kern="1200" dirty="0" smtClean="0">
                <a:solidFill>
                  <a:schemeClr val="tx1"/>
                </a:solidFill>
                <a:latin typeface="+mn-lt"/>
                <a:ea typeface="+mn-ea"/>
                <a:cs typeface="+mn-cs"/>
              </a:rPr>
              <a:t>)</a:t>
            </a:r>
            <a:r>
              <a:rPr lang="zh-TW" altLang="en-US" sz="1200" kern="1200" dirty="0" smtClean="0">
                <a:solidFill>
                  <a:schemeClr val="tx1"/>
                </a:solidFill>
                <a:latin typeface="+mn-lt"/>
                <a:ea typeface="+mn-ea"/>
                <a:cs typeface="+mn-cs"/>
              </a:rPr>
              <a:t>加上驗證設定、操作方法等</a:t>
            </a:r>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6</a:t>
            </a:fld>
            <a:endParaRPr kumimoji="1" lang="zh-TW" altLang="en-US"/>
          </a:p>
        </p:txBody>
      </p:sp>
    </p:spTree>
    <p:extLst>
      <p:ext uri="{BB962C8B-B14F-4D97-AF65-F5344CB8AC3E}">
        <p14:creationId xmlns:p14="http://schemas.microsoft.com/office/powerpoint/2010/main" val="517832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7</a:t>
            </a:fld>
            <a:endParaRPr kumimoji="1" lang="zh-TW" altLang="en-US"/>
          </a:p>
        </p:txBody>
      </p:sp>
    </p:spTree>
    <p:extLst>
      <p:ext uri="{BB962C8B-B14F-4D97-AF65-F5344CB8AC3E}">
        <p14:creationId xmlns:p14="http://schemas.microsoft.com/office/powerpoint/2010/main" val="108707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baseline="0" dirty="0" smtClean="0"/>
              <a:t> </a:t>
            </a:r>
            <a:r>
              <a:rPr kumimoji="1" lang="zh-TW" altLang="en-US" baseline="0" dirty="0" smtClean="0"/>
              <a:t>前端 </a:t>
            </a:r>
            <a:r>
              <a:rPr kumimoji="1" lang="en-US" altLang="zh-TW" baseline="0" dirty="0" smtClean="0"/>
              <a:t>controller</a:t>
            </a:r>
            <a:r>
              <a:rPr kumimoji="1" lang="zh-TW" altLang="en-US" baseline="0" dirty="0" smtClean="0"/>
              <a:t> 取得資料後 </a:t>
            </a:r>
            <a:r>
              <a:rPr kumimoji="1" lang="en-US" altLang="zh-TW" baseline="0" dirty="0" err="1" smtClean="0"/>
              <a:t>js</a:t>
            </a:r>
            <a:r>
              <a:rPr kumimoji="1" lang="zh-TW" altLang="en-US" baseline="0" dirty="0" smtClean="0"/>
              <a:t> 會動態把資料填到網頁上</a:t>
            </a:r>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8</a:t>
            </a:fld>
            <a:endParaRPr kumimoji="1" lang="zh-TW" altLang="en-US"/>
          </a:p>
        </p:txBody>
      </p:sp>
    </p:spTree>
    <p:extLst>
      <p:ext uri="{BB962C8B-B14F-4D97-AF65-F5344CB8AC3E}">
        <p14:creationId xmlns:p14="http://schemas.microsoft.com/office/powerpoint/2010/main" val="99785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dirty="0" smtClean="0"/>
              <a:t>用 </a:t>
            </a:r>
            <a:r>
              <a:rPr kumimoji="1" lang="en-US" altLang="zh-TW" sz="1200" dirty="0" smtClean="0"/>
              <a:t>session</a:t>
            </a:r>
            <a:r>
              <a:rPr kumimoji="1" lang="zh-TW" altLang="en-US" sz="1200" dirty="0" smtClean="0"/>
              <a:t> 達成重整頁面不會自動登出、時間到之後自動導回未登入頁面</a:t>
            </a:r>
            <a:endParaRPr kumimoji="1" lang="zh-TW" altLang="en-US" dirty="0"/>
          </a:p>
        </p:txBody>
      </p:sp>
      <p:sp>
        <p:nvSpPr>
          <p:cNvPr id="4" name="投影片編號版面配置區 3"/>
          <p:cNvSpPr>
            <a:spLocks noGrp="1"/>
          </p:cNvSpPr>
          <p:nvPr>
            <p:ph type="sldNum" sz="quarter" idx="10"/>
          </p:nvPr>
        </p:nvSpPr>
        <p:spPr/>
        <p:txBody>
          <a:bodyPr/>
          <a:lstStyle/>
          <a:p>
            <a:fld id="{CEC9CA4E-6C50-374A-8031-C1CD888BB872}" type="slidenum">
              <a:rPr kumimoji="1" lang="zh-TW" altLang="en-US" smtClean="0"/>
              <a:t>9</a:t>
            </a:fld>
            <a:endParaRPr kumimoji="1" lang="zh-TW" altLang="en-US"/>
          </a:p>
        </p:txBody>
      </p:sp>
    </p:spTree>
    <p:extLst>
      <p:ext uri="{BB962C8B-B14F-4D97-AF65-F5344CB8AC3E}">
        <p14:creationId xmlns:p14="http://schemas.microsoft.com/office/powerpoint/2010/main" val="185435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8/15/18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8/15/18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7067" y="1247066"/>
            <a:ext cx="7766936" cy="1646302"/>
          </a:xfrm>
        </p:spPr>
        <p:txBody>
          <a:bodyPr/>
          <a:lstStyle/>
          <a:p>
            <a:pPr algn="ctr"/>
            <a:r>
              <a:rPr kumimoji="1" lang="en-US" altLang="zh-TW" dirty="0" smtClean="0"/>
              <a:t>Blog project</a:t>
            </a:r>
            <a:endParaRPr kumimoji="1" lang="zh-TW" altLang="en-US" dirty="0"/>
          </a:p>
        </p:txBody>
      </p:sp>
      <p:sp>
        <p:nvSpPr>
          <p:cNvPr id="3" name="副標題 2"/>
          <p:cNvSpPr>
            <a:spLocks noGrp="1"/>
          </p:cNvSpPr>
          <p:nvPr>
            <p:ph type="subTitle" idx="1"/>
          </p:nvPr>
        </p:nvSpPr>
        <p:spPr>
          <a:xfrm>
            <a:off x="1507067" y="4409648"/>
            <a:ext cx="7766936" cy="1096899"/>
          </a:xfrm>
        </p:spPr>
        <p:txBody>
          <a:bodyPr>
            <a:normAutofit/>
          </a:bodyPr>
          <a:lstStyle/>
          <a:p>
            <a:r>
              <a:rPr kumimoji="1" lang="en-US" altLang="zh-TW" sz="2400" dirty="0" smtClean="0"/>
              <a:t>Andy Chen</a:t>
            </a:r>
            <a:endParaRPr kumimoji="1" lang="zh-TW" altLang="en-US" sz="2400" dirty="0"/>
          </a:p>
        </p:txBody>
      </p:sp>
    </p:spTree>
    <p:extLst>
      <p:ext uri="{BB962C8B-B14F-4D97-AF65-F5344CB8AC3E}">
        <p14:creationId xmlns:p14="http://schemas.microsoft.com/office/powerpoint/2010/main" val="225758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zh-TW" altLang="en-US" dirty="0" smtClean="0"/>
              <a:t>可新增之功能</a:t>
            </a:r>
            <a:endParaRPr kumimoji="1" lang="zh-TW" altLang="en-US" dirty="0"/>
          </a:p>
        </p:txBody>
      </p:sp>
      <p:sp>
        <p:nvSpPr>
          <p:cNvPr id="3" name="內容版面配置區 2"/>
          <p:cNvSpPr>
            <a:spLocks noGrp="1"/>
          </p:cNvSpPr>
          <p:nvPr>
            <p:ph idx="1"/>
          </p:nvPr>
        </p:nvSpPr>
        <p:spPr>
          <a:xfrm>
            <a:off x="677334" y="1614051"/>
            <a:ext cx="8596668" cy="3880773"/>
          </a:xfrm>
        </p:spPr>
        <p:txBody>
          <a:bodyPr>
            <a:normAutofit/>
          </a:bodyPr>
          <a:lstStyle/>
          <a:p>
            <a:r>
              <a:rPr kumimoji="1" lang="zh-TW" altLang="en-US" sz="2000" dirty="0" smtClean="0"/>
              <a:t>使用者密碼的更改</a:t>
            </a:r>
            <a:endParaRPr kumimoji="1" lang="en-US" altLang="zh-TW" sz="2000" dirty="0" smtClean="0"/>
          </a:p>
          <a:p>
            <a:r>
              <a:rPr kumimoji="1" lang="zh-TW" altLang="en-US" sz="2000" dirty="0" smtClean="0"/>
              <a:t>內文的判讀</a:t>
            </a:r>
            <a:endParaRPr kumimoji="1" lang="en-US" altLang="zh-TW" sz="2000" dirty="0" smtClean="0"/>
          </a:p>
          <a:p>
            <a:r>
              <a:rPr kumimoji="1" lang="zh-TW" altLang="en-US" sz="2000" dirty="0" smtClean="0"/>
              <a:t>在表單中上傳圖片或影片，並在文章資訊和留言處正確顯示</a:t>
            </a:r>
            <a:endParaRPr kumimoji="1" lang="zh-TW" altLang="en-US" sz="2000" dirty="0"/>
          </a:p>
        </p:txBody>
      </p:sp>
    </p:spTree>
    <p:extLst>
      <p:ext uri="{BB962C8B-B14F-4D97-AF65-F5344CB8AC3E}">
        <p14:creationId xmlns:p14="http://schemas.microsoft.com/office/powerpoint/2010/main" val="592416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zh-TW" altLang="en-US" dirty="0" smtClean="0"/>
              <a:t>時間規劃</a:t>
            </a:r>
            <a:endParaRPr kumimoji="1" lang="zh-TW" altLang="en-US" dirty="0"/>
          </a:p>
        </p:txBody>
      </p:sp>
      <p:sp>
        <p:nvSpPr>
          <p:cNvPr id="3" name="內容版面配置區 2"/>
          <p:cNvSpPr>
            <a:spLocks noGrp="1"/>
          </p:cNvSpPr>
          <p:nvPr>
            <p:ph idx="1"/>
          </p:nvPr>
        </p:nvSpPr>
        <p:spPr>
          <a:xfrm>
            <a:off x="677334" y="1572010"/>
            <a:ext cx="8596668" cy="3880773"/>
          </a:xfrm>
        </p:spPr>
        <p:txBody>
          <a:bodyPr>
            <a:normAutofit/>
          </a:bodyPr>
          <a:lstStyle/>
          <a:p>
            <a:r>
              <a:rPr kumimoji="1" lang="en-US" altLang="zh-TW" sz="2000" dirty="0" smtClean="0"/>
              <a:t>First week : </a:t>
            </a:r>
            <a:r>
              <a:rPr kumimoji="1" lang="zh-TW" altLang="en-US" sz="2000" dirty="0" smtClean="0"/>
              <a:t>安裝工具、套件，學習 </a:t>
            </a:r>
            <a:r>
              <a:rPr kumimoji="1" lang="en-US" altLang="zh-TW" sz="2000" dirty="0" err="1"/>
              <a:t>N</a:t>
            </a:r>
            <a:r>
              <a:rPr kumimoji="1" lang="en-US" altLang="zh-TW" sz="2000" dirty="0" err="1" smtClean="0"/>
              <a:t>ode.js</a:t>
            </a:r>
            <a:endParaRPr kumimoji="1" lang="en-US" altLang="zh-TW" sz="2000" dirty="0" smtClean="0"/>
          </a:p>
          <a:p>
            <a:r>
              <a:rPr kumimoji="1" lang="en-US" altLang="zh-TW" sz="2000" dirty="0" smtClean="0"/>
              <a:t>Second week : </a:t>
            </a:r>
            <a:r>
              <a:rPr kumimoji="1" lang="zh-TW" altLang="en-US" sz="2000" dirty="0" smtClean="0"/>
              <a:t>學習 </a:t>
            </a:r>
            <a:r>
              <a:rPr kumimoji="1" lang="en-US" altLang="zh-TW" sz="2000" dirty="0" err="1" smtClean="0"/>
              <a:t>Node.js</a:t>
            </a:r>
            <a:r>
              <a:rPr kumimoji="1" lang="zh-TW" altLang="en-US" sz="2000" dirty="0" smtClean="0"/>
              <a:t>、</a:t>
            </a:r>
            <a:r>
              <a:rPr kumimoji="1" lang="en-US" altLang="zh-TW" sz="2000" dirty="0" smtClean="0"/>
              <a:t>AngularJS</a:t>
            </a:r>
            <a:r>
              <a:rPr kumimoji="1" lang="zh-TW" altLang="en-US" sz="2000" dirty="0" smtClean="0"/>
              <a:t>，試著寫沒有 </a:t>
            </a:r>
            <a:r>
              <a:rPr kumimoji="1" lang="en-US" altLang="zh-TW" sz="2000" dirty="0" smtClean="0"/>
              <a:t>AngularJS</a:t>
            </a:r>
            <a:r>
              <a:rPr kumimoji="1" lang="zh-TW" altLang="en-US" sz="2000" dirty="0" smtClean="0"/>
              <a:t> 的版本</a:t>
            </a:r>
            <a:endParaRPr kumimoji="1" lang="en-US" altLang="zh-TW" sz="2000" dirty="0" smtClean="0"/>
          </a:p>
          <a:p>
            <a:r>
              <a:rPr kumimoji="1" lang="en-US" altLang="zh-TW" sz="2000" dirty="0" smtClean="0"/>
              <a:t>Third </a:t>
            </a:r>
            <a:r>
              <a:rPr kumimoji="1" lang="en-US" altLang="zh-TW" sz="2000" dirty="0" smtClean="0"/>
              <a:t>week : </a:t>
            </a:r>
            <a:r>
              <a:rPr kumimoji="1" lang="zh-TW" altLang="en-US" sz="2000" dirty="0" smtClean="0"/>
              <a:t>嘗試用 </a:t>
            </a:r>
            <a:r>
              <a:rPr kumimoji="1" lang="en-US" altLang="zh-TW" sz="2000" dirty="0" smtClean="0"/>
              <a:t>AngularJS </a:t>
            </a:r>
            <a:r>
              <a:rPr kumimoji="1" lang="zh-TW" altLang="en-US" sz="2000" dirty="0" smtClean="0"/>
              <a:t>來控制前端，顯示畫面</a:t>
            </a:r>
          </a:p>
          <a:p>
            <a:r>
              <a:rPr kumimoji="1" lang="en-US" altLang="zh-TW" sz="2000" dirty="0" smtClean="0"/>
              <a:t>Fourth </a:t>
            </a:r>
            <a:r>
              <a:rPr kumimoji="1" lang="en-US" altLang="zh-TW" sz="2000" dirty="0"/>
              <a:t>week : </a:t>
            </a:r>
            <a:r>
              <a:rPr kumimoji="1" lang="zh-TW" altLang="en-US" sz="2000" dirty="0" smtClean="0"/>
              <a:t>完成 </a:t>
            </a:r>
            <a:r>
              <a:rPr kumimoji="1" lang="en-US" altLang="zh-TW" sz="2000" dirty="0" smtClean="0"/>
              <a:t>CRUD </a:t>
            </a:r>
            <a:r>
              <a:rPr kumimoji="1" lang="zh-TW" altLang="en-US" sz="2000" dirty="0" smtClean="0"/>
              <a:t>，添加</a:t>
            </a:r>
            <a:r>
              <a:rPr kumimoji="1" lang="zh-TW" altLang="en-US" sz="2000" dirty="0"/>
              <a:t> </a:t>
            </a:r>
            <a:r>
              <a:rPr kumimoji="1" lang="en-US" altLang="zh-TW" sz="2000" dirty="0" smtClean="0"/>
              <a:t>sign</a:t>
            </a:r>
            <a:r>
              <a:rPr kumimoji="1" lang="zh-TW" altLang="en-US" sz="2000" dirty="0" smtClean="0"/>
              <a:t> </a:t>
            </a:r>
            <a:r>
              <a:rPr kumimoji="1" lang="en-US" altLang="zh-TW" sz="2000" dirty="0" smtClean="0"/>
              <a:t>up/in</a:t>
            </a:r>
            <a:r>
              <a:rPr kumimoji="1" lang="zh-TW" altLang="en-US" sz="2000" dirty="0" smtClean="0"/>
              <a:t> 與留言板功能</a:t>
            </a:r>
            <a:endParaRPr kumimoji="1" lang="zh-TW" altLang="en-US" sz="2000" dirty="0"/>
          </a:p>
        </p:txBody>
      </p:sp>
    </p:spTree>
    <p:extLst>
      <p:ext uri="{BB962C8B-B14F-4D97-AF65-F5344CB8AC3E}">
        <p14:creationId xmlns:p14="http://schemas.microsoft.com/office/powerpoint/2010/main" val="2022409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ea typeface="Yuanti TC" charset="-120"/>
                <a:cs typeface="Yuanti TC" charset="-120"/>
              </a:rPr>
              <a:t>Demo </a:t>
            </a:r>
            <a:r>
              <a:rPr kumimoji="1" lang="en-US" altLang="zh-TW" b="1" dirty="0" smtClean="0">
                <a:latin typeface="PMingLiU" charset="-120"/>
                <a:ea typeface="PMingLiU" charset="-120"/>
                <a:cs typeface="PMingLiU" charset="-120"/>
              </a:rPr>
              <a:t>&amp;&amp;</a:t>
            </a:r>
            <a:r>
              <a:rPr kumimoji="1" lang="en-US" altLang="zh-TW" dirty="0" smtClean="0">
                <a:ea typeface="Yuanti TC" charset="-120"/>
                <a:cs typeface="Yuanti TC" charset="-120"/>
              </a:rPr>
              <a:t> QA</a:t>
            </a:r>
            <a:endParaRPr kumimoji="1" lang="zh-TW" altLang="en-US" dirty="0">
              <a:ea typeface="Yuanti TC" charset="-120"/>
              <a:cs typeface="Yuanti TC" charset="-120"/>
            </a:endParaRPr>
          </a:p>
        </p:txBody>
      </p:sp>
      <p:sp>
        <p:nvSpPr>
          <p:cNvPr id="3" name="內容版面配置區 2"/>
          <p:cNvSpPr>
            <a:spLocks noGrp="1"/>
          </p:cNvSpPr>
          <p:nvPr>
            <p:ph idx="1"/>
          </p:nvPr>
        </p:nvSpPr>
        <p:spPr/>
        <p:txBody>
          <a:bodyPr/>
          <a:lstStyle/>
          <a:p>
            <a:endParaRPr kumimoji="1" lang="zh-TW" altLang="en-US" dirty="0"/>
          </a:p>
        </p:txBody>
      </p:sp>
    </p:spTree>
    <p:extLst>
      <p:ext uri="{BB962C8B-B14F-4D97-AF65-F5344CB8AC3E}">
        <p14:creationId xmlns:p14="http://schemas.microsoft.com/office/powerpoint/2010/main" val="1655002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Thanks~~</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57209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Express </a:t>
            </a:r>
            <a:r>
              <a:rPr lang="zh-TW" altLang="en-US" b="1" dirty="0"/>
              <a:t>應用程式產生器</a:t>
            </a:r>
            <a:br>
              <a:rPr lang="zh-TW" altLang="en-US" b="1" dirty="0"/>
            </a:br>
            <a:endParaRPr kumimoji="1" lang="zh-TW" altLang="en-US" dirty="0"/>
          </a:p>
        </p:txBody>
      </p:sp>
      <p:sp>
        <p:nvSpPr>
          <p:cNvPr id="3" name="內容版面配置區 2"/>
          <p:cNvSpPr>
            <a:spLocks noGrp="1"/>
          </p:cNvSpPr>
          <p:nvPr>
            <p:ph idx="1"/>
          </p:nvPr>
        </p:nvSpPr>
        <p:spPr>
          <a:xfrm>
            <a:off x="687844" y="1442958"/>
            <a:ext cx="8596668" cy="3880773"/>
          </a:xfrm>
        </p:spPr>
        <p:txBody>
          <a:bodyPr>
            <a:normAutofit/>
          </a:bodyPr>
          <a:lstStyle/>
          <a:p>
            <a:r>
              <a:rPr lang="zh-TW" altLang="en-US" sz="2000" dirty="0"/>
              <a:t>使用應用程式產生器工具 </a:t>
            </a:r>
            <a:r>
              <a:rPr lang="en-US" altLang="zh-TW" sz="2000" dirty="0" smtClean="0"/>
              <a:t>express</a:t>
            </a:r>
            <a:r>
              <a:rPr lang="zh-TW" altLang="en-US" sz="2000" dirty="0" smtClean="0"/>
              <a:t>，快速</a:t>
            </a:r>
            <a:r>
              <a:rPr lang="zh-TW" altLang="en-US" sz="2000" dirty="0"/>
              <a:t>建立應用程式</a:t>
            </a:r>
            <a:r>
              <a:rPr lang="zh-TW" altLang="en-US" sz="2000" dirty="0" smtClean="0"/>
              <a:t>架構</a:t>
            </a:r>
            <a:endParaRPr lang="en-US" altLang="zh-TW" sz="2000" dirty="0" smtClean="0"/>
          </a:p>
          <a:p>
            <a:endParaRPr kumimoji="1" lang="zh-TW" altLang="en-US" sz="20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722" y="2116166"/>
            <a:ext cx="7899746" cy="3439681"/>
          </a:xfrm>
          <a:prstGeom prst="rect">
            <a:avLst/>
          </a:prstGeom>
        </p:spPr>
      </p:pic>
    </p:spTree>
    <p:extLst>
      <p:ext uri="{BB962C8B-B14F-4D97-AF65-F5344CB8AC3E}">
        <p14:creationId xmlns:p14="http://schemas.microsoft.com/office/powerpoint/2010/main" val="1537645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kumimoji="1" lang="en-US" altLang="zh-TW" dirty="0" err="1" smtClean="0"/>
              <a:t>Node.js</a:t>
            </a:r>
            <a:r>
              <a:rPr kumimoji="1" lang="en-US" altLang="zh-TW" dirty="0"/>
              <a:t/>
            </a:r>
            <a:br>
              <a:rPr kumimoji="1" lang="en-US" altLang="zh-TW" dirty="0"/>
            </a:br>
            <a:endParaRPr kumimoji="1" lang="zh-TW" altLang="en-US" dirty="0"/>
          </a:p>
        </p:txBody>
      </p:sp>
      <p:sp>
        <p:nvSpPr>
          <p:cNvPr id="3" name="內容版面配置區 2"/>
          <p:cNvSpPr>
            <a:spLocks noGrp="1"/>
          </p:cNvSpPr>
          <p:nvPr>
            <p:ph idx="1"/>
          </p:nvPr>
        </p:nvSpPr>
        <p:spPr>
          <a:xfrm>
            <a:off x="677334" y="1603541"/>
            <a:ext cx="8596668" cy="3880773"/>
          </a:xfrm>
        </p:spPr>
        <p:txBody>
          <a:bodyPr>
            <a:normAutofit/>
          </a:bodyPr>
          <a:lstStyle/>
          <a:p>
            <a:r>
              <a:rPr kumimoji="1" lang="zh-TW" altLang="en-US" sz="2000" dirty="0" smtClean="0">
                <a:solidFill>
                  <a:schemeClr val="tx1"/>
                </a:solidFill>
              </a:rPr>
              <a:t>利用</a:t>
            </a:r>
            <a:r>
              <a:rPr kumimoji="1" lang="en-US" altLang="zh-TW" sz="2000" dirty="0">
                <a:solidFill>
                  <a:schemeClr val="tx1"/>
                </a:solidFill>
              </a:rPr>
              <a:t>E</a:t>
            </a:r>
            <a:r>
              <a:rPr kumimoji="1" lang="en-US" altLang="zh-TW" sz="2000" dirty="0" smtClean="0">
                <a:solidFill>
                  <a:schemeClr val="tx1"/>
                </a:solidFill>
              </a:rPr>
              <a:t>xpress</a:t>
            </a:r>
            <a:r>
              <a:rPr kumimoji="1" lang="zh-TW" altLang="en-US" sz="2000" dirty="0">
                <a:solidFill>
                  <a:schemeClr val="tx1"/>
                </a:solidFill>
              </a:rPr>
              <a:t>框架來架設部落</a:t>
            </a:r>
            <a:r>
              <a:rPr kumimoji="1" lang="zh-TW" altLang="en-US" sz="2000" dirty="0" smtClean="0">
                <a:solidFill>
                  <a:schemeClr val="tx1"/>
                </a:solidFill>
              </a:rPr>
              <a:t>格網站</a:t>
            </a:r>
            <a:endParaRPr kumimoji="1" lang="en-US" altLang="zh-TW" sz="2000" dirty="0" smtClean="0">
              <a:solidFill>
                <a:schemeClr val="tx1"/>
              </a:solidFill>
            </a:endParaRPr>
          </a:p>
          <a:p>
            <a:r>
              <a:rPr kumimoji="1" lang="zh-TW" altLang="en-US" sz="2000" dirty="0" smtClean="0">
                <a:solidFill>
                  <a:schemeClr val="tx1"/>
                </a:solidFill>
              </a:rPr>
              <a:t>特性：</a:t>
            </a:r>
            <a:endParaRPr kumimoji="1" lang="en-US" altLang="zh-TW" dirty="0">
              <a:solidFill>
                <a:schemeClr val="tx1"/>
              </a:solidFill>
            </a:endParaRPr>
          </a:p>
          <a:p>
            <a:pPr lvl="1"/>
            <a:r>
              <a:rPr kumimoji="1" lang="zh-TW" altLang="en-US" sz="1800" dirty="0" smtClean="0">
                <a:solidFill>
                  <a:schemeClr val="tx1"/>
                </a:solidFill>
              </a:rPr>
              <a:t>可以通過設置 </a:t>
            </a:r>
            <a:r>
              <a:rPr kumimoji="1" lang="en-US" altLang="zh-TW" sz="1800" dirty="0" smtClean="0">
                <a:solidFill>
                  <a:schemeClr val="tx1"/>
                </a:solidFill>
              </a:rPr>
              <a:t>middleware</a:t>
            </a:r>
            <a:r>
              <a:rPr kumimoji="1" lang="zh-TW" altLang="en-US" sz="1800" dirty="0" smtClean="0">
                <a:solidFill>
                  <a:schemeClr val="tx1"/>
                </a:solidFill>
              </a:rPr>
              <a:t> </a:t>
            </a:r>
            <a:r>
              <a:rPr kumimoji="1" lang="en-US" altLang="zh-TW" sz="1800" dirty="0" smtClean="0">
                <a:solidFill>
                  <a:schemeClr val="tx1"/>
                </a:solidFill>
              </a:rPr>
              <a:t>function</a:t>
            </a:r>
            <a:r>
              <a:rPr kumimoji="1" lang="zh-TW" altLang="en-US" sz="1800" dirty="0" smtClean="0">
                <a:solidFill>
                  <a:schemeClr val="tx1"/>
                </a:solidFill>
              </a:rPr>
              <a:t> 來響應 </a:t>
            </a:r>
            <a:r>
              <a:rPr kumimoji="1" lang="en-US" altLang="zh-TW" sz="1800" dirty="0" smtClean="0">
                <a:solidFill>
                  <a:schemeClr val="tx1"/>
                </a:solidFill>
              </a:rPr>
              <a:t>http</a:t>
            </a:r>
            <a:r>
              <a:rPr kumimoji="1" lang="zh-TW" altLang="en-US" sz="1800" dirty="0" smtClean="0">
                <a:solidFill>
                  <a:schemeClr val="tx1"/>
                </a:solidFill>
              </a:rPr>
              <a:t> </a:t>
            </a:r>
            <a:r>
              <a:rPr kumimoji="1" lang="en-US" altLang="zh-TW" sz="1800" dirty="0" smtClean="0">
                <a:solidFill>
                  <a:schemeClr val="tx1"/>
                </a:solidFill>
              </a:rPr>
              <a:t>request.</a:t>
            </a:r>
          </a:p>
          <a:p>
            <a:pPr lvl="1"/>
            <a:r>
              <a:rPr kumimoji="1" lang="zh-TW" altLang="en-US" sz="1800" dirty="0" smtClean="0">
                <a:solidFill>
                  <a:schemeClr val="tx1"/>
                </a:solidFill>
              </a:rPr>
              <a:t>定義不同的 </a:t>
            </a:r>
            <a:r>
              <a:rPr kumimoji="1" lang="en-US" altLang="zh-TW" sz="1800" dirty="0" smtClean="0">
                <a:solidFill>
                  <a:schemeClr val="tx1"/>
                </a:solidFill>
              </a:rPr>
              <a:t>route</a:t>
            </a:r>
            <a:r>
              <a:rPr kumimoji="1" lang="zh-TW" altLang="en-US" sz="1800" dirty="0" smtClean="0">
                <a:solidFill>
                  <a:schemeClr val="tx1"/>
                </a:solidFill>
              </a:rPr>
              <a:t> 來執行不同的 </a:t>
            </a:r>
            <a:r>
              <a:rPr kumimoji="1" lang="en-US" altLang="zh-TW" sz="1800" dirty="0" smtClean="0">
                <a:solidFill>
                  <a:schemeClr val="tx1"/>
                </a:solidFill>
              </a:rPr>
              <a:t>http</a:t>
            </a:r>
            <a:r>
              <a:rPr kumimoji="1" lang="zh-TW" altLang="en-US" sz="1800" dirty="0" smtClean="0">
                <a:solidFill>
                  <a:schemeClr val="tx1"/>
                </a:solidFill>
              </a:rPr>
              <a:t> </a:t>
            </a:r>
            <a:r>
              <a:rPr kumimoji="1" lang="en-US" altLang="zh-TW" sz="1800" dirty="0" smtClean="0">
                <a:solidFill>
                  <a:schemeClr val="tx1"/>
                </a:solidFill>
              </a:rPr>
              <a:t>request.</a:t>
            </a:r>
          </a:p>
          <a:p>
            <a:pPr lvl="1"/>
            <a:r>
              <a:rPr kumimoji="1" lang="zh-TW" altLang="en-US" sz="1800" dirty="0" smtClean="0">
                <a:solidFill>
                  <a:schemeClr val="tx1"/>
                </a:solidFill>
              </a:rPr>
              <a:t>可以透過傳參數的方式</a:t>
            </a:r>
            <a:r>
              <a:rPr kumimoji="1" lang="zh-TW" altLang="en-US" sz="1800" dirty="0" smtClean="0">
                <a:solidFill>
                  <a:schemeClr val="tx1"/>
                </a:solidFill>
              </a:rPr>
              <a:t>動態 </a:t>
            </a:r>
            <a:r>
              <a:rPr kumimoji="1" lang="en-US" altLang="zh-TW" sz="1800" dirty="0" smtClean="0">
                <a:solidFill>
                  <a:schemeClr val="tx1"/>
                </a:solidFill>
              </a:rPr>
              <a:t>render</a:t>
            </a:r>
            <a:r>
              <a:rPr kumimoji="1" lang="zh-TW" altLang="en-US" sz="1800" dirty="0" smtClean="0">
                <a:solidFill>
                  <a:schemeClr val="tx1"/>
                </a:solidFill>
              </a:rPr>
              <a:t> </a:t>
            </a:r>
            <a:r>
              <a:rPr kumimoji="1" lang="en-US" altLang="zh-TW" sz="1800" dirty="0" smtClean="0">
                <a:solidFill>
                  <a:schemeClr val="tx1"/>
                </a:solidFill>
              </a:rPr>
              <a:t>html</a:t>
            </a:r>
            <a:r>
              <a:rPr kumimoji="1" lang="zh-TW" altLang="en-US" sz="1800" dirty="0" smtClean="0">
                <a:solidFill>
                  <a:schemeClr val="tx1"/>
                </a:solidFill>
              </a:rPr>
              <a:t> 頁面</a:t>
            </a:r>
            <a:endParaRPr kumimoji="1" lang="en-US" altLang="zh-TW" sz="1800" dirty="0" smtClean="0">
              <a:solidFill>
                <a:schemeClr val="tx1"/>
              </a:solidFill>
            </a:endParaRPr>
          </a:p>
          <a:p>
            <a:r>
              <a:rPr kumimoji="1" lang="zh-TW" altLang="en-US" sz="2000" dirty="0" smtClean="0">
                <a:solidFill>
                  <a:schemeClr val="tx1"/>
                </a:solidFill>
              </a:rPr>
              <a:t>使用 </a:t>
            </a:r>
            <a:r>
              <a:rPr kumimoji="1" lang="en-US" altLang="zh-TW" sz="2000" dirty="0" err="1" smtClean="0">
                <a:solidFill>
                  <a:schemeClr val="tx1"/>
                </a:solidFill>
              </a:rPr>
              <a:t>bodyparser</a:t>
            </a:r>
            <a:r>
              <a:rPr kumimoji="1" lang="zh-TW" altLang="en-US" sz="2000" dirty="0" smtClean="0">
                <a:solidFill>
                  <a:schemeClr val="tx1"/>
                </a:solidFill>
              </a:rPr>
              <a:t> 對表單 </a:t>
            </a:r>
            <a:r>
              <a:rPr kumimoji="1" lang="en-US" altLang="zh-TW" sz="2000" dirty="0" smtClean="0">
                <a:solidFill>
                  <a:schemeClr val="tx1"/>
                </a:solidFill>
              </a:rPr>
              <a:t>post</a:t>
            </a:r>
            <a:r>
              <a:rPr kumimoji="1" lang="zh-TW" altLang="en-US" sz="2000" dirty="0" smtClean="0">
                <a:solidFill>
                  <a:schemeClr val="tx1"/>
                </a:solidFill>
              </a:rPr>
              <a:t> 的 </a:t>
            </a:r>
            <a:r>
              <a:rPr kumimoji="1" lang="en-US" altLang="zh-TW" sz="2000" dirty="0" smtClean="0">
                <a:solidFill>
                  <a:schemeClr val="tx1"/>
                </a:solidFill>
              </a:rPr>
              <a:t>request</a:t>
            </a:r>
            <a:r>
              <a:rPr kumimoji="1" lang="zh-TW" altLang="en-US" sz="2000" dirty="0" smtClean="0">
                <a:solidFill>
                  <a:schemeClr val="tx1"/>
                </a:solidFill>
              </a:rPr>
              <a:t> 進行解析，取得輸入內容</a:t>
            </a:r>
            <a:endParaRPr kumimoji="1" lang="en-US" altLang="zh-TW" sz="2000" dirty="0" smtClean="0">
              <a:solidFill>
                <a:schemeClr val="tx1"/>
              </a:solidFill>
            </a:endParaRPr>
          </a:p>
          <a:p>
            <a:r>
              <a:rPr kumimoji="1" lang="zh-TW" altLang="en-US" sz="2000" dirty="0" smtClean="0">
                <a:solidFill>
                  <a:schemeClr val="tx1"/>
                </a:solidFill>
              </a:rPr>
              <a:t>使用 </a:t>
            </a:r>
            <a:r>
              <a:rPr kumimoji="1" lang="en-US" altLang="zh-TW" sz="2000" dirty="0" smtClean="0">
                <a:solidFill>
                  <a:schemeClr val="tx1"/>
                </a:solidFill>
              </a:rPr>
              <a:t>session</a:t>
            </a:r>
            <a:r>
              <a:rPr kumimoji="1" lang="zh-TW" altLang="en-US" sz="2000" dirty="0" smtClean="0">
                <a:solidFill>
                  <a:schemeClr val="tx1"/>
                </a:solidFill>
              </a:rPr>
              <a:t> 保存登入後的狀態數據</a:t>
            </a:r>
            <a:r>
              <a:rPr kumimoji="1" lang="en-US" altLang="zh-TW" sz="2000" dirty="0" smtClean="0">
                <a:solidFill>
                  <a:schemeClr val="tx1"/>
                </a:solidFill>
              </a:rPr>
              <a:t>(http</a:t>
            </a:r>
            <a:r>
              <a:rPr kumimoji="1" lang="zh-TW" altLang="en-US" sz="2000" dirty="0" smtClean="0">
                <a:solidFill>
                  <a:schemeClr val="tx1"/>
                </a:solidFill>
              </a:rPr>
              <a:t> 為無狀態協議，因此這次送出的 </a:t>
            </a:r>
            <a:r>
              <a:rPr kumimoji="1" lang="en-US" altLang="zh-TW" sz="2000" dirty="0" smtClean="0">
                <a:solidFill>
                  <a:schemeClr val="tx1"/>
                </a:solidFill>
              </a:rPr>
              <a:t>request</a:t>
            </a:r>
            <a:r>
              <a:rPr kumimoji="1" lang="zh-TW" altLang="en-US" sz="2000" dirty="0" smtClean="0">
                <a:solidFill>
                  <a:schemeClr val="tx1"/>
                </a:solidFill>
              </a:rPr>
              <a:t> 無法得知上次 </a:t>
            </a:r>
            <a:r>
              <a:rPr kumimoji="1" lang="en-US" altLang="zh-TW" sz="2000" dirty="0" smtClean="0">
                <a:solidFill>
                  <a:schemeClr val="tx1"/>
                </a:solidFill>
              </a:rPr>
              <a:t>request</a:t>
            </a:r>
            <a:r>
              <a:rPr kumimoji="1" lang="zh-TW" altLang="en-US" sz="2000" dirty="0" smtClean="0">
                <a:solidFill>
                  <a:schemeClr val="tx1"/>
                </a:solidFill>
              </a:rPr>
              <a:t> 的狀態與資訊</a:t>
            </a:r>
            <a:r>
              <a:rPr kumimoji="1" lang="en-US" altLang="zh-TW" sz="2000" dirty="0" smtClean="0">
                <a:solidFill>
                  <a:schemeClr val="tx1"/>
                </a:solidFill>
              </a:rPr>
              <a:t>)</a:t>
            </a:r>
          </a:p>
        </p:txBody>
      </p:sp>
    </p:spTree>
    <p:extLst>
      <p:ext uri="{BB962C8B-B14F-4D97-AF65-F5344CB8AC3E}">
        <p14:creationId xmlns:p14="http://schemas.microsoft.com/office/powerpoint/2010/main" val="443428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RESTful API</a:t>
            </a:r>
            <a:endParaRPr kumimoji="1" lang="zh-TW" altLang="en-US" dirty="0"/>
          </a:p>
        </p:txBody>
      </p:sp>
      <p:sp>
        <p:nvSpPr>
          <p:cNvPr id="3" name="內容版面配置區 2"/>
          <p:cNvSpPr>
            <a:spLocks noGrp="1"/>
          </p:cNvSpPr>
          <p:nvPr>
            <p:ph idx="1"/>
          </p:nvPr>
        </p:nvSpPr>
        <p:spPr>
          <a:xfrm>
            <a:off x="677334" y="1603541"/>
            <a:ext cx="8596668" cy="3880773"/>
          </a:xfrm>
        </p:spPr>
        <p:txBody>
          <a:bodyPr/>
          <a:lstStyle/>
          <a:p>
            <a:r>
              <a:rPr kumimoji="1" lang="zh-TW" altLang="en-US" sz="2000" dirty="0" smtClean="0"/>
              <a:t>一種設計風格，使 </a:t>
            </a:r>
            <a:r>
              <a:rPr kumimoji="1" lang="en-US" altLang="zh-TW" sz="2000" dirty="0" err="1" smtClean="0"/>
              <a:t>api</a:t>
            </a:r>
            <a:r>
              <a:rPr kumimoji="1" lang="zh-TW" altLang="en-US" sz="2000" dirty="0" smtClean="0"/>
              <a:t> 設計具一致性並充分利用 </a:t>
            </a:r>
            <a:r>
              <a:rPr kumimoji="1" lang="en-US" altLang="zh-TW" sz="2000" dirty="0" smtClean="0"/>
              <a:t>http</a:t>
            </a:r>
            <a:r>
              <a:rPr kumimoji="1" lang="zh-TW" altLang="en-US" sz="2000" dirty="0" smtClean="0"/>
              <a:t> </a:t>
            </a:r>
            <a:r>
              <a:rPr kumimoji="1" lang="en-US" altLang="zh-TW" sz="2000" dirty="0" err="1" smtClean="0"/>
              <a:t>protocal</a:t>
            </a:r>
            <a:r>
              <a:rPr kumimoji="1" lang="zh-TW" altLang="en-US" sz="2000" dirty="0" smtClean="0"/>
              <a:t> 的特點</a:t>
            </a:r>
            <a:endParaRPr kumimoji="1" lang="en-US" altLang="zh-TW" sz="2000" dirty="0"/>
          </a:p>
          <a:p>
            <a:r>
              <a:rPr kumimoji="1" lang="en-US" altLang="zh-TW" sz="2000" dirty="0" smtClean="0"/>
              <a:t>Http </a:t>
            </a:r>
            <a:r>
              <a:rPr kumimoji="1" lang="zh-TW" altLang="en-US" sz="2000" dirty="0" smtClean="0"/>
              <a:t>動詞</a:t>
            </a:r>
            <a:endParaRPr kumimoji="1" lang="en-US" altLang="zh-TW" sz="2000" dirty="0" smtClean="0"/>
          </a:p>
          <a:p>
            <a:pPr lvl="1"/>
            <a:r>
              <a:rPr kumimoji="1" lang="en-US" altLang="zh-TW" sz="1800" dirty="0" smtClean="0"/>
              <a:t>get</a:t>
            </a:r>
            <a:r>
              <a:rPr kumimoji="1" lang="zh-TW" altLang="en-US" sz="1800" dirty="0" smtClean="0"/>
              <a:t> </a:t>
            </a:r>
            <a:r>
              <a:rPr kumimoji="1" lang="en-US" altLang="zh-TW" sz="1800" dirty="0" smtClean="0"/>
              <a:t>:</a:t>
            </a:r>
            <a:r>
              <a:rPr kumimoji="1" lang="zh-TW" altLang="en-US" sz="1800" dirty="0" smtClean="0"/>
              <a:t> 獲取資料</a:t>
            </a:r>
            <a:endParaRPr kumimoji="1" lang="en-US" altLang="zh-TW" sz="1800" dirty="0" smtClean="0"/>
          </a:p>
          <a:p>
            <a:pPr lvl="1"/>
            <a:r>
              <a:rPr kumimoji="1" lang="en-US" altLang="zh-TW" sz="1800" dirty="0" smtClean="0"/>
              <a:t>post</a:t>
            </a:r>
            <a:r>
              <a:rPr kumimoji="1" lang="zh-TW" altLang="en-US" sz="1800" dirty="0" smtClean="0"/>
              <a:t> </a:t>
            </a:r>
            <a:r>
              <a:rPr kumimoji="1" lang="en-US" altLang="zh-TW" sz="1800" dirty="0" smtClean="0"/>
              <a:t>:</a:t>
            </a:r>
            <a:r>
              <a:rPr kumimoji="1" lang="zh-TW" altLang="en-US" sz="1800" dirty="0"/>
              <a:t>使用者</a:t>
            </a:r>
            <a:r>
              <a:rPr kumimoji="1" lang="zh-TW" altLang="en-US" sz="1800" dirty="0" smtClean="0"/>
              <a:t>註冊、新增文章、新增留言</a:t>
            </a:r>
            <a:endParaRPr kumimoji="1" lang="en-US" altLang="zh-TW" sz="1800" dirty="0" smtClean="0"/>
          </a:p>
          <a:p>
            <a:pPr lvl="1"/>
            <a:r>
              <a:rPr kumimoji="1" lang="en-US" altLang="zh-TW" sz="1800" dirty="0" smtClean="0"/>
              <a:t>put</a:t>
            </a:r>
            <a:r>
              <a:rPr kumimoji="1" lang="zh-TW" altLang="en-US" sz="1800" dirty="0" smtClean="0"/>
              <a:t> </a:t>
            </a:r>
            <a:r>
              <a:rPr kumimoji="1" lang="en-US" altLang="zh-TW" sz="1800" dirty="0" smtClean="0"/>
              <a:t>:</a:t>
            </a:r>
            <a:r>
              <a:rPr kumimoji="1" lang="zh-TW" altLang="en-US" sz="1800" dirty="0" smtClean="0"/>
              <a:t> 編輯文章、留言</a:t>
            </a:r>
            <a:endParaRPr kumimoji="1" lang="en-US" altLang="zh-TW" sz="1800" dirty="0" smtClean="0"/>
          </a:p>
          <a:p>
            <a:pPr lvl="1"/>
            <a:r>
              <a:rPr kumimoji="1" lang="en-US" altLang="zh-TW" sz="1800" dirty="0"/>
              <a:t>d</a:t>
            </a:r>
            <a:r>
              <a:rPr kumimoji="1" lang="en-US" altLang="zh-TW" sz="1800" dirty="0" smtClean="0"/>
              <a:t>elete</a:t>
            </a:r>
            <a:r>
              <a:rPr kumimoji="1" lang="zh-TW" altLang="en-US" sz="1800" dirty="0" smtClean="0"/>
              <a:t> </a:t>
            </a:r>
            <a:r>
              <a:rPr kumimoji="1" lang="en-US" altLang="zh-TW" sz="1800" dirty="0" smtClean="0"/>
              <a:t>:</a:t>
            </a:r>
            <a:r>
              <a:rPr kumimoji="1" lang="zh-TW" altLang="en-US" sz="1800" dirty="0" smtClean="0"/>
              <a:t> 刪除文章、留言</a:t>
            </a:r>
            <a:endParaRPr kumimoji="1" lang="en-US" altLang="zh-TW" sz="1800" dirty="0"/>
          </a:p>
          <a:p>
            <a:r>
              <a:rPr kumimoji="1" lang="en-US" altLang="zh-TW" sz="2000" dirty="0" smtClean="0"/>
              <a:t>URI </a:t>
            </a:r>
            <a:r>
              <a:rPr kumimoji="1" lang="zh-TW" altLang="en-US" sz="2000" dirty="0" smtClean="0"/>
              <a:t>名詞</a:t>
            </a:r>
            <a:endParaRPr kumimoji="1" lang="en-US" altLang="zh-TW" sz="2000" dirty="0" smtClean="0"/>
          </a:p>
          <a:p>
            <a:pPr lvl="1"/>
            <a:endParaRPr kumimoji="1" lang="en-US" altLang="zh-TW" dirty="0" smtClean="0"/>
          </a:p>
          <a:p>
            <a:endParaRPr kumimoji="1" lang="zh-TW" altLang="en-US" dirty="0"/>
          </a:p>
        </p:txBody>
      </p:sp>
    </p:spTree>
    <p:extLst>
      <p:ext uri="{BB962C8B-B14F-4D97-AF65-F5344CB8AC3E}">
        <p14:creationId xmlns:p14="http://schemas.microsoft.com/office/powerpoint/2010/main" val="79579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MongoDB</a:t>
            </a:r>
            <a:endParaRPr kumimoji="1" lang="zh-TW" altLang="en-US" dirty="0"/>
          </a:p>
        </p:txBody>
      </p:sp>
      <p:sp>
        <p:nvSpPr>
          <p:cNvPr id="3" name="內容版面配置區 2"/>
          <p:cNvSpPr>
            <a:spLocks noGrp="1"/>
          </p:cNvSpPr>
          <p:nvPr>
            <p:ph idx="1"/>
          </p:nvPr>
        </p:nvSpPr>
        <p:spPr>
          <a:xfrm>
            <a:off x="677334" y="1561500"/>
            <a:ext cx="8596668" cy="3880773"/>
          </a:xfrm>
        </p:spPr>
        <p:txBody>
          <a:bodyPr>
            <a:normAutofit/>
          </a:bodyPr>
          <a:lstStyle/>
          <a:p>
            <a:r>
              <a:rPr kumimoji="1" lang="en-US" altLang="zh-TW" sz="2000" dirty="0" smtClean="0"/>
              <a:t>NoSQL(Not Only SQL)</a:t>
            </a:r>
          </a:p>
          <a:p>
            <a:r>
              <a:rPr kumimoji="1" lang="zh-TW" altLang="en-US" sz="2000" dirty="0" smtClean="0">
                <a:solidFill>
                  <a:schemeClr val="tx1"/>
                </a:solidFill>
              </a:rPr>
              <a:t>適合用來處理巨量資料的資料庫</a:t>
            </a:r>
            <a:endParaRPr kumimoji="1" lang="en-US" altLang="zh-TW" sz="2000" dirty="0" smtClean="0">
              <a:solidFill>
                <a:schemeClr val="tx1"/>
              </a:solidFill>
            </a:endParaRPr>
          </a:p>
          <a:p>
            <a:r>
              <a:rPr kumimoji="1" lang="zh-TW" altLang="en-US" sz="2000" dirty="0" smtClean="0">
                <a:solidFill>
                  <a:schemeClr val="tx1"/>
                </a:solidFill>
              </a:rPr>
              <a:t>非關連式資料庫</a:t>
            </a:r>
            <a:endParaRPr kumimoji="1" lang="en-US" altLang="zh-TW" sz="2000" dirty="0" smtClean="0">
              <a:solidFill>
                <a:schemeClr val="tx1"/>
              </a:solidFill>
            </a:endParaRPr>
          </a:p>
          <a:p>
            <a:r>
              <a:rPr lang="zh-TW" altLang="en-US" sz="2000" dirty="0" smtClean="0">
                <a:solidFill>
                  <a:schemeClr val="tx1"/>
                </a:solidFill>
              </a:rPr>
              <a:t>文件</a:t>
            </a:r>
            <a:r>
              <a:rPr lang="zh-TW" altLang="en-US" sz="2000" dirty="0">
                <a:solidFill>
                  <a:schemeClr val="tx1"/>
                </a:solidFill>
              </a:rPr>
              <a:t>導向儲存</a:t>
            </a:r>
            <a:r>
              <a:rPr lang="en-US" altLang="zh-TW" sz="2000" dirty="0" smtClean="0">
                <a:solidFill>
                  <a:schemeClr val="tx1"/>
                </a:solidFill>
              </a:rPr>
              <a:t>(Document Oriented Storage)</a:t>
            </a:r>
            <a:r>
              <a:rPr lang="zh-TW" altLang="en-US" sz="2000" dirty="0" smtClean="0">
                <a:solidFill>
                  <a:schemeClr val="tx1"/>
                </a:solidFill>
              </a:rPr>
              <a:t> ，</a:t>
            </a:r>
            <a:r>
              <a:rPr lang="zh-TW" altLang="en-US" sz="2000" dirty="0">
                <a:solidFill>
                  <a:schemeClr val="tx1"/>
                </a:solidFill>
              </a:rPr>
              <a:t>以</a:t>
            </a:r>
            <a:r>
              <a:rPr lang="en-US" altLang="zh-TW" sz="2000" dirty="0" err="1"/>
              <a:t>key:value</a:t>
            </a:r>
            <a:r>
              <a:rPr lang="zh-TW" altLang="en-US" sz="2000" dirty="0">
                <a:solidFill>
                  <a:schemeClr val="tx1"/>
                </a:solidFill>
              </a:rPr>
              <a:t> 表示</a:t>
            </a:r>
            <a:r>
              <a:rPr lang="en-US" altLang="zh-TW" sz="2000" dirty="0">
                <a:solidFill>
                  <a:schemeClr val="tx1"/>
                </a:solidFill>
              </a:rPr>
              <a:t>, </a:t>
            </a:r>
            <a:r>
              <a:rPr lang="zh-TW" altLang="en-US" sz="2000" dirty="0">
                <a:solidFill>
                  <a:schemeClr val="tx1"/>
                </a:solidFill>
              </a:rPr>
              <a:t>儲存格式與</a:t>
            </a:r>
            <a:r>
              <a:rPr lang="en-US" altLang="zh-TW" sz="2000" dirty="0">
                <a:solidFill>
                  <a:schemeClr val="tx1"/>
                </a:solidFill>
              </a:rPr>
              <a:t>JSON</a:t>
            </a:r>
            <a:r>
              <a:rPr lang="zh-TW" altLang="en-US" sz="2000" dirty="0">
                <a:solidFill>
                  <a:schemeClr val="tx1"/>
                </a:solidFill>
              </a:rPr>
              <a:t>完全</a:t>
            </a:r>
            <a:r>
              <a:rPr lang="zh-TW" altLang="en-US" sz="2000" dirty="0" smtClean="0">
                <a:solidFill>
                  <a:schemeClr val="tx1"/>
                </a:solidFill>
              </a:rPr>
              <a:t>一樣</a:t>
            </a:r>
            <a:endParaRPr lang="en-US" altLang="zh-TW" sz="2000" dirty="0">
              <a:solidFill>
                <a:schemeClr val="tx1"/>
              </a:solidFill>
            </a:endParaRPr>
          </a:p>
          <a:p>
            <a:endParaRPr lang="en-US" altLang="zh-TW" dirty="0">
              <a:solidFill>
                <a:schemeClr val="tx1"/>
              </a:solidFill>
            </a:endParaRPr>
          </a:p>
          <a:p>
            <a:endParaRPr kumimoji="1" lang="zh-TW" altLang="en-US" sz="2000" dirty="0"/>
          </a:p>
        </p:txBody>
      </p:sp>
    </p:spTree>
    <p:extLst>
      <p:ext uri="{BB962C8B-B14F-4D97-AF65-F5344CB8AC3E}">
        <p14:creationId xmlns:p14="http://schemas.microsoft.com/office/powerpoint/2010/main" val="2000321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Mongoose</a:t>
            </a:r>
            <a:endParaRPr kumimoji="1" lang="zh-TW" altLang="en-US" dirty="0"/>
          </a:p>
        </p:txBody>
      </p:sp>
      <p:sp>
        <p:nvSpPr>
          <p:cNvPr id="3" name="內容版面配置區 2"/>
          <p:cNvSpPr>
            <a:spLocks noGrp="1"/>
          </p:cNvSpPr>
          <p:nvPr>
            <p:ph idx="1"/>
          </p:nvPr>
        </p:nvSpPr>
        <p:spPr>
          <a:xfrm>
            <a:off x="677334" y="1614051"/>
            <a:ext cx="8596668" cy="3880773"/>
          </a:xfrm>
        </p:spPr>
        <p:txBody>
          <a:bodyPr>
            <a:normAutofit/>
          </a:bodyPr>
          <a:lstStyle/>
          <a:p>
            <a:r>
              <a:rPr kumimoji="1" lang="zh-TW" altLang="en-US" sz="2000" dirty="0" smtClean="0">
                <a:solidFill>
                  <a:schemeClr val="tx1"/>
                </a:solidFill>
              </a:rPr>
              <a:t>給</a:t>
            </a:r>
            <a:r>
              <a:rPr kumimoji="1" lang="en-US" altLang="zh-TW" sz="2000" dirty="0">
                <a:solidFill>
                  <a:schemeClr val="tx1"/>
                </a:solidFill>
              </a:rPr>
              <a:t> </a:t>
            </a:r>
            <a:r>
              <a:rPr kumimoji="1" lang="en-US" altLang="zh-TW" sz="2000" dirty="0" err="1" smtClean="0">
                <a:solidFill>
                  <a:schemeClr val="tx1"/>
                </a:solidFill>
              </a:rPr>
              <a:t>Node.js</a:t>
            </a:r>
            <a:r>
              <a:rPr kumimoji="1" lang="en-US" altLang="zh-TW" sz="2000" dirty="0" smtClean="0">
                <a:solidFill>
                  <a:schemeClr val="tx1"/>
                </a:solidFill>
              </a:rPr>
              <a:t> </a:t>
            </a:r>
            <a:r>
              <a:rPr kumimoji="1" lang="zh-TW" altLang="en-US" sz="2000" dirty="0" smtClean="0">
                <a:solidFill>
                  <a:schemeClr val="tx1"/>
                </a:solidFill>
              </a:rPr>
              <a:t>用的 </a:t>
            </a:r>
            <a:r>
              <a:rPr kumimoji="1" lang="en-US" altLang="zh-TW" sz="2000" dirty="0" smtClean="0">
                <a:solidFill>
                  <a:schemeClr val="tx1"/>
                </a:solidFill>
              </a:rPr>
              <a:t>MongoDB ODM(</a:t>
            </a:r>
            <a:r>
              <a:rPr lang="en-US" altLang="zh-TW" sz="2000" dirty="0"/>
              <a:t>Object-Document Mapping</a:t>
            </a:r>
            <a:r>
              <a:rPr kumimoji="1" lang="en-US" altLang="zh-TW" sz="2000" dirty="0" smtClean="0">
                <a:solidFill>
                  <a:schemeClr val="tx1"/>
                </a:solidFill>
              </a:rPr>
              <a:t>)</a:t>
            </a:r>
          </a:p>
          <a:p>
            <a:r>
              <a:rPr kumimoji="1" lang="zh-TW" altLang="en-US" sz="2000" dirty="0" smtClean="0">
                <a:solidFill>
                  <a:schemeClr val="tx1"/>
                </a:solidFill>
              </a:rPr>
              <a:t>透過 </a:t>
            </a:r>
            <a:r>
              <a:rPr kumimoji="1" lang="en-US" altLang="zh-TW" sz="2000" dirty="0" smtClean="0">
                <a:solidFill>
                  <a:schemeClr val="tx1"/>
                </a:solidFill>
              </a:rPr>
              <a:t>Mongoose</a:t>
            </a:r>
            <a:r>
              <a:rPr kumimoji="1" lang="zh-TW" altLang="en-US" sz="2000" dirty="0" smtClean="0">
                <a:solidFill>
                  <a:schemeClr val="tx1"/>
                </a:solidFill>
              </a:rPr>
              <a:t> 可以包裝過的、更高階的、更直覺的</a:t>
            </a:r>
            <a:r>
              <a:rPr kumimoji="1" lang="en-US" altLang="zh-TW" sz="2000" dirty="0" smtClean="0">
                <a:solidFill>
                  <a:schemeClr val="tx1"/>
                </a:solidFill>
              </a:rPr>
              <a:t> API </a:t>
            </a:r>
            <a:r>
              <a:rPr kumimoji="1" lang="zh-TW" altLang="en-US" sz="2000" dirty="0" smtClean="0">
                <a:solidFill>
                  <a:schemeClr val="tx1"/>
                </a:solidFill>
              </a:rPr>
              <a:t>語法來操作資料庫</a:t>
            </a:r>
            <a:endParaRPr kumimoji="1" lang="en-US" altLang="zh-TW" sz="2000" dirty="0" smtClean="0">
              <a:solidFill>
                <a:schemeClr val="tx1"/>
              </a:solidFill>
            </a:endParaRPr>
          </a:p>
          <a:p>
            <a:r>
              <a:rPr kumimoji="1" lang="zh-TW" altLang="en-US" sz="2000" dirty="0" smtClean="0">
                <a:solidFill>
                  <a:schemeClr val="tx1"/>
                </a:solidFill>
              </a:rPr>
              <a:t>模擬 </a:t>
            </a:r>
            <a:r>
              <a:rPr kumimoji="1" lang="en-US" altLang="zh-TW" sz="2000" dirty="0" smtClean="0">
                <a:solidFill>
                  <a:schemeClr val="tx1"/>
                </a:solidFill>
              </a:rPr>
              <a:t>SQL schema-based </a:t>
            </a:r>
            <a:r>
              <a:rPr kumimoji="1" lang="zh-TW" altLang="en-US" sz="2000" dirty="0" smtClean="0">
                <a:solidFill>
                  <a:schemeClr val="tx1"/>
                </a:solidFill>
              </a:rPr>
              <a:t>的形式</a:t>
            </a:r>
            <a:endParaRPr kumimoji="1" lang="zh-TW" altLang="en-US" sz="2000" dirty="0"/>
          </a:p>
        </p:txBody>
      </p:sp>
    </p:spTree>
    <p:extLst>
      <p:ext uri="{BB962C8B-B14F-4D97-AF65-F5344CB8AC3E}">
        <p14:creationId xmlns:p14="http://schemas.microsoft.com/office/powerpoint/2010/main" val="1918913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AngularJS</a:t>
            </a:r>
            <a:endParaRPr kumimoji="1" lang="zh-TW" altLang="en-US" dirty="0"/>
          </a:p>
        </p:txBody>
      </p:sp>
      <p:sp>
        <p:nvSpPr>
          <p:cNvPr id="3" name="內容版面配置區 2"/>
          <p:cNvSpPr>
            <a:spLocks noGrp="1"/>
          </p:cNvSpPr>
          <p:nvPr>
            <p:ph idx="1"/>
          </p:nvPr>
        </p:nvSpPr>
        <p:spPr>
          <a:xfrm>
            <a:off x="677334" y="1593030"/>
            <a:ext cx="8596668" cy="3880773"/>
          </a:xfrm>
        </p:spPr>
        <p:txBody>
          <a:bodyPr>
            <a:normAutofit/>
          </a:bodyPr>
          <a:lstStyle/>
          <a:p>
            <a:r>
              <a:rPr kumimoji="1" lang="en-US" altLang="zh-TW" sz="2000" dirty="0" smtClean="0"/>
              <a:t>ng-controller</a:t>
            </a:r>
            <a:r>
              <a:rPr kumimoji="1" lang="zh-TW" altLang="en-US" sz="2000" dirty="0" smtClean="0"/>
              <a:t> </a:t>
            </a:r>
            <a:r>
              <a:rPr kumimoji="1" lang="en-US" altLang="zh-TW" sz="2000" dirty="0" smtClean="0"/>
              <a:t>:</a:t>
            </a:r>
            <a:r>
              <a:rPr kumimoji="1" lang="zh-TW" altLang="en-US" sz="2000" dirty="0" smtClean="0"/>
              <a:t> 指定 </a:t>
            </a:r>
            <a:r>
              <a:rPr kumimoji="1" lang="en-US" altLang="zh-TW" sz="2000" dirty="0" smtClean="0"/>
              <a:t>html</a:t>
            </a:r>
            <a:r>
              <a:rPr kumimoji="1" lang="zh-TW" altLang="en-US" sz="2000" dirty="0" smtClean="0"/>
              <a:t> 畫面的 </a:t>
            </a:r>
            <a:r>
              <a:rPr kumimoji="1" lang="en-US" altLang="zh-TW" sz="2000" dirty="0" smtClean="0"/>
              <a:t>controller</a:t>
            </a:r>
            <a:r>
              <a:rPr kumimoji="1" lang="zh-TW" altLang="en-US" sz="2000" dirty="0" smtClean="0"/>
              <a:t> </a:t>
            </a:r>
            <a:r>
              <a:rPr kumimoji="1" lang="en-US" altLang="zh-TW" sz="2000" dirty="0" smtClean="0"/>
              <a:t>(</a:t>
            </a:r>
            <a:r>
              <a:rPr kumimoji="1" lang="zh-TW" altLang="en-US" sz="2000" dirty="0" smtClean="0"/>
              <a:t>每個頁面都配置一個 </a:t>
            </a:r>
            <a:r>
              <a:rPr kumimoji="1" lang="en-US" altLang="zh-TW" sz="2000" dirty="0" smtClean="0"/>
              <a:t>controller)</a:t>
            </a:r>
          </a:p>
          <a:p>
            <a:r>
              <a:rPr kumimoji="1" lang="en-US" altLang="zh-TW" sz="2000" dirty="0" smtClean="0"/>
              <a:t>ng-model</a:t>
            </a:r>
            <a:r>
              <a:rPr kumimoji="1" lang="zh-TW" altLang="en-US" sz="2000" dirty="0" smtClean="0"/>
              <a:t> </a:t>
            </a:r>
            <a:r>
              <a:rPr kumimoji="1" lang="en-US" altLang="zh-TW" sz="2000" dirty="0" smtClean="0"/>
              <a:t>:</a:t>
            </a:r>
            <a:r>
              <a:rPr kumimoji="1" lang="zh-TW" altLang="en-US" sz="2000" dirty="0" smtClean="0"/>
              <a:t> 綁定表單輸入資料</a:t>
            </a:r>
            <a:r>
              <a:rPr kumimoji="1" lang="en-US" altLang="zh-TW" sz="2000" dirty="0" smtClean="0"/>
              <a:t>(input,</a:t>
            </a:r>
            <a:r>
              <a:rPr kumimoji="1" lang="zh-TW" altLang="en-US" sz="2000" dirty="0" smtClean="0"/>
              <a:t> </a:t>
            </a:r>
            <a:r>
              <a:rPr kumimoji="1" lang="en-US" altLang="zh-TW" sz="2000" dirty="0" err="1" smtClean="0"/>
              <a:t>textarea</a:t>
            </a:r>
            <a:r>
              <a:rPr kumimoji="1" lang="en-US" altLang="zh-TW" sz="2000" dirty="0" smtClean="0"/>
              <a:t>)</a:t>
            </a:r>
            <a:r>
              <a:rPr kumimoji="1" lang="zh-TW" altLang="en-US" sz="2000" dirty="0" smtClean="0"/>
              <a:t>，使</a:t>
            </a:r>
            <a:r>
              <a:rPr kumimoji="1" lang="en-US" altLang="zh-TW" sz="2000" dirty="0" smtClean="0"/>
              <a:t>controller</a:t>
            </a:r>
            <a:r>
              <a:rPr kumimoji="1" lang="zh-TW" altLang="en-US" sz="2000" dirty="0" smtClean="0"/>
              <a:t>可以取得表單輸入之後再用 </a:t>
            </a:r>
            <a:r>
              <a:rPr kumimoji="1" lang="en-US" altLang="zh-TW" sz="2000" dirty="0" smtClean="0"/>
              <a:t>$http</a:t>
            </a:r>
            <a:r>
              <a:rPr kumimoji="1" lang="zh-TW" altLang="en-US" sz="2000" dirty="0" smtClean="0"/>
              <a:t> 這個</a:t>
            </a:r>
            <a:r>
              <a:rPr kumimoji="1" lang="en-US" altLang="zh-TW" sz="2000" dirty="0" smtClean="0"/>
              <a:t> API</a:t>
            </a:r>
            <a:r>
              <a:rPr kumimoji="1" lang="zh-TW" altLang="en-US" sz="2000" dirty="0" smtClean="0"/>
              <a:t> 到後端進行資料的操作</a:t>
            </a:r>
            <a:endParaRPr kumimoji="1" lang="en-US" altLang="zh-TW" sz="2000" dirty="0" smtClean="0"/>
          </a:p>
          <a:p>
            <a:r>
              <a:rPr kumimoji="1" lang="en-US" altLang="zh-TW" sz="2000" dirty="0" smtClean="0"/>
              <a:t>ng-if</a:t>
            </a:r>
            <a:r>
              <a:rPr kumimoji="1" lang="zh-TW" altLang="en-US" sz="2000" dirty="0" smtClean="0"/>
              <a:t> </a:t>
            </a:r>
            <a:r>
              <a:rPr kumimoji="1" lang="en-US" altLang="zh-TW" sz="2000" dirty="0" smtClean="0"/>
              <a:t>:</a:t>
            </a:r>
            <a:r>
              <a:rPr kumimoji="1" lang="zh-TW" altLang="en-US" sz="2000" dirty="0" smtClean="0"/>
              <a:t> 用來達成前端的動態顯示</a:t>
            </a:r>
            <a:endParaRPr kumimoji="1" lang="en-US" altLang="zh-TW" sz="2000" dirty="0" smtClean="0"/>
          </a:p>
          <a:p>
            <a:r>
              <a:rPr kumimoji="1" lang="en-US" altLang="zh-TW" sz="2000" dirty="0" smtClean="0"/>
              <a:t>ng-click</a:t>
            </a:r>
            <a:r>
              <a:rPr kumimoji="1" lang="zh-TW" altLang="en-US" sz="2000" dirty="0" smtClean="0"/>
              <a:t> </a:t>
            </a:r>
            <a:r>
              <a:rPr kumimoji="1" lang="en-US" altLang="zh-TW" sz="2000" dirty="0" smtClean="0"/>
              <a:t>:</a:t>
            </a:r>
            <a:r>
              <a:rPr kumimoji="1" lang="zh-TW" altLang="en-US" sz="2000" dirty="0" smtClean="0"/>
              <a:t> 觸發按鈕點擊事件</a:t>
            </a:r>
            <a:endParaRPr kumimoji="1" lang="en-US" altLang="zh-TW" sz="2000" dirty="0" smtClean="0"/>
          </a:p>
          <a:p>
            <a:r>
              <a:rPr kumimoji="1" lang="en-US" altLang="zh-TW" sz="2000" dirty="0" smtClean="0"/>
              <a:t>ng-repeat</a:t>
            </a:r>
            <a:r>
              <a:rPr kumimoji="1" lang="zh-TW" altLang="en-US" sz="2000" dirty="0" smtClean="0"/>
              <a:t> </a:t>
            </a:r>
            <a:r>
              <a:rPr kumimoji="1" lang="en-US" altLang="zh-TW" sz="2000" dirty="0" smtClean="0"/>
              <a:t>:</a:t>
            </a:r>
            <a:r>
              <a:rPr kumimoji="1" lang="zh-TW" altLang="en-US" sz="2000" dirty="0" smtClean="0"/>
              <a:t> 遍歷存入 </a:t>
            </a:r>
            <a:r>
              <a:rPr kumimoji="1" lang="en-US" altLang="zh-TW" sz="2000" dirty="0" smtClean="0"/>
              <a:t>$scope</a:t>
            </a:r>
            <a:r>
              <a:rPr kumimoji="1" lang="zh-TW" altLang="en-US" sz="2000" dirty="0" smtClean="0"/>
              <a:t> 裡的資料</a:t>
            </a:r>
            <a:r>
              <a:rPr kumimoji="1" lang="en-US" altLang="zh-TW" sz="2000" dirty="0" smtClean="0"/>
              <a:t>(</a:t>
            </a:r>
            <a:r>
              <a:rPr kumimoji="1" lang="zh-TW" altLang="en-US" sz="2000" dirty="0" smtClean="0"/>
              <a:t>用來顯示文章列表</a:t>
            </a:r>
            <a:r>
              <a:rPr kumimoji="1" lang="en-US" altLang="zh-TW" sz="2000" dirty="0" smtClean="0"/>
              <a:t>)</a:t>
            </a:r>
          </a:p>
          <a:p>
            <a:r>
              <a:rPr kumimoji="1" lang="en-US" altLang="zh-TW" sz="2000" dirty="0" smtClean="0"/>
              <a:t>ng-required</a:t>
            </a:r>
            <a:r>
              <a:rPr kumimoji="1" lang="zh-TW" altLang="en-US" sz="2000" dirty="0" smtClean="0"/>
              <a:t> </a:t>
            </a:r>
            <a:r>
              <a:rPr kumimoji="1" lang="en-US" altLang="zh-TW" sz="2000" dirty="0" smtClean="0"/>
              <a:t>:</a:t>
            </a:r>
            <a:r>
              <a:rPr kumimoji="1" lang="zh-TW" altLang="en-US" sz="2000" dirty="0" smtClean="0"/>
              <a:t> 在表單輸入</a:t>
            </a:r>
            <a:r>
              <a:rPr kumimoji="1" lang="en-US" altLang="zh-TW" sz="2000" dirty="0" smtClean="0"/>
              <a:t>(input,</a:t>
            </a:r>
            <a:r>
              <a:rPr kumimoji="1" lang="zh-TW" altLang="en-US" sz="2000" dirty="0" smtClean="0"/>
              <a:t> </a:t>
            </a:r>
            <a:r>
              <a:rPr kumimoji="1" lang="en-US" altLang="zh-TW" sz="2000" dirty="0" err="1" smtClean="0"/>
              <a:t>textarea</a:t>
            </a:r>
            <a:r>
              <a:rPr kumimoji="1" lang="en-US" altLang="zh-TW" sz="2000" dirty="0" smtClean="0"/>
              <a:t>)</a:t>
            </a:r>
            <a:r>
              <a:rPr kumimoji="1" lang="zh-TW" altLang="en-US" sz="2000" dirty="0" smtClean="0"/>
              <a:t>中添加 </a:t>
            </a:r>
            <a:r>
              <a:rPr kumimoji="1" lang="en-US" altLang="zh-TW" sz="2000" dirty="0" smtClean="0"/>
              <a:t>validator</a:t>
            </a:r>
            <a:r>
              <a:rPr kumimoji="1" lang="zh-TW" altLang="en-US" sz="2000" dirty="0"/>
              <a:t> </a:t>
            </a:r>
            <a:r>
              <a:rPr kumimoji="1" lang="zh-TW" altLang="en-US" sz="2000" dirty="0" smtClean="0"/>
              <a:t>來達成表單在輸入之後才會出現 </a:t>
            </a:r>
            <a:r>
              <a:rPr kumimoji="1" lang="en-US" altLang="zh-TW" sz="2000" dirty="0" smtClean="0"/>
              <a:t>submit</a:t>
            </a:r>
            <a:r>
              <a:rPr kumimoji="1" lang="zh-TW" altLang="en-US" sz="2000" dirty="0" smtClean="0"/>
              <a:t> 按鈕的功能</a:t>
            </a:r>
            <a:endParaRPr kumimoji="1" lang="en-US" altLang="zh-TW" sz="2000" dirty="0" smtClean="0"/>
          </a:p>
        </p:txBody>
      </p:sp>
    </p:spTree>
    <p:extLst>
      <p:ext uri="{BB962C8B-B14F-4D97-AF65-F5344CB8AC3E}">
        <p14:creationId xmlns:p14="http://schemas.microsoft.com/office/powerpoint/2010/main" val="3772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Blog </a:t>
            </a:r>
            <a:r>
              <a:rPr kumimoji="1" lang="zh-TW" altLang="en-US" dirty="0" smtClean="0"/>
              <a:t>操作流程</a:t>
            </a:r>
            <a:endParaRPr kumimoji="1" lang="zh-TW" altLang="en-US" dirty="0"/>
          </a:p>
        </p:txBody>
      </p:sp>
      <p:sp>
        <p:nvSpPr>
          <p:cNvPr id="3" name="內容版面配置區 2"/>
          <p:cNvSpPr>
            <a:spLocks noGrp="1"/>
          </p:cNvSpPr>
          <p:nvPr>
            <p:ph idx="1"/>
          </p:nvPr>
        </p:nvSpPr>
        <p:spPr>
          <a:xfrm>
            <a:off x="677334" y="1324898"/>
            <a:ext cx="8596668" cy="417949"/>
          </a:xfrm>
        </p:spPr>
        <p:txBody>
          <a:bodyPr>
            <a:normAutofit/>
          </a:bodyPr>
          <a:lstStyle/>
          <a:p>
            <a:pPr marL="0" indent="0">
              <a:buNone/>
            </a:pPr>
            <a:r>
              <a:rPr kumimoji="1" lang="zh-TW" altLang="en-US" dirty="0" smtClean="0"/>
              <a:t>以在主頁面顯示文章列表為例：</a:t>
            </a:r>
            <a:endParaRPr kumimoji="1" lang="zh-TW" altLang="en-US" dirty="0"/>
          </a:p>
        </p:txBody>
      </p:sp>
      <p:sp>
        <p:nvSpPr>
          <p:cNvPr id="4" name="矩形 3"/>
          <p:cNvSpPr/>
          <p:nvPr/>
        </p:nvSpPr>
        <p:spPr>
          <a:xfrm>
            <a:off x="871775" y="2112579"/>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mtClean="0"/>
              <a:t>browser</a:t>
            </a:r>
            <a:endParaRPr kumimoji="1" lang="zh-TW" altLang="en-US" dirty="0"/>
          </a:p>
        </p:txBody>
      </p:sp>
      <p:sp>
        <p:nvSpPr>
          <p:cNvPr id="5" name="矩形 4"/>
          <p:cNvSpPr/>
          <p:nvPr/>
        </p:nvSpPr>
        <p:spPr>
          <a:xfrm>
            <a:off x="7925383" y="3258207"/>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router</a:t>
            </a:r>
            <a:endParaRPr kumimoji="1" lang="zh-TW" altLang="en-US" dirty="0"/>
          </a:p>
        </p:txBody>
      </p:sp>
      <p:sp>
        <p:nvSpPr>
          <p:cNvPr id="6" name="矩形 5"/>
          <p:cNvSpPr/>
          <p:nvPr/>
        </p:nvSpPr>
        <p:spPr>
          <a:xfrm>
            <a:off x="6532179" y="4586014"/>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controller</a:t>
            </a:r>
            <a:endParaRPr kumimoji="1" lang="zh-TW" altLang="en-US" dirty="0"/>
          </a:p>
        </p:txBody>
      </p:sp>
      <p:sp>
        <p:nvSpPr>
          <p:cNvPr id="7" name="矩形 6"/>
          <p:cNvSpPr/>
          <p:nvPr/>
        </p:nvSpPr>
        <p:spPr>
          <a:xfrm>
            <a:off x="3737596" y="2112578"/>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router</a:t>
            </a:r>
            <a:endParaRPr kumimoji="1" lang="zh-TW" altLang="en-US" dirty="0"/>
          </a:p>
        </p:txBody>
      </p:sp>
      <p:sp>
        <p:nvSpPr>
          <p:cNvPr id="8" name="矩形 7"/>
          <p:cNvSpPr/>
          <p:nvPr/>
        </p:nvSpPr>
        <p:spPr>
          <a:xfrm>
            <a:off x="256045" y="3288370"/>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a:t>
            </a:r>
            <a:r>
              <a:rPr kumimoji="1" lang="en-US" altLang="zh-TW" dirty="0" err="1" smtClean="0"/>
              <a:t>ome.ejs</a:t>
            </a:r>
            <a:endParaRPr kumimoji="1" lang="zh-TW" altLang="en-US" dirty="0"/>
          </a:p>
        </p:txBody>
      </p:sp>
      <p:sp>
        <p:nvSpPr>
          <p:cNvPr id="9" name="矩形 8"/>
          <p:cNvSpPr/>
          <p:nvPr/>
        </p:nvSpPr>
        <p:spPr>
          <a:xfrm>
            <a:off x="2273738" y="3288371"/>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controller</a:t>
            </a:r>
            <a:endParaRPr kumimoji="1" lang="zh-TW" altLang="en-US" dirty="0"/>
          </a:p>
        </p:txBody>
      </p:sp>
      <p:sp>
        <p:nvSpPr>
          <p:cNvPr id="10" name="矩形 9"/>
          <p:cNvSpPr/>
          <p:nvPr/>
        </p:nvSpPr>
        <p:spPr>
          <a:xfrm>
            <a:off x="5130800" y="3288371"/>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model</a:t>
            </a:r>
            <a:endParaRPr kumimoji="1" lang="zh-TW" altLang="en-US" dirty="0"/>
          </a:p>
        </p:txBody>
      </p:sp>
      <p:sp>
        <p:nvSpPr>
          <p:cNvPr id="11" name="矩形 10"/>
          <p:cNvSpPr/>
          <p:nvPr/>
        </p:nvSpPr>
        <p:spPr>
          <a:xfrm>
            <a:off x="3691654" y="4586014"/>
            <a:ext cx="1393204" cy="45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model</a:t>
            </a:r>
            <a:endParaRPr kumimoji="1" lang="zh-TW" altLang="en-US" dirty="0"/>
          </a:p>
        </p:txBody>
      </p:sp>
      <p:cxnSp>
        <p:nvCxnSpPr>
          <p:cNvPr id="15" name="直線箭頭接點 14"/>
          <p:cNvCxnSpPr/>
          <p:nvPr/>
        </p:nvCxnSpPr>
        <p:spPr>
          <a:xfrm>
            <a:off x="2346143" y="2342574"/>
            <a:ext cx="12378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字方塊 15"/>
          <p:cNvSpPr txBox="1"/>
          <p:nvPr/>
        </p:nvSpPr>
        <p:spPr>
          <a:xfrm>
            <a:off x="2418547" y="1973242"/>
            <a:ext cx="1093076" cy="369332"/>
          </a:xfrm>
          <a:prstGeom prst="rect">
            <a:avLst/>
          </a:prstGeom>
          <a:noFill/>
        </p:spPr>
        <p:txBody>
          <a:bodyPr wrap="square" rtlCol="0">
            <a:spAutoFit/>
          </a:bodyPr>
          <a:lstStyle/>
          <a:p>
            <a:r>
              <a:rPr kumimoji="1" lang="en-US" altLang="zh-TW" dirty="0" smtClean="0"/>
              <a:t>/articles</a:t>
            </a:r>
            <a:endParaRPr kumimoji="1" lang="zh-TW" altLang="en-US" dirty="0"/>
          </a:p>
        </p:txBody>
      </p:sp>
      <p:cxnSp>
        <p:nvCxnSpPr>
          <p:cNvPr id="20" name="直線箭頭接點 19"/>
          <p:cNvCxnSpPr/>
          <p:nvPr/>
        </p:nvCxnSpPr>
        <p:spPr>
          <a:xfrm flipH="1">
            <a:off x="3737596" y="2642134"/>
            <a:ext cx="436178" cy="616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箭頭接點 20"/>
          <p:cNvCxnSpPr/>
          <p:nvPr/>
        </p:nvCxnSpPr>
        <p:spPr>
          <a:xfrm>
            <a:off x="3815255" y="3473037"/>
            <a:ext cx="12378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字方塊 23"/>
          <p:cNvSpPr txBox="1"/>
          <p:nvPr/>
        </p:nvSpPr>
        <p:spPr>
          <a:xfrm>
            <a:off x="6605751" y="3103705"/>
            <a:ext cx="1237885" cy="369332"/>
          </a:xfrm>
          <a:prstGeom prst="rect">
            <a:avLst/>
          </a:prstGeom>
          <a:noFill/>
        </p:spPr>
        <p:txBody>
          <a:bodyPr wrap="square" rtlCol="0">
            <a:spAutoFit/>
          </a:bodyPr>
          <a:lstStyle/>
          <a:p>
            <a:r>
              <a:rPr kumimoji="1" lang="en-US" altLang="zh-TW" dirty="0" smtClean="0"/>
              <a:t>$</a:t>
            </a:r>
            <a:r>
              <a:rPr kumimoji="1" lang="en-US" altLang="zh-TW" dirty="0" err="1" smtClean="0"/>
              <a:t>http.get</a:t>
            </a:r>
            <a:endParaRPr kumimoji="1" lang="zh-TW" altLang="en-US" dirty="0"/>
          </a:p>
        </p:txBody>
      </p:sp>
      <p:cxnSp>
        <p:nvCxnSpPr>
          <p:cNvPr id="25" name="直線箭頭接點 24"/>
          <p:cNvCxnSpPr/>
          <p:nvPr/>
        </p:nvCxnSpPr>
        <p:spPr>
          <a:xfrm>
            <a:off x="6605751" y="3526333"/>
            <a:ext cx="12378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箭頭接點 26"/>
          <p:cNvCxnSpPr/>
          <p:nvPr/>
        </p:nvCxnSpPr>
        <p:spPr>
          <a:xfrm flipH="1">
            <a:off x="7843636" y="3844069"/>
            <a:ext cx="436178" cy="616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箭頭接點 30"/>
          <p:cNvCxnSpPr/>
          <p:nvPr/>
        </p:nvCxnSpPr>
        <p:spPr>
          <a:xfrm flipH="1">
            <a:off x="5208459" y="4721416"/>
            <a:ext cx="12028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箭頭接點 31"/>
          <p:cNvCxnSpPr/>
          <p:nvPr/>
        </p:nvCxnSpPr>
        <p:spPr>
          <a:xfrm>
            <a:off x="5208459" y="4879127"/>
            <a:ext cx="12378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箭頭接點 35"/>
          <p:cNvCxnSpPr/>
          <p:nvPr/>
        </p:nvCxnSpPr>
        <p:spPr>
          <a:xfrm flipH="1" flipV="1">
            <a:off x="6074979" y="3844069"/>
            <a:ext cx="530772" cy="616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字方塊 36"/>
          <p:cNvSpPr txBox="1"/>
          <p:nvPr/>
        </p:nvSpPr>
        <p:spPr>
          <a:xfrm>
            <a:off x="6411311" y="3811538"/>
            <a:ext cx="963449" cy="523220"/>
          </a:xfrm>
          <a:prstGeom prst="rect">
            <a:avLst/>
          </a:prstGeom>
          <a:noFill/>
        </p:spPr>
        <p:txBody>
          <a:bodyPr wrap="square" rtlCol="0">
            <a:spAutoFit/>
          </a:bodyPr>
          <a:lstStyle/>
          <a:p>
            <a:r>
              <a:rPr kumimoji="1" lang="en-US" altLang="zh-TW" sz="1400" dirty="0"/>
              <a:t>a</a:t>
            </a:r>
            <a:r>
              <a:rPr kumimoji="1" lang="en-US" altLang="zh-TW" sz="1400" dirty="0" smtClean="0"/>
              <a:t>rticles</a:t>
            </a:r>
            <a:r>
              <a:rPr kumimoji="1" lang="zh-TW" altLang="en-US" sz="1400" dirty="0" smtClean="0"/>
              <a:t> </a:t>
            </a:r>
            <a:r>
              <a:rPr kumimoji="1" lang="en-US" altLang="zh-TW" sz="1400" dirty="0" smtClean="0"/>
              <a:t>data</a:t>
            </a:r>
            <a:endParaRPr kumimoji="1" lang="zh-TW" altLang="en-US" sz="1400" dirty="0"/>
          </a:p>
        </p:txBody>
      </p:sp>
      <p:cxnSp>
        <p:nvCxnSpPr>
          <p:cNvPr id="38" name="直線箭頭接點 37"/>
          <p:cNvCxnSpPr/>
          <p:nvPr/>
        </p:nvCxnSpPr>
        <p:spPr>
          <a:xfrm flipH="1">
            <a:off x="3815255" y="3634116"/>
            <a:ext cx="12028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箭頭接點 38"/>
          <p:cNvCxnSpPr/>
          <p:nvPr/>
        </p:nvCxnSpPr>
        <p:spPr>
          <a:xfrm flipH="1">
            <a:off x="1719898" y="3473037"/>
            <a:ext cx="4268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箭頭接點 45"/>
          <p:cNvCxnSpPr/>
          <p:nvPr/>
        </p:nvCxnSpPr>
        <p:spPr>
          <a:xfrm>
            <a:off x="1723110" y="3634116"/>
            <a:ext cx="4466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文字方塊 48"/>
          <p:cNvSpPr txBox="1"/>
          <p:nvPr/>
        </p:nvSpPr>
        <p:spPr>
          <a:xfrm>
            <a:off x="1521369" y="3795195"/>
            <a:ext cx="850170" cy="400110"/>
          </a:xfrm>
          <a:prstGeom prst="rect">
            <a:avLst/>
          </a:prstGeom>
          <a:noFill/>
        </p:spPr>
        <p:txBody>
          <a:bodyPr wrap="square" rtlCol="0">
            <a:spAutoFit/>
          </a:bodyPr>
          <a:lstStyle/>
          <a:p>
            <a:r>
              <a:rPr kumimoji="1" lang="en-US" altLang="zh-TW" sz="1000" dirty="0" smtClean="0"/>
              <a:t>Angular</a:t>
            </a:r>
            <a:r>
              <a:rPr kumimoji="1" lang="zh-TW" altLang="en-US" sz="1000" dirty="0" smtClean="0"/>
              <a:t> 雙向資料綁定</a:t>
            </a:r>
            <a:endParaRPr kumimoji="1" lang="zh-TW" altLang="en-US" sz="1000" dirty="0"/>
          </a:p>
        </p:txBody>
      </p:sp>
      <p:cxnSp>
        <p:nvCxnSpPr>
          <p:cNvPr id="50" name="直線箭頭接點 49"/>
          <p:cNvCxnSpPr/>
          <p:nvPr/>
        </p:nvCxnSpPr>
        <p:spPr>
          <a:xfrm flipH="1" flipV="1">
            <a:off x="1899446" y="2663333"/>
            <a:ext cx="472093" cy="534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字方塊 51"/>
          <p:cNvSpPr txBox="1"/>
          <p:nvPr/>
        </p:nvSpPr>
        <p:spPr>
          <a:xfrm>
            <a:off x="2169799" y="2776582"/>
            <a:ext cx="867104" cy="246221"/>
          </a:xfrm>
          <a:prstGeom prst="rect">
            <a:avLst/>
          </a:prstGeom>
          <a:noFill/>
        </p:spPr>
        <p:txBody>
          <a:bodyPr wrap="square" rtlCol="0">
            <a:spAutoFit/>
          </a:bodyPr>
          <a:lstStyle/>
          <a:p>
            <a:r>
              <a:rPr kumimoji="1" lang="en-US" altLang="zh-TW" sz="1000" smtClean="0"/>
              <a:t>render</a:t>
            </a:r>
            <a:r>
              <a:rPr kumimoji="1" lang="zh-TW" altLang="en-US" sz="1000" dirty="0" smtClean="0"/>
              <a:t> 畫面</a:t>
            </a:r>
            <a:endParaRPr kumimoji="1" lang="zh-TW" altLang="en-US" sz="1000" dirty="0"/>
          </a:p>
        </p:txBody>
      </p:sp>
    </p:spTree>
    <p:extLst>
      <p:ext uri="{BB962C8B-B14F-4D97-AF65-F5344CB8AC3E}">
        <p14:creationId xmlns:p14="http://schemas.microsoft.com/office/powerpoint/2010/main" val="9456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zh-TW" altLang="en-US" dirty="0" smtClean="0"/>
              <a:t>功能</a:t>
            </a:r>
            <a:endParaRPr kumimoji="1" lang="zh-TW" altLang="en-US" dirty="0"/>
          </a:p>
        </p:txBody>
      </p:sp>
      <p:sp>
        <p:nvSpPr>
          <p:cNvPr id="3" name="內容版面配置區 2"/>
          <p:cNvSpPr>
            <a:spLocks noGrp="1"/>
          </p:cNvSpPr>
          <p:nvPr>
            <p:ph idx="1"/>
          </p:nvPr>
        </p:nvSpPr>
        <p:spPr>
          <a:xfrm>
            <a:off x="677334" y="1656091"/>
            <a:ext cx="8596668" cy="3880773"/>
          </a:xfrm>
        </p:spPr>
        <p:txBody>
          <a:bodyPr>
            <a:normAutofit/>
          </a:bodyPr>
          <a:lstStyle/>
          <a:p>
            <a:r>
              <a:rPr kumimoji="1" lang="zh-TW" altLang="en-US" sz="2000" dirty="0"/>
              <a:t>使用者註冊、登入、</a:t>
            </a:r>
            <a:r>
              <a:rPr kumimoji="1" lang="zh-TW" altLang="en-US" sz="2000" dirty="0" smtClean="0"/>
              <a:t>登出</a:t>
            </a:r>
            <a:endParaRPr kumimoji="1" lang="en-US" altLang="zh-TW" sz="2000" dirty="0" smtClean="0"/>
          </a:p>
          <a:p>
            <a:r>
              <a:rPr kumimoji="1" lang="zh-TW" altLang="en-US" sz="2000" dirty="0" smtClean="0"/>
              <a:t>文章的 </a:t>
            </a:r>
            <a:r>
              <a:rPr kumimoji="1" lang="en-US" altLang="zh-TW" sz="2000" dirty="0" smtClean="0"/>
              <a:t>CRUD (create, read, update, delete)</a:t>
            </a:r>
          </a:p>
          <a:p>
            <a:r>
              <a:rPr kumimoji="1" lang="zh-TW" altLang="en-US" sz="2000" dirty="0" smtClean="0"/>
              <a:t>可以在文章中新增留言，並可以在新增後編輯或刪除留言</a:t>
            </a:r>
            <a:endParaRPr kumimoji="1" lang="en-US" altLang="zh-TW" sz="2000" dirty="0" smtClean="0"/>
          </a:p>
          <a:p>
            <a:r>
              <a:rPr kumimoji="1" lang="zh-TW" altLang="en-US" sz="2000" dirty="0" smtClean="0"/>
              <a:t>透過輸入關鍵字對應到文章 </a:t>
            </a:r>
            <a:r>
              <a:rPr kumimoji="1" lang="en-US" altLang="zh-TW" sz="2000" dirty="0" smtClean="0"/>
              <a:t>title</a:t>
            </a:r>
            <a:r>
              <a:rPr kumimoji="1" lang="zh-TW" altLang="en-US" sz="2000" dirty="0" smtClean="0"/>
              <a:t> 或 </a:t>
            </a:r>
            <a:r>
              <a:rPr kumimoji="1" lang="en-US" altLang="zh-TW" sz="2000" dirty="0" smtClean="0"/>
              <a:t>author</a:t>
            </a:r>
            <a:r>
              <a:rPr kumimoji="1" lang="zh-TW" altLang="en-US" sz="2000" dirty="0" smtClean="0"/>
              <a:t> 來搜尋文章</a:t>
            </a:r>
            <a:endParaRPr kumimoji="1" lang="en-US" altLang="zh-TW" sz="2000" dirty="0" smtClean="0"/>
          </a:p>
        </p:txBody>
      </p:sp>
    </p:spTree>
    <p:extLst>
      <p:ext uri="{BB962C8B-B14F-4D97-AF65-F5344CB8AC3E}">
        <p14:creationId xmlns:p14="http://schemas.microsoft.com/office/powerpoint/2010/main" val="683191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多面向</Template>
  <TotalTime>1343</TotalTime>
  <Words>707</Words>
  <Application>Microsoft Macintosh PowerPoint</Application>
  <PresentationFormat>寬螢幕</PresentationFormat>
  <Paragraphs>91</Paragraphs>
  <Slides>13</Slides>
  <Notes>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vt:i4>
      </vt:variant>
    </vt:vector>
  </HeadingPairs>
  <TitlesOfParts>
    <vt:vector size="22" baseType="lpstr">
      <vt:lpstr>Calibri</vt:lpstr>
      <vt:lpstr>PMingLiU</vt:lpstr>
      <vt:lpstr>Trebuchet MS</vt:lpstr>
      <vt:lpstr>Wingdings 3</vt:lpstr>
      <vt:lpstr>Yuanti TC</vt:lpstr>
      <vt:lpstr>微軟正黑體</vt:lpstr>
      <vt:lpstr>新細明體</vt:lpstr>
      <vt:lpstr>Arial</vt:lpstr>
      <vt:lpstr>平面</vt:lpstr>
      <vt:lpstr>Blog project</vt:lpstr>
      <vt:lpstr>Express 應用程式產生器 </vt:lpstr>
      <vt:lpstr>Node.js </vt:lpstr>
      <vt:lpstr>RESTful API</vt:lpstr>
      <vt:lpstr>MongoDB</vt:lpstr>
      <vt:lpstr>Mongoose</vt:lpstr>
      <vt:lpstr>AngularJS</vt:lpstr>
      <vt:lpstr>Blog 操作流程</vt:lpstr>
      <vt:lpstr>功能</vt:lpstr>
      <vt:lpstr>可新增之功能</vt:lpstr>
      <vt:lpstr>時間規劃</vt:lpstr>
      <vt:lpstr>Demo &amp;&amp; QA</vt:lpstr>
      <vt:lpstr>Thanks~~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dc:title>
  <dc:creator>竣宇 陳</dc:creator>
  <cp:lastModifiedBy>竣宇 陳</cp:lastModifiedBy>
  <cp:revision>130</cp:revision>
  <dcterms:created xsi:type="dcterms:W3CDTF">2018-08-13T10:40:16Z</dcterms:created>
  <dcterms:modified xsi:type="dcterms:W3CDTF">2018-08-15T02:44:28Z</dcterms:modified>
</cp:coreProperties>
</file>