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62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57" r:id="rId21"/>
  </p:sldIdLst>
  <p:sldSz cx="12192000" cy="6858000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  <a:srgbClr val="F3A261"/>
    <a:srgbClr val="EB8B75"/>
    <a:srgbClr val="2A9D8E"/>
    <a:srgbClr val="E6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478" autoAdjust="0"/>
  </p:normalViewPr>
  <p:slideViewPr>
    <p:cSldViewPr snapToGrid="0">
      <p:cViewPr varScale="1">
        <p:scale>
          <a:sx n="66" d="100"/>
          <a:sy n="66" d="100"/>
        </p:scale>
        <p:origin x="1083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991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0E63-FB0A-4695-A2C6-A11130C5B841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DDCF3-CFAA-41C3-B492-3ED2D148C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DFF8-AB2B-40F8-B06A-8E222FD0D9A9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C43F-8D2C-427C-A59C-E5DD8194A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6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Viete čo majú spoločné bežný,</a:t>
            </a:r>
            <a:r>
              <a:rPr lang="sk-SK" baseline="0" dirty="0" smtClean="0"/>
              <a:t> </a:t>
            </a:r>
            <a:r>
              <a:rPr lang="sk-SK" dirty="0" smtClean="0"/>
              <a:t>neznalý používatelia moderných technológií a rybičky v jazere?</a:t>
            </a:r>
            <a:endParaRPr lang="sk-SK" baseline="0" dirty="0" smtClean="0"/>
          </a:p>
          <a:p>
            <a:r>
              <a:rPr lang="sk-SK" baseline="0" dirty="0" smtClean="0"/>
              <a:t>Že sa veľmi ľahko nechajú nachytať</a:t>
            </a:r>
          </a:p>
          <a:p>
            <a:endParaRPr lang="sk-SK" baseline="0" dirty="0" smtClean="0"/>
          </a:p>
          <a:p>
            <a:r>
              <a:rPr lang="sk-SK" baseline="0" dirty="0" smtClean="0">
                <a:sym typeface="Wingdings" panose="05000000000000000000" pitchFamily="2" charset="2"/>
              </a:rPr>
              <a:t>Po uvedomení si tohto faktu, som bol motivovaný vytvoriť niečo, čo môže používať hocikto, aj ľudia bez technického vzdelania a následne zistiť </a:t>
            </a:r>
            <a:r>
              <a:rPr lang="sk-SK" baseline="0" dirty="0" err="1" smtClean="0">
                <a:sym typeface="Wingdings" panose="05000000000000000000" pitchFamily="2" charset="2"/>
              </a:rPr>
              <a:t>infomácie</a:t>
            </a:r>
            <a:r>
              <a:rPr lang="sk-SK" baseline="0" dirty="0" smtClean="0">
                <a:sym typeface="Wingdings" panose="05000000000000000000" pitchFamily="2" charset="2"/>
              </a:rPr>
              <a:t> o základnej funkčnosti určitých technológií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1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1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9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5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9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3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3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19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3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8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aseline="0" dirty="0" smtClean="0"/>
              <a:t>Používal niekto z vás takéto alebo podobné zariadenia? (haha)</a:t>
            </a:r>
          </a:p>
          <a:p>
            <a:endParaRPr lang="sk-SK" baseline="0" dirty="0" smtClean="0"/>
          </a:p>
          <a:p>
            <a:r>
              <a:rPr lang="sk-SK" baseline="0" dirty="0" smtClean="0"/>
              <a:t>Ak by som sa túto istú otázku spýtal na základnej škole v </a:t>
            </a:r>
            <a:r>
              <a:rPr lang="sk-SK" baseline="0" dirty="0" err="1" smtClean="0"/>
              <a:t>tiede</a:t>
            </a:r>
            <a:r>
              <a:rPr lang="sk-SK" baseline="0" dirty="0" smtClean="0"/>
              <a:t> 5. ročníku – vysmiali by ma a mysleli by si že som asi zaostalí</a:t>
            </a:r>
            <a:endParaRPr lang="sk-SK" dirty="0" smtClean="0"/>
          </a:p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7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Ale akonáhle by som sa spýtal tú istú otázku spýtal s týmto obrázkom,</a:t>
            </a:r>
            <a:r>
              <a:rPr lang="sk-SK" baseline="0" dirty="0" smtClean="0"/>
              <a:t> počet zabávajúcich sa by radikálne klesol</a:t>
            </a:r>
          </a:p>
          <a:p>
            <a:endParaRPr lang="sk-SK" baseline="0" dirty="0" smtClean="0"/>
          </a:p>
          <a:p>
            <a:r>
              <a:rPr lang="sk-SK" baseline="0" dirty="0" smtClean="0"/>
              <a:t>Predstavme si rovnaký scenár len o 5 rokov, silno pochybujem, že by sa hocikto zasmial</a:t>
            </a:r>
          </a:p>
          <a:p>
            <a:r>
              <a:rPr lang="sk-SK" baseline="0" dirty="0" smtClean="0"/>
              <a:t>...</a:t>
            </a:r>
          </a:p>
          <a:p>
            <a:r>
              <a:rPr lang="sk-SK" baseline="0" dirty="0" smtClean="0"/>
              <a:t>Znie to možno vtipne, ale je to realita</a:t>
            </a:r>
            <a:endParaRPr lang="en-GB" dirty="0" smtClean="0"/>
          </a:p>
          <a:p>
            <a:r>
              <a:rPr lang="sk-SK" baseline="0" dirty="0" smtClean="0"/>
              <a:t>Knihy ako ich poznáme sú čoraz viac nahrádzané </a:t>
            </a:r>
            <a:r>
              <a:rPr lang="sk-SK" baseline="0" dirty="0" err="1" smtClean="0"/>
              <a:t>PDFkami</a:t>
            </a:r>
            <a:r>
              <a:rPr lang="sk-SK" baseline="0" dirty="0" smtClean="0"/>
              <a:t> v počítačoch, telefónoch, e-čítačkami a ... Tak... Ďalej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Tento pohľad</a:t>
            </a:r>
            <a:r>
              <a:rPr lang="sk-SK" baseline="0" dirty="0" smtClean="0"/>
              <a:t>, bude do pár rokov úplne nahradený, pravda ak ešte nie je  ...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9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... Týmto</a:t>
            </a:r>
          </a:p>
          <a:p>
            <a:endParaRPr lang="sk-SK" dirty="0" smtClean="0"/>
          </a:p>
          <a:p>
            <a:r>
              <a:rPr lang="sk-SK" dirty="0" smtClean="0"/>
              <a:t>Určite</a:t>
            </a:r>
            <a:r>
              <a:rPr lang="sk-SK" baseline="0" dirty="0" smtClean="0"/>
              <a:t> si hovoríte ž</a:t>
            </a:r>
            <a:r>
              <a:rPr lang="sk-SK" dirty="0" smtClean="0"/>
              <a:t>e to je smutné .... Ale </a:t>
            </a:r>
            <a:r>
              <a:rPr lang="sk-SK" baseline="0" dirty="0" smtClean="0"/>
              <a:t>prečo?! Prečo by tento fakt mal byť vnímaný </a:t>
            </a:r>
            <a:r>
              <a:rPr lang="sk-SK" baseline="0" dirty="0" err="1" smtClean="0"/>
              <a:t>negatiívne</a:t>
            </a:r>
            <a:r>
              <a:rPr lang="sk-SK" baseline="0" dirty="0" smtClean="0"/>
              <a:t>, veď dnešné </a:t>
            </a:r>
            <a:r>
              <a:rPr lang="sk-SK" baseline="0" dirty="0" err="1" smtClean="0"/>
              <a:t>smart</a:t>
            </a:r>
            <a:r>
              <a:rPr lang="sk-SK" baseline="0" dirty="0" smtClean="0"/>
              <a:t> zariadenia dokážu oveľa viac ako nám len poskytovať holé informácie.</a:t>
            </a:r>
          </a:p>
          <a:p>
            <a:r>
              <a:rPr lang="sk-SK" baseline="0" dirty="0" smtClean="0"/>
              <a:t>Je to nová doba s novými spôsobmi</a:t>
            </a:r>
          </a:p>
          <a:p>
            <a:endParaRPr lang="sk-SK" baseline="0" dirty="0" smtClean="0"/>
          </a:p>
          <a:p>
            <a:r>
              <a:rPr lang="sk-SK" baseline="0" dirty="0" smtClean="0"/>
              <a:t>// Takže ak by vám počas mojej prezentácie napadla otázka: „A prečo nie PDF-</a:t>
            </a:r>
            <a:r>
              <a:rPr lang="sk-SK" baseline="0" dirty="0" err="1" smtClean="0"/>
              <a:t>ko</a:t>
            </a:r>
            <a:r>
              <a:rPr lang="sk-SK" baseline="0" dirty="0" smtClean="0"/>
              <a:t>?“,</a:t>
            </a:r>
          </a:p>
          <a:p>
            <a:r>
              <a:rPr lang="sk-SK" baseline="0" dirty="0" smtClean="0"/>
              <a:t>// zamyslite sa či chceme spraviť všetko preto aby sa naša práca dostala medzi ľudí, medzi budúcu generáciu, alebo aby tu bo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Toto je Felix</a:t>
            </a:r>
          </a:p>
          <a:p>
            <a:r>
              <a:rPr lang="sk-SK" dirty="0" smtClean="0"/>
              <a:t>-   Felix</a:t>
            </a:r>
            <a:r>
              <a:rPr lang="sk-SK" baseline="0" dirty="0" smtClean="0"/>
              <a:t> je šikovný a pracovitý, študent Informatiky, ktorý sa už nejaký ten čas venuje sieťam. Baví ho to a najviac sa zaujíma o bezpečnosť na </a:t>
            </a:r>
            <a:r>
              <a:rPr lang="sk-SK" baseline="0" dirty="0" err="1" smtClean="0"/>
              <a:t>bezdrótových</a:t>
            </a:r>
            <a:r>
              <a:rPr lang="sk-SK" baseline="0" dirty="0" smtClean="0"/>
              <a:t> sieťach – tzv. </a:t>
            </a:r>
            <a:r>
              <a:rPr lang="sk-SK" baseline="0" dirty="0" err="1" smtClean="0"/>
              <a:t>Wifinách</a:t>
            </a:r>
            <a:endParaRPr lang="sk-SK" baseline="0" dirty="0" smtClean="0"/>
          </a:p>
          <a:p>
            <a:pPr marL="171450" indent="-171450">
              <a:buFontTx/>
              <a:buChar char="-"/>
            </a:pPr>
            <a:r>
              <a:rPr lang="sk-SK" baseline="0" dirty="0" smtClean="0"/>
              <a:t>Nie je to žiaden génius, ale môžeme o ňom povedať že sa v tom vyzná a má dostatok znalostí na uvedenie hocikoho do tejto problematiky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Denno-denne sa stretáva s otázkami a frázami ako ... (</a:t>
            </a:r>
            <a:r>
              <a:rPr lang="sk-SK" baseline="0" dirty="0" err="1" smtClean="0"/>
              <a:t>animation</a:t>
            </a:r>
            <a:r>
              <a:rPr lang="sk-SK" baseline="0" dirty="0" smtClean="0"/>
              <a:t> no </a:t>
            </a:r>
            <a:r>
              <a:rPr lang="sk-SK" baseline="0" dirty="0" err="1" smtClean="0"/>
              <a:t>problem</a:t>
            </a:r>
            <a:r>
              <a:rPr lang="sk-SK" baseline="0" dirty="0" smtClean="0"/>
              <a:t>)  a chcel by niečo urobiť s takouto neznalosťou ľudí</a:t>
            </a:r>
          </a:p>
          <a:p>
            <a:pPr marL="171450" indent="-171450">
              <a:buFontTx/>
              <a:buChar char="-"/>
            </a:pPr>
            <a:r>
              <a:rPr lang="sk-SK" baseline="0" dirty="0" smtClean="0"/>
              <a:t>Presne preto sa rozhodol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4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1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C43F-8D2C-427C-A59C-E5DD8194AA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6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ECAF-DD63-4D89-BB9C-C4596798D183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7B36-AF19-4691-9D01-50B496AA0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Ã½sledok vyhÄ¾adÃ¡vania obrÃ¡zkov pre dopyt people on their phon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0" y="1918010"/>
            <a:ext cx="5275657" cy="29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kupina 3"/>
          <p:cNvGrpSpPr/>
          <p:nvPr/>
        </p:nvGrpSpPr>
        <p:grpSpPr>
          <a:xfrm>
            <a:off x="6584677" y="1561171"/>
            <a:ext cx="4852454" cy="3845507"/>
            <a:chOff x="6757099" y="1561171"/>
            <a:chExt cx="4852454" cy="3845507"/>
          </a:xfrm>
        </p:grpSpPr>
        <p:pic>
          <p:nvPicPr>
            <p:cNvPr id="1026" name="Picture 2" descr="VÃ½sledok vyhÄ¾adÃ¡vania obrÃ¡zkov pre dopyt carp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099" y="1561171"/>
              <a:ext cx="3868823" cy="258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Ã½sledok vyhÄ¾adÃ¡vania obrÃ¡zkov pre dopyt carp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92250" y="3186636"/>
              <a:ext cx="3317303" cy="222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4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0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30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29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1"/>
            <a:ext cx="2069129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2"/>
            <a:ext cx="2069129" cy="36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2"/>
            <a:ext cx="2069128" cy="36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3"/>
            <a:ext cx="2069128" cy="36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1" cy="36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1068659" y="1468049"/>
            <a:ext cx="10054683" cy="2387600"/>
          </a:xfrm>
        </p:spPr>
        <p:txBody>
          <a:bodyPr/>
          <a:lstStyle/>
          <a:p>
            <a:r>
              <a:rPr lang="sk-SK" dirty="0" smtClean="0">
                <a:solidFill>
                  <a:srgbClr val="264653"/>
                </a:solidFill>
              </a:rPr>
              <a:t>Bezpečnostné protokoly </a:t>
            </a:r>
            <a:r>
              <a:rPr lang="sk-SK" dirty="0" smtClean="0">
                <a:solidFill>
                  <a:srgbClr val="264653"/>
                </a:solidFill>
              </a:rPr>
              <a:t>bezdrôtových sietí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400" dirty="0" smtClean="0">
                <a:solidFill>
                  <a:srgbClr val="F3A261"/>
                </a:solidFill>
              </a:rPr>
              <a:t>učebná pomôcka</a:t>
            </a:r>
            <a:endParaRPr lang="en-GB" sz="4400" dirty="0">
              <a:solidFill>
                <a:srgbClr val="F3A261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sk-SK" dirty="0" smtClean="0">
                <a:solidFill>
                  <a:srgbClr val="264653"/>
                </a:solidFill>
              </a:rPr>
              <a:t>Andrej Szalma IV.IT</a:t>
            </a:r>
            <a:endParaRPr lang="en-GB" dirty="0">
              <a:solidFill>
                <a:srgbClr val="2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24" y="1623895"/>
            <a:ext cx="3313553" cy="3364888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3854605" y="5303780"/>
            <a:ext cx="44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264653"/>
                </a:solidFill>
                <a:latin typeface="+mj-lt"/>
                <a:ea typeface="+mj-ea"/>
                <a:cs typeface="+mj-cs"/>
              </a:rPr>
              <a:t>Github.com/</a:t>
            </a:r>
            <a:r>
              <a:rPr lang="sk-SK" sz="3200" dirty="0" err="1">
                <a:solidFill>
                  <a:srgbClr val="264653"/>
                </a:solidFill>
                <a:latin typeface="+mj-lt"/>
                <a:ea typeface="+mj-ea"/>
                <a:cs typeface="+mj-cs"/>
              </a:rPr>
              <a:t>andycko</a:t>
            </a:r>
            <a:r>
              <a:rPr lang="sk-SK" sz="3200" dirty="0">
                <a:solidFill>
                  <a:srgbClr val="264653"/>
                </a:solidFill>
                <a:latin typeface="+mj-lt"/>
                <a:ea typeface="+mj-ea"/>
                <a:cs typeface="+mj-cs"/>
              </a:rPr>
              <a:t>/Felix</a:t>
            </a:r>
            <a:endParaRPr lang="en-GB" sz="3200" dirty="0">
              <a:solidFill>
                <a:srgbClr val="26465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47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samsung galaxy s9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4328" r="28161" b="5400"/>
          <a:stretch/>
        </p:blipFill>
        <p:spPr bwMode="auto">
          <a:xfrm>
            <a:off x="2891176" y="1356851"/>
            <a:ext cx="2114094" cy="43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ok vyhÄ¾adÃ¡vania obrÃ¡zkov pre dopyt iphone x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8945" r="9926" b="9540"/>
          <a:stretch/>
        </p:blipFill>
        <p:spPr bwMode="auto">
          <a:xfrm flipH="1">
            <a:off x="7159050" y="1327354"/>
            <a:ext cx="2233248" cy="44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Ã½sledok vyhÄ¾adÃ¡vania obrÃ¡zkov pre dopyt boo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81" y="1121181"/>
            <a:ext cx="4615639" cy="46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Ãºvisiaci obrÃ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8788"/>
          <a:stretch/>
        </p:blipFill>
        <p:spPr bwMode="auto">
          <a:xfrm>
            <a:off x="1081940" y="1912435"/>
            <a:ext cx="4876800" cy="30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Ãºvisiaci obrÃ¡zo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 b="13429"/>
          <a:stretch/>
        </p:blipFill>
        <p:spPr bwMode="auto">
          <a:xfrm>
            <a:off x="7040680" y="1911600"/>
            <a:ext cx="4069380" cy="30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62" y="1969902"/>
            <a:ext cx="3517428" cy="2962800"/>
          </a:xfrm>
          <a:prstGeom prst="rect">
            <a:avLst/>
          </a:prstGeom>
          <a:noFill/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91" y="1947600"/>
            <a:ext cx="4487015" cy="29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63" y="1120878"/>
            <a:ext cx="2315674" cy="4616245"/>
          </a:xfrm>
          <a:prstGeom prst="rect">
            <a:avLst/>
          </a:prstGeom>
          <a:effectLst/>
        </p:spPr>
      </p:pic>
      <p:sp>
        <p:nvSpPr>
          <p:cNvPr id="5" name="TextovéPole 4"/>
          <p:cNvSpPr txBox="1"/>
          <p:nvPr/>
        </p:nvSpPr>
        <p:spPr>
          <a:xfrm rot="756935">
            <a:off x="8147662" y="4156736"/>
            <a:ext cx="2839536" cy="104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8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Prečo musí to </a:t>
            </a:r>
            <a:r>
              <a:rPr lang="sk-SK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heslo</a:t>
            </a:r>
            <a:r>
              <a:rPr lang="sk-SK" sz="28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 byť tak dlhé</a:t>
            </a:r>
            <a:r>
              <a:rPr lang="sk-SK" sz="3200" dirty="0" smtClean="0">
                <a:solidFill>
                  <a:srgbClr val="264653"/>
                </a:solidFill>
                <a:latin typeface="Franklin Gothic Demi Cond" panose="020B0706030402020204" pitchFamily="34" charset="0"/>
                <a:ea typeface="Adobe Fan Heiti Std B" panose="020B0700000000000000" pitchFamily="34" charset="-128"/>
                <a:cs typeface="Adobe Devanagari" panose="02040503050201020203" pitchFamily="18" charset="0"/>
              </a:rPr>
              <a:t>...</a:t>
            </a:r>
            <a:endParaRPr lang="en-GB" sz="2800" dirty="0" smtClean="0">
              <a:solidFill>
                <a:srgbClr val="264653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bdélník 5"/>
          <p:cNvSpPr/>
          <p:nvPr/>
        </p:nvSpPr>
        <p:spPr>
          <a:xfrm rot="20875579">
            <a:off x="687980" y="4258202"/>
            <a:ext cx="3634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>
                <a:solidFill>
                  <a:srgbClr val="264653"/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Ak sa ti nikto nepozerá do mobilu, tvoje údaje sú v </a:t>
            </a:r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BEZPEČÍ</a:t>
            </a:r>
            <a:r>
              <a:rPr lang="sk-SK" sz="2000" b="1" dirty="0" smtClean="0">
                <a:solidFill>
                  <a:srgbClr val="264653"/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!</a:t>
            </a:r>
            <a:endParaRPr lang="en-GB" sz="2000" dirty="0"/>
          </a:p>
        </p:txBody>
      </p:sp>
      <p:sp>
        <p:nvSpPr>
          <p:cNvPr id="7" name="Obdélník 6"/>
          <p:cNvSpPr/>
          <p:nvPr/>
        </p:nvSpPr>
        <p:spPr>
          <a:xfrm rot="371744">
            <a:off x="805796" y="1440484"/>
            <a:ext cx="3399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Aha! </a:t>
            </a:r>
            <a:r>
              <a:rPr lang="sk-SK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FREE WIFI bez hesla</a:t>
            </a:r>
            <a:r>
              <a:rPr lang="sk-SK" sz="3200" dirty="0" smtClean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Adobe Gothic Std B" panose="020B0800000000000000" pitchFamily="34" charset="-128"/>
              </a:rPr>
              <a:t>, super!</a:t>
            </a:r>
            <a:endParaRPr lang="en-GB" sz="3200" dirty="0">
              <a:latin typeface="Franklin Gothic Demi" panose="020B0703020102020204" pitchFamily="34" charset="0"/>
            </a:endParaRPr>
          </a:p>
        </p:txBody>
      </p:sp>
      <p:sp>
        <p:nvSpPr>
          <p:cNvPr id="8" name="Obdélník 7"/>
          <p:cNvSpPr/>
          <p:nvPr/>
        </p:nvSpPr>
        <p:spPr>
          <a:xfrm rot="20733268">
            <a:off x="8176873" y="1226087"/>
            <a:ext cx="3391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 Black" panose="020B0A04020102020204" pitchFamily="34" charset="0"/>
              </a:rPr>
              <a:t>Kto je to ten </a:t>
            </a:r>
            <a:r>
              <a:rPr lang="sk-SK" sz="2400" dirty="0" smtClean="0">
                <a:solidFill>
                  <a:srgbClr val="F3A261"/>
                </a:solidFill>
                <a:latin typeface="Arial Black" panose="020B0A04020102020204" pitchFamily="34" charset="0"/>
              </a:rPr>
              <a:t>WEP</a:t>
            </a:r>
            <a:r>
              <a:rPr lang="sk-SK" sz="2400" dirty="0" smtClean="0">
                <a:latin typeface="Arial Black" panose="020B0A04020102020204" pitchFamily="34" charset="0"/>
              </a:rPr>
              <a:t>, či </a:t>
            </a:r>
            <a:r>
              <a:rPr lang="sk-SK" sz="2400" dirty="0" smtClean="0">
                <a:solidFill>
                  <a:srgbClr val="F3A261"/>
                </a:solidFill>
                <a:latin typeface="Arial Black" panose="020B0A04020102020204" pitchFamily="34" charset="0"/>
              </a:rPr>
              <a:t>WPA</a:t>
            </a:r>
            <a:r>
              <a:rPr lang="sk-SK" sz="2400" dirty="0" smtClean="0">
                <a:latin typeface="Arial Black" panose="020B0A04020102020204" pitchFamily="34" charset="0"/>
              </a:rPr>
              <a:t>, či jak sa to vlastne volá?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08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2" cy="36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google pixel mockup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04875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2" y="1607220"/>
            <a:ext cx="2069132" cy="36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426</Words>
  <Application>Microsoft Office PowerPoint</Application>
  <PresentationFormat>Širokoúhlá obrazovka</PresentationFormat>
  <Paragraphs>53</Paragraphs>
  <Slides>20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31" baseType="lpstr">
      <vt:lpstr>Adobe Fan Heiti Std B</vt:lpstr>
      <vt:lpstr>Adobe Gothic Std B</vt:lpstr>
      <vt:lpstr>Adobe Devanagari</vt:lpstr>
      <vt:lpstr>Arial</vt:lpstr>
      <vt:lpstr>Arial Black</vt:lpstr>
      <vt:lpstr>Calibri</vt:lpstr>
      <vt:lpstr>Calibri Light</vt:lpstr>
      <vt:lpstr>Franklin Gothic Demi</vt:lpstr>
      <vt:lpstr>Franklin Gothic Demi Cond</vt:lpstr>
      <vt:lpstr>Wingdings</vt:lpstr>
      <vt:lpstr>Motiv Office</vt:lpstr>
      <vt:lpstr>Prezentace aplikace PowerPoint</vt:lpstr>
      <vt:lpstr>Bezpečnostné protokoly bezdrôtových sietí učebná pomôcka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Andrej Szalma</dc:creator>
  <cp:lastModifiedBy>Andrej Szalma</cp:lastModifiedBy>
  <cp:revision>28</cp:revision>
  <dcterms:created xsi:type="dcterms:W3CDTF">2019-03-03T09:37:58Z</dcterms:created>
  <dcterms:modified xsi:type="dcterms:W3CDTF">2019-04-10T08:14:03Z</dcterms:modified>
</cp:coreProperties>
</file>