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83" d="100"/>
          <a:sy n="83" d="100"/>
        </p:scale>
        <p:origin x="12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1B2E7E-4BB5-BB35-CAC4-E27E3849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64" y="1928258"/>
            <a:ext cx="2762571" cy="3099331"/>
          </a:xfrm>
          <a:prstGeom prst="rect">
            <a:avLst/>
          </a:prstGeom>
        </p:spPr>
      </p:pic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17381"/>
              </p:ext>
            </p:extLst>
          </p:nvPr>
        </p:nvGraphicFramePr>
        <p:xfrm>
          <a:off x="228600" y="4880564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80564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69" y="2243427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BDD91-813A-751B-5A9F-451586DAE648}"/>
              </a:ext>
            </a:extLst>
          </p:cNvPr>
          <p:cNvSpPr txBox="1"/>
          <p:nvPr/>
        </p:nvSpPr>
        <p:spPr>
          <a:xfrm>
            <a:off x="1600200" y="5121153"/>
            <a:ext cx="469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{Oregon, Alaska, Texas, Hawaii, Vermont, New York, California}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191D7-9F94-D0A5-137F-F16FFA8B4108}"/>
              </a:ext>
            </a:extLst>
          </p:cNvPr>
          <p:cNvSpPr txBox="1"/>
          <p:nvPr/>
        </p:nvSpPr>
        <p:spPr>
          <a:xfrm>
            <a:off x="1639261" y="5315575"/>
            <a:ext cx="4990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{(Alaska, Oregon),(Hawaii, Alaska),(Hawaii, Texas),(Texas, Hawaii),(Hawaii, California),(Hawaii, New York),(Texas, Vermont),(Vermont, California),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(Vermont, Alaska)}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69BBA-0A6B-97BA-9119-B914D8B1B093}"/>
              </a:ext>
            </a:extLst>
          </p:cNvPr>
          <p:cNvSpPr txBox="1"/>
          <p:nvPr/>
        </p:nvSpPr>
        <p:spPr>
          <a:xfrm>
            <a:off x="4267200" y="5849495"/>
            <a:ext cx="651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790CE-DE5A-4A19-6ADD-F267776BC401}"/>
              </a:ext>
            </a:extLst>
          </p:cNvPr>
          <p:cNvSpPr txBox="1"/>
          <p:nvPr/>
        </p:nvSpPr>
        <p:spPr>
          <a:xfrm>
            <a:off x="4303345" y="6224936"/>
            <a:ext cx="651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32E7E-513C-F0D0-AADC-3D5D9C59AACC}"/>
              </a:ext>
            </a:extLst>
          </p:cNvPr>
          <p:cNvSpPr txBox="1"/>
          <p:nvPr/>
        </p:nvSpPr>
        <p:spPr>
          <a:xfrm>
            <a:off x="4267200" y="6573527"/>
            <a:ext cx="1430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Texas and Alaska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1D6D3-B30A-8BAA-2C54-955F0838C1AD}"/>
              </a:ext>
            </a:extLst>
          </p:cNvPr>
          <p:cNvSpPr txBox="1"/>
          <p:nvPr/>
        </p:nvSpPr>
        <p:spPr>
          <a:xfrm>
            <a:off x="922084" y="1753881"/>
            <a:ext cx="15611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0BFAF-C497-51E9-2161-F6E913870CC6}"/>
              </a:ext>
            </a:extLst>
          </p:cNvPr>
          <p:cNvSpPr txBox="1"/>
          <p:nvPr/>
        </p:nvSpPr>
        <p:spPr>
          <a:xfrm>
            <a:off x="2438400" y="1422013"/>
            <a:ext cx="6895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Alaska   California   Hawaii   New York  Oregon  Texas  Vermont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0A351-2E22-BBCB-70DE-CA9DECC47A80}"/>
              </a:ext>
            </a:extLst>
          </p:cNvPr>
          <p:cNvSpPr txBox="1"/>
          <p:nvPr/>
        </p:nvSpPr>
        <p:spPr>
          <a:xfrm>
            <a:off x="2590800" y="1770487"/>
            <a:ext cx="4267200" cy="199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0               0               0               0              1           0          0    </a:t>
            </a:r>
            <a:br>
              <a:rPr lang="en-US" sz="1200" dirty="0"/>
            </a:br>
            <a:r>
              <a:rPr lang="en-US" sz="1200" dirty="0"/>
              <a:t>0               0               0               0              0           0          0</a:t>
            </a:r>
            <a:br>
              <a:rPr lang="en-US" sz="1200" dirty="0"/>
            </a:br>
            <a:r>
              <a:rPr lang="en-US" sz="1200" dirty="0"/>
              <a:t>1               1               0               1              0           1          0</a:t>
            </a:r>
            <a:br>
              <a:rPr lang="en-US" sz="1200" dirty="0"/>
            </a:br>
            <a:r>
              <a:rPr lang="en-US" sz="1200" dirty="0"/>
              <a:t>0               0               0               0              0           0          0</a:t>
            </a:r>
            <a:br>
              <a:rPr lang="en-US" sz="1200" dirty="0"/>
            </a:br>
            <a:r>
              <a:rPr lang="en-US" sz="1200" dirty="0"/>
              <a:t>0               0               0               0              0           0          0</a:t>
            </a:r>
            <a:br>
              <a:rPr lang="en-US" sz="1200" dirty="0"/>
            </a:br>
            <a:r>
              <a:rPr lang="en-US" sz="1200" dirty="0"/>
              <a:t>0               0               1               0              0           0          1</a:t>
            </a:r>
            <a:br>
              <a:rPr lang="en-US" sz="1200" dirty="0"/>
            </a:br>
            <a:r>
              <a:rPr lang="en-US" sz="1200" dirty="0"/>
              <a:t>1               1               0               0              0           0          0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7B5CE-6285-7C99-AC5C-E67D271B3B24}"/>
              </a:ext>
            </a:extLst>
          </p:cNvPr>
          <p:cNvSpPr txBox="1"/>
          <p:nvPr/>
        </p:nvSpPr>
        <p:spPr>
          <a:xfrm>
            <a:off x="2438400" y="6172200"/>
            <a:ext cx="4114800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Alaska: Oregon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California: no edges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Hawaii: Alaska, Texas, California, New York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New York: no edges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Oregon: no edges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Texas: Hawaii, Vermont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Vermont: California, Alaska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EF886-779B-5AC0-363F-E355F9364074}"/>
              </a:ext>
            </a:extLst>
          </p:cNvPr>
          <p:cNvSpPr txBox="1"/>
          <p:nvPr/>
        </p:nvSpPr>
        <p:spPr>
          <a:xfrm>
            <a:off x="838200" y="4237038"/>
            <a:ext cx="28565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Washington: 600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Houston: 800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Denver: 1400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Chicago: 1560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Dallas: 2180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Austin: 2380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E1069-6DC5-31EB-970C-75281BACF18B}"/>
              </a:ext>
            </a:extLst>
          </p:cNvPr>
          <p:cNvSpPr txBox="1"/>
          <p:nvPr/>
        </p:nvSpPr>
        <p:spPr>
          <a:xfrm>
            <a:off x="728062" y="3886200"/>
            <a:ext cx="14055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to 2 (3)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 to 5 (1)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 to 1 (2)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 to 4 (3)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1 to 3 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7C7B0-A653-D6DC-044C-C7E558453947}"/>
              </a:ext>
            </a:extLst>
          </p:cNvPr>
          <p:cNvSpPr txBox="1"/>
          <p:nvPr/>
        </p:nvSpPr>
        <p:spPr>
          <a:xfrm>
            <a:off x="2697097" y="4053644"/>
            <a:ext cx="343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Total weight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3+1+2+3+5 = 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B3E46-FFC8-95D3-92B3-04DDDBDD99DE}"/>
              </a:ext>
            </a:extLst>
          </p:cNvPr>
          <p:cNvSpPr txBox="1"/>
          <p:nvPr/>
        </p:nvSpPr>
        <p:spPr>
          <a:xfrm>
            <a:off x="969630" y="3947636"/>
            <a:ext cx="34309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2 to 5 (1)</a:t>
            </a:r>
          </a:p>
          <a:p>
            <a:r>
              <a:rPr lang="en-US" sz="1800">
                <a:solidFill>
                  <a:srgbClr val="FF0000"/>
                </a:solidFill>
              </a:rPr>
              <a:t>5 to 1 (2)</a:t>
            </a:r>
          </a:p>
          <a:p>
            <a:r>
              <a:rPr lang="en-US" sz="1800">
                <a:solidFill>
                  <a:srgbClr val="FF0000"/>
                </a:solidFill>
              </a:rPr>
              <a:t>0 to 2 (3)</a:t>
            </a:r>
          </a:p>
          <a:p>
            <a:r>
              <a:rPr lang="en-US" sz="1800">
                <a:solidFill>
                  <a:srgbClr val="FF0000"/>
                </a:solidFill>
              </a:rPr>
              <a:t>5 to 4 (3)</a:t>
            </a:r>
          </a:p>
          <a:p>
            <a:r>
              <a:rPr lang="en-US" sz="1800">
                <a:solidFill>
                  <a:srgbClr val="FF0000"/>
                </a:solidFill>
              </a:rPr>
              <a:t>1 to 3 (5)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D0F08-AF04-0E47-5A35-01D07D63A2CB}"/>
              </a:ext>
            </a:extLst>
          </p:cNvPr>
          <p:cNvSpPr txBox="1"/>
          <p:nvPr/>
        </p:nvSpPr>
        <p:spPr>
          <a:xfrm>
            <a:off x="2362200" y="3894863"/>
            <a:ext cx="343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Total weight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1+2+3+3+5=14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D9BB-C292-569B-A78C-D729CCEB1038}"/>
              </a:ext>
            </a:extLst>
          </p:cNvPr>
          <p:cNvSpPr txBox="1"/>
          <p:nvPr/>
        </p:nvSpPr>
        <p:spPr>
          <a:xfrm>
            <a:off x="914400" y="5380039"/>
            <a:ext cx="472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Minneapolis to Des Moines (235)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Minneapolis to Madison (270)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Madison to Milwaukee (80)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Milwaukee to Chicago (95)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Chicago to Detroit (280)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Chicago to St. Louis (270)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49721-6B9B-9A24-6F87-7ADE9A7C163F}"/>
              </a:ext>
            </a:extLst>
          </p:cNvPr>
          <p:cNvSpPr txBox="1"/>
          <p:nvPr/>
        </p:nvSpPr>
        <p:spPr>
          <a:xfrm>
            <a:off x="685800" y="7307700"/>
            <a:ext cx="4493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235+270+80+95+280+270 = 1230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ABCD4E-2C8C-E94B-10EE-AF69F11ED48D}"/>
              </a:ext>
            </a:extLst>
          </p:cNvPr>
          <p:cNvSpPr txBox="1"/>
          <p:nvPr/>
        </p:nvSpPr>
        <p:spPr>
          <a:xfrm>
            <a:off x="533400" y="3896417"/>
            <a:ext cx="34309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predCount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Node 0: 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1: 1 (from 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2: 1 (from 1)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3: 1 (from 1)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4: 1 (from 2)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5: 1 (from 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6: 1 (from 1)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7: 2 (from 3, 4)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8: 2 (from 5, 6)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Node 9: 2 (from 7, 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B4F8-95F2-EDB6-4121-9CCBC788C94F}"/>
              </a:ext>
            </a:extLst>
          </p:cNvPr>
          <p:cNvSpPr txBox="1"/>
          <p:nvPr/>
        </p:nvSpPr>
        <p:spPr>
          <a:xfrm>
            <a:off x="3231094" y="3810774"/>
            <a:ext cx="343092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1: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5: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[1, 5]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2: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3: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6: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[5, 2, 3, 6]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8: 2−1=1 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[2, 3, 6]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5, 2]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4: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[3, 6, 4]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5, 2, 3]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7: 2−1=12−1=12−1=1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[6, 4]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5, 2, 3, 6]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8: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[4, 8]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5, 2, 3, 6, 4]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7: 1−1=0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[8, 7]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5, 2, 3, 6, 4, 8]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9: 2−1=1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[7]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5, 2, 3, 6, 4, 8, 7]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9: 1−1=01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[9]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topologicalOrder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[0, 1, 5, 2, 3, 6, 4, 8, 7, 9]</a:t>
            </a: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Queue: []</a:t>
            </a:r>
            <a:endParaRPr lang="en-US" sz="800" b="0" dirty="0">
              <a:effectLst/>
            </a:endParaRPr>
          </a:p>
          <a:p>
            <a:br>
              <a:rPr lang="en-US" sz="800" b="0" dirty="0">
                <a:effectLst/>
              </a:rPr>
            </a:b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054CD-2572-9C0A-6246-6AFA6A7BD9C4}"/>
              </a:ext>
            </a:extLst>
          </p:cNvPr>
          <p:cNvSpPr txBox="1"/>
          <p:nvPr/>
        </p:nvSpPr>
        <p:spPr>
          <a:xfrm>
            <a:off x="304800" y="6858000"/>
            <a:ext cx="343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[0, 1, 5, 2, 3, 6, 4, 8, 7, 9]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00B63-C7C8-0006-5407-57FB7AD39039}"/>
              </a:ext>
            </a:extLst>
          </p:cNvPr>
          <p:cNvSpPr txBox="1"/>
          <p:nvPr/>
        </p:nvSpPr>
        <p:spPr>
          <a:xfrm>
            <a:off x="304800" y="3962400"/>
            <a:ext cx="647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[Start, Programming 1, Discrete Math, Programming 2, Computer Organization, Algorithms, High-Level Languages, Operating Systems, Theory of Computation, Senior Seminar, Compilers, End]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1165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Andy Gunawan</cp:lastModifiedBy>
  <cp:revision>16</cp:revision>
  <cp:lastPrinted>2018-11-12T14:09:18Z</cp:lastPrinted>
  <dcterms:created xsi:type="dcterms:W3CDTF">2003-11-20T06:12:01Z</dcterms:created>
  <dcterms:modified xsi:type="dcterms:W3CDTF">2024-12-09T02:04:40Z</dcterms:modified>
</cp:coreProperties>
</file>