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TT Commons Pro Expanded" charset="1" panose="020B0103030102020204"/>
      <p:regular r:id="rId19"/>
    </p:embeddedFont>
    <p:embeddedFont>
      <p:font typeface="Tek Arabic Condensed Semi-Bold" charset="1" panose="00000000000000000000"/>
      <p:regular r:id="rId20"/>
    </p:embeddedFont>
    <p:embeddedFont>
      <p:font typeface="Tek Arabic Condensed Medium" charset="1" panose="00000000000000000000"/>
      <p:regular r:id="rId21"/>
    </p:embeddedFont>
    <p:embeddedFont>
      <p:font typeface="TT Commons Pro Expanded Bold" charset="1" panose="020B01030301020202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3.png" Type="http://schemas.openxmlformats.org/officeDocument/2006/relationships/image"/><Relationship Id="rId4" Target="../media/image24.png" Type="http://schemas.openxmlformats.org/officeDocument/2006/relationships/image"/><Relationship Id="rId5" Target="../media/image2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 Id="rId5" Target="../media/image6.png" Type="http://schemas.openxmlformats.org/officeDocument/2006/relationships/image"/><Relationship Id="rId6" Target="../media/image7.png" Type="http://schemas.openxmlformats.org/officeDocument/2006/relationships/image"/><Relationship Id="rId7" Target="../media/image8.svg" Type="http://schemas.openxmlformats.org/officeDocument/2006/relationships/image"/><Relationship Id="rId8" Target="../media/image9.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10.png" Type="http://schemas.openxmlformats.org/officeDocument/2006/relationships/image"/><Relationship Id="rId6" Target="../media/image1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4.png" Type="http://schemas.openxmlformats.org/officeDocument/2006/relationships/image"/><Relationship Id="rId4" Target="../media/image1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1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1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8.png" Type="http://schemas.openxmlformats.org/officeDocument/2006/relationships/image"/><Relationship Id="rId4" Target="../media/image19.png" Type="http://schemas.openxmlformats.org/officeDocument/2006/relationships/image"/><Relationship Id="rId5" Target="../media/image2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1.png" Type="http://schemas.openxmlformats.org/officeDocument/2006/relationships/image"/><Relationship Id="rId4" Target="../media/image22.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6886491" y="8391525"/>
            <a:ext cx="4515018" cy="971550"/>
            <a:chOff x="0" y="0"/>
            <a:chExt cx="1551559" cy="333867"/>
          </a:xfrm>
        </p:grpSpPr>
        <p:sp>
          <p:nvSpPr>
            <p:cNvPr name="Freeform 4" id="4"/>
            <p:cNvSpPr/>
            <p:nvPr/>
          </p:nvSpPr>
          <p:spPr>
            <a:xfrm flipH="false" flipV="false" rot="0">
              <a:off x="0" y="0"/>
              <a:ext cx="1551559" cy="333867"/>
            </a:xfrm>
            <a:custGeom>
              <a:avLst/>
              <a:gdLst/>
              <a:ahLst/>
              <a:cxnLst/>
              <a:rect r="r" b="b" t="t" l="l"/>
              <a:pathLst>
                <a:path h="333867" w="1551559">
                  <a:moveTo>
                    <a:pt x="0" y="0"/>
                  </a:moveTo>
                  <a:lnTo>
                    <a:pt x="1551559" y="0"/>
                  </a:lnTo>
                  <a:lnTo>
                    <a:pt x="1551559" y="333867"/>
                  </a:lnTo>
                  <a:lnTo>
                    <a:pt x="0" y="333867"/>
                  </a:lnTo>
                  <a:close/>
                </a:path>
              </a:pathLst>
            </a:custGeom>
            <a:solidFill>
              <a:srgbClr val="9CECF1"/>
            </a:solidFill>
          </p:spPr>
        </p:sp>
      </p:grpSp>
      <p:sp>
        <p:nvSpPr>
          <p:cNvPr name="TextBox 5" id="5"/>
          <p:cNvSpPr txBox="true"/>
          <p:nvPr/>
        </p:nvSpPr>
        <p:spPr>
          <a:xfrm rot="0">
            <a:off x="7125355" y="8572500"/>
            <a:ext cx="4037291" cy="685788"/>
          </a:xfrm>
          <a:prstGeom prst="rect">
            <a:avLst/>
          </a:prstGeom>
        </p:spPr>
        <p:txBody>
          <a:bodyPr anchor="t" rtlCol="false" tIns="0" lIns="0" bIns="0" rIns="0">
            <a:spAutoFit/>
          </a:bodyPr>
          <a:lstStyle/>
          <a:p>
            <a:pPr algn="ctr">
              <a:lnSpc>
                <a:spcPts val="5100"/>
              </a:lnSpc>
            </a:pPr>
            <a:r>
              <a:rPr lang="en-US" sz="5000">
                <a:solidFill>
                  <a:srgbClr val="0B1B27"/>
                </a:solidFill>
                <a:latin typeface="TT Commons Pro Expanded"/>
                <a:ea typeface="TT Commons Pro Expanded"/>
                <a:cs typeface="TT Commons Pro Expanded"/>
                <a:sym typeface="TT Commons Pro Expanded"/>
              </a:rPr>
              <a:t>GRUPO 7</a:t>
            </a:r>
          </a:p>
        </p:txBody>
      </p:sp>
      <p:sp>
        <p:nvSpPr>
          <p:cNvPr name="TextBox 6" id="6"/>
          <p:cNvSpPr txBox="true"/>
          <p:nvPr/>
        </p:nvSpPr>
        <p:spPr>
          <a:xfrm rot="0">
            <a:off x="2001605" y="3294437"/>
            <a:ext cx="14284790" cy="3671790"/>
          </a:xfrm>
          <a:prstGeom prst="rect">
            <a:avLst/>
          </a:prstGeom>
        </p:spPr>
        <p:txBody>
          <a:bodyPr anchor="t" rtlCol="false" tIns="0" lIns="0" bIns="0" rIns="0">
            <a:spAutoFit/>
          </a:bodyPr>
          <a:lstStyle/>
          <a:p>
            <a:pPr algn="ctr">
              <a:lnSpc>
                <a:spcPts val="14318"/>
              </a:lnSpc>
            </a:pPr>
            <a:r>
              <a:rPr lang="en-US" b="true" sz="12899">
                <a:solidFill>
                  <a:srgbClr val="FFFFFF"/>
                </a:solidFill>
                <a:latin typeface="Tek Arabic Condensed Semi-Bold"/>
                <a:ea typeface="Tek Arabic Condensed Semi-Bold"/>
                <a:cs typeface="Tek Arabic Condensed Semi-Bold"/>
                <a:sym typeface="Tek Arabic Condensed Semi-Bold"/>
              </a:rPr>
              <a:t>ORIGEN DEL TROMBO </a:t>
            </a:r>
          </a:p>
          <a:p>
            <a:pPr algn="ctr">
              <a:lnSpc>
                <a:spcPts val="14318"/>
              </a:lnSpc>
            </a:pPr>
            <a:r>
              <a:rPr lang="en-US" b="true" sz="12899">
                <a:solidFill>
                  <a:srgbClr val="FFFFFF"/>
                </a:solidFill>
                <a:latin typeface="Tek Arabic Condensed Semi-Bold"/>
                <a:ea typeface="Tek Arabic Condensed Semi-Bold"/>
                <a:cs typeface="Tek Arabic Condensed Semi-Bold"/>
                <a:sym typeface="Tek Arabic Condensed Semi-Bold"/>
              </a:rPr>
              <a:t>(CE VS LAA)</a:t>
            </a:r>
          </a:p>
        </p:txBody>
      </p:sp>
      <p:sp>
        <p:nvSpPr>
          <p:cNvPr name="Freeform 7" id="7"/>
          <p:cNvSpPr/>
          <p:nvPr/>
        </p:nvSpPr>
        <p:spPr>
          <a:xfrm flipH="false" flipV="false" rot="0">
            <a:off x="549254" y="6172200"/>
            <a:ext cx="3291840" cy="4114800"/>
          </a:xfrm>
          <a:custGeom>
            <a:avLst/>
            <a:gdLst/>
            <a:ahLst/>
            <a:cxnLst/>
            <a:rect r="r" b="b" t="t" l="l"/>
            <a:pathLst>
              <a:path h="4114800" w="3291840">
                <a:moveTo>
                  <a:pt x="0" y="0"/>
                </a:moveTo>
                <a:lnTo>
                  <a:pt x="3291840" y="0"/>
                </a:lnTo>
                <a:lnTo>
                  <a:pt x="329184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8" id="8"/>
          <p:cNvSpPr txBox="true"/>
          <p:nvPr/>
        </p:nvSpPr>
        <p:spPr>
          <a:xfrm rot="0">
            <a:off x="3729848" y="1095375"/>
            <a:ext cx="10828304" cy="539080"/>
          </a:xfrm>
          <a:prstGeom prst="rect">
            <a:avLst/>
          </a:prstGeom>
        </p:spPr>
        <p:txBody>
          <a:bodyPr anchor="t" rtlCol="false" tIns="0" lIns="0" bIns="0" rIns="0">
            <a:spAutoFit/>
          </a:bodyPr>
          <a:lstStyle/>
          <a:p>
            <a:pPr algn="ctr">
              <a:lnSpc>
                <a:spcPts val="4079"/>
              </a:lnSpc>
            </a:pPr>
            <a:r>
              <a:rPr lang="en-US" sz="3999">
                <a:solidFill>
                  <a:srgbClr val="FFFFFF"/>
                </a:solidFill>
                <a:latin typeface="TT Commons Pro Expanded"/>
                <a:ea typeface="TT Commons Pro Expanded"/>
                <a:cs typeface="TT Commons Pro Expanded"/>
                <a:sym typeface="TT Commons Pro Expanded"/>
              </a:rPr>
              <a:t>PROYECTO 2 - ANÁLISIS EXPLORATORIO</a:t>
            </a:r>
          </a:p>
        </p:txBody>
      </p:sp>
      <p:sp>
        <p:nvSpPr>
          <p:cNvPr name="Freeform 9" id="9"/>
          <p:cNvSpPr/>
          <p:nvPr/>
        </p:nvSpPr>
        <p:spPr>
          <a:xfrm flipH="false" flipV="true" rot="0">
            <a:off x="14773247" y="0"/>
            <a:ext cx="3291840" cy="4114800"/>
          </a:xfrm>
          <a:custGeom>
            <a:avLst/>
            <a:gdLst/>
            <a:ahLst/>
            <a:cxnLst/>
            <a:rect r="r" b="b" t="t" l="l"/>
            <a:pathLst>
              <a:path h="4114800" w="3291840">
                <a:moveTo>
                  <a:pt x="0" y="4114800"/>
                </a:moveTo>
                <a:lnTo>
                  <a:pt x="3291840" y="4114800"/>
                </a:lnTo>
                <a:lnTo>
                  <a:pt x="3291840" y="0"/>
                </a:lnTo>
                <a:lnTo>
                  <a:pt x="0" y="0"/>
                </a:lnTo>
                <a:lnTo>
                  <a:pt x="0" y="411480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AutoShape 10" id="10"/>
          <p:cNvSpPr/>
          <p:nvPr/>
        </p:nvSpPr>
        <p:spPr>
          <a:xfrm>
            <a:off x="5302718" y="1759602"/>
            <a:ext cx="7682564" cy="0"/>
          </a:xfrm>
          <a:prstGeom prst="line">
            <a:avLst/>
          </a:prstGeom>
          <a:ln cap="flat" w="28575">
            <a:solidFill>
              <a:srgbClr val="9CECF1"/>
            </a:solidFill>
            <a:prstDash val="solid"/>
            <a:headEnd type="oval" len="lg" w="lg"/>
            <a:tailEnd type="oval" len="lg" w="lg"/>
          </a:ln>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0">
            <a:off x="14633625" y="0"/>
            <a:ext cx="2625675" cy="3282094"/>
          </a:xfrm>
          <a:custGeom>
            <a:avLst/>
            <a:gdLst/>
            <a:ahLst/>
            <a:cxnLst/>
            <a:rect r="r" b="b" t="t" l="l"/>
            <a:pathLst>
              <a:path h="3282094" w="2625675">
                <a:moveTo>
                  <a:pt x="0" y="3282094"/>
                </a:moveTo>
                <a:lnTo>
                  <a:pt x="2625675" y="3282094"/>
                </a:lnTo>
                <a:lnTo>
                  <a:pt x="2625675" y="0"/>
                </a:lnTo>
                <a:lnTo>
                  <a:pt x="0" y="0"/>
                </a:lnTo>
                <a:lnTo>
                  <a:pt x="0" y="3282094"/>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229604" y="2790561"/>
            <a:ext cx="9955975" cy="0"/>
          </a:xfrm>
          <a:prstGeom prst="line">
            <a:avLst/>
          </a:prstGeom>
          <a:ln cap="flat" w="47625">
            <a:solidFill>
              <a:srgbClr val="FFFFFF"/>
            </a:solidFill>
            <a:prstDash val="solid"/>
            <a:headEnd type="oval" len="lg" w="lg"/>
            <a:tailEnd type="oval" len="lg" w="lg"/>
          </a:ln>
        </p:spPr>
      </p:sp>
      <p:sp>
        <p:nvSpPr>
          <p:cNvPr name="TextBox 5" id="5"/>
          <p:cNvSpPr txBox="true"/>
          <p:nvPr/>
        </p:nvSpPr>
        <p:spPr>
          <a:xfrm rot="0">
            <a:off x="157765" y="1707722"/>
            <a:ext cx="9158457" cy="1282809"/>
          </a:xfrm>
          <a:prstGeom prst="rect">
            <a:avLst/>
          </a:prstGeom>
        </p:spPr>
        <p:txBody>
          <a:bodyPr anchor="t" rtlCol="false" tIns="0" lIns="0" bIns="0" rIns="0">
            <a:spAutoFit/>
          </a:bodyPr>
          <a:lstStyle/>
          <a:p>
            <a:pPr algn="l" marL="0" indent="0" lvl="0">
              <a:lnSpc>
                <a:spcPts val="9878"/>
              </a:lnSpc>
              <a:spcBef>
                <a:spcPct val="0"/>
              </a:spcBef>
            </a:pPr>
            <a:r>
              <a:rPr lang="en-US" b="true" sz="8899">
                <a:solidFill>
                  <a:srgbClr val="FFFFFF"/>
                </a:solidFill>
                <a:latin typeface="Tek Arabic Condensed Semi-Bold"/>
                <a:ea typeface="Tek Arabic Condensed Semi-Bold"/>
                <a:cs typeface="Tek Arabic Condensed Semi-Bold"/>
                <a:sym typeface="Tek Arabic Condensed Semi-Bold"/>
              </a:rPr>
              <a:t>RESULTADOS PRINCIPALES</a:t>
            </a:r>
          </a:p>
        </p:txBody>
      </p:sp>
      <p:sp>
        <p:nvSpPr>
          <p:cNvPr name="TextBox 6" id="6"/>
          <p:cNvSpPr txBox="true"/>
          <p:nvPr/>
        </p:nvSpPr>
        <p:spPr>
          <a:xfrm rot="0">
            <a:off x="403260" y="3494408"/>
            <a:ext cx="8912962" cy="555647"/>
          </a:xfrm>
          <a:prstGeom prst="rect">
            <a:avLst/>
          </a:prstGeom>
        </p:spPr>
        <p:txBody>
          <a:bodyPr anchor="t" rtlCol="false" tIns="0" lIns="0" bIns="0" rIns="0">
            <a:spAutoFit/>
          </a:bodyPr>
          <a:lstStyle/>
          <a:p>
            <a:pPr algn="just" marL="0" indent="0" lvl="0">
              <a:lnSpc>
                <a:spcPts val="4550"/>
              </a:lnSpc>
              <a:spcBef>
                <a:spcPct val="0"/>
              </a:spcBef>
            </a:pPr>
            <a:r>
              <a:rPr lang="en-US" b="true" sz="3500">
                <a:solidFill>
                  <a:srgbClr val="9CECF1"/>
                </a:solidFill>
                <a:latin typeface="TT Commons Pro Expanded Bold"/>
                <a:ea typeface="TT Commons Pro Expanded Bold"/>
                <a:cs typeface="TT Commons Pro Expanded Bold"/>
                <a:sym typeface="TT Commons Pro Expanded Bold"/>
              </a:rPr>
              <a:t>HALLAZGOS CLAVE DEL EDA</a:t>
            </a:r>
          </a:p>
        </p:txBody>
      </p:sp>
      <p:sp>
        <p:nvSpPr>
          <p:cNvPr name="TextBox 7" id="7"/>
          <p:cNvSpPr txBox="true"/>
          <p:nvPr/>
        </p:nvSpPr>
        <p:spPr>
          <a:xfrm rot="0">
            <a:off x="0" y="4326279"/>
            <a:ext cx="16657265" cy="4378246"/>
          </a:xfrm>
          <a:prstGeom prst="rect">
            <a:avLst/>
          </a:prstGeom>
        </p:spPr>
        <p:txBody>
          <a:bodyPr anchor="t" rtlCol="false" tIns="0" lIns="0" bIns="0" rIns="0">
            <a:spAutoFit/>
          </a:bodyPr>
          <a:lstStyle/>
          <a:p>
            <a:pPr algn="l" marL="755651" indent="-377825" lvl="1">
              <a:lnSpc>
                <a:spcPts val="3850"/>
              </a:lnSpc>
              <a:buFont typeface="Arial"/>
              <a:buChar char="•"/>
            </a:pPr>
            <a:r>
              <a:rPr lang="en-US" b="true" sz="3500">
                <a:solidFill>
                  <a:srgbClr val="FFFFFF"/>
                </a:solidFill>
                <a:latin typeface="TT Commons Pro Expanded Bold"/>
                <a:ea typeface="TT Commons Pro Expanded Bold"/>
                <a:cs typeface="TT Commons Pro Expanded Bold"/>
                <a:sym typeface="TT Commons Pro Expanded Bold"/>
              </a:rPr>
              <a:t>Desbalance de clases: </a:t>
            </a:r>
            <a:r>
              <a:rPr lang="en-US" sz="3500">
                <a:solidFill>
                  <a:srgbClr val="FFFFFF"/>
                </a:solidFill>
                <a:latin typeface="TT Commons Pro Expanded"/>
                <a:ea typeface="TT Commons Pro Expanded"/>
                <a:cs typeface="TT Commons Pro Expanded"/>
                <a:sym typeface="TT Commons Pro Expanded"/>
              </a:rPr>
              <a:t>CE/LAA = [X/Y]% → usar class weights o re-muestreo.</a:t>
            </a:r>
          </a:p>
          <a:p>
            <a:pPr algn="l">
              <a:lnSpc>
                <a:spcPts val="3850"/>
              </a:lnSpc>
            </a:pPr>
          </a:p>
          <a:p>
            <a:pPr algn="l" marL="755651" indent="-377825" lvl="1">
              <a:lnSpc>
                <a:spcPts val="3850"/>
              </a:lnSpc>
              <a:buFont typeface="Arial"/>
              <a:buChar char="•"/>
            </a:pPr>
            <a:r>
              <a:rPr lang="en-US" b="true" sz="3500">
                <a:solidFill>
                  <a:srgbClr val="FFFFFF"/>
                </a:solidFill>
                <a:latin typeface="TT Commons Pro Expanded Bold"/>
                <a:ea typeface="TT Commons Pro Expanded Bold"/>
                <a:cs typeface="TT Commons Pro Expanded Bold"/>
                <a:sym typeface="TT Commons Pro Expanded Bold"/>
              </a:rPr>
              <a:t>Calidad:</a:t>
            </a:r>
            <a:r>
              <a:rPr lang="en-US" sz="3500">
                <a:solidFill>
                  <a:srgbClr val="FFFFFF"/>
                </a:solidFill>
                <a:latin typeface="TT Commons Pro Expanded"/>
                <a:ea typeface="TT Commons Pro Expanded"/>
                <a:cs typeface="TT Commons Pro Expanded"/>
                <a:sym typeface="TT Commons Pro Expanded"/>
              </a:rPr>
              <a:t> Filtros por tejido/nitidez mejoran señal y reducen ruido.</a:t>
            </a:r>
          </a:p>
          <a:p>
            <a:pPr algn="l">
              <a:lnSpc>
                <a:spcPts val="3850"/>
              </a:lnSpc>
            </a:pPr>
          </a:p>
          <a:p>
            <a:pPr algn="l" marL="755651" indent="-377825" lvl="1">
              <a:lnSpc>
                <a:spcPts val="3850"/>
              </a:lnSpc>
              <a:buFont typeface="Arial"/>
              <a:buChar char="•"/>
            </a:pPr>
            <a:r>
              <a:rPr lang="en-US" b="true" sz="3500">
                <a:solidFill>
                  <a:srgbClr val="FFFFFF"/>
                </a:solidFill>
                <a:latin typeface="TT Commons Pro Expanded Bold"/>
                <a:ea typeface="TT Commons Pro Expanded Bold"/>
                <a:cs typeface="TT Commons Pro Expanded Bold"/>
                <a:sym typeface="TT Commons Pro Expanded Bold"/>
              </a:rPr>
              <a:t>Color/H&amp;E:</a:t>
            </a:r>
            <a:r>
              <a:rPr lang="en-US" sz="3500">
                <a:solidFill>
                  <a:srgbClr val="FFFFFF"/>
                </a:solidFill>
                <a:latin typeface="TT Commons Pro Expanded"/>
                <a:ea typeface="TT Commons Pro Expanded"/>
                <a:cs typeface="TT Commons Pro Expanded"/>
                <a:sym typeface="TT Commons Pro Expanded"/>
              </a:rPr>
              <a:t> Variabilidad inter-centro mitigable con normalización.</a:t>
            </a:r>
          </a:p>
          <a:p>
            <a:pPr algn="l">
              <a:lnSpc>
                <a:spcPts val="3850"/>
              </a:lnSpc>
            </a:pPr>
          </a:p>
          <a:p>
            <a:pPr algn="l" marL="755651" indent="-377825" lvl="1">
              <a:lnSpc>
                <a:spcPts val="3850"/>
              </a:lnSpc>
              <a:buFont typeface="Arial"/>
              <a:buChar char="•"/>
            </a:pPr>
            <a:r>
              <a:rPr lang="en-US" b="true" sz="3500">
                <a:solidFill>
                  <a:srgbClr val="FFFFFF"/>
                </a:solidFill>
                <a:latin typeface="TT Commons Pro Expanded Bold"/>
                <a:ea typeface="TT Commons Pro Expanded Bold"/>
                <a:cs typeface="TT Commons Pro Expanded Bold"/>
                <a:sym typeface="TT Commons Pro Expanded Bold"/>
              </a:rPr>
              <a:t>Relaciones:</a:t>
            </a:r>
            <a:r>
              <a:rPr lang="en-US" sz="3500">
                <a:solidFill>
                  <a:srgbClr val="FFFFFF"/>
                </a:solidFill>
                <a:latin typeface="TT Commons Pro Expanded"/>
                <a:ea typeface="TT Commons Pro Expanded"/>
                <a:cs typeface="TT Commons Pro Expanded"/>
                <a:sym typeface="TT Commons Pro Expanded"/>
              </a:rPr>
              <a:t> Features de color/tejido aportan señal; separabilidad preliminar en UMAP/t-SNE.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AutoShape 3" id="3"/>
          <p:cNvSpPr/>
          <p:nvPr/>
        </p:nvSpPr>
        <p:spPr>
          <a:xfrm rot="7651">
            <a:off x="3794887" y="2220179"/>
            <a:ext cx="10698225" cy="0"/>
          </a:xfrm>
          <a:prstGeom prst="line">
            <a:avLst/>
          </a:prstGeom>
          <a:ln cap="flat" w="47625">
            <a:solidFill>
              <a:srgbClr val="FFFFFF"/>
            </a:solidFill>
            <a:prstDash val="solid"/>
            <a:headEnd type="oval" len="lg" w="lg"/>
            <a:tailEnd type="oval" len="lg" w="lg"/>
          </a:ln>
        </p:spPr>
      </p:sp>
      <p:sp>
        <p:nvSpPr>
          <p:cNvPr name="Freeform 4" id="4"/>
          <p:cNvSpPr/>
          <p:nvPr/>
        </p:nvSpPr>
        <p:spPr>
          <a:xfrm flipH="false" flipV="false" rot="0">
            <a:off x="635145" y="5609096"/>
            <a:ext cx="5689878" cy="3649204"/>
          </a:xfrm>
          <a:custGeom>
            <a:avLst/>
            <a:gdLst/>
            <a:ahLst/>
            <a:cxnLst/>
            <a:rect r="r" b="b" t="t" l="l"/>
            <a:pathLst>
              <a:path h="3649204" w="5689878">
                <a:moveTo>
                  <a:pt x="0" y="0"/>
                </a:moveTo>
                <a:lnTo>
                  <a:pt x="5689878" y="0"/>
                </a:lnTo>
                <a:lnTo>
                  <a:pt x="5689878" y="3649204"/>
                </a:lnTo>
                <a:lnTo>
                  <a:pt x="0" y="3649204"/>
                </a:lnTo>
                <a:lnTo>
                  <a:pt x="0" y="0"/>
                </a:lnTo>
                <a:close/>
              </a:path>
            </a:pathLst>
          </a:custGeom>
          <a:blipFill>
            <a:blip r:embed="rId3"/>
            <a:stretch>
              <a:fillRect l="0" t="0" r="0" b="0"/>
            </a:stretch>
          </a:blipFill>
        </p:spPr>
      </p:sp>
      <p:sp>
        <p:nvSpPr>
          <p:cNvPr name="Freeform 5" id="5"/>
          <p:cNvSpPr/>
          <p:nvPr/>
        </p:nvSpPr>
        <p:spPr>
          <a:xfrm flipH="false" flipV="false" rot="0">
            <a:off x="6296448" y="5609096"/>
            <a:ext cx="4949911" cy="3649204"/>
          </a:xfrm>
          <a:custGeom>
            <a:avLst/>
            <a:gdLst/>
            <a:ahLst/>
            <a:cxnLst/>
            <a:rect r="r" b="b" t="t" l="l"/>
            <a:pathLst>
              <a:path h="3649204" w="4949911">
                <a:moveTo>
                  <a:pt x="0" y="0"/>
                </a:moveTo>
                <a:lnTo>
                  <a:pt x="4949910" y="0"/>
                </a:lnTo>
                <a:lnTo>
                  <a:pt x="4949910" y="3649204"/>
                </a:lnTo>
                <a:lnTo>
                  <a:pt x="0" y="3649204"/>
                </a:lnTo>
                <a:lnTo>
                  <a:pt x="0" y="0"/>
                </a:lnTo>
                <a:close/>
              </a:path>
            </a:pathLst>
          </a:custGeom>
          <a:blipFill>
            <a:blip r:embed="rId4"/>
            <a:stretch>
              <a:fillRect l="0" t="0" r="0" b="0"/>
            </a:stretch>
          </a:blipFill>
        </p:spPr>
      </p:sp>
      <p:sp>
        <p:nvSpPr>
          <p:cNvPr name="Freeform 6" id="6"/>
          <p:cNvSpPr/>
          <p:nvPr/>
        </p:nvSpPr>
        <p:spPr>
          <a:xfrm flipH="false" flipV="false" rot="0">
            <a:off x="12079943" y="5262406"/>
            <a:ext cx="5450615" cy="4342584"/>
          </a:xfrm>
          <a:custGeom>
            <a:avLst/>
            <a:gdLst/>
            <a:ahLst/>
            <a:cxnLst/>
            <a:rect r="r" b="b" t="t" l="l"/>
            <a:pathLst>
              <a:path h="4342584" w="5450615">
                <a:moveTo>
                  <a:pt x="0" y="0"/>
                </a:moveTo>
                <a:lnTo>
                  <a:pt x="5450615" y="0"/>
                </a:lnTo>
                <a:lnTo>
                  <a:pt x="5450615" y="4342584"/>
                </a:lnTo>
                <a:lnTo>
                  <a:pt x="0" y="4342584"/>
                </a:lnTo>
                <a:lnTo>
                  <a:pt x="0" y="0"/>
                </a:lnTo>
                <a:close/>
              </a:path>
            </a:pathLst>
          </a:custGeom>
          <a:blipFill>
            <a:blip r:embed="rId5"/>
            <a:stretch>
              <a:fillRect l="0" t="0" r="0" b="0"/>
            </a:stretch>
          </a:blipFill>
        </p:spPr>
      </p:sp>
      <p:sp>
        <p:nvSpPr>
          <p:cNvPr name="TextBox 7" id="7"/>
          <p:cNvSpPr txBox="true"/>
          <p:nvPr/>
        </p:nvSpPr>
        <p:spPr>
          <a:xfrm rot="0">
            <a:off x="1857585" y="1095375"/>
            <a:ext cx="14572830" cy="1282809"/>
          </a:xfrm>
          <a:prstGeom prst="rect">
            <a:avLst/>
          </a:prstGeom>
        </p:spPr>
        <p:txBody>
          <a:bodyPr anchor="t" rtlCol="false" tIns="0" lIns="0" bIns="0" rIns="0">
            <a:spAutoFit/>
          </a:bodyPr>
          <a:lstStyle/>
          <a:p>
            <a:pPr algn="ctr" marL="0" indent="0" lvl="0">
              <a:lnSpc>
                <a:spcPts val="9878"/>
              </a:lnSpc>
              <a:spcBef>
                <a:spcPct val="0"/>
              </a:spcBef>
            </a:pPr>
            <a:r>
              <a:rPr lang="en-US" b="true" sz="8899">
                <a:solidFill>
                  <a:srgbClr val="FFFFFF"/>
                </a:solidFill>
                <a:latin typeface="Tek Arabic Condensed Semi-Bold"/>
                <a:ea typeface="Tek Arabic Condensed Semi-Bold"/>
                <a:cs typeface="Tek Arabic Condensed Semi-Bold"/>
                <a:sym typeface="Tek Arabic Condensed Semi-Bold"/>
              </a:rPr>
              <a:t>CORRELACIÓN ENTRE METRICAS</a:t>
            </a:r>
          </a:p>
        </p:txBody>
      </p:sp>
      <p:sp>
        <p:nvSpPr>
          <p:cNvPr name="TextBox 8" id="8"/>
          <p:cNvSpPr txBox="true"/>
          <p:nvPr/>
        </p:nvSpPr>
        <p:spPr>
          <a:xfrm rot="0">
            <a:off x="1028700" y="2502651"/>
            <a:ext cx="16230600" cy="2533650"/>
          </a:xfrm>
          <a:prstGeom prst="rect">
            <a:avLst/>
          </a:prstGeom>
        </p:spPr>
        <p:txBody>
          <a:bodyPr anchor="t" rtlCol="false" tIns="0" lIns="0" bIns="0" rIns="0">
            <a:spAutoFit/>
          </a:bodyPr>
          <a:lstStyle/>
          <a:p>
            <a:pPr algn="ctr">
              <a:lnSpc>
                <a:spcPts val="3300"/>
              </a:lnSpc>
            </a:pPr>
            <a:r>
              <a:rPr lang="en-US" sz="3000">
                <a:solidFill>
                  <a:srgbClr val="FFFFFF"/>
                </a:solidFill>
                <a:latin typeface="TT Commons Pro Expanded"/>
                <a:ea typeface="TT Commons Pro Expanded"/>
                <a:cs typeface="TT Commons Pro Expanded"/>
                <a:sym typeface="TT Commons Pro Expanded"/>
              </a:rPr>
              <a:t>Se puede observar una correlación presente entre los canales de color, especialmente entre verde y azul, lo cual se puede correlacionar con la presencia de los tintes mencionados anteriormente, asi como con la intensidad de un pixel dado. También, la cobertura de tejido se ve relacionada con la nitidez de una imagen, lo cual nos indica que el contenido de tejido de una imagen tiende a tener alto enfoque una vez se presenta.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Freeform 3" id="3"/>
          <p:cNvSpPr/>
          <p:nvPr/>
        </p:nvSpPr>
        <p:spPr>
          <a:xfrm flipH="false" flipV="true" rot="0">
            <a:off x="14633625" y="0"/>
            <a:ext cx="2625675" cy="3282094"/>
          </a:xfrm>
          <a:custGeom>
            <a:avLst/>
            <a:gdLst/>
            <a:ahLst/>
            <a:cxnLst/>
            <a:rect r="r" b="b" t="t" l="l"/>
            <a:pathLst>
              <a:path h="3282094" w="2625675">
                <a:moveTo>
                  <a:pt x="0" y="3282094"/>
                </a:moveTo>
                <a:lnTo>
                  <a:pt x="2625675" y="3282094"/>
                </a:lnTo>
                <a:lnTo>
                  <a:pt x="2625675" y="0"/>
                </a:lnTo>
                <a:lnTo>
                  <a:pt x="0" y="0"/>
                </a:lnTo>
                <a:lnTo>
                  <a:pt x="0" y="3282094"/>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4" id="4"/>
          <p:cNvSpPr/>
          <p:nvPr/>
        </p:nvSpPr>
        <p:spPr>
          <a:xfrm>
            <a:off x="-254153" y="2048657"/>
            <a:ext cx="6405831" cy="0"/>
          </a:xfrm>
          <a:prstGeom prst="line">
            <a:avLst/>
          </a:prstGeom>
          <a:ln cap="flat" w="47625">
            <a:solidFill>
              <a:srgbClr val="FFFFFF"/>
            </a:solidFill>
            <a:prstDash val="solid"/>
            <a:headEnd type="oval" len="lg" w="lg"/>
            <a:tailEnd type="oval" len="lg" w="lg"/>
          </a:ln>
        </p:spPr>
      </p:sp>
      <p:grpSp>
        <p:nvGrpSpPr>
          <p:cNvPr name="Group 5" id="5"/>
          <p:cNvGrpSpPr/>
          <p:nvPr/>
        </p:nvGrpSpPr>
        <p:grpSpPr>
          <a:xfrm rot="0">
            <a:off x="1768887" y="3043969"/>
            <a:ext cx="6152589" cy="3327794"/>
            <a:chOff x="0" y="0"/>
            <a:chExt cx="1620435" cy="876456"/>
          </a:xfrm>
        </p:grpSpPr>
        <p:sp>
          <p:nvSpPr>
            <p:cNvPr name="Freeform 6" id="6"/>
            <p:cNvSpPr/>
            <p:nvPr/>
          </p:nvSpPr>
          <p:spPr>
            <a:xfrm flipH="false" flipV="false" rot="0">
              <a:off x="0" y="0"/>
              <a:ext cx="1620435" cy="876456"/>
            </a:xfrm>
            <a:custGeom>
              <a:avLst/>
              <a:gdLst/>
              <a:ahLst/>
              <a:cxnLst/>
              <a:rect r="r" b="b" t="t" l="l"/>
              <a:pathLst>
                <a:path h="876456" w="1620435">
                  <a:moveTo>
                    <a:pt x="64174" y="0"/>
                  </a:moveTo>
                  <a:lnTo>
                    <a:pt x="1556261" y="0"/>
                  </a:lnTo>
                  <a:cubicBezTo>
                    <a:pt x="1573281" y="0"/>
                    <a:pt x="1589604" y="6761"/>
                    <a:pt x="1601639" y="18796"/>
                  </a:cubicBezTo>
                  <a:cubicBezTo>
                    <a:pt x="1613674" y="30831"/>
                    <a:pt x="1620435" y="47154"/>
                    <a:pt x="1620435" y="64174"/>
                  </a:cubicBezTo>
                  <a:lnTo>
                    <a:pt x="1620435" y="812282"/>
                  </a:lnTo>
                  <a:cubicBezTo>
                    <a:pt x="1620435" y="829302"/>
                    <a:pt x="1613674" y="845625"/>
                    <a:pt x="1601639" y="857660"/>
                  </a:cubicBezTo>
                  <a:cubicBezTo>
                    <a:pt x="1589604" y="869695"/>
                    <a:pt x="1573281" y="876456"/>
                    <a:pt x="1556261" y="876456"/>
                  </a:cubicBezTo>
                  <a:lnTo>
                    <a:pt x="64174" y="876456"/>
                  </a:lnTo>
                  <a:cubicBezTo>
                    <a:pt x="47154" y="876456"/>
                    <a:pt x="30831" y="869695"/>
                    <a:pt x="18796" y="857660"/>
                  </a:cubicBezTo>
                  <a:cubicBezTo>
                    <a:pt x="6761" y="845625"/>
                    <a:pt x="0" y="829302"/>
                    <a:pt x="0" y="812282"/>
                  </a:cubicBezTo>
                  <a:lnTo>
                    <a:pt x="0" y="64174"/>
                  </a:lnTo>
                  <a:cubicBezTo>
                    <a:pt x="0" y="47154"/>
                    <a:pt x="6761" y="30831"/>
                    <a:pt x="18796" y="18796"/>
                  </a:cubicBezTo>
                  <a:cubicBezTo>
                    <a:pt x="30831" y="6761"/>
                    <a:pt x="47154" y="0"/>
                    <a:pt x="64174" y="0"/>
                  </a:cubicBezTo>
                  <a:close/>
                </a:path>
              </a:pathLst>
            </a:custGeom>
            <a:solidFill>
              <a:srgbClr val="1A3F59"/>
            </a:solidFill>
          </p:spPr>
        </p:sp>
        <p:sp>
          <p:nvSpPr>
            <p:cNvPr name="TextBox 7" id="7"/>
            <p:cNvSpPr txBox="true"/>
            <p:nvPr/>
          </p:nvSpPr>
          <p:spPr>
            <a:xfrm>
              <a:off x="0" y="28575"/>
              <a:ext cx="1620435" cy="847881"/>
            </a:xfrm>
            <a:prstGeom prst="rect">
              <a:avLst/>
            </a:prstGeom>
          </p:spPr>
          <p:txBody>
            <a:bodyPr anchor="ctr" rtlCol="false" tIns="50800" lIns="50800" bIns="50800" rIns="50800"/>
            <a:lstStyle/>
            <a:p>
              <a:pPr algn="ctr">
                <a:lnSpc>
                  <a:spcPts val="2040"/>
                </a:lnSpc>
              </a:pPr>
            </a:p>
          </p:txBody>
        </p:sp>
      </p:grpSp>
      <p:sp>
        <p:nvSpPr>
          <p:cNvPr name="TextBox 8" id="8"/>
          <p:cNvSpPr txBox="true"/>
          <p:nvPr/>
        </p:nvSpPr>
        <p:spPr>
          <a:xfrm rot="0">
            <a:off x="153160" y="892030"/>
            <a:ext cx="5998518" cy="1371723"/>
          </a:xfrm>
          <a:prstGeom prst="rect">
            <a:avLst/>
          </a:prstGeom>
        </p:spPr>
        <p:txBody>
          <a:bodyPr anchor="t" rtlCol="false" tIns="0" lIns="0" bIns="0" rIns="0">
            <a:spAutoFit/>
          </a:bodyPr>
          <a:lstStyle/>
          <a:p>
            <a:pPr algn="l" marL="0" indent="0" lvl="0">
              <a:lnSpc>
                <a:spcPts val="10599"/>
              </a:lnSpc>
              <a:spcBef>
                <a:spcPct val="0"/>
              </a:spcBef>
            </a:pPr>
            <a:r>
              <a:rPr lang="en-US" b="true" sz="9549">
                <a:solidFill>
                  <a:srgbClr val="FFFFFF"/>
                </a:solidFill>
                <a:latin typeface="Tek Arabic Condensed Semi-Bold"/>
                <a:ea typeface="Tek Arabic Condensed Semi-Bold"/>
                <a:cs typeface="Tek Arabic Condensed Semi-Bold"/>
                <a:sym typeface="Tek Arabic Condensed Semi-Bold"/>
              </a:rPr>
              <a:t>CONCLUSIONES</a:t>
            </a:r>
          </a:p>
        </p:txBody>
      </p:sp>
      <p:sp>
        <p:nvSpPr>
          <p:cNvPr name="TextBox 9" id="9"/>
          <p:cNvSpPr txBox="true"/>
          <p:nvPr/>
        </p:nvSpPr>
        <p:spPr>
          <a:xfrm rot="0">
            <a:off x="4058157" y="2351155"/>
            <a:ext cx="8912962" cy="502314"/>
          </a:xfrm>
          <a:prstGeom prst="rect">
            <a:avLst/>
          </a:prstGeom>
        </p:spPr>
        <p:txBody>
          <a:bodyPr anchor="t" rtlCol="false" tIns="0" lIns="0" bIns="0" rIns="0">
            <a:spAutoFit/>
          </a:bodyPr>
          <a:lstStyle/>
          <a:p>
            <a:pPr algn="ctr" marL="0" indent="0" lvl="0">
              <a:lnSpc>
                <a:spcPts val="4160"/>
              </a:lnSpc>
              <a:spcBef>
                <a:spcPct val="0"/>
              </a:spcBef>
            </a:pPr>
            <a:r>
              <a:rPr lang="en-US" b="true" sz="3200">
                <a:solidFill>
                  <a:srgbClr val="B7D0E2"/>
                </a:solidFill>
                <a:latin typeface="TT Commons Pro Expanded Bold"/>
                <a:ea typeface="TT Commons Pro Expanded Bold"/>
                <a:cs typeface="TT Commons Pro Expanded Bold"/>
                <a:sym typeface="TT Commons Pro Expanded Bold"/>
              </a:rPr>
              <a:t>¿</a:t>
            </a:r>
            <a:r>
              <a:rPr lang="en-US" b="true" sz="3200">
                <a:solidFill>
                  <a:srgbClr val="B7D0E2"/>
                </a:solidFill>
                <a:latin typeface="TT Commons Pro Expanded Bold"/>
                <a:ea typeface="TT Commons Pro Expanded Bold"/>
                <a:cs typeface="TT Commons Pro Expanded Bold"/>
                <a:sym typeface="TT Commons Pro Expanded Bold"/>
              </a:rPr>
              <a:t>QUÉ HARÍAMOS AL MODELAR? </a:t>
            </a:r>
          </a:p>
        </p:txBody>
      </p:sp>
      <p:grpSp>
        <p:nvGrpSpPr>
          <p:cNvPr name="Group 10" id="10"/>
          <p:cNvGrpSpPr/>
          <p:nvPr/>
        </p:nvGrpSpPr>
        <p:grpSpPr>
          <a:xfrm rot="0">
            <a:off x="8833923" y="3043969"/>
            <a:ext cx="6152589" cy="3327794"/>
            <a:chOff x="0" y="0"/>
            <a:chExt cx="1620435" cy="876456"/>
          </a:xfrm>
        </p:grpSpPr>
        <p:sp>
          <p:nvSpPr>
            <p:cNvPr name="Freeform 11" id="11"/>
            <p:cNvSpPr/>
            <p:nvPr/>
          </p:nvSpPr>
          <p:spPr>
            <a:xfrm flipH="false" flipV="false" rot="0">
              <a:off x="0" y="0"/>
              <a:ext cx="1620435" cy="876456"/>
            </a:xfrm>
            <a:custGeom>
              <a:avLst/>
              <a:gdLst/>
              <a:ahLst/>
              <a:cxnLst/>
              <a:rect r="r" b="b" t="t" l="l"/>
              <a:pathLst>
                <a:path h="876456" w="1620435">
                  <a:moveTo>
                    <a:pt x="64174" y="0"/>
                  </a:moveTo>
                  <a:lnTo>
                    <a:pt x="1556261" y="0"/>
                  </a:lnTo>
                  <a:cubicBezTo>
                    <a:pt x="1573281" y="0"/>
                    <a:pt x="1589604" y="6761"/>
                    <a:pt x="1601639" y="18796"/>
                  </a:cubicBezTo>
                  <a:cubicBezTo>
                    <a:pt x="1613674" y="30831"/>
                    <a:pt x="1620435" y="47154"/>
                    <a:pt x="1620435" y="64174"/>
                  </a:cubicBezTo>
                  <a:lnTo>
                    <a:pt x="1620435" y="812282"/>
                  </a:lnTo>
                  <a:cubicBezTo>
                    <a:pt x="1620435" y="829302"/>
                    <a:pt x="1613674" y="845625"/>
                    <a:pt x="1601639" y="857660"/>
                  </a:cubicBezTo>
                  <a:cubicBezTo>
                    <a:pt x="1589604" y="869695"/>
                    <a:pt x="1573281" y="876456"/>
                    <a:pt x="1556261" y="876456"/>
                  </a:cubicBezTo>
                  <a:lnTo>
                    <a:pt x="64174" y="876456"/>
                  </a:lnTo>
                  <a:cubicBezTo>
                    <a:pt x="47154" y="876456"/>
                    <a:pt x="30831" y="869695"/>
                    <a:pt x="18796" y="857660"/>
                  </a:cubicBezTo>
                  <a:cubicBezTo>
                    <a:pt x="6761" y="845625"/>
                    <a:pt x="0" y="829302"/>
                    <a:pt x="0" y="812282"/>
                  </a:cubicBezTo>
                  <a:lnTo>
                    <a:pt x="0" y="64174"/>
                  </a:lnTo>
                  <a:cubicBezTo>
                    <a:pt x="0" y="47154"/>
                    <a:pt x="6761" y="30831"/>
                    <a:pt x="18796" y="18796"/>
                  </a:cubicBezTo>
                  <a:cubicBezTo>
                    <a:pt x="30831" y="6761"/>
                    <a:pt x="47154" y="0"/>
                    <a:pt x="64174" y="0"/>
                  </a:cubicBezTo>
                  <a:close/>
                </a:path>
              </a:pathLst>
            </a:custGeom>
            <a:solidFill>
              <a:srgbClr val="295A7B"/>
            </a:solidFill>
          </p:spPr>
        </p:sp>
        <p:sp>
          <p:nvSpPr>
            <p:cNvPr name="TextBox 12" id="12"/>
            <p:cNvSpPr txBox="true"/>
            <p:nvPr/>
          </p:nvSpPr>
          <p:spPr>
            <a:xfrm>
              <a:off x="0" y="28575"/>
              <a:ext cx="1620435" cy="847881"/>
            </a:xfrm>
            <a:prstGeom prst="rect">
              <a:avLst/>
            </a:prstGeom>
          </p:spPr>
          <p:txBody>
            <a:bodyPr anchor="ctr" rtlCol="false" tIns="50800" lIns="50800" bIns="50800" rIns="50800"/>
            <a:lstStyle/>
            <a:p>
              <a:pPr algn="ctr">
                <a:lnSpc>
                  <a:spcPts val="2040"/>
                </a:lnSpc>
              </a:pPr>
            </a:p>
          </p:txBody>
        </p:sp>
      </p:grpSp>
      <p:grpSp>
        <p:nvGrpSpPr>
          <p:cNvPr name="Group 13" id="13"/>
          <p:cNvGrpSpPr/>
          <p:nvPr/>
        </p:nvGrpSpPr>
        <p:grpSpPr>
          <a:xfrm rot="0">
            <a:off x="1768887" y="6562263"/>
            <a:ext cx="6152589" cy="3327794"/>
            <a:chOff x="0" y="0"/>
            <a:chExt cx="1620435" cy="876456"/>
          </a:xfrm>
        </p:grpSpPr>
        <p:sp>
          <p:nvSpPr>
            <p:cNvPr name="Freeform 14" id="14"/>
            <p:cNvSpPr/>
            <p:nvPr/>
          </p:nvSpPr>
          <p:spPr>
            <a:xfrm flipH="false" flipV="false" rot="0">
              <a:off x="0" y="0"/>
              <a:ext cx="1620435" cy="876456"/>
            </a:xfrm>
            <a:custGeom>
              <a:avLst/>
              <a:gdLst/>
              <a:ahLst/>
              <a:cxnLst/>
              <a:rect r="r" b="b" t="t" l="l"/>
              <a:pathLst>
                <a:path h="876456" w="1620435">
                  <a:moveTo>
                    <a:pt x="64174" y="0"/>
                  </a:moveTo>
                  <a:lnTo>
                    <a:pt x="1556261" y="0"/>
                  </a:lnTo>
                  <a:cubicBezTo>
                    <a:pt x="1573281" y="0"/>
                    <a:pt x="1589604" y="6761"/>
                    <a:pt x="1601639" y="18796"/>
                  </a:cubicBezTo>
                  <a:cubicBezTo>
                    <a:pt x="1613674" y="30831"/>
                    <a:pt x="1620435" y="47154"/>
                    <a:pt x="1620435" y="64174"/>
                  </a:cubicBezTo>
                  <a:lnTo>
                    <a:pt x="1620435" y="812282"/>
                  </a:lnTo>
                  <a:cubicBezTo>
                    <a:pt x="1620435" y="829302"/>
                    <a:pt x="1613674" y="845625"/>
                    <a:pt x="1601639" y="857660"/>
                  </a:cubicBezTo>
                  <a:cubicBezTo>
                    <a:pt x="1589604" y="869695"/>
                    <a:pt x="1573281" y="876456"/>
                    <a:pt x="1556261" y="876456"/>
                  </a:cubicBezTo>
                  <a:lnTo>
                    <a:pt x="64174" y="876456"/>
                  </a:lnTo>
                  <a:cubicBezTo>
                    <a:pt x="47154" y="876456"/>
                    <a:pt x="30831" y="869695"/>
                    <a:pt x="18796" y="857660"/>
                  </a:cubicBezTo>
                  <a:cubicBezTo>
                    <a:pt x="6761" y="845625"/>
                    <a:pt x="0" y="829302"/>
                    <a:pt x="0" y="812282"/>
                  </a:cubicBezTo>
                  <a:lnTo>
                    <a:pt x="0" y="64174"/>
                  </a:lnTo>
                  <a:cubicBezTo>
                    <a:pt x="0" y="47154"/>
                    <a:pt x="6761" y="30831"/>
                    <a:pt x="18796" y="18796"/>
                  </a:cubicBezTo>
                  <a:cubicBezTo>
                    <a:pt x="30831" y="6761"/>
                    <a:pt x="47154" y="0"/>
                    <a:pt x="64174" y="0"/>
                  </a:cubicBezTo>
                  <a:close/>
                </a:path>
              </a:pathLst>
            </a:custGeom>
            <a:solidFill>
              <a:srgbClr val="295A7B"/>
            </a:solidFill>
          </p:spPr>
        </p:sp>
        <p:sp>
          <p:nvSpPr>
            <p:cNvPr name="TextBox 15" id="15"/>
            <p:cNvSpPr txBox="true"/>
            <p:nvPr/>
          </p:nvSpPr>
          <p:spPr>
            <a:xfrm>
              <a:off x="0" y="28575"/>
              <a:ext cx="1620435" cy="847881"/>
            </a:xfrm>
            <a:prstGeom prst="rect">
              <a:avLst/>
            </a:prstGeom>
          </p:spPr>
          <p:txBody>
            <a:bodyPr anchor="ctr" rtlCol="false" tIns="50800" lIns="50800" bIns="50800" rIns="50800"/>
            <a:lstStyle/>
            <a:p>
              <a:pPr algn="ctr">
                <a:lnSpc>
                  <a:spcPts val="2040"/>
                </a:lnSpc>
              </a:pPr>
            </a:p>
          </p:txBody>
        </p:sp>
      </p:grpSp>
      <p:grpSp>
        <p:nvGrpSpPr>
          <p:cNvPr name="Group 16" id="16"/>
          <p:cNvGrpSpPr/>
          <p:nvPr/>
        </p:nvGrpSpPr>
        <p:grpSpPr>
          <a:xfrm rot="0">
            <a:off x="8833923" y="6562263"/>
            <a:ext cx="6152589" cy="3327794"/>
            <a:chOff x="0" y="0"/>
            <a:chExt cx="1620435" cy="876456"/>
          </a:xfrm>
        </p:grpSpPr>
        <p:sp>
          <p:nvSpPr>
            <p:cNvPr name="Freeform 17" id="17"/>
            <p:cNvSpPr/>
            <p:nvPr/>
          </p:nvSpPr>
          <p:spPr>
            <a:xfrm flipH="false" flipV="false" rot="0">
              <a:off x="0" y="0"/>
              <a:ext cx="1620435" cy="876456"/>
            </a:xfrm>
            <a:custGeom>
              <a:avLst/>
              <a:gdLst/>
              <a:ahLst/>
              <a:cxnLst/>
              <a:rect r="r" b="b" t="t" l="l"/>
              <a:pathLst>
                <a:path h="876456" w="1620435">
                  <a:moveTo>
                    <a:pt x="64174" y="0"/>
                  </a:moveTo>
                  <a:lnTo>
                    <a:pt x="1556261" y="0"/>
                  </a:lnTo>
                  <a:cubicBezTo>
                    <a:pt x="1573281" y="0"/>
                    <a:pt x="1589604" y="6761"/>
                    <a:pt x="1601639" y="18796"/>
                  </a:cubicBezTo>
                  <a:cubicBezTo>
                    <a:pt x="1613674" y="30831"/>
                    <a:pt x="1620435" y="47154"/>
                    <a:pt x="1620435" y="64174"/>
                  </a:cubicBezTo>
                  <a:lnTo>
                    <a:pt x="1620435" y="812282"/>
                  </a:lnTo>
                  <a:cubicBezTo>
                    <a:pt x="1620435" y="829302"/>
                    <a:pt x="1613674" y="845625"/>
                    <a:pt x="1601639" y="857660"/>
                  </a:cubicBezTo>
                  <a:cubicBezTo>
                    <a:pt x="1589604" y="869695"/>
                    <a:pt x="1573281" y="876456"/>
                    <a:pt x="1556261" y="876456"/>
                  </a:cubicBezTo>
                  <a:lnTo>
                    <a:pt x="64174" y="876456"/>
                  </a:lnTo>
                  <a:cubicBezTo>
                    <a:pt x="47154" y="876456"/>
                    <a:pt x="30831" y="869695"/>
                    <a:pt x="18796" y="857660"/>
                  </a:cubicBezTo>
                  <a:cubicBezTo>
                    <a:pt x="6761" y="845625"/>
                    <a:pt x="0" y="829302"/>
                    <a:pt x="0" y="812282"/>
                  </a:cubicBezTo>
                  <a:lnTo>
                    <a:pt x="0" y="64174"/>
                  </a:lnTo>
                  <a:cubicBezTo>
                    <a:pt x="0" y="47154"/>
                    <a:pt x="6761" y="30831"/>
                    <a:pt x="18796" y="18796"/>
                  </a:cubicBezTo>
                  <a:cubicBezTo>
                    <a:pt x="30831" y="6761"/>
                    <a:pt x="47154" y="0"/>
                    <a:pt x="64174" y="0"/>
                  </a:cubicBezTo>
                  <a:close/>
                </a:path>
              </a:pathLst>
            </a:custGeom>
            <a:solidFill>
              <a:srgbClr val="1A3F59"/>
            </a:solidFill>
          </p:spPr>
        </p:sp>
        <p:sp>
          <p:nvSpPr>
            <p:cNvPr name="TextBox 18" id="18"/>
            <p:cNvSpPr txBox="true"/>
            <p:nvPr/>
          </p:nvSpPr>
          <p:spPr>
            <a:xfrm>
              <a:off x="0" y="28575"/>
              <a:ext cx="1620435" cy="847881"/>
            </a:xfrm>
            <a:prstGeom prst="rect">
              <a:avLst/>
            </a:prstGeom>
          </p:spPr>
          <p:txBody>
            <a:bodyPr anchor="ctr" rtlCol="false" tIns="50800" lIns="50800" bIns="50800" rIns="50800"/>
            <a:lstStyle/>
            <a:p>
              <a:pPr algn="ctr">
                <a:lnSpc>
                  <a:spcPts val="2040"/>
                </a:lnSpc>
              </a:pPr>
            </a:p>
          </p:txBody>
        </p:sp>
      </p:grpSp>
      <p:sp>
        <p:nvSpPr>
          <p:cNvPr name="TextBox 19" id="19"/>
          <p:cNvSpPr txBox="true"/>
          <p:nvPr/>
        </p:nvSpPr>
        <p:spPr>
          <a:xfrm rot="0">
            <a:off x="2063555" y="4081151"/>
            <a:ext cx="5563253" cy="1272479"/>
          </a:xfrm>
          <a:prstGeom prst="rect">
            <a:avLst/>
          </a:prstGeom>
        </p:spPr>
        <p:txBody>
          <a:bodyPr anchor="t" rtlCol="false" tIns="0" lIns="0" bIns="0" rIns="0">
            <a:spAutoFit/>
          </a:bodyPr>
          <a:lstStyle/>
          <a:p>
            <a:pPr algn="ctr">
              <a:lnSpc>
                <a:spcPts val="3330"/>
              </a:lnSpc>
              <a:spcBef>
                <a:spcPct val="0"/>
              </a:spcBef>
            </a:pPr>
            <a:r>
              <a:rPr lang="en-US" b="true" sz="3000">
                <a:solidFill>
                  <a:srgbClr val="FFFFFF"/>
                </a:solidFill>
                <a:latin typeface="TT Commons Pro Expanded Bold"/>
                <a:ea typeface="TT Commons Pro Expanded Bold"/>
                <a:cs typeface="TT Commons Pro Expanded Bold"/>
                <a:sym typeface="TT Commons Pro Expanded Bold"/>
              </a:rPr>
              <a:t>Aplicar class weights / focal loss y estrategias de balanceo.</a:t>
            </a:r>
          </a:p>
        </p:txBody>
      </p:sp>
      <p:sp>
        <p:nvSpPr>
          <p:cNvPr name="TextBox 20" id="20"/>
          <p:cNvSpPr txBox="true"/>
          <p:nvPr/>
        </p:nvSpPr>
        <p:spPr>
          <a:xfrm rot="0">
            <a:off x="9022348" y="4081151"/>
            <a:ext cx="5775738" cy="1272479"/>
          </a:xfrm>
          <a:prstGeom prst="rect">
            <a:avLst/>
          </a:prstGeom>
        </p:spPr>
        <p:txBody>
          <a:bodyPr anchor="t" rtlCol="false" tIns="0" lIns="0" bIns="0" rIns="0">
            <a:spAutoFit/>
          </a:bodyPr>
          <a:lstStyle/>
          <a:p>
            <a:pPr algn="ctr" marL="0" indent="0" lvl="0">
              <a:lnSpc>
                <a:spcPts val="3330"/>
              </a:lnSpc>
              <a:spcBef>
                <a:spcPct val="0"/>
              </a:spcBef>
            </a:pPr>
            <a:r>
              <a:rPr lang="en-US" b="true" sz="3000" strike="noStrike" u="none">
                <a:solidFill>
                  <a:srgbClr val="FFFFFF"/>
                </a:solidFill>
                <a:latin typeface="TT Commons Pro Expanded Bold"/>
                <a:ea typeface="TT Commons Pro Expanded Bold"/>
                <a:cs typeface="TT Commons Pro Expanded Bold"/>
                <a:sym typeface="TT Commons Pro Expanded Bold"/>
              </a:rPr>
              <a:t>Entrenar con tiles curados (umbrales de tejido y VL validados).</a:t>
            </a:r>
          </a:p>
        </p:txBody>
      </p:sp>
      <p:sp>
        <p:nvSpPr>
          <p:cNvPr name="TextBox 21" id="21"/>
          <p:cNvSpPr txBox="true"/>
          <p:nvPr/>
        </p:nvSpPr>
        <p:spPr>
          <a:xfrm rot="0">
            <a:off x="2313917" y="7724313"/>
            <a:ext cx="5062529" cy="853399"/>
          </a:xfrm>
          <a:prstGeom prst="rect">
            <a:avLst/>
          </a:prstGeom>
        </p:spPr>
        <p:txBody>
          <a:bodyPr anchor="t" rtlCol="false" tIns="0" lIns="0" bIns="0" rIns="0">
            <a:spAutoFit/>
          </a:bodyPr>
          <a:lstStyle/>
          <a:p>
            <a:pPr algn="ctr" marL="0" indent="0" lvl="0">
              <a:lnSpc>
                <a:spcPts val="3330"/>
              </a:lnSpc>
              <a:spcBef>
                <a:spcPct val="0"/>
              </a:spcBef>
            </a:pPr>
            <a:r>
              <a:rPr lang="en-US" b="true" sz="3000" strike="noStrike" u="none">
                <a:solidFill>
                  <a:srgbClr val="FFFFFF"/>
                </a:solidFill>
                <a:latin typeface="TT Commons Pro Expanded Bold"/>
                <a:ea typeface="TT Commons Pro Expanded Bold"/>
                <a:cs typeface="TT Commons Pro Expanded Bold"/>
                <a:sym typeface="TT Commons Pro Expanded Bold"/>
              </a:rPr>
              <a:t>Normalización de tinción en el pipeline.</a:t>
            </a:r>
          </a:p>
        </p:txBody>
      </p:sp>
      <p:sp>
        <p:nvSpPr>
          <p:cNvPr name="TextBox 22" id="22"/>
          <p:cNvSpPr txBox="true"/>
          <p:nvPr/>
        </p:nvSpPr>
        <p:spPr>
          <a:xfrm rot="0">
            <a:off x="9022348" y="7320522"/>
            <a:ext cx="5775738" cy="1691559"/>
          </a:xfrm>
          <a:prstGeom prst="rect">
            <a:avLst/>
          </a:prstGeom>
        </p:spPr>
        <p:txBody>
          <a:bodyPr anchor="t" rtlCol="false" tIns="0" lIns="0" bIns="0" rIns="0">
            <a:spAutoFit/>
          </a:bodyPr>
          <a:lstStyle/>
          <a:p>
            <a:pPr algn="ctr" marL="0" indent="0" lvl="0">
              <a:lnSpc>
                <a:spcPts val="3330"/>
              </a:lnSpc>
              <a:spcBef>
                <a:spcPct val="0"/>
              </a:spcBef>
            </a:pPr>
            <a:r>
              <a:rPr lang="en-US" b="true" sz="3000" strike="noStrike" u="none">
                <a:solidFill>
                  <a:srgbClr val="FFFFFF"/>
                </a:solidFill>
                <a:latin typeface="TT Commons Pro Expanded Bold"/>
                <a:ea typeface="TT Commons Pro Expanded Bold"/>
                <a:cs typeface="TT Commons Pro Expanded Bold"/>
                <a:sym typeface="TT Commons Pro Expanded Bold"/>
              </a:rPr>
              <a:t>Probar CNN/ViT con validación estratificada por centro para evitar fuga de información.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3729848" y="3366076"/>
            <a:ext cx="10828304" cy="5015788"/>
          </a:xfrm>
          <a:prstGeom prst="rect">
            <a:avLst/>
          </a:prstGeom>
        </p:spPr>
        <p:txBody>
          <a:bodyPr anchor="t" rtlCol="false" tIns="0" lIns="0" bIns="0" rIns="0">
            <a:spAutoFit/>
          </a:bodyPr>
          <a:lstStyle/>
          <a:p>
            <a:pPr algn="ctr" marL="0" indent="0" lvl="0">
              <a:lnSpc>
                <a:spcPts val="18626"/>
              </a:lnSpc>
            </a:pPr>
            <a:r>
              <a:rPr lang="en-US" b="true" sz="22996">
                <a:solidFill>
                  <a:srgbClr val="FFFFFF"/>
                </a:solidFill>
                <a:latin typeface="Tek Arabic Condensed Semi-Bold"/>
                <a:ea typeface="Tek Arabic Condensed Semi-Bold"/>
                <a:cs typeface="Tek Arabic Condensed Semi-Bold"/>
                <a:sym typeface="Tek Arabic Condensed Semi-Bold"/>
              </a:rPr>
              <a:t>MUCHAS GRACIAS!</a:t>
            </a:r>
          </a:p>
        </p:txBody>
      </p:sp>
      <p:sp>
        <p:nvSpPr>
          <p:cNvPr name="Freeform 4" id="4"/>
          <p:cNvSpPr/>
          <p:nvPr/>
        </p:nvSpPr>
        <p:spPr>
          <a:xfrm flipH="true" flipV="false" rot="0">
            <a:off x="1028700" y="6172200"/>
            <a:ext cx="3291840" cy="4114800"/>
          </a:xfrm>
          <a:custGeom>
            <a:avLst/>
            <a:gdLst/>
            <a:ahLst/>
            <a:cxnLst/>
            <a:rect r="r" b="b" t="t" l="l"/>
            <a:pathLst>
              <a:path h="4114800" w="3291840">
                <a:moveTo>
                  <a:pt x="3291840" y="0"/>
                </a:moveTo>
                <a:lnTo>
                  <a:pt x="0" y="0"/>
                </a:lnTo>
                <a:lnTo>
                  <a:pt x="0" y="4114800"/>
                </a:lnTo>
                <a:lnTo>
                  <a:pt x="3291840" y="4114800"/>
                </a:lnTo>
                <a:lnTo>
                  <a:pt x="329184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10800000">
            <a:off x="14440780" y="0"/>
            <a:ext cx="3291840" cy="4114800"/>
          </a:xfrm>
          <a:custGeom>
            <a:avLst/>
            <a:gdLst/>
            <a:ahLst/>
            <a:cxnLst/>
            <a:rect r="r" b="b" t="t" l="l"/>
            <a:pathLst>
              <a:path h="4114800" w="3291840">
                <a:moveTo>
                  <a:pt x="0" y="0"/>
                </a:moveTo>
                <a:lnTo>
                  <a:pt x="3291840" y="0"/>
                </a:lnTo>
                <a:lnTo>
                  <a:pt x="3291840" y="4114800"/>
                </a:lnTo>
                <a:lnTo>
                  <a:pt x="0" y="41148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6" id="6"/>
          <p:cNvSpPr/>
          <p:nvPr/>
        </p:nvSpPr>
        <p:spPr>
          <a:xfrm>
            <a:off x="5302718" y="7885546"/>
            <a:ext cx="7682564" cy="0"/>
          </a:xfrm>
          <a:prstGeom prst="line">
            <a:avLst/>
          </a:prstGeom>
          <a:ln cap="flat" w="57150">
            <a:solidFill>
              <a:srgbClr val="9CECF1"/>
            </a:solidFill>
            <a:prstDash val="solid"/>
            <a:headEnd type="oval" len="lg" w="lg"/>
            <a:tailEnd type="oval" len="lg" w="lg"/>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grpSp>
        <p:nvGrpSpPr>
          <p:cNvPr name="Group 3" id="3"/>
          <p:cNvGrpSpPr/>
          <p:nvPr/>
        </p:nvGrpSpPr>
        <p:grpSpPr>
          <a:xfrm rot="0">
            <a:off x="1534262" y="3087569"/>
            <a:ext cx="2401401" cy="2401401"/>
            <a:chOff x="0" y="0"/>
            <a:chExt cx="812800" cy="812800"/>
          </a:xfrm>
        </p:grpSpPr>
        <p:sp>
          <p:nvSpPr>
            <p:cNvPr name="Freeform 4" id="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5" id="5"/>
            <p:cNvSpPr txBox="true"/>
            <p:nvPr/>
          </p:nvSpPr>
          <p:spPr>
            <a:xfrm>
              <a:off x="76200" y="104775"/>
              <a:ext cx="660400" cy="631825"/>
            </a:xfrm>
            <a:prstGeom prst="rect">
              <a:avLst/>
            </a:prstGeom>
          </p:spPr>
          <p:txBody>
            <a:bodyPr anchor="ctr" rtlCol="false" tIns="50800" lIns="50800" bIns="50800" rIns="50800"/>
            <a:lstStyle/>
            <a:p>
              <a:pPr algn="ctr">
                <a:lnSpc>
                  <a:spcPts val="2040"/>
                </a:lnSpc>
              </a:pPr>
            </a:p>
          </p:txBody>
        </p:sp>
      </p:grpSp>
      <p:grpSp>
        <p:nvGrpSpPr>
          <p:cNvPr name="Group 6" id="6"/>
          <p:cNvGrpSpPr>
            <a:grpSpLocks noChangeAspect="true"/>
          </p:cNvGrpSpPr>
          <p:nvPr/>
        </p:nvGrpSpPr>
        <p:grpSpPr>
          <a:xfrm rot="0">
            <a:off x="1534262" y="3122998"/>
            <a:ext cx="2401401" cy="2401391"/>
            <a:chOff x="0" y="0"/>
            <a:chExt cx="6350000" cy="6349975"/>
          </a:xfrm>
        </p:grpSpPr>
        <p:sp>
          <p:nvSpPr>
            <p:cNvPr name="Freeform 7" id="7"/>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3"/>
              <a:stretch>
                <a:fillRect l="-1678" t="0" r="-1678" b="0"/>
              </a:stretch>
            </a:blipFill>
          </p:spPr>
        </p:sp>
      </p:grpSp>
      <p:grpSp>
        <p:nvGrpSpPr>
          <p:cNvPr name="Group 8" id="8"/>
          <p:cNvGrpSpPr>
            <a:grpSpLocks noChangeAspect="true"/>
          </p:cNvGrpSpPr>
          <p:nvPr/>
        </p:nvGrpSpPr>
        <p:grpSpPr>
          <a:xfrm rot="0">
            <a:off x="14387757" y="3122998"/>
            <a:ext cx="2365981" cy="2365971"/>
            <a:chOff x="0" y="0"/>
            <a:chExt cx="6350000" cy="6349975"/>
          </a:xfrm>
        </p:grpSpPr>
        <p:sp>
          <p:nvSpPr>
            <p:cNvPr name="Freeform 9" id="9"/>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4"/>
              <a:stretch>
                <a:fillRect l="-3090" t="0" r="-3090" b="0"/>
              </a:stretch>
            </a:blipFill>
          </p:spPr>
        </p:sp>
      </p:grpSp>
      <p:grpSp>
        <p:nvGrpSpPr>
          <p:cNvPr name="Group 10" id="10"/>
          <p:cNvGrpSpPr>
            <a:grpSpLocks noChangeAspect="true"/>
          </p:cNvGrpSpPr>
          <p:nvPr/>
        </p:nvGrpSpPr>
        <p:grpSpPr>
          <a:xfrm rot="0">
            <a:off x="5911774" y="3122998"/>
            <a:ext cx="2365981" cy="2365971"/>
            <a:chOff x="0" y="0"/>
            <a:chExt cx="6350000" cy="6349975"/>
          </a:xfrm>
        </p:grpSpPr>
        <p:sp>
          <p:nvSpPr>
            <p:cNvPr name="Freeform 11" id="11"/>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5"/>
              <a:stretch>
                <a:fillRect l="0" t="-341" r="0" b="-341"/>
              </a:stretch>
            </a:blipFill>
          </p:spPr>
        </p:sp>
      </p:grpSp>
      <p:sp>
        <p:nvSpPr>
          <p:cNvPr name="Freeform 12" id="12"/>
          <p:cNvSpPr/>
          <p:nvPr/>
        </p:nvSpPr>
        <p:spPr>
          <a:xfrm flipH="false" flipV="true" rot="0">
            <a:off x="14633625" y="0"/>
            <a:ext cx="2625675" cy="3282094"/>
          </a:xfrm>
          <a:custGeom>
            <a:avLst/>
            <a:gdLst/>
            <a:ahLst/>
            <a:cxnLst/>
            <a:rect r="r" b="b" t="t" l="l"/>
            <a:pathLst>
              <a:path h="3282094" w="2625675">
                <a:moveTo>
                  <a:pt x="0" y="3282094"/>
                </a:moveTo>
                <a:lnTo>
                  <a:pt x="2625675" y="3282094"/>
                </a:lnTo>
                <a:lnTo>
                  <a:pt x="2625675" y="0"/>
                </a:lnTo>
                <a:lnTo>
                  <a:pt x="0" y="0"/>
                </a:lnTo>
                <a:lnTo>
                  <a:pt x="0" y="3282094"/>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a:grpSpLocks noChangeAspect="true"/>
          </p:cNvGrpSpPr>
          <p:nvPr/>
        </p:nvGrpSpPr>
        <p:grpSpPr>
          <a:xfrm rot="0">
            <a:off x="10230818" y="3122998"/>
            <a:ext cx="2365981" cy="2365971"/>
            <a:chOff x="0" y="0"/>
            <a:chExt cx="6350000" cy="6349975"/>
          </a:xfrm>
        </p:grpSpPr>
        <p:sp>
          <p:nvSpPr>
            <p:cNvPr name="Freeform 14" id="14"/>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8"/>
              <a:stretch>
                <a:fillRect l="-347" t="0" r="-347" b="0"/>
              </a:stretch>
            </a:blipFill>
          </p:spPr>
        </p:sp>
      </p:grpSp>
      <p:sp>
        <p:nvSpPr>
          <p:cNvPr name="TextBox 15" id="15"/>
          <p:cNvSpPr txBox="true"/>
          <p:nvPr/>
        </p:nvSpPr>
        <p:spPr>
          <a:xfrm rot="0">
            <a:off x="1028700" y="1095375"/>
            <a:ext cx="6411965" cy="1282825"/>
          </a:xfrm>
          <a:prstGeom prst="rect">
            <a:avLst/>
          </a:prstGeom>
        </p:spPr>
        <p:txBody>
          <a:bodyPr anchor="t" rtlCol="false" tIns="0" lIns="0" bIns="0" rIns="0">
            <a:spAutoFit/>
          </a:bodyPr>
          <a:lstStyle/>
          <a:p>
            <a:pPr algn="just" marL="0" indent="0" lvl="0">
              <a:lnSpc>
                <a:spcPts val="9878"/>
              </a:lnSpc>
              <a:spcBef>
                <a:spcPct val="0"/>
              </a:spcBef>
            </a:pPr>
            <a:r>
              <a:rPr lang="en-US" b="true" sz="8899">
                <a:solidFill>
                  <a:srgbClr val="FFFFFF"/>
                </a:solidFill>
                <a:latin typeface="Tek Arabic Condensed Semi-Bold"/>
                <a:ea typeface="Tek Arabic Condensed Semi-Bold"/>
                <a:cs typeface="Tek Arabic Condensed Semi-Bold"/>
                <a:sym typeface="Tek Arabic Condensed Semi-Bold"/>
              </a:rPr>
              <a:t>INTEGRANTES</a:t>
            </a:r>
          </a:p>
        </p:txBody>
      </p:sp>
      <p:sp>
        <p:nvSpPr>
          <p:cNvPr name="TextBox 16" id="16"/>
          <p:cNvSpPr txBox="true"/>
          <p:nvPr/>
        </p:nvSpPr>
        <p:spPr>
          <a:xfrm rot="0">
            <a:off x="-577745" y="5860445"/>
            <a:ext cx="6589994" cy="778002"/>
          </a:xfrm>
          <a:prstGeom prst="rect">
            <a:avLst/>
          </a:prstGeom>
        </p:spPr>
        <p:txBody>
          <a:bodyPr anchor="t" rtlCol="false" tIns="0" lIns="0" bIns="0" rIns="0">
            <a:spAutoFit/>
          </a:bodyPr>
          <a:lstStyle/>
          <a:p>
            <a:pPr algn="ctr">
              <a:lnSpc>
                <a:spcPts val="5813"/>
              </a:lnSpc>
            </a:pPr>
            <a:r>
              <a:rPr lang="en-US" b="true" sz="5699">
                <a:solidFill>
                  <a:srgbClr val="FFFFFF"/>
                </a:solidFill>
                <a:latin typeface="Tek Arabic Condensed Medium"/>
                <a:ea typeface="Tek Arabic Condensed Medium"/>
                <a:cs typeface="Tek Arabic Condensed Medium"/>
                <a:sym typeface="Tek Arabic Condensed Medium"/>
              </a:rPr>
              <a:t>JOSÉ MARCHENA</a:t>
            </a:r>
          </a:p>
        </p:txBody>
      </p:sp>
      <p:sp>
        <p:nvSpPr>
          <p:cNvPr name="TextBox 17" id="17"/>
          <p:cNvSpPr txBox="true"/>
          <p:nvPr/>
        </p:nvSpPr>
        <p:spPr>
          <a:xfrm rot="0">
            <a:off x="904857" y="7751538"/>
            <a:ext cx="3624790" cy="1045845"/>
          </a:xfrm>
          <a:prstGeom prst="rect">
            <a:avLst/>
          </a:prstGeom>
        </p:spPr>
        <p:txBody>
          <a:bodyPr anchor="t" rtlCol="false" tIns="0" lIns="0" bIns="0" rIns="0">
            <a:spAutoFit/>
          </a:bodyPr>
          <a:lstStyle/>
          <a:p>
            <a:pPr algn="ctr">
              <a:lnSpc>
                <a:spcPts val="2040"/>
              </a:lnSpc>
            </a:pPr>
            <a:r>
              <a:rPr lang="en-US" sz="2000">
                <a:solidFill>
                  <a:srgbClr val="FFFFFF"/>
                </a:solidFill>
                <a:latin typeface="TT Commons Pro Expanded"/>
                <a:ea typeface="TT Commons Pro Expanded"/>
                <a:cs typeface="TT Commons Pro Expanded"/>
                <a:sym typeface="TT Commons Pro Expanded"/>
              </a:rPr>
              <a:t>Analizó color/texture (RGB–HED), definió métricas de cobertura y enfoque, e hizo visualizaciones.</a:t>
            </a:r>
          </a:p>
        </p:txBody>
      </p:sp>
      <p:sp>
        <p:nvSpPr>
          <p:cNvPr name="TextBox 18" id="18"/>
          <p:cNvSpPr txBox="true"/>
          <p:nvPr/>
        </p:nvSpPr>
        <p:spPr>
          <a:xfrm rot="0">
            <a:off x="3799768" y="5919881"/>
            <a:ext cx="6589994" cy="778002"/>
          </a:xfrm>
          <a:prstGeom prst="rect">
            <a:avLst/>
          </a:prstGeom>
        </p:spPr>
        <p:txBody>
          <a:bodyPr anchor="t" rtlCol="false" tIns="0" lIns="0" bIns="0" rIns="0">
            <a:spAutoFit/>
          </a:bodyPr>
          <a:lstStyle/>
          <a:p>
            <a:pPr algn="ctr">
              <a:lnSpc>
                <a:spcPts val="5813"/>
              </a:lnSpc>
            </a:pPr>
            <a:r>
              <a:rPr lang="en-US" b="true" sz="5699">
                <a:solidFill>
                  <a:srgbClr val="FFFFFF"/>
                </a:solidFill>
                <a:latin typeface="Tek Arabic Condensed Medium"/>
                <a:ea typeface="Tek Arabic Condensed Medium"/>
                <a:cs typeface="Tek Arabic Condensed Medium"/>
                <a:sym typeface="Tek Arabic Condensed Medium"/>
              </a:rPr>
              <a:t>DAVIS ROLDAN</a:t>
            </a:r>
          </a:p>
        </p:txBody>
      </p:sp>
      <p:sp>
        <p:nvSpPr>
          <p:cNvPr name="TextBox 19" id="19"/>
          <p:cNvSpPr txBox="true"/>
          <p:nvPr/>
        </p:nvSpPr>
        <p:spPr>
          <a:xfrm rot="0">
            <a:off x="12275751" y="5919881"/>
            <a:ext cx="6589994" cy="778002"/>
          </a:xfrm>
          <a:prstGeom prst="rect">
            <a:avLst/>
          </a:prstGeom>
        </p:spPr>
        <p:txBody>
          <a:bodyPr anchor="t" rtlCol="false" tIns="0" lIns="0" bIns="0" rIns="0">
            <a:spAutoFit/>
          </a:bodyPr>
          <a:lstStyle/>
          <a:p>
            <a:pPr algn="ctr">
              <a:lnSpc>
                <a:spcPts val="5813"/>
              </a:lnSpc>
            </a:pPr>
            <a:r>
              <a:rPr lang="en-US" b="true" sz="5699">
                <a:solidFill>
                  <a:srgbClr val="FFFFFF"/>
                </a:solidFill>
                <a:latin typeface="Tek Arabic Condensed Medium"/>
                <a:ea typeface="Tek Arabic Condensed Medium"/>
                <a:cs typeface="Tek Arabic Condensed Medium"/>
                <a:sym typeface="Tek Arabic Condensed Medium"/>
              </a:rPr>
              <a:t>GABRIEL PAZ</a:t>
            </a:r>
          </a:p>
        </p:txBody>
      </p:sp>
      <p:sp>
        <p:nvSpPr>
          <p:cNvPr name="TextBox 20" id="20"/>
          <p:cNvSpPr txBox="true"/>
          <p:nvPr/>
        </p:nvSpPr>
        <p:spPr>
          <a:xfrm rot="0">
            <a:off x="687584" y="6719981"/>
            <a:ext cx="4059336" cy="274320"/>
          </a:xfrm>
          <a:prstGeom prst="rect">
            <a:avLst/>
          </a:prstGeom>
        </p:spPr>
        <p:txBody>
          <a:bodyPr anchor="t" rtlCol="false" tIns="0" lIns="0" bIns="0" rIns="0">
            <a:spAutoFit/>
          </a:bodyPr>
          <a:lstStyle/>
          <a:p>
            <a:pPr algn="ctr">
              <a:lnSpc>
                <a:spcPts val="2040"/>
              </a:lnSpc>
            </a:pPr>
            <a:r>
              <a:rPr lang="en-US" b="true" sz="2000">
                <a:solidFill>
                  <a:srgbClr val="FFFFFF"/>
                </a:solidFill>
                <a:latin typeface="TT Commons Pro Expanded Bold"/>
                <a:ea typeface="TT Commons Pro Expanded Bold"/>
                <a:cs typeface="TT Commons Pro Expanded Bold"/>
                <a:sym typeface="TT Commons Pro Expanded Bold"/>
              </a:rPr>
              <a:t>INGENIERO DE DATOS</a:t>
            </a:r>
          </a:p>
        </p:txBody>
      </p:sp>
      <p:sp>
        <p:nvSpPr>
          <p:cNvPr name="TextBox 21" id="21"/>
          <p:cNvSpPr txBox="true"/>
          <p:nvPr/>
        </p:nvSpPr>
        <p:spPr>
          <a:xfrm rot="0">
            <a:off x="5147394" y="6719981"/>
            <a:ext cx="3894741" cy="274320"/>
          </a:xfrm>
          <a:prstGeom prst="rect">
            <a:avLst/>
          </a:prstGeom>
        </p:spPr>
        <p:txBody>
          <a:bodyPr anchor="t" rtlCol="false" tIns="0" lIns="0" bIns="0" rIns="0">
            <a:spAutoFit/>
          </a:bodyPr>
          <a:lstStyle/>
          <a:p>
            <a:pPr algn="ctr">
              <a:lnSpc>
                <a:spcPts val="2040"/>
              </a:lnSpc>
            </a:pPr>
            <a:r>
              <a:rPr lang="en-US" b="true" sz="2000">
                <a:solidFill>
                  <a:srgbClr val="FFFFFF"/>
                </a:solidFill>
                <a:latin typeface="TT Commons Pro Expanded Bold"/>
                <a:ea typeface="TT Commons Pro Expanded Bold"/>
                <a:cs typeface="TT Commons Pro Expanded Bold"/>
                <a:sym typeface="TT Commons Pro Expanded Bold"/>
              </a:rPr>
              <a:t>INGENIERO DE DATOS</a:t>
            </a:r>
          </a:p>
        </p:txBody>
      </p:sp>
      <p:sp>
        <p:nvSpPr>
          <p:cNvPr name="TextBox 22" id="22"/>
          <p:cNvSpPr txBox="true"/>
          <p:nvPr/>
        </p:nvSpPr>
        <p:spPr>
          <a:xfrm rot="0">
            <a:off x="13602803" y="6719981"/>
            <a:ext cx="3935890" cy="531495"/>
          </a:xfrm>
          <a:prstGeom prst="rect">
            <a:avLst/>
          </a:prstGeom>
        </p:spPr>
        <p:txBody>
          <a:bodyPr anchor="t" rtlCol="false" tIns="0" lIns="0" bIns="0" rIns="0">
            <a:spAutoFit/>
          </a:bodyPr>
          <a:lstStyle/>
          <a:p>
            <a:pPr algn="ctr">
              <a:lnSpc>
                <a:spcPts val="2040"/>
              </a:lnSpc>
            </a:pPr>
            <a:r>
              <a:rPr lang="en-US" b="true" sz="2000">
                <a:solidFill>
                  <a:srgbClr val="FFFFFF"/>
                </a:solidFill>
                <a:latin typeface="TT Commons Pro Expanded Bold"/>
                <a:ea typeface="TT Commons Pro Expanded Bold"/>
                <a:cs typeface="TT Commons Pro Expanded Bold"/>
                <a:sym typeface="TT Commons Pro Expanded Bold"/>
              </a:rPr>
              <a:t>COORDINACIÓN &amp; PRESENTACIÓN</a:t>
            </a:r>
          </a:p>
        </p:txBody>
      </p:sp>
      <p:sp>
        <p:nvSpPr>
          <p:cNvPr name="TextBox 23" id="23"/>
          <p:cNvSpPr txBox="true"/>
          <p:nvPr/>
        </p:nvSpPr>
        <p:spPr>
          <a:xfrm rot="0">
            <a:off x="5261188" y="7751538"/>
            <a:ext cx="3667153" cy="1045845"/>
          </a:xfrm>
          <a:prstGeom prst="rect">
            <a:avLst/>
          </a:prstGeom>
        </p:spPr>
        <p:txBody>
          <a:bodyPr anchor="t" rtlCol="false" tIns="0" lIns="0" bIns="0" rIns="0">
            <a:spAutoFit/>
          </a:bodyPr>
          <a:lstStyle/>
          <a:p>
            <a:pPr algn="ctr">
              <a:lnSpc>
                <a:spcPts val="2040"/>
              </a:lnSpc>
            </a:pPr>
            <a:r>
              <a:rPr lang="en-US" sz="2000">
                <a:solidFill>
                  <a:srgbClr val="FFFFFF"/>
                </a:solidFill>
                <a:latin typeface="TT Commons Pro Expanded"/>
                <a:ea typeface="TT Commons Pro Expanded"/>
                <a:cs typeface="TT Commons Pro Expanded"/>
                <a:sym typeface="TT Commons Pro Expanded"/>
              </a:rPr>
              <a:t>Preparó dataset, tileado y filtros de calidad; normalizó tinción y automatizó extracción de features.</a:t>
            </a:r>
          </a:p>
        </p:txBody>
      </p:sp>
      <p:sp>
        <p:nvSpPr>
          <p:cNvPr name="TextBox 24" id="24"/>
          <p:cNvSpPr txBox="true"/>
          <p:nvPr/>
        </p:nvSpPr>
        <p:spPr>
          <a:xfrm rot="0">
            <a:off x="13856387" y="7622951"/>
            <a:ext cx="3428722" cy="1303020"/>
          </a:xfrm>
          <a:prstGeom prst="rect">
            <a:avLst/>
          </a:prstGeom>
        </p:spPr>
        <p:txBody>
          <a:bodyPr anchor="t" rtlCol="false" tIns="0" lIns="0" bIns="0" rIns="0">
            <a:spAutoFit/>
          </a:bodyPr>
          <a:lstStyle/>
          <a:p>
            <a:pPr algn="ctr">
              <a:lnSpc>
                <a:spcPts val="2040"/>
              </a:lnSpc>
            </a:pPr>
            <a:r>
              <a:rPr lang="en-US" sz="2000">
                <a:solidFill>
                  <a:srgbClr val="FFFFFF"/>
                </a:solidFill>
                <a:latin typeface="TT Commons Pro Expanded"/>
                <a:ea typeface="TT Commons Pro Expanded"/>
                <a:cs typeface="TT Commons Pro Expanded"/>
                <a:sym typeface="TT Commons Pro Expanded"/>
              </a:rPr>
              <a:t>Planificó el trabajo, consolidó hallazgos, redactó reporte/slides y definió implicaciones para modelado.</a:t>
            </a:r>
          </a:p>
        </p:txBody>
      </p:sp>
      <p:sp>
        <p:nvSpPr>
          <p:cNvPr name="TextBox 25" id="25"/>
          <p:cNvSpPr txBox="true"/>
          <p:nvPr/>
        </p:nvSpPr>
        <p:spPr>
          <a:xfrm rot="0">
            <a:off x="8027487" y="5919881"/>
            <a:ext cx="6589994" cy="778002"/>
          </a:xfrm>
          <a:prstGeom prst="rect">
            <a:avLst/>
          </a:prstGeom>
        </p:spPr>
        <p:txBody>
          <a:bodyPr anchor="t" rtlCol="false" tIns="0" lIns="0" bIns="0" rIns="0">
            <a:spAutoFit/>
          </a:bodyPr>
          <a:lstStyle/>
          <a:p>
            <a:pPr algn="ctr">
              <a:lnSpc>
                <a:spcPts val="5813"/>
              </a:lnSpc>
            </a:pPr>
            <a:r>
              <a:rPr lang="en-US" b="true" sz="5699">
                <a:solidFill>
                  <a:srgbClr val="FFFFFF"/>
                </a:solidFill>
                <a:latin typeface="Tek Arabic Condensed Medium"/>
                <a:ea typeface="Tek Arabic Condensed Medium"/>
                <a:cs typeface="Tek Arabic Condensed Medium"/>
                <a:sym typeface="Tek Arabic Condensed Medium"/>
              </a:rPr>
              <a:t>ANDY FUENTES</a:t>
            </a:r>
          </a:p>
        </p:txBody>
      </p:sp>
      <p:sp>
        <p:nvSpPr>
          <p:cNvPr name="TextBox 26" id="26"/>
          <p:cNvSpPr txBox="true"/>
          <p:nvPr/>
        </p:nvSpPr>
        <p:spPr>
          <a:xfrm rot="0">
            <a:off x="9466438" y="6719981"/>
            <a:ext cx="3894741" cy="274320"/>
          </a:xfrm>
          <a:prstGeom prst="rect">
            <a:avLst/>
          </a:prstGeom>
        </p:spPr>
        <p:txBody>
          <a:bodyPr anchor="t" rtlCol="false" tIns="0" lIns="0" bIns="0" rIns="0">
            <a:spAutoFit/>
          </a:bodyPr>
          <a:lstStyle/>
          <a:p>
            <a:pPr algn="ctr">
              <a:lnSpc>
                <a:spcPts val="2040"/>
              </a:lnSpc>
            </a:pPr>
            <a:r>
              <a:rPr lang="en-US" b="true" sz="2000">
                <a:solidFill>
                  <a:srgbClr val="FFFFFF"/>
                </a:solidFill>
                <a:latin typeface="TT Commons Pro Expanded Bold"/>
                <a:ea typeface="TT Commons Pro Expanded Bold"/>
                <a:cs typeface="TT Commons Pro Expanded Bold"/>
                <a:sym typeface="TT Commons Pro Expanded Bold"/>
              </a:rPr>
              <a:t>LIDER TÉCNICO</a:t>
            </a:r>
          </a:p>
        </p:txBody>
      </p:sp>
      <p:sp>
        <p:nvSpPr>
          <p:cNvPr name="TextBox 27" id="27"/>
          <p:cNvSpPr txBox="true"/>
          <p:nvPr/>
        </p:nvSpPr>
        <p:spPr>
          <a:xfrm rot="0">
            <a:off x="9624072" y="7622951"/>
            <a:ext cx="3579473" cy="1303020"/>
          </a:xfrm>
          <a:prstGeom prst="rect">
            <a:avLst/>
          </a:prstGeom>
        </p:spPr>
        <p:txBody>
          <a:bodyPr anchor="t" rtlCol="false" tIns="0" lIns="0" bIns="0" rIns="0">
            <a:spAutoFit/>
          </a:bodyPr>
          <a:lstStyle/>
          <a:p>
            <a:pPr algn="ctr">
              <a:lnSpc>
                <a:spcPts val="2040"/>
              </a:lnSpc>
            </a:pPr>
            <a:r>
              <a:rPr lang="en-US" sz="2000">
                <a:solidFill>
                  <a:srgbClr val="FFFFFF"/>
                </a:solidFill>
                <a:latin typeface="TT Commons Pro Expanded"/>
                <a:ea typeface="TT Commons Pro Expanded"/>
                <a:cs typeface="TT Commons Pro Expanded"/>
                <a:sym typeface="TT Commons Pro Expanded"/>
              </a:rPr>
              <a:t>Estructuró el repo y pipelines, integró notebooks reutilizables, exploró UMAP/t-SNE y revisó PRs.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3120363" y="1733987"/>
            <a:ext cx="14833352" cy="1282809"/>
          </a:xfrm>
          <a:prstGeom prst="rect">
            <a:avLst/>
          </a:prstGeom>
        </p:spPr>
        <p:txBody>
          <a:bodyPr anchor="t" rtlCol="false" tIns="0" lIns="0" bIns="0" rIns="0">
            <a:spAutoFit/>
          </a:bodyPr>
          <a:lstStyle/>
          <a:p>
            <a:pPr algn="r" marL="0" indent="0" lvl="0">
              <a:lnSpc>
                <a:spcPts val="9878"/>
              </a:lnSpc>
              <a:spcBef>
                <a:spcPct val="0"/>
              </a:spcBef>
            </a:pPr>
            <a:r>
              <a:rPr lang="en-US" b="true" sz="8899" strike="noStrike" u="none">
                <a:solidFill>
                  <a:srgbClr val="FFFFFF"/>
                </a:solidFill>
                <a:latin typeface="Tek Arabic Condensed Semi-Bold"/>
                <a:ea typeface="Tek Arabic Condensed Semi-Bold"/>
                <a:cs typeface="Tek Arabic Condensed Semi-Bold"/>
                <a:sym typeface="Tek Arabic Condensed Semi-Bold"/>
              </a:rPr>
              <a:t>PLANTEAMIENTO DE LA PROBLEMATICA</a:t>
            </a:r>
          </a:p>
        </p:txBody>
      </p:sp>
      <p:sp>
        <p:nvSpPr>
          <p:cNvPr name="TextBox 4" id="4"/>
          <p:cNvSpPr txBox="true"/>
          <p:nvPr/>
        </p:nvSpPr>
        <p:spPr>
          <a:xfrm rot="0">
            <a:off x="5640302" y="4315359"/>
            <a:ext cx="11618998" cy="2599181"/>
          </a:xfrm>
          <a:prstGeom prst="rect">
            <a:avLst/>
          </a:prstGeom>
        </p:spPr>
        <p:txBody>
          <a:bodyPr anchor="t" rtlCol="false" tIns="0" lIns="0" bIns="0" rIns="0">
            <a:spAutoFit/>
          </a:bodyPr>
          <a:lstStyle/>
          <a:p>
            <a:pPr algn="just" marL="690881" indent="-345440" lvl="1">
              <a:lnSpc>
                <a:spcPts val="4160"/>
              </a:lnSpc>
              <a:buFont typeface="Arial"/>
              <a:buChar char="•"/>
            </a:pPr>
            <a:r>
              <a:rPr lang="en-US" sz="3200">
                <a:solidFill>
                  <a:srgbClr val="FFFFFF"/>
                </a:solidFill>
                <a:latin typeface="TT Commons Pro Expanded"/>
                <a:ea typeface="TT Commons Pro Expanded"/>
                <a:cs typeface="TT Commons Pro Expanded"/>
                <a:sym typeface="TT Commons Pro Expanded"/>
              </a:rPr>
              <a:t>Cardioembólico (CE)</a:t>
            </a:r>
          </a:p>
          <a:p>
            <a:pPr algn="just" marL="690881" indent="-345440" lvl="1">
              <a:lnSpc>
                <a:spcPts val="4160"/>
              </a:lnSpc>
              <a:buFont typeface="Arial"/>
              <a:buChar char="•"/>
            </a:pPr>
            <a:r>
              <a:rPr lang="en-US" sz="3200">
                <a:solidFill>
                  <a:srgbClr val="FFFFFF"/>
                </a:solidFill>
                <a:latin typeface="TT Commons Pro Expanded"/>
                <a:ea typeface="TT Commons Pro Expanded"/>
                <a:cs typeface="TT Commons Pro Expanded"/>
                <a:sym typeface="TT Commons Pro Expanded"/>
              </a:rPr>
              <a:t>Suele tratarse con anticoagulantes.</a:t>
            </a:r>
          </a:p>
          <a:p>
            <a:pPr algn="just" marL="690881" indent="-345440" lvl="1">
              <a:lnSpc>
                <a:spcPts val="4160"/>
              </a:lnSpc>
              <a:buFont typeface="Arial"/>
              <a:buChar char="•"/>
            </a:pPr>
            <a:r>
              <a:rPr lang="en-US" sz="3200">
                <a:solidFill>
                  <a:srgbClr val="FFFFFF"/>
                </a:solidFill>
                <a:latin typeface="TT Commons Pro Expanded"/>
                <a:ea typeface="TT Commons Pro Expanded"/>
                <a:cs typeface="TT Commons Pro Expanded"/>
                <a:sym typeface="TT Commons Pro Expanded"/>
              </a:rPr>
              <a:t>Ateroesclerosis de arteria grande (LAA)</a:t>
            </a:r>
          </a:p>
          <a:p>
            <a:pPr algn="just" marL="690881" indent="-345440" lvl="1">
              <a:lnSpc>
                <a:spcPts val="4160"/>
              </a:lnSpc>
              <a:buFont typeface="Arial"/>
              <a:buChar char="•"/>
            </a:pPr>
            <a:r>
              <a:rPr lang="en-US" sz="3200">
                <a:solidFill>
                  <a:srgbClr val="FFFFFF"/>
                </a:solidFill>
                <a:latin typeface="TT Commons Pro Expanded"/>
                <a:ea typeface="TT Commons Pro Expanded"/>
                <a:cs typeface="TT Commons Pro Expanded"/>
                <a:sym typeface="TT Commons Pro Expanded"/>
              </a:rPr>
              <a:t>Suele sugerir antiagregantes.</a:t>
            </a:r>
          </a:p>
          <a:p>
            <a:pPr algn="just">
              <a:lnSpc>
                <a:spcPts val="4004"/>
              </a:lnSpc>
            </a:pPr>
          </a:p>
        </p:txBody>
      </p:sp>
      <p:sp>
        <p:nvSpPr>
          <p:cNvPr name="AutoShape 5" id="5"/>
          <p:cNvSpPr/>
          <p:nvPr/>
        </p:nvSpPr>
        <p:spPr>
          <a:xfrm flipV="true">
            <a:off x="4118612" y="2787716"/>
            <a:ext cx="14466669" cy="0"/>
          </a:xfrm>
          <a:prstGeom prst="line">
            <a:avLst/>
          </a:prstGeom>
          <a:ln cap="flat" w="47625">
            <a:solidFill>
              <a:srgbClr val="FFFFFF"/>
            </a:solidFill>
            <a:prstDash val="solid"/>
            <a:headEnd type="oval" len="lg" w="lg"/>
            <a:tailEnd type="oval" len="lg" w="lg"/>
          </a:ln>
        </p:spPr>
      </p:sp>
      <p:sp>
        <p:nvSpPr>
          <p:cNvPr name="Freeform 6" id="6"/>
          <p:cNvSpPr/>
          <p:nvPr/>
        </p:nvSpPr>
        <p:spPr>
          <a:xfrm flipH="true" flipV="false" rot="0">
            <a:off x="284393" y="7750189"/>
            <a:ext cx="2029449" cy="2536811"/>
          </a:xfrm>
          <a:custGeom>
            <a:avLst/>
            <a:gdLst/>
            <a:ahLst/>
            <a:cxnLst/>
            <a:rect r="r" b="b" t="t" l="l"/>
            <a:pathLst>
              <a:path h="2536811" w="2029449">
                <a:moveTo>
                  <a:pt x="2029449" y="0"/>
                </a:moveTo>
                <a:lnTo>
                  <a:pt x="0" y="0"/>
                </a:lnTo>
                <a:lnTo>
                  <a:pt x="0" y="2536811"/>
                </a:lnTo>
                <a:lnTo>
                  <a:pt x="2029449" y="2536811"/>
                </a:lnTo>
                <a:lnTo>
                  <a:pt x="2029449"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2313842" y="3876492"/>
            <a:ext cx="3272333" cy="4275562"/>
          </a:xfrm>
          <a:custGeom>
            <a:avLst/>
            <a:gdLst/>
            <a:ahLst/>
            <a:cxnLst/>
            <a:rect r="r" b="b" t="t" l="l"/>
            <a:pathLst>
              <a:path h="4275562" w="3272333">
                <a:moveTo>
                  <a:pt x="0" y="0"/>
                </a:moveTo>
                <a:lnTo>
                  <a:pt x="3272333" y="0"/>
                </a:lnTo>
                <a:lnTo>
                  <a:pt x="3272333" y="4275562"/>
                </a:lnTo>
                <a:lnTo>
                  <a:pt x="0" y="42755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8" id="8"/>
          <p:cNvSpPr txBox="true"/>
          <p:nvPr/>
        </p:nvSpPr>
        <p:spPr>
          <a:xfrm rot="0">
            <a:off x="5866365" y="3536336"/>
            <a:ext cx="12087350" cy="529638"/>
          </a:xfrm>
          <a:prstGeom prst="rect">
            <a:avLst/>
          </a:prstGeom>
        </p:spPr>
        <p:txBody>
          <a:bodyPr anchor="t" rtlCol="false" tIns="0" lIns="0" bIns="0" rIns="0">
            <a:spAutoFit/>
          </a:bodyPr>
          <a:lstStyle/>
          <a:p>
            <a:pPr algn="r">
              <a:lnSpc>
                <a:spcPts val="4290"/>
              </a:lnSpc>
            </a:pPr>
            <a:r>
              <a:rPr lang="en-US" b="true" sz="3300">
                <a:solidFill>
                  <a:srgbClr val="9CECF1"/>
                </a:solidFill>
                <a:latin typeface="TT Commons Pro Expanded Bold"/>
                <a:ea typeface="TT Commons Pro Expanded Bold"/>
                <a:cs typeface="TT Commons Pro Expanded Bold"/>
                <a:sym typeface="TT Commons Pro Expanded Bold"/>
              </a:rPr>
              <a:t>CLASIFICACIÓN BINARIA DEL ORIGEN DEL TROMBO</a:t>
            </a:r>
          </a:p>
        </p:txBody>
      </p:sp>
      <p:sp>
        <p:nvSpPr>
          <p:cNvPr name="TextBox 9" id="9"/>
          <p:cNvSpPr txBox="true"/>
          <p:nvPr/>
        </p:nvSpPr>
        <p:spPr>
          <a:xfrm rot="0">
            <a:off x="5866365" y="6788181"/>
            <a:ext cx="12087350" cy="962007"/>
          </a:xfrm>
          <a:prstGeom prst="rect">
            <a:avLst/>
          </a:prstGeom>
        </p:spPr>
        <p:txBody>
          <a:bodyPr anchor="t" rtlCol="false" tIns="0" lIns="0" bIns="0" rIns="0">
            <a:spAutoFit/>
          </a:bodyPr>
          <a:lstStyle/>
          <a:p>
            <a:pPr algn="just">
              <a:lnSpc>
                <a:spcPts val="3840"/>
              </a:lnSpc>
            </a:pPr>
            <a:r>
              <a:rPr lang="en-US" sz="3200">
                <a:solidFill>
                  <a:srgbClr val="FFFFFF"/>
                </a:solidFill>
                <a:latin typeface="TT Commons Pro Expanded"/>
                <a:ea typeface="TT Commons Pro Expanded"/>
                <a:cs typeface="TT Commons Pro Expanded"/>
                <a:sym typeface="TT Commons Pro Expanded"/>
              </a:rPr>
              <a:t>Alta incertidumbre del origen ⇒ apoyo con modelos de aprendizaje profundo.</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AutoShape 3" id="3"/>
          <p:cNvSpPr/>
          <p:nvPr/>
        </p:nvSpPr>
        <p:spPr>
          <a:xfrm>
            <a:off x="5331546" y="2949331"/>
            <a:ext cx="13174517" cy="0"/>
          </a:xfrm>
          <a:prstGeom prst="line">
            <a:avLst/>
          </a:prstGeom>
          <a:ln cap="flat" w="47625">
            <a:solidFill>
              <a:srgbClr val="FFFFFF"/>
            </a:solidFill>
            <a:prstDash val="solid"/>
            <a:headEnd type="oval" len="lg" w="lg"/>
            <a:tailEnd type="oval" len="lg" w="lg"/>
          </a:ln>
        </p:spPr>
      </p:sp>
      <p:sp>
        <p:nvSpPr>
          <p:cNvPr name="Freeform 4" id="4"/>
          <p:cNvSpPr/>
          <p:nvPr/>
        </p:nvSpPr>
        <p:spPr>
          <a:xfrm flipH="true" flipV="false" rot="0">
            <a:off x="382440" y="7077972"/>
            <a:ext cx="2567222" cy="3209028"/>
          </a:xfrm>
          <a:custGeom>
            <a:avLst/>
            <a:gdLst/>
            <a:ahLst/>
            <a:cxnLst/>
            <a:rect r="r" b="b" t="t" l="l"/>
            <a:pathLst>
              <a:path h="3209028" w="2567222">
                <a:moveTo>
                  <a:pt x="2567222" y="0"/>
                </a:moveTo>
                <a:lnTo>
                  <a:pt x="0" y="0"/>
                </a:lnTo>
                <a:lnTo>
                  <a:pt x="0" y="3209028"/>
                </a:lnTo>
                <a:lnTo>
                  <a:pt x="2567222" y="3209028"/>
                </a:lnTo>
                <a:lnTo>
                  <a:pt x="256722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2693636" y="3562851"/>
            <a:ext cx="4930516" cy="4930516"/>
          </a:xfrm>
          <a:custGeom>
            <a:avLst/>
            <a:gdLst/>
            <a:ahLst/>
            <a:cxnLst/>
            <a:rect r="r" b="b" t="t" l="l"/>
            <a:pathLst>
              <a:path h="4930516" w="4930516">
                <a:moveTo>
                  <a:pt x="0" y="0"/>
                </a:moveTo>
                <a:lnTo>
                  <a:pt x="4930516" y="0"/>
                </a:lnTo>
                <a:lnTo>
                  <a:pt x="4930516" y="4930517"/>
                </a:lnTo>
                <a:lnTo>
                  <a:pt x="0" y="493051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5399793" y="1860307"/>
            <a:ext cx="12625732" cy="1282809"/>
          </a:xfrm>
          <a:prstGeom prst="rect">
            <a:avLst/>
          </a:prstGeom>
        </p:spPr>
        <p:txBody>
          <a:bodyPr anchor="t" rtlCol="false" tIns="0" lIns="0" bIns="0" rIns="0">
            <a:spAutoFit/>
          </a:bodyPr>
          <a:lstStyle/>
          <a:p>
            <a:pPr algn="r" marL="0" indent="0" lvl="0">
              <a:lnSpc>
                <a:spcPts val="9878"/>
              </a:lnSpc>
              <a:spcBef>
                <a:spcPct val="0"/>
              </a:spcBef>
            </a:pPr>
            <a:r>
              <a:rPr lang="en-US" b="true" sz="8899">
                <a:solidFill>
                  <a:srgbClr val="FFFFFF"/>
                </a:solidFill>
                <a:latin typeface="Tek Arabic Condensed Semi-Bold"/>
                <a:ea typeface="Tek Arabic Condensed Semi-Bold"/>
                <a:cs typeface="Tek Arabic Condensed Semi-Bold"/>
                <a:sym typeface="Tek Arabic Condensed Semi-Bold"/>
              </a:rPr>
              <a:t>OBJETIVO GENERAL Y ESPECIFICOS</a:t>
            </a:r>
          </a:p>
        </p:txBody>
      </p:sp>
      <p:sp>
        <p:nvSpPr>
          <p:cNvPr name="TextBox 7" id="7"/>
          <p:cNvSpPr txBox="true"/>
          <p:nvPr/>
        </p:nvSpPr>
        <p:spPr>
          <a:xfrm rot="0">
            <a:off x="8199297" y="3272135"/>
            <a:ext cx="9826228" cy="1522035"/>
          </a:xfrm>
          <a:prstGeom prst="rect">
            <a:avLst/>
          </a:prstGeom>
        </p:spPr>
        <p:txBody>
          <a:bodyPr anchor="t" rtlCol="false" tIns="0" lIns="0" bIns="0" rIns="0">
            <a:spAutoFit/>
          </a:bodyPr>
          <a:lstStyle/>
          <a:p>
            <a:pPr algn="r" marL="0" indent="0" lvl="0">
              <a:lnSpc>
                <a:spcPts val="4290"/>
              </a:lnSpc>
              <a:spcBef>
                <a:spcPct val="0"/>
              </a:spcBef>
            </a:pPr>
            <a:r>
              <a:rPr lang="en-US" b="true" sz="3300" strike="noStrike" u="none">
                <a:solidFill>
                  <a:srgbClr val="9CECF1"/>
                </a:solidFill>
                <a:latin typeface="TT Commons Pro Expanded Bold"/>
                <a:ea typeface="TT Commons Pro Expanded Bold"/>
                <a:cs typeface="TT Commons Pro Expanded Bold"/>
                <a:sym typeface="TT Commons Pro Expanded Bold"/>
              </a:rPr>
              <a:t>OBJETIVO GENERAL: </a:t>
            </a:r>
          </a:p>
          <a:p>
            <a:pPr algn="r" marL="0" indent="0" lvl="0">
              <a:lnSpc>
                <a:spcPts val="3900"/>
              </a:lnSpc>
              <a:spcBef>
                <a:spcPct val="0"/>
              </a:spcBef>
            </a:pPr>
            <a:r>
              <a:rPr lang="en-US" sz="3000" strike="noStrike" u="none">
                <a:solidFill>
                  <a:srgbClr val="FFFFFF"/>
                </a:solidFill>
                <a:latin typeface="TT Commons Pro Expanded"/>
                <a:ea typeface="TT Commons Pro Expanded"/>
                <a:cs typeface="TT Commons Pro Expanded"/>
                <a:sym typeface="TT Commons Pro Expanded"/>
              </a:rPr>
              <a:t>Realizar EDA para identificar patrones relevantes (color, textura, tejido).</a:t>
            </a:r>
          </a:p>
        </p:txBody>
      </p:sp>
      <p:sp>
        <p:nvSpPr>
          <p:cNvPr name="TextBox 8" id="8"/>
          <p:cNvSpPr txBox="true"/>
          <p:nvPr/>
        </p:nvSpPr>
        <p:spPr>
          <a:xfrm rot="0">
            <a:off x="8429323" y="5545151"/>
            <a:ext cx="9596202" cy="2948217"/>
          </a:xfrm>
          <a:prstGeom prst="rect">
            <a:avLst/>
          </a:prstGeom>
        </p:spPr>
        <p:txBody>
          <a:bodyPr anchor="t" rtlCol="false" tIns="0" lIns="0" bIns="0" rIns="0">
            <a:spAutoFit/>
          </a:bodyPr>
          <a:lstStyle/>
          <a:p>
            <a:pPr algn="r" marL="0" indent="0" lvl="0">
              <a:lnSpc>
                <a:spcPts val="3135"/>
              </a:lnSpc>
            </a:pPr>
            <a:r>
              <a:rPr lang="en-US" b="true" sz="3300" strike="noStrike" u="none">
                <a:solidFill>
                  <a:srgbClr val="9CECF1"/>
                </a:solidFill>
                <a:latin typeface="TT Commons Pro Expanded Bold"/>
                <a:ea typeface="TT Commons Pro Expanded Bold"/>
                <a:cs typeface="TT Commons Pro Expanded Bold"/>
                <a:sym typeface="TT Commons Pro Expanded Bold"/>
              </a:rPr>
              <a:t>OBJETIVOS ESPECÍFICOS:</a:t>
            </a:r>
          </a:p>
          <a:p>
            <a:pPr algn="just" marL="0" indent="0" lvl="0">
              <a:lnSpc>
                <a:spcPts val="2850"/>
              </a:lnSpc>
            </a:pPr>
            <a:r>
              <a:rPr lang="en-US" b="true" sz="3000" strike="noStrike" u="none">
                <a:solidFill>
                  <a:srgbClr val="9CECF1"/>
                </a:solidFill>
                <a:latin typeface="TT Commons Pro Expanded Bold"/>
                <a:ea typeface="TT Commons Pro Expanded Bold"/>
                <a:cs typeface="TT Commons Pro Expanded Bold"/>
                <a:sym typeface="TT Commons Pro Expanded Bold"/>
              </a:rPr>
              <a:t>–</a:t>
            </a:r>
            <a:r>
              <a:rPr lang="en-US" sz="3000" strike="noStrike" u="none">
                <a:solidFill>
                  <a:srgbClr val="FFFFFF"/>
                </a:solidFill>
                <a:latin typeface="TT Commons Pro Expanded"/>
                <a:ea typeface="TT Commons Pro Expanded"/>
                <a:cs typeface="TT Commons Pro Expanded"/>
                <a:sym typeface="TT Commons Pro Expanded"/>
              </a:rPr>
              <a:t> Describir estructura y distribución del dataset (clases, metadatos).</a:t>
            </a:r>
          </a:p>
          <a:p>
            <a:pPr algn="just" marL="0" indent="0" lvl="0">
              <a:lnSpc>
                <a:spcPts val="2850"/>
              </a:lnSpc>
            </a:pPr>
            <a:r>
              <a:rPr lang="en-US" b="true" sz="3000" strike="noStrike" u="none">
                <a:solidFill>
                  <a:srgbClr val="9CECF1"/>
                </a:solidFill>
                <a:latin typeface="TT Commons Pro Expanded Bold"/>
                <a:ea typeface="TT Commons Pro Expanded Bold"/>
                <a:cs typeface="TT Commons Pro Expanded Bold"/>
                <a:sym typeface="TT Commons Pro Expanded Bold"/>
              </a:rPr>
              <a:t>–</a:t>
            </a:r>
            <a:r>
              <a:rPr lang="en-US" sz="3000" strike="noStrike" u="none">
                <a:solidFill>
                  <a:srgbClr val="FFFFFF"/>
                </a:solidFill>
                <a:latin typeface="TT Commons Pro Expanded"/>
                <a:ea typeface="TT Commons Pro Expanded"/>
                <a:cs typeface="TT Commons Pro Expanded"/>
                <a:sym typeface="TT Commons Pro Expanded"/>
              </a:rPr>
              <a:t> Preprocesar: filtrar tiles no informativos y normalizar tinción.</a:t>
            </a:r>
          </a:p>
          <a:p>
            <a:pPr algn="just" marL="0" indent="0" lvl="0">
              <a:lnSpc>
                <a:spcPts val="2850"/>
              </a:lnSpc>
            </a:pPr>
            <a:r>
              <a:rPr lang="en-US" b="true" sz="3000" strike="noStrike" u="none">
                <a:solidFill>
                  <a:srgbClr val="9CECF1"/>
                </a:solidFill>
                <a:latin typeface="TT Commons Pro Expanded Bold"/>
                <a:ea typeface="TT Commons Pro Expanded Bold"/>
                <a:cs typeface="TT Commons Pro Expanded Bold"/>
                <a:sym typeface="TT Commons Pro Expanded Bold"/>
              </a:rPr>
              <a:t>– </a:t>
            </a:r>
            <a:r>
              <a:rPr lang="en-US" sz="3000" strike="noStrike" u="none">
                <a:solidFill>
                  <a:srgbClr val="FFFFFF"/>
                </a:solidFill>
                <a:latin typeface="TT Commons Pro Expanded"/>
                <a:ea typeface="TT Commons Pro Expanded"/>
                <a:cs typeface="TT Commons Pro Expanded"/>
                <a:sym typeface="TT Commons Pro Expanded"/>
              </a:rPr>
              <a:t>Explorar métricas de color, textura y cobertura de tejido.</a:t>
            </a:r>
          </a:p>
          <a:p>
            <a:pPr algn="just" marL="0" indent="0" lvl="0">
              <a:lnSpc>
                <a:spcPts val="2850"/>
              </a:lnSpc>
            </a:pPr>
            <a:r>
              <a:rPr lang="en-US" b="true" sz="3000" strike="noStrike" u="none">
                <a:solidFill>
                  <a:srgbClr val="9CECF1"/>
                </a:solidFill>
                <a:latin typeface="TT Commons Pro Expanded Bold"/>
                <a:ea typeface="TT Commons Pro Expanded Bold"/>
                <a:cs typeface="TT Commons Pro Expanded Bold"/>
                <a:sym typeface="TT Commons Pro Expanded Bold"/>
              </a:rPr>
              <a:t>–</a:t>
            </a:r>
            <a:r>
              <a:rPr lang="en-US" sz="3000" strike="noStrike" u="none">
                <a:solidFill>
                  <a:srgbClr val="FFFFFF"/>
                </a:solidFill>
                <a:latin typeface="TT Commons Pro Expanded"/>
                <a:ea typeface="TT Commons Pro Expanded"/>
                <a:cs typeface="TT Commons Pro Expanded"/>
                <a:sym typeface="TT Commons Pro Expanded"/>
              </a:rPr>
              <a:t> Visualizar: histogramas, boxplots, UMAP/t‑SNE.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AutoShape 3" id="3"/>
          <p:cNvSpPr/>
          <p:nvPr/>
        </p:nvSpPr>
        <p:spPr>
          <a:xfrm rot="7651">
            <a:off x="3794887" y="2220179"/>
            <a:ext cx="10698225" cy="0"/>
          </a:xfrm>
          <a:prstGeom prst="line">
            <a:avLst/>
          </a:prstGeom>
          <a:ln cap="flat" w="47625">
            <a:solidFill>
              <a:srgbClr val="FFFFFF"/>
            </a:solidFill>
            <a:prstDash val="solid"/>
            <a:headEnd type="oval" len="lg" w="lg"/>
            <a:tailEnd type="oval" len="lg" w="lg"/>
          </a:ln>
        </p:spPr>
      </p:sp>
      <p:sp>
        <p:nvSpPr>
          <p:cNvPr name="Freeform 4" id="4"/>
          <p:cNvSpPr/>
          <p:nvPr/>
        </p:nvSpPr>
        <p:spPr>
          <a:xfrm flipH="false" flipV="false" rot="0">
            <a:off x="952500" y="4259149"/>
            <a:ext cx="6564103" cy="4792198"/>
          </a:xfrm>
          <a:custGeom>
            <a:avLst/>
            <a:gdLst/>
            <a:ahLst/>
            <a:cxnLst/>
            <a:rect r="r" b="b" t="t" l="l"/>
            <a:pathLst>
              <a:path h="4792198" w="6564103">
                <a:moveTo>
                  <a:pt x="0" y="0"/>
                </a:moveTo>
                <a:lnTo>
                  <a:pt x="6564103" y="0"/>
                </a:lnTo>
                <a:lnTo>
                  <a:pt x="6564103" y="4792198"/>
                </a:lnTo>
                <a:lnTo>
                  <a:pt x="0" y="4792198"/>
                </a:lnTo>
                <a:lnTo>
                  <a:pt x="0" y="0"/>
                </a:lnTo>
                <a:close/>
              </a:path>
            </a:pathLst>
          </a:custGeom>
          <a:blipFill>
            <a:blip r:embed="rId3"/>
            <a:stretch>
              <a:fillRect l="0" t="0" r="0" b="0"/>
            </a:stretch>
          </a:blipFill>
        </p:spPr>
      </p:sp>
      <p:sp>
        <p:nvSpPr>
          <p:cNvPr name="Freeform 5" id="5"/>
          <p:cNvSpPr/>
          <p:nvPr/>
        </p:nvSpPr>
        <p:spPr>
          <a:xfrm flipH="false" flipV="false" rot="0">
            <a:off x="7507078" y="4259149"/>
            <a:ext cx="9604073" cy="4792198"/>
          </a:xfrm>
          <a:custGeom>
            <a:avLst/>
            <a:gdLst/>
            <a:ahLst/>
            <a:cxnLst/>
            <a:rect r="r" b="b" t="t" l="l"/>
            <a:pathLst>
              <a:path h="4792198" w="9604073">
                <a:moveTo>
                  <a:pt x="0" y="0"/>
                </a:moveTo>
                <a:lnTo>
                  <a:pt x="9604073" y="0"/>
                </a:lnTo>
                <a:lnTo>
                  <a:pt x="9604073" y="4792198"/>
                </a:lnTo>
                <a:lnTo>
                  <a:pt x="0" y="4792198"/>
                </a:lnTo>
                <a:lnTo>
                  <a:pt x="0" y="0"/>
                </a:lnTo>
                <a:close/>
              </a:path>
            </a:pathLst>
          </a:custGeom>
          <a:blipFill>
            <a:blip r:embed="rId4"/>
            <a:stretch>
              <a:fillRect l="0" t="0" r="-817" b="-1629"/>
            </a:stretch>
          </a:blipFill>
        </p:spPr>
      </p:sp>
      <p:sp>
        <p:nvSpPr>
          <p:cNvPr name="TextBox 6" id="6"/>
          <p:cNvSpPr txBox="true"/>
          <p:nvPr/>
        </p:nvSpPr>
        <p:spPr>
          <a:xfrm rot="0">
            <a:off x="1857585" y="858115"/>
            <a:ext cx="14572830" cy="1536112"/>
          </a:xfrm>
          <a:prstGeom prst="rect">
            <a:avLst/>
          </a:prstGeom>
        </p:spPr>
        <p:txBody>
          <a:bodyPr anchor="t" rtlCol="false" tIns="0" lIns="0" bIns="0" rIns="0">
            <a:spAutoFit/>
          </a:bodyPr>
          <a:lstStyle/>
          <a:p>
            <a:pPr algn="ctr" marL="0" indent="0" lvl="0">
              <a:lnSpc>
                <a:spcPts val="12459"/>
              </a:lnSpc>
            </a:pPr>
            <a:r>
              <a:rPr lang="en-US" b="true" sz="8899">
                <a:solidFill>
                  <a:srgbClr val="FFFFFF"/>
                </a:solidFill>
                <a:latin typeface="Tek Arabic Condensed Semi-Bold"/>
                <a:ea typeface="Tek Arabic Condensed Semi-Bold"/>
                <a:cs typeface="Tek Arabic Condensed Semi-Bold"/>
                <a:sym typeface="Tek Arabic Condensed Semi-Bold"/>
              </a:rPr>
              <a:t>DATASET Y METADATOS</a:t>
            </a:r>
          </a:p>
        </p:txBody>
      </p:sp>
      <p:sp>
        <p:nvSpPr>
          <p:cNvPr name="TextBox 7" id="7"/>
          <p:cNvSpPr txBox="true"/>
          <p:nvPr/>
        </p:nvSpPr>
        <p:spPr>
          <a:xfrm rot="0">
            <a:off x="1028700" y="2699027"/>
            <a:ext cx="16230600" cy="1276289"/>
          </a:xfrm>
          <a:prstGeom prst="rect">
            <a:avLst/>
          </a:prstGeom>
        </p:spPr>
        <p:txBody>
          <a:bodyPr anchor="t" rtlCol="false" tIns="0" lIns="0" bIns="0" rIns="0">
            <a:spAutoFit/>
          </a:bodyPr>
          <a:lstStyle/>
          <a:p>
            <a:pPr algn="ctr">
              <a:lnSpc>
                <a:spcPts val="3300"/>
              </a:lnSpc>
            </a:pPr>
            <a:r>
              <a:rPr lang="en-US" sz="3000">
                <a:solidFill>
                  <a:srgbClr val="FFFFFF"/>
                </a:solidFill>
                <a:latin typeface="TT Commons Pro Expanded"/>
                <a:ea typeface="TT Commons Pro Expanded"/>
                <a:cs typeface="TT Commons Pro Expanded"/>
                <a:sym typeface="TT Commons Pro Expanded"/>
              </a:rPr>
              <a:t>Dataset STRIP AI: WSI H&amp;E con etiquetas CE/LAA y variación entre centros.</a:t>
            </a:r>
          </a:p>
          <a:p>
            <a:pPr algn="ctr">
              <a:lnSpc>
                <a:spcPts val="3300"/>
              </a:lnSpc>
            </a:pPr>
            <a:r>
              <a:rPr lang="en-US" sz="3000">
                <a:solidFill>
                  <a:srgbClr val="FFFFFF"/>
                </a:solidFill>
                <a:latin typeface="TT Commons Pro Expanded"/>
                <a:ea typeface="TT Commons Pro Expanded"/>
                <a:cs typeface="TT Commons Pro Expanded"/>
                <a:sym typeface="TT Commons Pro Expanded"/>
              </a:rPr>
              <a:t> El EDA se centra en clases, calidad de imagen y patrones de color que influyen en la separabilidad.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53160" y="1847228"/>
            <a:ext cx="14833352" cy="1282825"/>
          </a:xfrm>
          <a:prstGeom prst="rect">
            <a:avLst/>
          </a:prstGeom>
        </p:spPr>
        <p:txBody>
          <a:bodyPr anchor="t" rtlCol="false" tIns="0" lIns="0" bIns="0" rIns="0">
            <a:spAutoFit/>
          </a:bodyPr>
          <a:lstStyle/>
          <a:p>
            <a:pPr algn="l" marL="0" indent="0" lvl="0">
              <a:lnSpc>
                <a:spcPts val="9878"/>
              </a:lnSpc>
              <a:spcBef>
                <a:spcPct val="0"/>
              </a:spcBef>
            </a:pPr>
            <a:r>
              <a:rPr lang="en-US" b="true" sz="8899">
                <a:solidFill>
                  <a:srgbClr val="FFFFFF"/>
                </a:solidFill>
                <a:latin typeface="Tek Arabic Condensed Semi-Bold"/>
                <a:ea typeface="Tek Arabic Condensed Semi-Bold"/>
                <a:cs typeface="Tek Arabic Condensed Semi-Bold"/>
                <a:sym typeface="Tek Arabic Condensed Semi-Bold"/>
              </a:rPr>
              <a:t>CALIDAD: COBERTURA DEL TEJIDO</a:t>
            </a:r>
          </a:p>
        </p:txBody>
      </p:sp>
      <p:sp>
        <p:nvSpPr>
          <p:cNvPr name="AutoShape 4" id="4"/>
          <p:cNvSpPr/>
          <p:nvPr/>
        </p:nvSpPr>
        <p:spPr>
          <a:xfrm>
            <a:off x="-273832" y="2945409"/>
            <a:ext cx="12443061" cy="0"/>
          </a:xfrm>
          <a:prstGeom prst="line">
            <a:avLst/>
          </a:prstGeom>
          <a:ln cap="flat" w="47625">
            <a:solidFill>
              <a:srgbClr val="FFFFFF"/>
            </a:solidFill>
            <a:prstDash val="solid"/>
            <a:headEnd type="oval" len="lg" w="lg"/>
            <a:tailEnd type="oval" len="lg" w="lg"/>
          </a:ln>
        </p:spPr>
      </p:sp>
      <p:sp>
        <p:nvSpPr>
          <p:cNvPr name="Freeform 5" id="5"/>
          <p:cNvSpPr/>
          <p:nvPr/>
        </p:nvSpPr>
        <p:spPr>
          <a:xfrm flipH="true" flipV="false" rot="0">
            <a:off x="643743" y="7077972"/>
            <a:ext cx="2567222" cy="3209028"/>
          </a:xfrm>
          <a:custGeom>
            <a:avLst/>
            <a:gdLst/>
            <a:ahLst/>
            <a:cxnLst/>
            <a:rect r="r" b="b" t="t" l="l"/>
            <a:pathLst>
              <a:path h="3209028" w="2567222">
                <a:moveTo>
                  <a:pt x="2567222" y="0"/>
                </a:moveTo>
                <a:lnTo>
                  <a:pt x="0" y="0"/>
                </a:lnTo>
                <a:lnTo>
                  <a:pt x="0" y="3209028"/>
                </a:lnTo>
                <a:lnTo>
                  <a:pt x="2567222" y="3209028"/>
                </a:lnTo>
                <a:lnTo>
                  <a:pt x="256722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9840706" y="3297272"/>
            <a:ext cx="7915620" cy="6275731"/>
          </a:xfrm>
          <a:custGeom>
            <a:avLst/>
            <a:gdLst/>
            <a:ahLst/>
            <a:cxnLst/>
            <a:rect r="r" b="b" t="t" l="l"/>
            <a:pathLst>
              <a:path h="6275731" w="7915620">
                <a:moveTo>
                  <a:pt x="0" y="0"/>
                </a:moveTo>
                <a:lnTo>
                  <a:pt x="7915621" y="0"/>
                </a:lnTo>
                <a:lnTo>
                  <a:pt x="7915621" y="6275731"/>
                </a:lnTo>
                <a:lnTo>
                  <a:pt x="0" y="6275731"/>
                </a:lnTo>
                <a:lnTo>
                  <a:pt x="0" y="0"/>
                </a:lnTo>
                <a:close/>
              </a:path>
            </a:pathLst>
          </a:custGeom>
          <a:blipFill>
            <a:blip r:embed="rId5"/>
            <a:stretch>
              <a:fillRect l="0" t="0" r="0" b="0"/>
            </a:stretch>
          </a:blipFill>
        </p:spPr>
      </p:sp>
      <p:sp>
        <p:nvSpPr>
          <p:cNvPr name="TextBox 7" id="7"/>
          <p:cNvSpPr txBox="true"/>
          <p:nvPr/>
        </p:nvSpPr>
        <p:spPr>
          <a:xfrm rot="0">
            <a:off x="0" y="3992123"/>
            <a:ext cx="9489914" cy="2952499"/>
          </a:xfrm>
          <a:prstGeom prst="rect">
            <a:avLst/>
          </a:prstGeom>
        </p:spPr>
        <p:txBody>
          <a:bodyPr anchor="t" rtlCol="false" tIns="0" lIns="0" bIns="0" rIns="0">
            <a:spAutoFit/>
          </a:bodyPr>
          <a:lstStyle/>
          <a:p>
            <a:pPr algn="l" marL="647700" indent="-323850" lvl="1">
              <a:lnSpc>
                <a:spcPts val="3900"/>
              </a:lnSpc>
              <a:buFont typeface="Arial"/>
              <a:buChar char="•"/>
            </a:pPr>
            <a:r>
              <a:rPr lang="en-US" b="true" sz="3000">
                <a:solidFill>
                  <a:srgbClr val="FFFFFF"/>
                </a:solidFill>
                <a:latin typeface="TT Commons Pro Expanded Bold"/>
                <a:ea typeface="TT Commons Pro Expanded Bold"/>
                <a:cs typeface="TT Commons Pro Expanded Bold"/>
                <a:sym typeface="TT Commons Pro Expanded Bold"/>
              </a:rPr>
              <a:t>Métrica:</a:t>
            </a:r>
            <a:r>
              <a:rPr lang="en-US" sz="3000">
                <a:solidFill>
                  <a:srgbClr val="FFFFFF"/>
                </a:solidFill>
                <a:latin typeface="TT Commons Pro Expanded"/>
                <a:ea typeface="TT Commons Pro Expanded"/>
                <a:cs typeface="TT Commons Pro Expanded"/>
                <a:sym typeface="TT Commons Pro Expanded"/>
              </a:rPr>
              <a:t> % de píxeles “tejido” por tile.</a:t>
            </a:r>
          </a:p>
          <a:p>
            <a:pPr algn="l" marL="647700" indent="-323850" lvl="1">
              <a:lnSpc>
                <a:spcPts val="3900"/>
              </a:lnSpc>
              <a:buFont typeface="Arial"/>
              <a:buChar char="•"/>
            </a:pPr>
            <a:r>
              <a:rPr lang="en-US" b="true" sz="3000">
                <a:solidFill>
                  <a:srgbClr val="FFFFFF"/>
                </a:solidFill>
                <a:latin typeface="TT Commons Pro Expanded Bold"/>
                <a:ea typeface="TT Commons Pro Expanded Bold"/>
                <a:cs typeface="TT Commons Pro Expanded Bold"/>
                <a:sym typeface="TT Commons Pro Expanded Bold"/>
              </a:rPr>
              <a:t>Hallazgo:</a:t>
            </a:r>
            <a:r>
              <a:rPr lang="en-US" sz="3000">
                <a:solidFill>
                  <a:srgbClr val="FFFFFF"/>
                </a:solidFill>
                <a:latin typeface="TT Commons Pro Expanded"/>
                <a:ea typeface="TT Commons Pro Expanded"/>
                <a:cs typeface="TT Commons Pro Expanded"/>
                <a:sym typeface="TT Commons Pro Expanded"/>
              </a:rPr>
              <a:t> Mediana ≈ [X%], con colas en [bajo/alto].</a:t>
            </a:r>
          </a:p>
          <a:p>
            <a:pPr algn="l" marL="647700" indent="-323850" lvl="1">
              <a:lnSpc>
                <a:spcPts val="3900"/>
              </a:lnSpc>
              <a:buFont typeface="Arial"/>
              <a:buChar char="•"/>
            </a:pPr>
            <a:r>
              <a:rPr lang="en-US" b="true" sz="3000">
                <a:solidFill>
                  <a:srgbClr val="FFFFFF"/>
                </a:solidFill>
                <a:latin typeface="TT Commons Pro Expanded Bold"/>
                <a:ea typeface="TT Commons Pro Expanded Bold"/>
                <a:cs typeface="TT Commons Pro Expanded Bold"/>
                <a:sym typeface="TT Commons Pro Expanded Bold"/>
              </a:rPr>
              <a:t>D</a:t>
            </a:r>
            <a:r>
              <a:rPr lang="en-US" b="true" sz="3000">
                <a:solidFill>
                  <a:srgbClr val="FFFFFF"/>
                </a:solidFill>
                <a:latin typeface="TT Commons Pro Expanded Bold"/>
                <a:ea typeface="TT Commons Pro Expanded Bold"/>
                <a:cs typeface="TT Commons Pro Expanded Bold"/>
                <a:sym typeface="TT Commons Pro Expanded Bold"/>
              </a:rPr>
              <a:t>ecisión:</a:t>
            </a:r>
            <a:r>
              <a:rPr lang="en-US" sz="3000">
                <a:solidFill>
                  <a:srgbClr val="FFFFFF"/>
                </a:solidFill>
                <a:latin typeface="TT Commons Pro Expanded"/>
                <a:ea typeface="TT Commons Pro Expanded"/>
                <a:cs typeface="TT Commons Pro Expanded"/>
                <a:sym typeface="TT Commons Pro Expanded"/>
              </a:rPr>
              <a:t> Filtrar tiles con cobertura &lt; [umbral%]</a:t>
            </a:r>
          </a:p>
          <a:p>
            <a:pPr algn="just">
              <a:lnSpc>
                <a:spcPts val="3600"/>
              </a:lnSpc>
            </a:pPr>
          </a:p>
        </p:txBody>
      </p:sp>
      <p:sp>
        <p:nvSpPr>
          <p:cNvPr name="TextBox 8" id="8"/>
          <p:cNvSpPr txBox="true"/>
          <p:nvPr/>
        </p:nvSpPr>
        <p:spPr>
          <a:xfrm rot="0">
            <a:off x="173918" y="3367235"/>
            <a:ext cx="7924465" cy="529638"/>
          </a:xfrm>
          <a:prstGeom prst="rect">
            <a:avLst/>
          </a:prstGeom>
        </p:spPr>
        <p:txBody>
          <a:bodyPr anchor="t" rtlCol="false" tIns="0" lIns="0" bIns="0" rIns="0">
            <a:spAutoFit/>
          </a:bodyPr>
          <a:lstStyle/>
          <a:p>
            <a:pPr algn="just">
              <a:lnSpc>
                <a:spcPts val="4290"/>
              </a:lnSpc>
            </a:pPr>
            <a:r>
              <a:rPr lang="en-US" b="true" sz="3300">
                <a:solidFill>
                  <a:srgbClr val="9CECF1"/>
                </a:solidFill>
                <a:latin typeface="TT Commons Pro Expanded Bold"/>
                <a:ea typeface="TT Commons Pro Expanded Bold"/>
                <a:cs typeface="TT Commons Pro Expanded Bold"/>
                <a:sym typeface="TT Commons Pro Expanded Bold"/>
              </a:rPr>
              <a:t>COBERTURA DE TEJIDO EN TILES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TextBox 3" id="3"/>
          <p:cNvSpPr txBox="true"/>
          <p:nvPr/>
        </p:nvSpPr>
        <p:spPr>
          <a:xfrm rot="0">
            <a:off x="153160" y="1490684"/>
            <a:ext cx="14833352" cy="1282809"/>
          </a:xfrm>
          <a:prstGeom prst="rect">
            <a:avLst/>
          </a:prstGeom>
        </p:spPr>
        <p:txBody>
          <a:bodyPr anchor="t" rtlCol="false" tIns="0" lIns="0" bIns="0" rIns="0">
            <a:spAutoFit/>
          </a:bodyPr>
          <a:lstStyle/>
          <a:p>
            <a:pPr algn="l" marL="0" indent="0" lvl="0">
              <a:lnSpc>
                <a:spcPts val="9878"/>
              </a:lnSpc>
              <a:spcBef>
                <a:spcPct val="0"/>
              </a:spcBef>
            </a:pPr>
            <a:r>
              <a:rPr lang="en-US" b="true" sz="8899">
                <a:solidFill>
                  <a:srgbClr val="FFFFFF"/>
                </a:solidFill>
                <a:latin typeface="Tek Arabic Condensed Semi-Bold"/>
                <a:ea typeface="Tek Arabic Condensed Semi-Bold"/>
                <a:cs typeface="Tek Arabic Condensed Semi-Bold"/>
                <a:sym typeface="Tek Arabic Condensed Semi-Bold"/>
              </a:rPr>
              <a:t>CALIDAD: DESENFOQUE/NITIDEZ</a:t>
            </a:r>
          </a:p>
        </p:txBody>
      </p:sp>
      <p:sp>
        <p:nvSpPr>
          <p:cNvPr name="AutoShape 4" id="4"/>
          <p:cNvSpPr/>
          <p:nvPr/>
        </p:nvSpPr>
        <p:spPr>
          <a:xfrm>
            <a:off x="-307404" y="2558346"/>
            <a:ext cx="12408829" cy="0"/>
          </a:xfrm>
          <a:prstGeom prst="line">
            <a:avLst/>
          </a:prstGeom>
          <a:ln cap="flat" w="47625">
            <a:solidFill>
              <a:srgbClr val="FFFFFF"/>
            </a:solidFill>
            <a:prstDash val="solid"/>
            <a:headEnd type="oval" len="lg" w="lg"/>
            <a:tailEnd type="oval" len="lg" w="lg"/>
          </a:ln>
        </p:spPr>
      </p:sp>
      <p:sp>
        <p:nvSpPr>
          <p:cNvPr name="Freeform 5" id="5"/>
          <p:cNvSpPr/>
          <p:nvPr/>
        </p:nvSpPr>
        <p:spPr>
          <a:xfrm flipH="true" flipV="false" rot="0">
            <a:off x="490741" y="7701481"/>
            <a:ext cx="2133247" cy="2666559"/>
          </a:xfrm>
          <a:custGeom>
            <a:avLst/>
            <a:gdLst/>
            <a:ahLst/>
            <a:cxnLst/>
            <a:rect r="r" b="b" t="t" l="l"/>
            <a:pathLst>
              <a:path h="2666559" w="2133247">
                <a:moveTo>
                  <a:pt x="2133247" y="0"/>
                </a:moveTo>
                <a:lnTo>
                  <a:pt x="0" y="0"/>
                </a:lnTo>
                <a:lnTo>
                  <a:pt x="0" y="2666559"/>
                </a:lnTo>
                <a:lnTo>
                  <a:pt x="2133247" y="2666559"/>
                </a:lnTo>
                <a:lnTo>
                  <a:pt x="2133247"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6" id="6"/>
          <p:cNvSpPr/>
          <p:nvPr/>
        </p:nvSpPr>
        <p:spPr>
          <a:xfrm flipH="false" flipV="false" rot="0">
            <a:off x="9484672" y="3199852"/>
            <a:ext cx="8042229" cy="6353042"/>
          </a:xfrm>
          <a:custGeom>
            <a:avLst/>
            <a:gdLst/>
            <a:ahLst/>
            <a:cxnLst/>
            <a:rect r="r" b="b" t="t" l="l"/>
            <a:pathLst>
              <a:path h="6353042" w="8042229">
                <a:moveTo>
                  <a:pt x="0" y="0"/>
                </a:moveTo>
                <a:lnTo>
                  <a:pt x="8042229" y="0"/>
                </a:lnTo>
                <a:lnTo>
                  <a:pt x="8042229" y="6353042"/>
                </a:lnTo>
                <a:lnTo>
                  <a:pt x="0" y="6353042"/>
                </a:lnTo>
                <a:lnTo>
                  <a:pt x="0" y="0"/>
                </a:lnTo>
                <a:close/>
              </a:path>
            </a:pathLst>
          </a:custGeom>
          <a:blipFill>
            <a:blip r:embed="rId5"/>
            <a:stretch>
              <a:fillRect l="0" t="0" r="0" b="0"/>
            </a:stretch>
          </a:blipFill>
        </p:spPr>
      </p:sp>
      <p:sp>
        <p:nvSpPr>
          <p:cNvPr name="TextBox 7" id="7"/>
          <p:cNvSpPr txBox="true"/>
          <p:nvPr/>
        </p:nvSpPr>
        <p:spPr>
          <a:xfrm rot="0">
            <a:off x="153160" y="3694249"/>
            <a:ext cx="8522298" cy="3787475"/>
          </a:xfrm>
          <a:prstGeom prst="rect">
            <a:avLst/>
          </a:prstGeom>
        </p:spPr>
        <p:txBody>
          <a:bodyPr anchor="t" rtlCol="false" tIns="0" lIns="0" bIns="0" rIns="0">
            <a:spAutoFit/>
          </a:bodyPr>
          <a:lstStyle/>
          <a:p>
            <a:pPr algn="l" marL="712470" indent="-356235" lvl="1">
              <a:lnSpc>
                <a:spcPts val="4290"/>
              </a:lnSpc>
              <a:buFont typeface="Arial"/>
              <a:buChar char="•"/>
            </a:pPr>
            <a:r>
              <a:rPr lang="en-US" b="true" sz="3300">
                <a:solidFill>
                  <a:srgbClr val="FFFFFF"/>
                </a:solidFill>
                <a:latin typeface="TT Commons Pro Expanded Bold"/>
                <a:ea typeface="TT Commons Pro Expanded Bold"/>
                <a:cs typeface="TT Commons Pro Expanded Bold"/>
                <a:sym typeface="TT Commons Pro Expanded Bold"/>
              </a:rPr>
              <a:t>Métrica:</a:t>
            </a:r>
            <a:r>
              <a:rPr lang="en-US" sz="3300">
                <a:solidFill>
                  <a:srgbClr val="FFFFFF"/>
                </a:solidFill>
                <a:latin typeface="TT Commons Pro Expanded"/>
                <a:ea typeface="TT Commons Pro Expanded"/>
                <a:cs typeface="TT Commons Pro Expanded"/>
                <a:sym typeface="TT Commons Pro Expanded"/>
              </a:rPr>
              <a:t> Varianza del Laplaciano por tile.</a:t>
            </a:r>
          </a:p>
          <a:p>
            <a:pPr algn="l" marL="712470" indent="-356235" lvl="1">
              <a:lnSpc>
                <a:spcPts val="4290"/>
              </a:lnSpc>
              <a:buFont typeface="Arial"/>
              <a:buChar char="•"/>
            </a:pPr>
            <a:r>
              <a:rPr lang="en-US" b="true" sz="3300">
                <a:solidFill>
                  <a:srgbClr val="FFFFFF"/>
                </a:solidFill>
                <a:latin typeface="TT Commons Pro Expanded Bold"/>
                <a:ea typeface="TT Commons Pro Expanded Bold"/>
                <a:cs typeface="TT Commons Pro Expanded Bold"/>
                <a:sym typeface="TT Commons Pro Expanded Bold"/>
              </a:rPr>
              <a:t>Hallazgo: </a:t>
            </a:r>
            <a:r>
              <a:rPr lang="en-US" sz="3300">
                <a:solidFill>
                  <a:srgbClr val="FFFFFF"/>
                </a:solidFill>
                <a:latin typeface="TT Commons Pro Expanded"/>
                <a:ea typeface="TT Commons Pro Expanded"/>
                <a:cs typeface="TT Commons Pro Expanded"/>
                <a:sym typeface="TT Commons Pro Expanded"/>
              </a:rPr>
              <a:t>Mayor densidad en [rango]; outliers borrosos identificados.</a:t>
            </a:r>
          </a:p>
          <a:p>
            <a:pPr algn="just" marL="712470" indent="-356235" lvl="1">
              <a:lnSpc>
                <a:spcPts val="4290"/>
              </a:lnSpc>
              <a:buFont typeface="Arial"/>
              <a:buChar char="•"/>
            </a:pPr>
            <a:r>
              <a:rPr lang="en-US" b="true" sz="3300">
                <a:solidFill>
                  <a:srgbClr val="FFFFFF"/>
                </a:solidFill>
                <a:latin typeface="TT Commons Pro Expanded Bold"/>
                <a:ea typeface="TT Commons Pro Expanded Bold"/>
                <a:cs typeface="TT Commons Pro Expanded Bold"/>
                <a:sym typeface="TT Commons Pro Expanded Bold"/>
              </a:rPr>
              <a:t>D</a:t>
            </a:r>
            <a:r>
              <a:rPr lang="en-US" b="true" sz="3300">
                <a:solidFill>
                  <a:srgbClr val="FFFFFF"/>
                </a:solidFill>
                <a:latin typeface="TT Commons Pro Expanded Bold"/>
                <a:ea typeface="TT Commons Pro Expanded Bold"/>
                <a:cs typeface="TT Commons Pro Expanded Bold"/>
                <a:sym typeface="TT Commons Pro Expanded Bold"/>
              </a:rPr>
              <a:t>ecisión: </a:t>
            </a:r>
            <a:r>
              <a:rPr lang="en-US" sz="3300">
                <a:solidFill>
                  <a:srgbClr val="FFFFFF"/>
                </a:solidFill>
                <a:latin typeface="TT Commons Pro Expanded"/>
                <a:ea typeface="TT Commons Pro Expanded"/>
                <a:cs typeface="TT Commons Pro Expanded"/>
                <a:sym typeface="TT Commons Pro Expanded"/>
              </a:rPr>
              <a:t>Excluir tiles con VL &lt; [umbral].</a:t>
            </a:r>
          </a:p>
        </p:txBody>
      </p:sp>
      <p:sp>
        <p:nvSpPr>
          <p:cNvPr name="TextBox 8" id="8"/>
          <p:cNvSpPr txBox="true"/>
          <p:nvPr/>
        </p:nvSpPr>
        <p:spPr>
          <a:xfrm rot="0">
            <a:off x="173918" y="3069775"/>
            <a:ext cx="8912962" cy="529638"/>
          </a:xfrm>
          <a:prstGeom prst="rect">
            <a:avLst/>
          </a:prstGeom>
        </p:spPr>
        <p:txBody>
          <a:bodyPr anchor="t" rtlCol="false" tIns="0" lIns="0" bIns="0" rIns="0">
            <a:spAutoFit/>
          </a:bodyPr>
          <a:lstStyle/>
          <a:p>
            <a:pPr algn="just" marL="0" indent="0" lvl="0">
              <a:lnSpc>
                <a:spcPts val="4290"/>
              </a:lnSpc>
              <a:spcBef>
                <a:spcPct val="0"/>
              </a:spcBef>
            </a:pPr>
            <a:r>
              <a:rPr lang="en-US" b="true" sz="3300" strike="noStrike" u="none">
                <a:solidFill>
                  <a:srgbClr val="9CECF1"/>
                </a:solidFill>
                <a:latin typeface="TT Commons Pro Expanded Bold"/>
                <a:ea typeface="TT Commons Pro Expanded Bold"/>
                <a:cs typeface="TT Commons Pro Expanded Bold"/>
                <a:sym typeface="TT Commons Pro Expanded Bold"/>
              </a:rPr>
              <a:t>NITIDEZ (VARIANZA DEL LAPLACIANO)</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AutoShape 3" id="3"/>
          <p:cNvSpPr/>
          <p:nvPr/>
        </p:nvSpPr>
        <p:spPr>
          <a:xfrm>
            <a:off x="6293940" y="1738593"/>
            <a:ext cx="5474358" cy="0"/>
          </a:xfrm>
          <a:prstGeom prst="line">
            <a:avLst/>
          </a:prstGeom>
          <a:ln cap="flat" w="47625">
            <a:solidFill>
              <a:srgbClr val="FFFFFF"/>
            </a:solidFill>
            <a:prstDash val="solid"/>
            <a:headEnd type="oval" len="lg" w="lg"/>
            <a:tailEnd type="oval" len="lg" w="lg"/>
          </a:ln>
        </p:spPr>
      </p:sp>
      <p:sp>
        <p:nvSpPr>
          <p:cNvPr name="Freeform 4" id="4"/>
          <p:cNvSpPr/>
          <p:nvPr/>
        </p:nvSpPr>
        <p:spPr>
          <a:xfrm flipH="false" flipV="false" rot="0">
            <a:off x="597457" y="2686864"/>
            <a:ext cx="4782669" cy="3776871"/>
          </a:xfrm>
          <a:custGeom>
            <a:avLst/>
            <a:gdLst/>
            <a:ahLst/>
            <a:cxnLst/>
            <a:rect r="r" b="b" t="t" l="l"/>
            <a:pathLst>
              <a:path h="3776871" w="4782669">
                <a:moveTo>
                  <a:pt x="0" y="0"/>
                </a:moveTo>
                <a:lnTo>
                  <a:pt x="4782669" y="0"/>
                </a:lnTo>
                <a:lnTo>
                  <a:pt x="4782669" y="3776871"/>
                </a:lnTo>
                <a:lnTo>
                  <a:pt x="0" y="3776871"/>
                </a:lnTo>
                <a:lnTo>
                  <a:pt x="0" y="0"/>
                </a:lnTo>
                <a:close/>
              </a:path>
            </a:pathLst>
          </a:custGeom>
          <a:blipFill>
            <a:blip r:embed="rId3"/>
            <a:stretch>
              <a:fillRect l="0" t="0" r="0" b="0"/>
            </a:stretch>
          </a:blipFill>
        </p:spPr>
      </p:sp>
      <p:sp>
        <p:nvSpPr>
          <p:cNvPr name="Freeform 5" id="5"/>
          <p:cNvSpPr/>
          <p:nvPr/>
        </p:nvSpPr>
        <p:spPr>
          <a:xfrm flipH="false" flipV="false" rot="0">
            <a:off x="6638166" y="2686864"/>
            <a:ext cx="4785906" cy="3776871"/>
          </a:xfrm>
          <a:custGeom>
            <a:avLst/>
            <a:gdLst/>
            <a:ahLst/>
            <a:cxnLst/>
            <a:rect r="r" b="b" t="t" l="l"/>
            <a:pathLst>
              <a:path h="3776871" w="4785906">
                <a:moveTo>
                  <a:pt x="0" y="0"/>
                </a:moveTo>
                <a:lnTo>
                  <a:pt x="4785906" y="0"/>
                </a:lnTo>
                <a:lnTo>
                  <a:pt x="4785906" y="3776871"/>
                </a:lnTo>
                <a:lnTo>
                  <a:pt x="0" y="3776871"/>
                </a:lnTo>
                <a:lnTo>
                  <a:pt x="0" y="0"/>
                </a:lnTo>
                <a:close/>
              </a:path>
            </a:pathLst>
          </a:custGeom>
          <a:blipFill>
            <a:blip r:embed="rId4"/>
            <a:stretch>
              <a:fillRect l="0" t="0" r="0" b="0"/>
            </a:stretch>
          </a:blipFill>
        </p:spPr>
      </p:sp>
      <p:sp>
        <p:nvSpPr>
          <p:cNvPr name="Freeform 6" id="6"/>
          <p:cNvSpPr/>
          <p:nvPr/>
        </p:nvSpPr>
        <p:spPr>
          <a:xfrm flipH="false" flipV="false" rot="0">
            <a:off x="12846673" y="2686864"/>
            <a:ext cx="4785906" cy="3813218"/>
          </a:xfrm>
          <a:custGeom>
            <a:avLst/>
            <a:gdLst/>
            <a:ahLst/>
            <a:cxnLst/>
            <a:rect r="r" b="b" t="t" l="l"/>
            <a:pathLst>
              <a:path h="3813218" w="4785906">
                <a:moveTo>
                  <a:pt x="0" y="0"/>
                </a:moveTo>
                <a:lnTo>
                  <a:pt x="4785906" y="0"/>
                </a:lnTo>
                <a:lnTo>
                  <a:pt x="4785906" y="3813218"/>
                </a:lnTo>
                <a:lnTo>
                  <a:pt x="0" y="3813218"/>
                </a:lnTo>
                <a:lnTo>
                  <a:pt x="0" y="0"/>
                </a:lnTo>
                <a:close/>
              </a:path>
            </a:pathLst>
          </a:custGeom>
          <a:blipFill>
            <a:blip r:embed="rId5"/>
            <a:stretch>
              <a:fillRect l="0" t="0" r="0" b="0"/>
            </a:stretch>
          </a:blipFill>
        </p:spPr>
      </p:sp>
      <p:sp>
        <p:nvSpPr>
          <p:cNvPr name="TextBox 7" id="7"/>
          <p:cNvSpPr txBox="true"/>
          <p:nvPr/>
        </p:nvSpPr>
        <p:spPr>
          <a:xfrm rot="0">
            <a:off x="1857585" y="664224"/>
            <a:ext cx="14572830" cy="1282809"/>
          </a:xfrm>
          <a:prstGeom prst="rect">
            <a:avLst/>
          </a:prstGeom>
        </p:spPr>
        <p:txBody>
          <a:bodyPr anchor="t" rtlCol="false" tIns="0" lIns="0" bIns="0" rIns="0">
            <a:spAutoFit/>
          </a:bodyPr>
          <a:lstStyle/>
          <a:p>
            <a:pPr algn="ctr" marL="0" indent="0" lvl="0">
              <a:lnSpc>
                <a:spcPts val="9878"/>
              </a:lnSpc>
              <a:spcBef>
                <a:spcPct val="0"/>
              </a:spcBef>
            </a:pPr>
            <a:r>
              <a:rPr lang="en-US" b="true" sz="8899">
                <a:solidFill>
                  <a:srgbClr val="FFFFFF"/>
                </a:solidFill>
                <a:latin typeface="Tek Arabic Condensed Semi-Bold"/>
                <a:ea typeface="Tek Arabic Condensed Semi-Bold"/>
                <a:cs typeface="Tek Arabic Condensed Semi-Bold"/>
                <a:sym typeface="Tek Arabic Condensed Semi-Bold"/>
              </a:rPr>
              <a:t>COLOR: RGB </a:t>
            </a:r>
          </a:p>
        </p:txBody>
      </p:sp>
      <p:sp>
        <p:nvSpPr>
          <p:cNvPr name="TextBox 8" id="8"/>
          <p:cNvSpPr txBox="true"/>
          <p:nvPr/>
        </p:nvSpPr>
        <p:spPr>
          <a:xfrm rot="0">
            <a:off x="1028700" y="6749780"/>
            <a:ext cx="3615534" cy="938783"/>
          </a:xfrm>
          <a:prstGeom prst="rect">
            <a:avLst/>
          </a:prstGeom>
        </p:spPr>
        <p:txBody>
          <a:bodyPr anchor="t" rtlCol="false" tIns="0" lIns="0" bIns="0" rIns="0">
            <a:spAutoFit/>
          </a:bodyPr>
          <a:lstStyle/>
          <a:p>
            <a:pPr algn="ctr">
              <a:lnSpc>
                <a:spcPts val="7037"/>
              </a:lnSpc>
            </a:pPr>
            <a:r>
              <a:rPr lang="en-US" b="true" sz="6899">
                <a:solidFill>
                  <a:srgbClr val="FFFFFF"/>
                </a:solidFill>
                <a:latin typeface="Tek Arabic Condensed Medium"/>
                <a:ea typeface="Tek Arabic Condensed Medium"/>
                <a:cs typeface="Tek Arabic Condensed Medium"/>
                <a:sym typeface="Tek Arabic Condensed Medium"/>
              </a:rPr>
              <a:t>R</a:t>
            </a:r>
          </a:p>
        </p:txBody>
      </p:sp>
      <p:sp>
        <p:nvSpPr>
          <p:cNvPr name="TextBox 9" id="9"/>
          <p:cNvSpPr txBox="true"/>
          <p:nvPr/>
        </p:nvSpPr>
        <p:spPr>
          <a:xfrm rot="0">
            <a:off x="7336233" y="6749780"/>
            <a:ext cx="3615534" cy="938783"/>
          </a:xfrm>
          <a:prstGeom prst="rect">
            <a:avLst/>
          </a:prstGeom>
        </p:spPr>
        <p:txBody>
          <a:bodyPr anchor="t" rtlCol="false" tIns="0" lIns="0" bIns="0" rIns="0">
            <a:spAutoFit/>
          </a:bodyPr>
          <a:lstStyle/>
          <a:p>
            <a:pPr algn="ctr">
              <a:lnSpc>
                <a:spcPts val="7037"/>
              </a:lnSpc>
            </a:pPr>
            <a:r>
              <a:rPr lang="en-US" b="true" sz="6899">
                <a:solidFill>
                  <a:srgbClr val="FFFFFF"/>
                </a:solidFill>
                <a:latin typeface="Tek Arabic Condensed Medium"/>
                <a:ea typeface="Tek Arabic Condensed Medium"/>
                <a:cs typeface="Tek Arabic Condensed Medium"/>
                <a:sym typeface="Tek Arabic Condensed Medium"/>
              </a:rPr>
              <a:t>G</a:t>
            </a:r>
          </a:p>
        </p:txBody>
      </p:sp>
      <p:sp>
        <p:nvSpPr>
          <p:cNvPr name="TextBox 10" id="10"/>
          <p:cNvSpPr txBox="true"/>
          <p:nvPr/>
        </p:nvSpPr>
        <p:spPr>
          <a:xfrm rot="0">
            <a:off x="13666200" y="6702155"/>
            <a:ext cx="3615534" cy="938783"/>
          </a:xfrm>
          <a:prstGeom prst="rect">
            <a:avLst/>
          </a:prstGeom>
        </p:spPr>
        <p:txBody>
          <a:bodyPr anchor="t" rtlCol="false" tIns="0" lIns="0" bIns="0" rIns="0">
            <a:spAutoFit/>
          </a:bodyPr>
          <a:lstStyle/>
          <a:p>
            <a:pPr algn="ctr">
              <a:lnSpc>
                <a:spcPts val="7037"/>
              </a:lnSpc>
            </a:pPr>
            <a:r>
              <a:rPr lang="en-US" b="true" sz="6899">
                <a:solidFill>
                  <a:srgbClr val="FFFFFF"/>
                </a:solidFill>
                <a:latin typeface="Tek Arabic Condensed Medium"/>
                <a:ea typeface="Tek Arabic Condensed Medium"/>
                <a:cs typeface="Tek Arabic Condensed Medium"/>
                <a:sym typeface="Tek Arabic Condensed Medium"/>
              </a:rPr>
              <a:t>B</a:t>
            </a:r>
          </a:p>
        </p:txBody>
      </p:sp>
      <p:sp>
        <p:nvSpPr>
          <p:cNvPr name="TextBox 11" id="11"/>
          <p:cNvSpPr txBox="true"/>
          <p:nvPr/>
        </p:nvSpPr>
        <p:spPr>
          <a:xfrm rot="0">
            <a:off x="802728" y="8211153"/>
            <a:ext cx="16682544" cy="458722"/>
          </a:xfrm>
          <a:prstGeom prst="rect">
            <a:avLst/>
          </a:prstGeom>
        </p:spPr>
        <p:txBody>
          <a:bodyPr anchor="t" rtlCol="false" tIns="0" lIns="0" bIns="0" rIns="0">
            <a:spAutoFit/>
          </a:bodyPr>
          <a:lstStyle/>
          <a:p>
            <a:pPr algn="ctr">
              <a:lnSpc>
                <a:spcPts val="3467"/>
              </a:lnSpc>
            </a:pPr>
            <a:r>
              <a:rPr lang="en-US" sz="3399">
                <a:solidFill>
                  <a:srgbClr val="FFFFFF"/>
                </a:solidFill>
                <a:latin typeface="TT Commons Pro Expanded"/>
                <a:ea typeface="TT Commons Pro Expanded"/>
                <a:cs typeface="TT Commons Pro Expanded"/>
                <a:sym typeface="TT Commons Pro Expanded"/>
              </a:rPr>
              <a:t>Tendencias por canal (R, G, B) sugieren diferencias en eosina/hematoxilina.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AutoShape 3" id="3"/>
          <p:cNvSpPr/>
          <p:nvPr/>
        </p:nvSpPr>
        <p:spPr>
          <a:xfrm>
            <a:off x="6406821" y="1932648"/>
            <a:ext cx="5474358" cy="0"/>
          </a:xfrm>
          <a:prstGeom prst="line">
            <a:avLst/>
          </a:prstGeom>
          <a:ln cap="flat" w="47625">
            <a:solidFill>
              <a:srgbClr val="FFFFFF"/>
            </a:solidFill>
            <a:prstDash val="solid"/>
            <a:headEnd type="oval" len="lg" w="lg"/>
            <a:tailEnd type="oval" len="lg" w="lg"/>
          </a:ln>
        </p:spPr>
      </p:sp>
      <p:sp>
        <p:nvSpPr>
          <p:cNvPr name="Freeform 4" id="4"/>
          <p:cNvSpPr/>
          <p:nvPr/>
        </p:nvSpPr>
        <p:spPr>
          <a:xfrm flipH="false" flipV="false" rot="0">
            <a:off x="2810968" y="2647578"/>
            <a:ext cx="5277625" cy="4191505"/>
          </a:xfrm>
          <a:custGeom>
            <a:avLst/>
            <a:gdLst/>
            <a:ahLst/>
            <a:cxnLst/>
            <a:rect r="r" b="b" t="t" l="l"/>
            <a:pathLst>
              <a:path h="4191505" w="5277625">
                <a:moveTo>
                  <a:pt x="0" y="0"/>
                </a:moveTo>
                <a:lnTo>
                  <a:pt x="5277625" y="0"/>
                </a:lnTo>
                <a:lnTo>
                  <a:pt x="5277625" y="4191505"/>
                </a:lnTo>
                <a:lnTo>
                  <a:pt x="0" y="4191505"/>
                </a:lnTo>
                <a:lnTo>
                  <a:pt x="0" y="0"/>
                </a:lnTo>
                <a:close/>
              </a:path>
            </a:pathLst>
          </a:custGeom>
          <a:blipFill>
            <a:blip r:embed="rId3"/>
            <a:stretch>
              <a:fillRect l="0" t="0" r="0" b="0"/>
            </a:stretch>
          </a:blipFill>
        </p:spPr>
      </p:sp>
      <p:sp>
        <p:nvSpPr>
          <p:cNvPr name="Freeform 5" id="5"/>
          <p:cNvSpPr/>
          <p:nvPr/>
        </p:nvSpPr>
        <p:spPr>
          <a:xfrm flipH="false" flipV="false" rot="0">
            <a:off x="9237716" y="2647578"/>
            <a:ext cx="5286926" cy="4191505"/>
          </a:xfrm>
          <a:custGeom>
            <a:avLst/>
            <a:gdLst/>
            <a:ahLst/>
            <a:cxnLst/>
            <a:rect r="r" b="b" t="t" l="l"/>
            <a:pathLst>
              <a:path h="4191505" w="5286926">
                <a:moveTo>
                  <a:pt x="0" y="0"/>
                </a:moveTo>
                <a:lnTo>
                  <a:pt x="5286926" y="0"/>
                </a:lnTo>
                <a:lnTo>
                  <a:pt x="5286926" y="4191505"/>
                </a:lnTo>
                <a:lnTo>
                  <a:pt x="0" y="4191505"/>
                </a:lnTo>
                <a:lnTo>
                  <a:pt x="0" y="0"/>
                </a:lnTo>
                <a:close/>
              </a:path>
            </a:pathLst>
          </a:custGeom>
          <a:blipFill>
            <a:blip r:embed="rId4"/>
            <a:stretch>
              <a:fillRect l="0" t="0" r="0" b="0"/>
            </a:stretch>
          </a:blipFill>
        </p:spPr>
      </p:sp>
      <p:sp>
        <p:nvSpPr>
          <p:cNvPr name="TextBox 6" id="6"/>
          <p:cNvSpPr txBox="true"/>
          <p:nvPr/>
        </p:nvSpPr>
        <p:spPr>
          <a:xfrm rot="0">
            <a:off x="1857585" y="673652"/>
            <a:ext cx="14572830" cy="1282809"/>
          </a:xfrm>
          <a:prstGeom prst="rect">
            <a:avLst/>
          </a:prstGeom>
        </p:spPr>
        <p:txBody>
          <a:bodyPr anchor="t" rtlCol="false" tIns="0" lIns="0" bIns="0" rIns="0">
            <a:spAutoFit/>
          </a:bodyPr>
          <a:lstStyle/>
          <a:p>
            <a:pPr algn="ctr" marL="0" indent="0" lvl="0">
              <a:lnSpc>
                <a:spcPts val="9878"/>
              </a:lnSpc>
              <a:spcBef>
                <a:spcPct val="0"/>
              </a:spcBef>
            </a:pPr>
            <a:r>
              <a:rPr lang="en-US" b="true" sz="8899">
                <a:solidFill>
                  <a:srgbClr val="FFFFFF"/>
                </a:solidFill>
                <a:latin typeface="Tek Arabic Condensed Semi-Bold"/>
                <a:ea typeface="Tek Arabic Condensed Semi-Bold"/>
                <a:cs typeface="Tek Arabic Condensed Semi-Bold"/>
                <a:sym typeface="Tek Arabic Condensed Semi-Bold"/>
              </a:rPr>
              <a:t>TINCION H&amp;E</a:t>
            </a:r>
          </a:p>
        </p:txBody>
      </p:sp>
      <p:sp>
        <p:nvSpPr>
          <p:cNvPr name="TextBox 7" id="7"/>
          <p:cNvSpPr txBox="true"/>
          <p:nvPr/>
        </p:nvSpPr>
        <p:spPr>
          <a:xfrm rot="0">
            <a:off x="3642013" y="6899638"/>
            <a:ext cx="3615534" cy="938783"/>
          </a:xfrm>
          <a:prstGeom prst="rect">
            <a:avLst/>
          </a:prstGeom>
        </p:spPr>
        <p:txBody>
          <a:bodyPr anchor="t" rtlCol="false" tIns="0" lIns="0" bIns="0" rIns="0">
            <a:spAutoFit/>
          </a:bodyPr>
          <a:lstStyle/>
          <a:p>
            <a:pPr algn="ctr">
              <a:lnSpc>
                <a:spcPts val="7037"/>
              </a:lnSpc>
            </a:pPr>
            <a:r>
              <a:rPr lang="en-US" b="true" sz="6899">
                <a:solidFill>
                  <a:srgbClr val="FFFFFF"/>
                </a:solidFill>
                <a:latin typeface="Tek Arabic Condensed Medium"/>
                <a:ea typeface="Tek Arabic Condensed Medium"/>
                <a:cs typeface="Tek Arabic Condensed Medium"/>
                <a:sym typeface="Tek Arabic Condensed Medium"/>
              </a:rPr>
              <a:t>H</a:t>
            </a:r>
          </a:p>
        </p:txBody>
      </p:sp>
      <p:sp>
        <p:nvSpPr>
          <p:cNvPr name="TextBox 8" id="8"/>
          <p:cNvSpPr txBox="true"/>
          <p:nvPr/>
        </p:nvSpPr>
        <p:spPr>
          <a:xfrm rot="0">
            <a:off x="10279178" y="6861538"/>
            <a:ext cx="3615534" cy="938783"/>
          </a:xfrm>
          <a:prstGeom prst="rect">
            <a:avLst/>
          </a:prstGeom>
        </p:spPr>
        <p:txBody>
          <a:bodyPr anchor="t" rtlCol="false" tIns="0" lIns="0" bIns="0" rIns="0">
            <a:spAutoFit/>
          </a:bodyPr>
          <a:lstStyle/>
          <a:p>
            <a:pPr algn="ctr">
              <a:lnSpc>
                <a:spcPts val="7037"/>
              </a:lnSpc>
            </a:pPr>
            <a:r>
              <a:rPr lang="en-US" b="true" sz="6899">
                <a:solidFill>
                  <a:srgbClr val="FFFFFF"/>
                </a:solidFill>
                <a:latin typeface="Tek Arabic Condensed Medium"/>
                <a:ea typeface="Tek Arabic Condensed Medium"/>
                <a:cs typeface="Tek Arabic Condensed Medium"/>
                <a:sym typeface="Tek Arabic Condensed Medium"/>
              </a:rPr>
              <a:t>E</a:t>
            </a:r>
          </a:p>
        </p:txBody>
      </p:sp>
      <p:sp>
        <p:nvSpPr>
          <p:cNvPr name="TextBox 9" id="9"/>
          <p:cNvSpPr txBox="true"/>
          <p:nvPr/>
        </p:nvSpPr>
        <p:spPr>
          <a:xfrm rot="0">
            <a:off x="2384437" y="8098628"/>
            <a:ext cx="13519126" cy="970406"/>
          </a:xfrm>
          <a:prstGeom prst="rect">
            <a:avLst/>
          </a:prstGeom>
        </p:spPr>
        <p:txBody>
          <a:bodyPr anchor="t" rtlCol="false" tIns="0" lIns="0" bIns="0" rIns="0">
            <a:spAutoFit/>
          </a:bodyPr>
          <a:lstStyle/>
          <a:p>
            <a:pPr algn="ctr">
              <a:lnSpc>
                <a:spcPts val="3773"/>
              </a:lnSpc>
            </a:pPr>
            <a:r>
              <a:rPr lang="en-US" sz="3699">
                <a:solidFill>
                  <a:srgbClr val="FFFFFF"/>
                </a:solidFill>
                <a:latin typeface="TT Commons Pro Expanded"/>
                <a:ea typeface="TT Commons Pro Expanded"/>
                <a:cs typeface="TT Commons Pro Expanded"/>
                <a:sym typeface="TT Commons Pro Expanded"/>
              </a:rPr>
              <a:t>Picos en componentes H (núcleos) y E (citoplasma) revelan consistencia/variación.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DAGzBCaiRkQ</dc:identifier>
  <dcterms:modified xsi:type="dcterms:W3CDTF">2011-08-01T06:04:30Z</dcterms:modified>
  <cp:revision>1</cp:revision>
  <dc:title>Black and White Modern Drone Navigation System Technology Presentation</dc:title>
</cp:coreProperties>
</file>