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C7E8F-8A47-4739-A879-E0D17DD9DFE1}" type="datetimeFigureOut">
              <a:rPr lang="en-US" smtClean="0"/>
              <a:t>10/25/2019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9A6EE-5B1F-4A69-945B-24CD33D5D72A}" type="slidenum">
              <a:rPr lang="en-US" smtClean="0"/>
              <a:t>‹#›</a:t>
            </a:fld>
            <a:endParaRPr lang="en-US"/>
          </a:p>
        </p:txBody>
      </p:sp>
    </p:spTree>
    <p:extLst>
      <p:ext uri="{BB962C8B-B14F-4D97-AF65-F5344CB8AC3E}">
        <p14:creationId xmlns:p14="http://schemas.microsoft.com/office/powerpoint/2010/main" val="42357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015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66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3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8157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0255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179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511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3937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1645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hapter 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143000"/>
            <a:ext cx="10363200" cy="498598"/>
          </a:xfrm>
        </p:spPr>
        <p:txBody>
          <a:bodyPr lIns="0" tIns="0" rIns="0" bIns="0" anchor="t" anchorCtr="0">
            <a:spAutoFit/>
          </a:bodyPr>
          <a:lstStyle>
            <a:lvl1pPr>
              <a:defRPr sz="3600" b="1" i="0" baseline="0">
                <a:solidFill>
                  <a:srgbClr val="000099"/>
                </a:solidFill>
              </a:defRPr>
            </a:lvl1pPr>
          </a:lstStyle>
          <a:p>
            <a:r>
              <a:rPr lang="en-US" dirty="0" smtClean="0"/>
              <a:t>Chapter number</a:t>
            </a:r>
            <a:endParaRPr lang="en-US" dirty="0"/>
          </a:p>
        </p:txBody>
      </p:sp>
      <p:sp>
        <p:nvSpPr>
          <p:cNvPr id="3" name="Date Placeholder 2"/>
          <p:cNvSpPr>
            <a:spLocks noGrp="1"/>
          </p:cNvSpPr>
          <p:nvPr>
            <p:ph type="dt" sz="half" idx="10"/>
          </p:nvPr>
        </p:nvSpPr>
        <p:spPr/>
        <p:txBody>
          <a:bodyPr/>
          <a:lstStyle>
            <a:lvl1pPr>
              <a:defRPr sz="1800"/>
            </a:lvl1pPr>
          </a:lstStyle>
          <a:p>
            <a:pPr>
              <a:defRPr/>
            </a:pPr>
            <a:r>
              <a:rPr lang="en-US" smtClean="0"/>
              <a:t>Murach's Python Programming</a:t>
            </a:r>
            <a:endParaRPr lang="en-US" dirty="0"/>
          </a:p>
        </p:txBody>
      </p:sp>
      <p:sp>
        <p:nvSpPr>
          <p:cNvPr id="4" name="Footer Placeholder 3"/>
          <p:cNvSpPr>
            <a:spLocks noGrp="1"/>
          </p:cNvSpPr>
          <p:nvPr>
            <p:ph type="ftr" sz="quarter" idx="11"/>
          </p:nvPr>
        </p:nvSpPr>
        <p:spPr/>
        <p:txBody>
          <a:bodyPr/>
          <a:lstStyle/>
          <a:p>
            <a:pPr>
              <a:defRPr/>
            </a:pPr>
            <a:r>
              <a:rPr lang="en-US" smtClean="0"/>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smtClean="0">
              <a:latin typeface="Times New Roman"/>
            </a:endParaRPr>
          </a:p>
          <a:p>
            <a:pPr>
              <a:defRPr/>
            </a:pPr>
            <a:r>
              <a:rPr lang="en-US" dirty="0" smtClean="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1012715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643455"/>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smtClean="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smtClean="0"/>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smtClean="0"/>
              <a:t>© 2016, Mike Murach &amp; Associates, Inc.</a:t>
            </a:r>
            <a:endParaRPr lang="en-US"/>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smtClean="0"/>
          </a:p>
          <a:p>
            <a:pPr algn="r">
              <a:defRPr/>
            </a:pPr>
            <a:r>
              <a:rPr lang="en-US" sz="900" dirty="0" smtClean="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1864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97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97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511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84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464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210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991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02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10/25/2019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48448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3399"/>
                </a:solidFill>
              </a:rPr>
              <a:t>CSIT 200</a:t>
            </a:r>
            <a:br>
              <a:rPr lang="en-US" dirty="0" smtClean="0">
                <a:solidFill>
                  <a:srgbClr val="FF3399"/>
                </a:solidFill>
              </a:rPr>
            </a:br>
            <a:r>
              <a:rPr lang="en-US" dirty="0" smtClean="0">
                <a:solidFill>
                  <a:srgbClr val="FF3399"/>
                </a:solidFill>
              </a:rPr>
              <a:t>Week 11</a:t>
            </a:r>
            <a:br>
              <a:rPr lang="en-US" dirty="0" smtClean="0">
                <a:solidFill>
                  <a:srgbClr val="FF3399"/>
                </a:solidFill>
              </a:rPr>
            </a:br>
            <a:r>
              <a:rPr lang="en-US" dirty="0" smtClean="0">
                <a:solidFill>
                  <a:srgbClr val="FF3399"/>
                </a:solidFill>
              </a:rPr>
              <a:t>recursion</a:t>
            </a:r>
            <a:endParaRPr lang="en-US" dirty="0">
              <a:solidFill>
                <a:srgbClr val="FF3399"/>
              </a:solidFill>
            </a:endParaRPr>
          </a:p>
        </p:txBody>
      </p:sp>
      <p:sp>
        <p:nvSpPr>
          <p:cNvPr id="3" name="Subtitle 2"/>
          <p:cNvSpPr>
            <a:spLocks noGrp="1"/>
          </p:cNvSpPr>
          <p:nvPr>
            <p:ph type="subTitle" idx="1"/>
          </p:nvPr>
        </p:nvSpPr>
        <p:spPr/>
        <p:txBody>
          <a:bodyPr/>
          <a:lstStyle/>
          <a:p>
            <a:pPr>
              <a:lnSpc>
                <a:spcPct val="100000"/>
              </a:lnSpc>
              <a:spcBef>
                <a:spcPts val="0"/>
              </a:spcBef>
            </a:pPr>
            <a:r>
              <a:rPr lang="en-US" dirty="0" smtClean="0">
                <a:solidFill>
                  <a:srgbClr val="FF3399"/>
                </a:solidFill>
              </a:rPr>
              <a:t>Python Programming</a:t>
            </a:r>
          </a:p>
          <a:p>
            <a:pPr>
              <a:lnSpc>
                <a:spcPct val="100000"/>
              </a:lnSpc>
              <a:spcBef>
                <a:spcPts val="0"/>
              </a:spcBef>
            </a:pPr>
            <a:r>
              <a:rPr lang="en-US" dirty="0" err="1" smtClean="0">
                <a:solidFill>
                  <a:srgbClr val="FF3399"/>
                </a:solidFill>
              </a:rPr>
              <a:t>LinDa</a:t>
            </a:r>
            <a:r>
              <a:rPr lang="en-US" dirty="0" smtClean="0">
                <a:solidFill>
                  <a:srgbClr val="FF3399"/>
                </a:solidFill>
              </a:rPr>
              <a:t> Yang</a:t>
            </a:r>
          </a:p>
          <a:p>
            <a:pPr>
              <a:lnSpc>
                <a:spcPct val="100000"/>
              </a:lnSpc>
              <a:spcBef>
                <a:spcPts val="0"/>
              </a:spcBef>
            </a:pPr>
            <a:r>
              <a:rPr lang="en-US" dirty="0" smtClean="0">
                <a:solidFill>
                  <a:srgbClr val="FF3399"/>
                </a:solidFill>
              </a:rPr>
              <a:t>W-307</a:t>
            </a:r>
            <a:endParaRPr lang="en-US" dirty="0">
              <a:solidFill>
                <a:srgbClr val="FF3399"/>
              </a:solidFill>
            </a:endParaRPr>
          </a:p>
        </p:txBody>
      </p:sp>
    </p:spTree>
    <p:extLst>
      <p:ext uri="{BB962C8B-B14F-4D97-AF65-F5344CB8AC3E}">
        <p14:creationId xmlns:p14="http://schemas.microsoft.com/office/powerpoint/2010/main" val="196640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lstStyle/>
          <a:p>
            <a:r>
              <a:rPr lang="en-US" dirty="0" smtClean="0">
                <a:solidFill>
                  <a:srgbClr val="FF3399"/>
                </a:solidFill>
              </a:rPr>
              <a:t>Recursion</a:t>
            </a:r>
            <a:endParaRPr lang="en-US" dirty="0">
              <a:solidFill>
                <a:srgbClr val="FF3399"/>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3677431"/>
              </p:ext>
            </p:extLst>
          </p:nvPr>
        </p:nvGraphicFramePr>
        <p:xfrm>
          <a:off x="1789340" y="1396507"/>
          <a:ext cx="8441348" cy="1658983"/>
        </p:xfrm>
        <a:graphic>
          <a:graphicData uri="http://schemas.openxmlformats.org/presentationml/2006/ole">
            <mc:AlternateContent xmlns:mc="http://schemas.openxmlformats.org/markup-compatibility/2006">
              <mc:Choice xmlns:v="urn:schemas-microsoft-com:vml" Requires="v">
                <p:oleObj spid="_x0000_s157701" name="Document" r:id="rId3" imgW="7327883" imgH="2013944" progId="Word.Document.12">
                  <p:embed/>
                </p:oleObj>
              </mc:Choice>
              <mc:Fallback>
                <p:oleObj name="Document" r:id="rId3" imgW="7327883" imgH="2013944" progId="Word.Document.12">
                  <p:embed/>
                  <p:pic>
                    <p:nvPicPr>
                      <p:cNvPr id="6" name="Object 5"/>
                      <p:cNvPicPr/>
                      <p:nvPr/>
                    </p:nvPicPr>
                    <p:blipFill>
                      <a:blip r:embed="rId4"/>
                      <a:stretch>
                        <a:fillRect/>
                      </a:stretch>
                    </p:blipFill>
                    <p:spPr>
                      <a:xfrm>
                        <a:off x="1789340" y="1396507"/>
                        <a:ext cx="8441348" cy="1658983"/>
                      </a:xfrm>
                      <a:prstGeom prst="rect">
                        <a:avLst/>
                      </a:prstGeom>
                    </p:spPr>
                  </p:pic>
                </p:oleObj>
              </mc:Fallback>
            </mc:AlternateContent>
          </a:graphicData>
        </a:graphic>
      </p:graphicFrame>
      <p:sp>
        <p:nvSpPr>
          <p:cNvPr id="6" name="TextBox 5"/>
          <p:cNvSpPr txBox="1"/>
          <p:nvPr/>
        </p:nvSpPr>
        <p:spPr>
          <a:xfrm>
            <a:off x="1789340" y="3315791"/>
            <a:ext cx="8432074" cy="258532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Algorithms are step by step processes that perform tasks.</a:t>
            </a:r>
          </a:p>
          <a:p>
            <a:pPr marL="342900" indent="-342900">
              <a:buFont typeface="Arial" panose="020B0604020202020204" pitchFamily="34" charset="0"/>
              <a:buChar char="•"/>
            </a:pPr>
            <a:r>
              <a:rPr lang="en-US" sz="2400" dirty="0" smtClean="0"/>
              <a:t>Usually there is more than 1 algorithm to solve a problem.</a:t>
            </a:r>
          </a:p>
          <a:p>
            <a:pPr marL="342900" indent="-342900">
              <a:buFont typeface="Arial" panose="020B0604020202020204" pitchFamily="34" charset="0"/>
              <a:buChar char="•"/>
            </a:pPr>
            <a:r>
              <a:rPr lang="en-US" sz="2400" dirty="0" smtClean="0"/>
              <a:t>All problems that can be solved recursively, can also be solved iteratively.</a:t>
            </a:r>
          </a:p>
          <a:p>
            <a:pPr marL="342900" indent="-342900">
              <a:buFont typeface="Arial" panose="020B0604020202020204" pitchFamily="34" charset="0"/>
              <a:buChar char="•"/>
            </a:pPr>
            <a:r>
              <a:rPr lang="en-US" sz="2400" dirty="0" smtClean="0"/>
              <a:t>Iterative solutions run faster and use less memory.  But sometimes recursion is easier to code.  Which one to use???</a:t>
            </a:r>
          </a:p>
          <a:p>
            <a:pPr marL="342900" indent="-342900">
              <a:buFont typeface="Arial" panose="020B0604020202020204" pitchFamily="34" charset="0"/>
              <a:buChar char="•"/>
            </a:pPr>
            <a:endParaRPr lang="en-US" dirty="0">
              <a:solidFill>
                <a:srgbClr val="FF3399"/>
              </a:solidFill>
            </a:endParaRPr>
          </a:p>
        </p:txBody>
      </p:sp>
    </p:spTree>
    <p:extLst>
      <p:ext uri="{BB962C8B-B14F-4D97-AF65-F5344CB8AC3E}">
        <p14:creationId xmlns:p14="http://schemas.microsoft.com/office/powerpoint/2010/main" val="256624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lstStyle/>
          <a:p>
            <a:r>
              <a:rPr lang="en-US" dirty="0" smtClean="0">
                <a:solidFill>
                  <a:srgbClr val="FF3399"/>
                </a:solidFill>
              </a:rPr>
              <a:t>Recursion: </a:t>
            </a:r>
            <a:r>
              <a:rPr lang="en-US" cap="none" dirty="0" smtClean="0">
                <a:solidFill>
                  <a:srgbClr val="FF3399"/>
                </a:solidFill>
              </a:rPr>
              <a:t>Fibonacci series</a:t>
            </a:r>
            <a:endParaRPr lang="en-US" cap="none" dirty="0">
              <a:solidFill>
                <a:srgbClr val="FF3399"/>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41654812"/>
              </p:ext>
            </p:extLst>
          </p:nvPr>
        </p:nvGraphicFramePr>
        <p:xfrm>
          <a:off x="2251075" y="1360034"/>
          <a:ext cx="7231063" cy="4418012"/>
        </p:xfrm>
        <a:graphic>
          <a:graphicData uri="http://schemas.openxmlformats.org/presentationml/2006/ole">
            <mc:AlternateContent xmlns:mc="http://schemas.openxmlformats.org/markup-compatibility/2006">
              <mc:Choice xmlns:v="urn:schemas-microsoft-com:vml" Requires="v">
                <p:oleObj spid="_x0000_s158725" name="Document" r:id="rId3" imgW="7327883" imgH="4467033" progId="Word.Document.12">
                  <p:embed/>
                </p:oleObj>
              </mc:Choice>
              <mc:Fallback>
                <p:oleObj name="Document" r:id="rId3" imgW="7327883" imgH="4467033" progId="Word.Document.12">
                  <p:embed/>
                  <p:pic>
                    <p:nvPicPr>
                      <p:cNvPr id="6" name="Object 5"/>
                      <p:cNvPicPr/>
                      <p:nvPr/>
                    </p:nvPicPr>
                    <p:blipFill>
                      <a:blip r:embed="rId4"/>
                      <a:stretch>
                        <a:fillRect/>
                      </a:stretch>
                    </p:blipFill>
                    <p:spPr>
                      <a:xfrm>
                        <a:off x="2251075" y="1360034"/>
                        <a:ext cx="7231063" cy="4418012"/>
                      </a:xfrm>
                      <a:prstGeom prst="rect">
                        <a:avLst/>
                      </a:prstGeom>
                    </p:spPr>
                  </p:pic>
                </p:oleObj>
              </mc:Fallback>
            </mc:AlternateContent>
          </a:graphicData>
        </a:graphic>
      </p:graphicFrame>
    </p:spTree>
    <p:extLst>
      <p:ext uri="{BB962C8B-B14F-4D97-AF65-F5344CB8AC3E}">
        <p14:creationId xmlns:p14="http://schemas.microsoft.com/office/powerpoint/2010/main" val="27606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normAutofit fontScale="90000"/>
          </a:bodyPr>
          <a:lstStyle/>
          <a:p>
            <a:r>
              <a:rPr lang="en-US" dirty="0" smtClean="0">
                <a:solidFill>
                  <a:srgbClr val="FF3399"/>
                </a:solidFill>
              </a:rPr>
              <a:t>Recursion: </a:t>
            </a:r>
            <a:r>
              <a:rPr lang="en-US" cap="none" dirty="0" smtClean="0">
                <a:solidFill>
                  <a:srgbClr val="FF3399"/>
                </a:solidFill>
              </a:rPr>
              <a:t>Fibonacci series:</a:t>
            </a:r>
            <a:br>
              <a:rPr lang="en-US" cap="none" dirty="0" smtClean="0">
                <a:solidFill>
                  <a:srgbClr val="FF3399"/>
                </a:solidFill>
              </a:rPr>
            </a:br>
            <a:r>
              <a:rPr lang="en-US" cap="none" dirty="0" smtClean="0">
                <a:solidFill>
                  <a:srgbClr val="FF3399"/>
                </a:solidFill>
              </a:rPr>
              <a:t>calculating the 5</a:t>
            </a:r>
            <a:r>
              <a:rPr lang="en-US" cap="none" baseline="30000" dirty="0" smtClean="0">
                <a:solidFill>
                  <a:srgbClr val="FF3399"/>
                </a:solidFill>
              </a:rPr>
              <a:t>th</a:t>
            </a:r>
            <a:r>
              <a:rPr lang="en-US" cap="none" dirty="0" smtClean="0">
                <a:solidFill>
                  <a:srgbClr val="FF3399"/>
                </a:solidFill>
              </a:rPr>
              <a:t> number in the series</a:t>
            </a:r>
            <a:endParaRPr lang="en-US" cap="none" dirty="0">
              <a:solidFill>
                <a:srgbClr val="FF3399"/>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959429" y="1837508"/>
            <a:ext cx="7015613" cy="1905000"/>
          </a:xfrm>
          <a:prstGeom prst="rect">
            <a:avLst/>
          </a:prstGeom>
        </p:spPr>
      </p:pic>
      <p:sp>
        <p:nvSpPr>
          <p:cNvPr id="5" name="TextBox 4"/>
          <p:cNvSpPr txBox="1"/>
          <p:nvPr/>
        </p:nvSpPr>
        <p:spPr>
          <a:xfrm>
            <a:off x="1730829" y="4047308"/>
            <a:ext cx="82296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Fibonacci uses a recursive algorithm that uses two recursive calls which splits it in two directions.  This is known as tree recursion.</a:t>
            </a:r>
          </a:p>
          <a:p>
            <a:pPr marL="342900" indent="-342900">
              <a:buFont typeface="Arial" panose="020B0604020202020204" pitchFamily="34" charset="0"/>
              <a:buChar char="•"/>
            </a:pPr>
            <a:r>
              <a:rPr lang="en-US" sz="2400" dirty="0" smtClean="0"/>
              <a:t>With tree recursion, the number of calls grow exponentially.</a:t>
            </a:r>
          </a:p>
          <a:p>
            <a:pPr marL="342900" indent="-342900">
              <a:buFont typeface="Arial" panose="020B0604020202020204" pitchFamily="34" charset="0"/>
              <a:buChar char="•"/>
            </a:pPr>
            <a:r>
              <a:rPr lang="en-US" sz="2400" dirty="0" smtClean="0"/>
              <a:t>This can be extremely inefficient since it computes branches multiple times.</a:t>
            </a:r>
            <a:endParaRPr lang="en-US" sz="2400" dirty="0"/>
          </a:p>
        </p:txBody>
      </p:sp>
    </p:spTree>
    <p:extLst>
      <p:ext uri="{BB962C8B-B14F-4D97-AF65-F5344CB8AC3E}">
        <p14:creationId xmlns:p14="http://schemas.microsoft.com/office/powerpoint/2010/main" val="419169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normAutofit fontScale="90000"/>
          </a:bodyPr>
          <a:lstStyle/>
          <a:p>
            <a:r>
              <a:rPr lang="en-US" dirty="0" smtClean="0">
                <a:solidFill>
                  <a:srgbClr val="FF3399"/>
                </a:solidFill>
              </a:rPr>
              <a:t>Recursion: </a:t>
            </a:r>
            <a:r>
              <a:rPr lang="en-US" cap="none" dirty="0" smtClean="0">
                <a:solidFill>
                  <a:srgbClr val="FF3399"/>
                </a:solidFill>
              </a:rPr>
              <a:t>Fibonacci series:</a:t>
            </a:r>
            <a:br>
              <a:rPr lang="en-US" cap="none" dirty="0" smtClean="0">
                <a:solidFill>
                  <a:srgbClr val="FF3399"/>
                </a:solidFill>
              </a:rPr>
            </a:br>
            <a:r>
              <a:rPr lang="en-US" cap="none" dirty="0" smtClean="0">
                <a:solidFill>
                  <a:srgbClr val="FF3399"/>
                </a:solidFill>
              </a:rPr>
              <a:t>iterative version</a:t>
            </a:r>
            <a:endParaRPr lang="en-US" cap="none" dirty="0">
              <a:solidFill>
                <a:srgbClr val="FF3399"/>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38987451"/>
              </p:ext>
            </p:extLst>
          </p:nvPr>
        </p:nvGraphicFramePr>
        <p:xfrm>
          <a:off x="2612572" y="1961606"/>
          <a:ext cx="7313400" cy="2990521"/>
        </p:xfrm>
        <a:graphic>
          <a:graphicData uri="http://schemas.openxmlformats.org/presentationml/2006/ole">
            <mc:AlternateContent xmlns:mc="http://schemas.openxmlformats.org/markup-compatibility/2006">
              <mc:Choice xmlns:v="urn:schemas-microsoft-com:vml" Requires="v">
                <p:oleObj spid="_x0000_s159747" name="Document" r:id="rId3" imgW="7313400" imgH="2990521" progId="Word.Document.12">
                  <p:embed/>
                </p:oleObj>
              </mc:Choice>
              <mc:Fallback>
                <p:oleObj name="Document" r:id="rId3" imgW="7313400" imgH="2990521" progId="Word.Document.12">
                  <p:embed/>
                  <p:pic>
                    <p:nvPicPr>
                      <p:cNvPr id="6" name="Object 5"/>
                      <p:cNvPicPr/>
                      <p:nvPr/>
                    </p:nvPicPr>
                    <p:blipFill>
                      <a:blip r:embed="rId4"/>
                      <a:stretch>
                        <a:fillRect/>
                      </a:stretch>
                    </p:blipFill>
                    <p:spPr>
                      <a:xfrm>
                        <a:off x="2612572" y="1961606"/>
                        <a:ext cx="7313400" cy="2990521"/>
                      </a:xfrm>
                      <a:prstGeom prst="rect">
                        <a:avLst/>
                      </a:prstGeom>
                    </p:spPr>
                  </p:pic>
                </p:oleObj>
              </mc:Fallback>
            </mc:AlternateContent>
          </a:graphicData>
        </a:graphic>
      </p:graphicFrame>
    </p:spTree>
    <p:extLst>
      <p:ext uri="{BB962C8B-B14F-4D97-AF65-F5344CB8AC3E}">
        <p14:creationId xmlns:p14="http://schemas.microsoft.com/office/powerpoint/2010/main" val="254449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22454"/>
          </a:xfrm>
        </p:spPr>
        <p:txBody>
          <a:bodyPr/>
          <a:lstStyle/>
          <a:p>
            <a:r>
              <a:rPr lang="en-US" dirty="0" smtClean="0">
                <a:solidFill>
                  <a:srgbClr val="FF3399"/>
                </a:solidFill>
              </a:rPr>
              <a:t>outline</a:t>
            </a:r>
            <a:endParaRPr lang="en-US" dirty="0">
              <a:solidFill>
                <a:srgbClr val="FF3399"/>
              </a:solidFill>
            </a:endParaRPr>
          </a:p>
        </p:txBody>
      </p:sp>
      <p:sp>
        <p:nvSpPr>
          <p:cNvPr id="4" name="Content Placeholder 3"/>
          <p:cNvSpPr txBox="1">
            <a:spLocks noGrp="1"/>
          </p:cNvSpPr>
          <p:nvPr>
            <p:ph sz="quarter" idx="13"/>
          </p:nvPr>
        </p:nvSpPr>
        <p:spPr>
          <a:xfrm>
            <a:off x="1828175" y="1622508"/>
            <a:ext cx="8504546" cy="2249847"/>
          </a:xfrm>
          <a:prstGeom prst="rect">
            <a:avLst/>
          </a:prstGeom>
          <a:noFill/>
        </p:spPr>
        <p:txBody>
          <a:bodyPr wrap="square" rtlCol="0">
            <a:spAutoFit/>
          </a:bodyPr>
          <a:lstStyle/>
          <a:p>
            <a:r>
              <a:rPr lang="en-US" altLang="en-US" sz="2400" cap="none" dirty="0" smtClean="0"/>
              <a:t>Discuss the meaning of recursion versus an iterative process.</a:t>
            </a:r>
            <a:endParaRPr lang="en-US" altLang="en-US" sz="2400" cap="none" dirty="0" smtClean="0"/>
          </a:p>
          <a:p>
            <a:r>
              <a:rPr lang="en-US" altLang="en-US" sz="2400" cap="none" dirty="0" smtClean="0"/>
              <a:t>Explain the difference between a base case and a recursive case.</a:t>
            </a:r>
            <a:endParaRPr lang="en-US" altLang="en-US" sz="2400" cap="none" dirty="0" smtClean="0"/>
          </a:p>
          <a:p>
            <a:r>
              <a:rPr lang="en-US" altLang="en-US" sz="2400" cap="none" dirty="0" smtClean="0"/>
              <a:t>Discuss the use of stacks in recursion.</a:t>
            </a:r>
          </a:p>
          <a:p>
            <a:r>
              <a:rPr lang="en-US" altLang="en-US" sz="2400" cap="none" dirty="0" smtClean="0"/>
              <a:t>Describe direct and </a:t>
            </a:r>
            <a:r>
              <a:rPr lang="en-US" altLang="en-US" sz="2400" cap="none" smtClean="0"/>
              <a:t>indirect recursion.</a:t>
            </a:r>
            <a:endParaRPr lang="en-US" altLang="en-US" sz="2400" cap="none" dirty="0" smtClean="0"/>
          </a:p>
        </p:txBody>
      </p:sp>
    </p:spTree>
    <p:extLst>
      <p:ext uri="{BB962C8B-B14F-4D97-AF65-F5344CB8AC3E}">
        <p14:creationId xmlns:p14="http://schemas.microsoft.com/office/powerpoint/2010/main" val="242292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22454"/>
          </a:xfrm>
        </p:spPr>
        <p:txBody>
          <a:bodyPr/>
          <a:lstStyle/>
          <a:p>
            <a:r>
              <a:rPr lang="en-US" dirty="0" smtClean="0">
                <a:solidFill>
                  <a:srgbClr val="FF3399"/>
                </a:solidFill>
              </a:rPr>
              <a:t>Recursion: </a:t>
            </a:r>
            <a:r>
              <a:rPr lang="en-US" cap="none" dirty="0" smtClean="0">
                <a:solidFill>
                  <a:srgbClr val="FF3399"/>
                </a:solidFill>
              </a:rPr>
              <a:t>Iterative function in infinite loop</a:t>
            </a:r>
            <a:endParaRPr lang="en-US" dirty="0">
              <a:solidFill>
                <a:srgbClr val="FF3399"/>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748310744"/>
              </p:ext>
            </p:extLst>
          </p:nvPr>
        </p:nvGraphicFramePr>
        <p:xfrm>
          <a:off x="1800225" y="1687513"/>
          <a:ext cx="9172575" cy="3503612"/>
        </p:xfrm>
        <a:graphic>
          <a:graphicData uri="http://schemas.openxmlformats.org/presentationml/2006/ole">
            <mc:AlternateContent xmlns:mc="http://schemas.openxmlformats.org/markup-compatibility/2006">
              <mc:Choice xmlns:v="urn:schemas-microsoft-com:vml" Requires="v">
                <p:oleObj spid="_x0000_s151557" name="Document" r:id="rId3" imgW="7327883" imgH="2790366" progId="Word.Document.12">
                  <p:embed/>
                </p:oleObj>
              </mc:Choice>
              <mc:Fallback>
                <p:oleObj name="Document" r:id="rId3" imgW="7327883" imgH="2790366" progId="Word.Document.12">
                  <p:embed/>
                  <p:pic>
                    <p:nvPicPr>
                      <p:cNvPr id="6" name="Object 5"/>
                      <p:cNvPicPr/>
                      <p:nvPr/>
                    </p:nvPicPr>
                    <p:blipFill>
                      <a:blip r:embed="rId4"/>
                      <a:stretch>
                        <a:fillRect/>
                      </a:stretch>
                    </p:blipFill>
                    <p:spPr>
                      <a:xfrm>
                        <a:off x="1800225" y="1687513"/>
                        <a:ext cx="9172575" cy="3503612"/>
                      </a:xfrm>
                      <a:prstGeom prst="rect">
                        <a:avLst/>
                      </a:prstGeom>
                    </p:spPr>
                  </p:pic>
                </p:oleObj>
              </mc:Fallback>
            </mc:AlternateContent>
          </a:graphicData>
        </a:graphic>
      </p:graphicFrame>
    </p:spTree>
    <p:extLst>
      <p:ext uri="{BB962C8B-B14F-4D97-AF65-F5344CB8AC3E}">
        <p14:creationId xmlns:p14="http://schemas.microsoft.com/office/powerpoint/2010/main" val="189652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22454"/>
          </a:xfrm>
        </p:spPr>
        <p:txBody>
          <a:bodyPr/>
          <a:lstStyle/>
          <a:p>
            <a:r>
              <a:rPr lang="en-US" dirty="0" smtClean="0">
                <a:solidFill>
                  <a:srgbClr val="FF3399"/>
                </a:solidFill>
              </a:rPr>
              <a:t>Recursion: </a:t>
            </a:r>
            <a:r>
              <a:rPr lang="en-US" cap="none" dirty="0" smtClean="0">
                <a:solidFill>
                  <a:srgbClr val="FF3399"/>
                </a:solidFill>
              </a:rPr>
              <a:t>Infinite recursive function</a:t>
            </a:r>
            <a:endParaRPr lang="en-US" dirty="0">
              <a:solidFill>
                <a:srgbClr val="FF339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32963215"/>
              </p:ext>
            </p:extLst>
          </p:nvPr>
        </p:nvGraphicFramePr>
        <p:xfrm>
          <a:off x="1828800" y="1476375"/>
          <a:ext cx="7667625" cy="3700463"/>
        </p:xfrm>
        <a:graphic>
          <a:graphicData uri="http://schemas.openxmlformats.org/presentationml/2006/ole">
            <mc:AlternateContent xmlns:mc="http://schemas.openxmlformats.org/markup-compatibility/2006">
              <mc:Choice xmlns:v="urn:schemas-microsoft-com:vml" Requires="v">
                <p:oleObj spid="_x0000_s152581" name="Document" r:id="rId3" imgW="7327883" imgH="3533311" progId="Word.Document.12">
                  <p:embed/>
                </p:oleObj>
              </mc:Choice>
              <mc:Fallback>
                <p:oleObj name="Document" r:id="rId3" imgW="7327883" imgH="3533311" progId="Word.Document.12">
                  <p:embed/>
                  <p:pic>
                    <p:nvPicPr>
                      <p:cNvPr id="6" name="Object 5"/>
                      <p:cNvPicPr/>
                      <p:nvPr/>
                    </p:nvPicPr>
                    <p:blipFill>
                      <a:blip r:embed="rId4"/>
                      <a:stretch>
                        <a:fillRect/>
                      </a:stretch>
                    </p:blipFill>
                    <p:spPr>
                      <a:xfrm>
                        <a:off x="1828800" y="1476375"/>
                        <a:ext cx="7667625" cy="3700463"/>
                      </a:xfrm>
                      <a:prstGeom prst="rect">
                        <a:avLst/>
                      </a:prstGeom>
                    </p:spPr>
                  </p:pic>
                </p:oleObj>
              </mc:Fallback>
            </mc:AlternateContent>
          </a:graphicData>
        </a:graphic>
      </p:graphicFrame>
    </p:spTree>
    <p:extLst>
      <p:ext uri="{BB962C8B-B14F-4D97-AF65-F5344CB8AC3E}">
        <p14:creationId xmlns:p14="http://schemas.microsoft.com/office/powerpoint/2010/main" val="192561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lstStyle/>
          <a:p>
            <a:r>
              <a:rPr lang="en-US" dirty="0" smtClean="0">
                <a:solidFill>
                  <a:srgbClr val="FF3399"/>
                </a:solidFill>
              </a:rPr>
              <a:t>Recursion: </a:t>
            </a:r>
            <a:r>
              <a:rPr lang="en-US" cap="none" dirty="0" smtClean="0">
                <a:solidFill>
                  <a:srgbClr val="FF3399"/>
                </a:solidFill>
              </a:rPr>
              <a:t>Iterative vs recursive function</a:t>
            </a:r>
            <a:endParaRPr lang="en-US" dirty="0">
              <a:solidFill>
                <a:srgbClr val="FF3399"/>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229635194"/>
              </p:ext>
            </p:extLst>
          </p:nvPr>
        </p:nvGraphicFramePr>
        <p:xfrm>
          <a:off x="1737361" y="966652"/>
          <a:ext cx="7341325" cy="3782472"/>
        </p:xfrm>
        <a:graphic>
          <a:graphicData uri="http://schemas.openxmlformats.org/presentationml/2006/ole">
            <mc:AlternateContent xmlns:mc="http://schemas.openxmlformats.org/markup-compatibility/2006">
              <mc:Choice xmlns:v="urn:schemas-microsoft-com:vml" Requires="v">
                <p:oleObj spid="_x0000_s153606" name="Document" r:id="rId3" imgW="7327883" imgH="3765842" progId="Word.Document.12">
                  <p:embed/>
                </p:oleObj>
              </mc:Choice>
              <mc:Fallback>
                <p:oleObj name="Document" r:id="rId3" imgW="7327883" imgH="3765842" progId="Word.Document.12">
                  <p:embed/>
                  <p:pic>
                    <p:nvPicPr>
                      <p:cNvPr id="6" name="Object 5"/>
                      <p:cNvPicPr/>
                      <p:nvPr/>
                    </p:nvPicPr>
                    <p:blipFill>
                      <a:blip r:embed="rId4"/>
                      <a:stretch>
                        <a:fillRect/>
                      </a:stretch>
                    </p:blipFill>
                    <p:spPr>
                      <a:xfrm>
                        <a:off x="1737361" y="966652"/>
                        <a:ext cx="7341325" cy="3782472"/>
                      </a:xfrm>
                      <a:prstGeom prst="rect">
                        <a:avLst/>
                      </a:prstGeom>
                    </p:spPr>
                  </p:pic>
                </p:oleObj>
              </mc:Fallback>
            </mc:AlternateContent>
          </a:graphicData>
        </a:graphic>
      </p:graphicFrame>
      <p:sp>
        <p:nvSpPr>
          <p:cNvPr id="6" name="TextBox 5"/>
          <p:cNvSpPr txBox="1"/>
          <p:nvPr/>
        </p:nvSpPr>
        <p:spPr>
          <a:xfrm>
            <a:off x="1224616" y="4865733"/>
            <a:ext cx="991568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Recursion occurs when a function calls itself.</a:t>
            </a:r>
          </a:p>
          <a:p>
            <a:pPr marL="342900" indent="-342900">
              <a:buFont typeface="Arial" panose="020B0604020202020204" pitchFamily="34" charset="0"/>
              <a:buChar char="•"/>
            </a:pPr>
            <a:r>
              <a:rPr lang="en-US" sz="2400" dirty="0" smtClean="0"/>
              <a:t>Python adds the function call to the stack each time it is called.</a:t>
            </a:r>
          </a:p>
          <a:p>
            <a:pPr marL="342900" indent="-342900">
              <a:buFont typeface="Arial" panose="020B0604020202020204" pitchFamily="34" charset="0"/>
              <a:buChar char="•"/>
            </a:pPr>
            <a:r>
              <a:rPr lang="en-US" sz="2400" dirty="0" smtClean="0"/>
              <a:t>Using recursion, you need a base case or a way out.</a:t>
            </a:r>
          </a:p>
          <a:p>
            <a:endParaRPr lang="en-US" sz="2400" dirty="0">
              <a:solidFill>
                <a:srgbClr val="FF3399"/>
              </a:solidFill>
            </a:endParaRPr>
          </a:p>
        </p:txBody>
      </p:sp>
    </p:spTree>
    <p:extLst>
      <p:ext uri="{BB962C8B-B14F-4D97-AF65-F5344CB8AC3E}">
        <p14:creationId xmlns:p14="http://schemas.microsoft.com/office/powerpoint/2010/main" val="130988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lstStyle/>
          <a:p>
            <a:r>
              <a:rPr lang="en-US" dirty="0" smtClean="0">
                <a:solidFill>
                  <a:srgbClr val="FF3399"/>
                </a:solidFill>
              </a:rPr>
              <a:t>Recursion: </a:t>
            </a:r>
            <a:r>
              <a:rPr lang="en-US" cap="none" dirty="0" smtClean="0">
                <a:solidFill>
                  <a:srgbClr val="FF3399"/>
                </a:solidFill>
              </a:rPr>
              <a:t>Calling </a:t>
            </a:r>
            <a:r>
              <a:rPr lang="en-US" cap="none" dirty="0" err="1" smtClean="0">
                <a:solidFill>
                  <a:srgbClr val="FF3399"/>
                </a:solidFill>
              </a:rPr>
              <a:t>add_numbers</a:t>
            </a:r>
            <a:r>
              <a:rPr lang="en-US" cap="none" dirty="0" smtClean="0">
                <a:solidFill>
                  <a:srgbClr val="FF3399"/>
                </a:solidFill>
              </a:rPr>
              <a:t>()</a:t>
            </a:r>
            <a:endParaRPr lang="en-US" dirty="0">
              <a:solidFill>
                <a:srgbClr val="FF3399"/>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448329950"/>
              </p:ext>
            </p:extLst>
          </p:nvPr>
        </p:nvGraphicFramePr>
        <p:xfrm>
          <a:off x="2054225" y="1631950"/>
          <a:ext cx="7231063" cy="3713163"/>
        </p:xfrm>
        <a:graphic>
          <a:graphicData uri="http://schemas.openxmlformats.org/presentationml/2006/ole">
            <mc:AlternateContent xmlns:mc="http://schemas.openxmlformats.org/markup-compatibility/2006">
              <mc:Choice xmlns:v="urn:schemas-microsoft-com:vml" Requires="v">
                <p:oleObj spid="_x0000_s154629" name="Document" r:id="rId3" imgW="7327883" imgH="3763322" progId="Word.Document.12">
                  <p:embed/>
                </p:oleObj>
              </mc:Choice>
              <mc:Fallback>
                <p:oleObj name="Document" r:id="rId3" imgW="7327883" imgH="3763322" progId="Word.Document.12">
                  <p:embed/>
                  <p:pic>
                    <p:nvPicPr>
                      <p:cNvPr id="6" name="Object 5"/>
                      <p:cNvPicPr/>
                      <p:nvPr/>
                    </p:nvPicPr>
                    <p:blipFill>
                      <a:blip r:embed="rId4"/>
                      <a:stretch>
                        <a:fillRect/>
                      </a:stretch>
                    </p:blipFill>
                    <p:spPr>
                      <a:xfrm>
                        <a:off x="2054225" y="1631950"/>
                        <a:ext cx="7231063" cy="3713163"/>
                      </a:xfrm>
                      <a:prstGeom prst="rect">
                        <a:avLst/>
                      </a:prstGeom>
                    </p:spPr>
                  </p:pic>
                </p:oleObj>
              </mc:Fallback>
            </mc:AlternateContent>
          </a:graphicData>
        </a:graphic>
      </p:graphicFrame>
    </p:spTree>
    <p:extLst>
      <p:ext uri="{BB962C8B-B14F-4D97-AF65-F5344CB8AC3E}">
        <p14:creationId xmlns:p14="http://schemas.microsoft.com/office/powerpoint/2010/main" val="230230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lstStyle/>
          <a:p>
            <a:r>
              <a:rPr lang="en-US" dirty="0" smtClean="0">
                <a:solidFill>
                  <a:srgbClr val="FF3399"/>
                </a:solidFill>
              </a:rPr>
              <a:t>Recursion</a:t>
            </a:r>
            <a:endParaRPr lang="en-US" dirty="0">
              <a:solidFill>
                <a:srgbClr val="FF3399"/>
              </a:solidFill>
            </a:endParaRPr>
          </a:p>
        </p:txBody>
      </p:sp>
      <p:sp>
        <p:nvSpPr>
          <p:cNvPr id="4" name="TextBox 3"/>
          <p:cNvSpPr txBox="1"/>
          <p:nvPr/>
        </p:nvSpPr>
        <p:spPr>
          <a:xfrm>
            <a:off x="1329119" y="1121229"/>
            <a:ext cx="8650904"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recursive </a:t>
            </a:r>
            <a:r>
              <a:rPr lang="en-US" sz="2400" dirty="0" smtClean="0"/>
              <a:t>function breaks </a:t>
            </a:r>
            <a:r>
              <a:rPr lang="en-US" sz="2400" dirty="0" smtClean="0"/>
              <a:t>down a problem until it reaches its </a:t>
            </a:r>
            <a:r>
              <a:rPr lang="en-US" sz="2400" dirty="0" smtClean="0">
                <a:solidFill>
                  <a:srgbClr val="FF3399"/>
                </a:solidFill>
              </a:rPr>
              <a:t>base</a:t>
            </a:r>
            <a:r>
              <a:rPr lang="en-US" sz="2400" dirty="0" smtClean="0"/>
              <a:t> case.</a:t>
            </a:r>
          </a:p>
          <a:p>
            <a:pPr marL="342900" indent="-342900">
              <a:buFont typeface="Arial" panose="020B0604020202020204" pitchFamily="34" charset="0"/>
              <a:buChar char="•"/>
            </a:pPr>
            <a:r>
              <a:rPr lang="en-US" sz="2400" dirty="0" smtClean="0"/>
              <a:t>Each function call that cannot be performed (because the base case is not reached) is called deferred </a:t>
            </a:r>
            <a:r>
              <a:rPr lang="en-US" sz="2400" dirty="0" smtClean="0"/>
              <a:t>action or a reduced recursive case.  </a:t>
            </a:r>
            <a:r>
              <a:rPr lang="en-US" sz="2400" dirty="0" smtClean="0"/>
              <a:t>Python puts it on the stack until it can complete the call.</a:t>
            </a:r>
          </a:p>
          <a:p>
            <a:pPr marL="342900" indent="-342900">
              <a:buFont typeface="Arial" panose="020B0604020202020204" pitchFamily="34" charset="0"/>
              <a:buChar char="•"/>
            </a:pPr>
            <a:r>
              <a:rPr lang="en-US" sz="2400" dirty="0" smtClean="0"/>
              <a:t>When a function is put on the stack it includes arguments and local variables.</a:t>
            </a:r>
          </a:p>
          <a:p>
            <a:pPr marL="342900" indent="-342900">
              <a:buFont typeface="Arial" panose="020B0604020202020204" pitchFamily="34" charset="0"/>
              <a:buChar char="•"/>
            </a:pPr>
            <a:r>
              <a:rPr lang="en-US" sz="2400" dirty="0" smtClean="0"/>
              <a:t>When the base case is reached, each function is evaluated and popped off the stack to solve the next one.</a:t>
            </a:r>
          </a:p>
          <a:p>
            <a:pPr marL="342900" indent="-342900">
              <a:buFont typeface="Arial" panose="020B0604020202020204" pitchFamily="34" charset="0"/>
              <a:buChar char="•"/>
            </a:pPr>
            <a:r>
              <a:rPr lang="en-US" sz="2400" dirty="0" smtClean="0"/>
              <a:t>The number of function calls on the stack at the same time are referred to as the recursion depth.  You cannot exceed the depth allowed by Python which is less than 1000.</a:t>
            </a:r>
            <a:endParaRPr lang="en-US" sz="2400" dirty="0"/>
          </a:p>
        </p:txBody>
      </p:sp>
    </p:spTree>
    <p:extLst>
      <p:ext uri="{BB962C8B-B14F-4D97-AF65-F5344CB8AC3E}">
        <p14:creationId xmlns:p14="http://schemas.microsoft.com/office/powerpoint/2010/main" val="21824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lstStyle/>
          <a:p>
            <a:r>
              <a:rPr lang="en-US" dirty="0" smtClean="0">
                <a:solidFill>
                  <a:srgbClr val="FF3399"/>
                </a:solidFill>
              </a:rPr>
              <a:t>Recursion</a:t>
            </a:r>
            <a:endParaRPr lang="en-US" dirty="0">
              <a:solidFill>
                <a:srgbClr val="FF3399"/>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69049571"/>
              </p:ext>
            </p:extLst>
          </p:nvPr>
        </p:nvGraphicFramePr>
        <p:xfrm>
          <a:off x="1593034" y="1224598"/>
          <a:ext cx="9285288" cy="4289425"/>
        </p:xfrm>
        <a:graphic>
          <a:graphicData uri="http://schemas.openxmlformats.org/presentationml/2006/ole">
            <mc:AlternateContent xmlns:mc="http://schemas.openxmlformats.org/markup-compatibility/2006">
              <mc:Choice xmlns:v="urn:schemas-microsoft-com:vml" Requires="v">
                <p:oleObj spid="_x0000_s155653" name="Document" r:id="rId3" imgW="7327883" imgH="3384290" progId="Word.Document.12">
                  <p:embed/>
                </p:oleObj>
              </mc:Choice>
              <mc:Fallback>
                <p:oleObj name="Document" r:id="rId3" imgW="7327883" imgH="3384290" progId="Word.Document.12">
                  <p:embed/>
                  <p:pic>
                    <p:nvPicPr>
                      <p:cNvPr id="6" name="Object 5"/>
                      <p:cNvPicPr/>
                      <p:nvPr/>
                    </p:nvPicPr>
                    <p:blipFill>
                      <a:blip r:embed="rId4"/>
                      <a:stretch>
                        <a:fillRect/>
                      </a:stretch>
                    </p:blipFill>
                    <p:spPr>
                      <a:xfrm>
                        <a:off x="1593034" y="1224598"/>
                        <a:ext cx="9285288" cy="4289425"/>
                      </a:xfrm>
                      <a:prstGeom prst="rect">
                        <a:avLst/>
                      </a:prstGeom>
                    </p:spPr>
                  </p:pic>
                </p:oleObj>
              </mc:Fallback>
            </mc:AlternateContent>
          </a:graphicData>
        </a:graphic>
      </p:graphicFrame>
    </p:spTree>
    <p:extLst>
      <p:ext uri="{BB962C8B-B14F-4D97-AF65-F5344CB8AC3E}">
        <p14:creationId xmlns:p14="http://schemas.microsoft.com/office/powerpoint/2010/main" val="1483885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119" y="227589"/>
            <a:ext cx="10364451" cy="622454"/>
          </a:xfrm>
        </p:spPr>
        <p:txBody>
          <a:bodyPr/>
          <a:lstStyle/>
          <a:p>
            <a:r>
              <a:rPr lang="en-US" dirty="0" smtClean="0">
                <a:solidFill>
                  <a:srgbClr val="FF3399"/>
                </a:solidFill>
              </a:rPr>
              <a:t>Recursion</a:t>
            </a:r>
            <a:endParaRPr lang="en-US" dirty="0">
              <a:solidFill>
                <a:srgbClr val="FF339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31293265"/>
              </p:ext>
            </p:extLst>
          </p:nvPr>
        </p:nvGraphicFramePr>
        <p:xfrm>
          <a:off x="1933303" y="973778"/>
          <a:ext cx="7798526" cy="5143221"/>
        </p:xfrm>
        <a:graphic>
          <a:graphicData uri="http://schemas.openxmlformats.org/presentationml/2006/ole">
            <mc:AlternateContent xmlns:mc="http://schemas.openxmlformats.org/markup-compatibility/2006">
              <mc:Choice xmlns:v="urn:schemas-microsoft-com:vml" Requires="v">
                <p:oleObj spid="_x0000_s156677" name="Document" r:id="rId3" imgW="7327883" imgH="4826267" progId="Word.Document.12">
                  <p:embed/>
                </p:oleObj>
              </mc:Choice>
              <mc:Fallback>
                <p:oleObj name="Document" r:id="rId3" imgW="7327883" imgH="4826267" progId="Word.Document.12">
                  <p:embed/>
                  <p:pic>
                    <p:nvPicPr>
                      <p:cNvPr id="6" name="Object 5"/>
                      <p:cNvPicPr/>
                      <p:nvPr/>
                    </p:nvPicPr>
                    <p:blipFill>
                      <a:blip r:embed="rId4"/>
                      <a:stretch>
                        <a:fillRect/>
                      </a:stretch>
                    </p:blipFill>
                    <p:spPr>
                      <a:xfrm>
                        <a:off x="1933303" y="973778"/>
                        <a:ext cx="7798526" cy="5143221"/>
                      </a:xfrm>
                      <a:prstGeom prst="rect">
                        <a:avLst/>
                      </a:prstGeom>
                    </p:spPr>
                  </p:pic>
                </p:oleObj>
              </mc:Fallback>
            </mc:AlternateContent>
          </a:graphicData>
        </a:graphic>
      </p:graphicFrame>
    </p:spTree>
    <p:extLst>
      <p:ext uri="{BB962C8B-B14F-4D97-AF65-F5344CB8AC3E}">
        <p14:creationId xmlns:p14="http://schemas.microsoft.com/office/powerpoint/2010/main" val="121446056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8860</TotalTime>
  <Words>349</Words>
  <Application>Microsoft Office PowerPoint</Application>
  <PresentationFormat>Widescreen</PresentationFormat>
  <Paragraphs>35</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1" baseType="lpstr">
      <vt:lpstr>Arial</vt:lpstr>
      <vt:lpstr>Arial Narrow</vt:lpstr>
      <vt:lpstr>Calibri</vt:lpstr>
      <vt:lpstr>Times New Roman</vt:lpstr>
      <vt:lpstr>Tw Cen MT</vt:lpstr>
      <vt:lpstr>Droplet</vt:lpstr>
      <vt:lpstr>Microsoft Word Document</vt:lpstr>
      <vt:lpstr>Document</vt:lpstr>
      <vt:lpstr>CSIT 200 Week 11 recursion</vt:lpstr>
      <vt:lpstr>outline</vt:lpstr>
      <vt:lpstr>Recursion: Iterative function in infinite loop</vt:lpstr>
      <vt:lpstr>Recursion: Infinite recursive function</vt:lpstr>
      <vt:lpstr>Recursion: Iterative vs recursive function</vt:lpstr>
      <vt:lpstr>Recursion: Calling add_numbers()</vt:lpstr>
      <vt:lpstr>Recursion</vt:lpstr>
      <vt:lpstr>Recursion</vt:lpstr>
      <vt:lpstr>Recursion</vt:lpstr>
      <vt:lpstr>Recursion</vt:lpstr>
      <vt:lpstr>Recursion: Fibonacci series</vt:lpstr>
      <vt:lpstr>Recursion: Fibonacci series: calculating the 5th number in the series</vt:lpstr>
      <vt:lpstr>Recursion: Fibonacci series: iterative 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 200</dc:title>
  <dc:creator>Yang,Linda</dc:creator>
  <cp:lastModifiedBy>Yang,Linda</cp:lastModifiedBy>
  <cp:revision>229</cp:revision>
  <dcterms:created xsi:type="dcterms:W3CDTF">2019-06-26T16:45:07Z</dcterms:created>
  <dcterms:modified xsi:type="dcterms:W3CDTF">2019-10-25T19:46:49Z</dcterms:modified>
</cp:coreProperties>
</file>