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370" r:id="rId6"/>
    <p:sldId id="438" r:id="rId7"/>
    <p:sldId id="376" r:id="rId8"/>
    <p:sldId id="439" r:id="rId9"/>
    <p:sldId id="440" r:id="rId10"/>
    <p:sldId id="433" r:id="rId11"/>
    <p:sldId id="403" r:id="rId12"/>
    <p:sldId id="404" r:id="rId13"/>
    <p:sldId id="445" r:id="rId14"/>
    <p:sldId id="447" r:id="rId15"/>
    <p:sldId id="414" r:id="rId16"/>
    <p:sldId id="415" r:id="rId17"/>
    <p:sldId id="416" r:id="rId18"/>
    <p:sldId id="417" r:id="rId19"/>
    <p:sldId id="418" r:id="rId20"/>
    <p:sldId id="419" r:id="rId21"/>
    <p:sldId id="44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C7E8F-8A47-4739-A879-E0D17DD9D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A6EE-5B1F-4A69-945B-24CD33D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5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15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1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5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43000"/>
            <a:ext cx="10363200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71918EC-C2C6-4DE6-81C8-7E24EBF0F3B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7E57F-4320-41FD-9AFD-404F4EF1D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60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CSIT 200</a:t>
            </a:r>
            <a:br>
              <a:rPr lang="en-US" dirty="0">
                <a:solidFill>
                  <a:srgbClr val="FF3399"/>
                </a:solidFill>
              </a:rPr>
            </a:br>
            <a:r>
              <a:rPr lang="en-US" dirty="0">
                <a:solidFill>
                  <a:srgbClr val="FF3399"/>
                </a:solidFill>
              </a:rPr>
              <a:t>Week 13</a:t>
            </a:r>
            <a:br>
              <a:rPr lang="en-US" dirty="0">
                <a:solidFill>
                  <a:srgbClr val="FF3399"/>
                </a:solidFill>
              </a:rPr>
            </a:br>
            <a:r>
              <a:rPr lang="en-US" dirty="0">
                <a:solidFill>
                  <a:srgbClr val="FF3399"/>
                </a:solidFill>
              </a:rPr>
              <a:t>Searching and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3399"/>
                </a:solidFill>
              </a:rPr>
              <a:t>Python Programming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FF3399"/>
                </a:solidFill>
              </a:rPr>
              <a:t>LinDa</a:t>
            </a:r>
            <a:r>
              <a:rPr lang="en-US" dirty="0">
                <a:solidFill>
                  <a:srgbClr val="FF3399"/>
                </a:solidFill>
              </a:rPr>
              <a:t> Yang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3399"/>
                </a:solidFill>
              </a:rPr>
              <a:t>W-307</a:t>
            </a:r>
          </a:p>
        </p:txBody>
      </p:sp>
    </p:spTree>
    <p:extLst>
      <p:ext uri="{BB962C8B-B14F-4D97-AF65-F5344CB8AC3E}">
        <p14:creationId xmlns:p14="http://schemas.microsoft.com/office/powerpoint/2010/main" val="196640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121169" cy="104160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Big-Oh Notation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913773" y="1985353"/>
            <a:ext cx="10364452" cy="3424107"/>
          </a:xfrm>
        </p:spPr>
        <p:txBody>
          <a:bodyPr/>
          <a:lstStyle/>
          <a:p>
            <a:pPr marL="236538" indent="-236538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Computer scientists use the big-Oh notation to describe</a:t>
            </a:r>
            <a:br>
              <a:rPr lang="en-US" altLang="en-US" sz="2400" cap="none" dirty="0">
                <a:ea typeface="ＭＳ Ｐゴシック" panose="020B0600070205080204" pitchFamily="34" charset="-128"/>
              </a:rPr>
            </a:br>
            <a:r>
              <a:rPr lang="en-US" altLang="en-US" sz="2400" cap="none" dirty="0">
                <a:ea typeface="ＭＳ Ｐゴシック" panose="020B0600070205080204" pitchFamily="34" charset="-128"/>
              </a:rPr>
              <a:t> the growth rate of a function</a:t>
            </a:r>
          </a:p>
          <a:p>
            <a:pPr marL="236538" indent="-236538">
              <a:lnSpc>
                <a:spcPct val="100000"/>
              </a:lnSpc>
            </a:pPr>
            <a:r>
              <a:rPr lang="en-US" altLang="en-US" sz="2400" cap="none" dirty="0">
                <a:ea typeface="ＭＳ Ｐゴシック" panose="020B0600070205080204" pitchFamily="34" charset="-128"/>
              </a:rPr>
              <a:t> Selection sort is an 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cap="none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) algorithm. Doubling the data </a:t>
            </a:r>
            <a:br>
              <a:rPr lang="en-US" altLang="en-US" sz="2400" cap="none" dirty="0">
                <a:ea typeface="ＭＳ Ｐゴシック" panose="020B0600070205080204" pitchFamily="34" charset="-128"/>
              </a:rPr>
            </a:br>
            <a:r>
              <a:rPr lang="en-US" altLang="en-US" sz="2400" cap="none" dirty="0">
                <a:ea typeface="ＭＳ Ｐゴシック" panose="020B0600070205080204" pitchFamily="34" charset="-128"/>
              </a:rPr>
              <a:t> set means a fourfold increase in processing time</a:t>
            </a:r>
          </a:p>
        </p:txBody>
      </p:sp>
      <p:sp>
        <p:nvSpPr>
          <p:cNvPr id="655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C22895-5228-4588-8D33-A65042905FA4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55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13A72B53-DAFC-4047-9C1F-91BBB0409C78}" type="slidenum">
              <a:rPr lang="en-US" altLang="en-US">
                <a:solidFill>
                  <a:schemeClr val="accent1"/>
                </a:solidFill>
              </a:rPr>
              <a:pPr/>
              <a:t>10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121169" cy="94395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Searching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55817" y="1598992"/>
            <a:ext cx="10364452" cy="3424107"/>
          </a:xfrm>
        </p:spPr>
        <p:txBody>
          <a:bodyPr/>
          <a:lstStyle/>
          <a:p>
            <a:pPr marL="236538" indent="-236538"/>
            <a:r>
              <a:rPr lang="en-US" altLang="en-US" b="1" cap="none" dirty="0">
                <a:ea typeface="ＭＳ Ｐゴシック" panose="020B0600070205080204" pitchFamily="34" charset="-128"/>
              </a:rPr>
              <a:t>Linear search: </a:t>
            </a:r>
            <a:r>
              <a:rPr lang="en-US" altLang="en-US" cap="none" dirty="0">
                <a:ea typeface="ＭＳ Ｐゴシック" panose="020B0600070205080204" pitchFamily="34" charset="-128"/>
              </a:rPr>
              <a:t>examines all values in a list until it finds a match or reaches the end </a:t>
            </a:r>
          </a:p>
          <a:p>
            <a:pPr marL="236538" indent="-236538"/>
            <a:r>
              <a:rPr lang="en-US" altLang="en-US" cap="none" dirty="0">
                <a:ea typeface="ＭＳ Ｐゴシック" panose="020B0600070205080204" pitchFamily="34" charset="-128"/>
              </a:rPr>
              <a:t>Also called </a:t>
            </a:r>
            <a:r>
              <a:rPr lang="en-US" altLang="en-US" b="1" cap="none" dirty="0">
                <a:ea typeface="ＭＳ Ｐゴシック" panose="020B0600070205080204" pitchFamily="34" charset="-128"/>
              </a:rPr>
              <a:t>sequential search </a:t>
            </a:r>
          </a:p>
          <a:p>
            <a:pPr marL="236538" indent="-236538"/>
            <a:r>
              <a:rPr lang="en-US" altLang="en-US" cap="none" dirty="0">
                <a:ea typeface="ＭＳ Ｐゴシック" panose="020B0600070205080204" pitchFamily="34" charset="-128"/>
              </a:rPr>
              <a:t>Number of visits for a linear search of a list of </a:t>
            </a:r>
            <a:r>
              <a:rPr lang="en-US" altLang="en-US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cap="none" dirty="0">
                <a:ea typeface="ＭＳ Ｐゴシック" panose="020B0600070205080204" pitchFamily="34" charset="-128"/>
              </a:rPr>
              <a:t> elements: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en-US" cap="none" dirty="0">
                <a:ea typeface="ＭＳ Ｐゴシック" panose="020B0600070205080204" pitchFamily="34" charset="-128"/>
              </a:rPr>
              <a:t>The average search visits </a:t>
            </a:r>
            <a:r>
              <a:rPr lang="en-US" altLang="en-US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cap="none" dirty="0">
                <a:ea typeface="ＭＳ Ｐゴシック" panose="020B0600070205080204" pitchFamily="34" charset="-128"/>
              </a:rPr>
              <a:t>/2 elements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en-US" cap="none" dirty="0">
                <a:ea typeface="ＭＳ Ｐゴシック" panose="020B0600070205080204" pitchFamily="34" charset="-128"/>
              </a:rPr>
              <a:t>The maximum visits is </a:t>
            </a:r>
            <a:r>
              <a:rPr lang="en-US" altLang="en-US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cap="none" dirty="0">
                <a:ea typeface="ＭＳ Ｐゴシック" panose="020B0600070205080204" pitchFamily="34" charset="-128"/>
              </a:rPr>
              <a:t> </a:t>
            </a:r>
          </a:p>
          <a:p>
            <a:pPr marL="236538" indent="-236538"/>
            <a:r>
              <a:rPr lang="en-US" altLang="en-US" cap="none" dirty="0">
                <a:ea typeface="ＭＳ Ｐゴシック" panose="020B0600070205080204" pitchFamily="34" charset="-128"/>
              </a:rPr>
              <a:t> A linear search locates a value in a list in O(</a:t>
            </a:r>
            <a:r>
              <a:rPr lang="en-US" altLang="en-US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cap="none" dirty="0">
                <a:ea typeface="ＭＳ Ｐゴシック" panose="020B0600070205080204" pitchFamily="34" charset="-128"/>
              </a:rPr>
              <a:t>) steps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E679B9-4BD5-473A-BED5-2346546AEBAC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C4AF13BD-1CA1-42F8-9DA1-D2827FA20291}" type="slidenum">
              <a:rPr lang="en-US" altLang="en-US">
                <a:solidFill>
                  <a:schemeClr val="accent1"/>
                </a:solidFill>
              </a:rPr>
              <a:pPr/>
              <a:t>11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33876" y="365125"/>
            <a:ext cx="10112291" cy="61547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cap="none" dirty="0">
                <a:solidFill>
                  <a:srgbClr val="FF3399"/>
                </a:solidFill>
                <a:ea typeface="ＭＳ Ｐゴシック" pitchFamily="34" charset="-128"/>
              </a:rPr>
              <a:t>Linearsearch.py</a:t>
            </a:r>
          </a:p>
        </p:txBody>
      </p:sp>
      <p:sp>
        <p:nvSpPr>
          <p:cNvPr id="4198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94BDDF-224E-48DE-A1B2-76CC9980CD4A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63C1DDC6-B89C-41AA-8E71-14E63D0D5E1B}" type="slidenum">
              <a:rPr lang="en-US" altLang="en-US">
                <a:solidFill>
                  <a:schemeClr val="accent1"/>
                </a:solidFill>
              </a:rPr>
              <a:pPr/>
              <a:t>12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371600"/>
            <a:ext cx="83550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25870" y="289718"/>
            <a:ext cx="9970248" cy="63976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cap="none" dirty="0">
                <a:solidFill>
                  <a:srgbClr val="FF3399"/>
                </a:solidFill>
                <a:ea typeface="ＭＳ Ｐゴシック" pitchFamily="34" charset="-128"/>
              </a:rPr>
              <a:t>linearDemo.py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"/>
          <a:stretch>
            <a:fillRect/>
          </a:stretch>
        </p:blipFill>
        <p:spPr>
          <a:xfrm>
            <a:off x="2438401" y="1162051"/>
            <a:ext cx="7451725" cy="639763"/>
          </a:xfrm>
        </p:spPr>
      </p:pic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21EB9A-FCFF-4F13-B223-A827E8BEC9FC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30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20C02077-7EDC-43C5-BC0E-815B63AE8519}" type="slidenum">
              <a:rPr lang="en-US" altLang="en-US">
                <a:solidFill>
                  <a:schemeClr val="accent1"/>
                </a:solidFill>
              </a:rPr>
              <a:pPr/>
              <a:t>13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4301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847850"/>
            <a:ext cx="74517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87142" y="290043"/>
            <a:ext cx="10165557" cy="829283"/>
          </a:xfrm>
        </p:spPr>
        <p:txBody>
          <a:bodyPr/>
          <a:lstStyle/>
          <a:p>
            <a:pPr>
              <a:defRPr/>
            </a:pPr>
            <a:r>
              <a:rPr lang="en-US" altLang="en-US" cap="none" dirty="0">
                <a:solidFill>
                  <a:srgbClr val="FF3399"/>
                </a:solidFill>
                <a:ea typeface="ＭＳ Ｐゴシック" pitchFamily="34" charset="-128"/>
              </a:rPr>
              <a:t>LINEAR SEARCH: RESULTS</a:t>
            </a:r>
          </a:p>
        </p:txBody>
      </p:sp>
      <p:pic>
        <p:nvPicPr>
          <p:cNvPr id="4403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47800"/>
            <a:ext cx="8458200" cy="1322388"/>
          </a:xfrm>
        </p:spPr>
      </p:pic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9949C1-F08B-4423-9C8E-24EEF33F4D11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40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59187D6A-8805-4D33-9C8C-C8E5CDA18FC1}" type="slidenum">
              <a:rPr lang="en-US" altLang="en-US">
                <a:solidFill>
                  <a:schemeClr val="accent1"/>
                </a:solidFill>
              </a:rPr>
              <a:pPr/>
              <a:t>14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147802" cy="100609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Linear Time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altLang="en-US" cap="none" dirty="0">
                <a:ea typeface="ＭＳ Ｐゴシック" panose="020B0600070205080204" pitchFamily="34" charset="-128"/>
              </a:rPr>
              <a:t>An algorithm to count how many elements of a list have a particular value:</a:t>
            </a:r>
          </a:p>
          <a:p>
            <a:pPr marL="636588" lvl="1" indent="-236538">
              <a:spcBef>
                <a:spcPct val="0"/>
              </a:spcBef>
              <a:buNone/>
            </a:pPr>
            <a:endParaRPr lang="en-US" altLang="en-US" sz="2000" dirty="0">
              <a:solidFill>
                <a:srgbClr val="6E7069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532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B8EF6E-A4DD-4F36-9A24-0837087D2E4F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325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4E630FA0-93A0-4B92-98C7-B9447997673F}" type="slidenum">
              <a:rPr lang="en-US" altLang="en-US">
                <a:solidFill>
                  <a:schemeClr val="accent1"/>
                </a:solidFill>
              </a:rPr>
              <a:pPr/>
              <a:t>15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001" y="3188563"/>
            <a:ext cx="4968875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 = 0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values[i] == searchedValue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count = count + 1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36223" y="311152"/>
            <a:ext cx="10041270" cy="7731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Linear Time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324100" y="1068389"/>
            <a:ext cx="7543800" cy="1563687"/>
          </a:xfrm>
        </p:spPr>
        <p:txBody>
          <a:bodyPr rtlCol="0">
            <a:normAutofit/>
          </a:bodyPr>
          <a:lstStyle/>
          <a:p>
            <a:pPr marL="236538" indent="-236538">
              <a:defRPr/>
            </a:pPr>
            <a:r>
              <a:rPr lang="en-US" altLang="en-US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To visualize the pattern of list element visits:</a:t>
            </a:r>
          </a:p>
          <a:p>
            <a:pPr marL="636588" lvl="1" indent="-236538">
              <a:spcBef>
                <a:spcPts val="1200"/>
              </a:spcBef>
              <a:defRPr/>
            </a:pPr>
            <a:r>
              <a:rPr lang="en-US" alt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Imagine the list as a sequence of light bulbs</a:t>
            </a:r>
          </a:p>
          <a:p>
            <a:pPr marL="636588" lvl="1" indent="-236538">
              <a:spcBef>
                <a:spcPts val="1200"/>
              </a:spcBef>
              <a:defRPr/>
            </a:pPr>
            <a:r>
              <a:rPr lang="en-US" alt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As the </a:t>
            </a:r>
            <a:r>
              <a:rPr lang="en-US" altLang="en-US" sz="2000" i="1" cap="none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i</a:t>
            </a:r>
            <a:r>
              <a:rPr lang="en-US" altLang="en-US" sz="2000" cap="none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th</a:t>
            </a:r>
            <a:r>
              <a:rPr lang="en-US" alt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element gets visited, imagine the </a:t>
            </a:r>
            <a:r>
              <a:rPr lang="en-US" altLang="en-US" sz="2000" i="1" cap="none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i</a:t>
            </a:r>
            <a:r>
              <a:rPr lang="en-US" altLang="en-US" sz="2000" cap="none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th</a:t>
            </a:r>
            <a:r>
              <a:rPr lang="en-US" alt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light bulb lighting up</a:t>
            </a:r>
          </a:p>
        </p:txBody>
      </p:sp>
      <p:sp>
        <p:nvSpPr>
          <p:cNvPr id="542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4A9AFE-7C83-4DD0-AC45-DC99EDD803C5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42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EE5E3DEA-17CB-4602-A239-739EFDE3F102}" type="slidenum">
              <a:rPr lang="en-US" altLang="en-US">
                <a:solidFill>
                  <a:schemeClr val="accent1"/>
                </a:solidFill>
              </a:rPr>
              <a:pPr/>
              <a:t>16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5427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616201"/>
            <a:ext cx="21209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43979" y="5305518"/>
            <a:ext cx="75438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When each visit involves a fixed number of actions, the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running time is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times a constant, or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O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883829" y="190701"/>
            <a:ext cx="9757184" cy="93540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Linear Time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550987" y="1052436"/>
            <a:ext cx="7499350" cy="626352"/>
          </a:xfrm>
        </p:spPr>
        <p:txBody>
          <a:bodyPr/>
          <a:lstStyle/>
          <a:p>
            <a:pPr marL="236538" indent="-236538"/>
            <a:r>
              <a:rPr lang="en-US" altLang="en-US" cap="none" dirty="0">
                <a:ea typeface="ＭＳ Ｐゴシック" panose="020B0600070205080204" pitchFamily="34" charset="-128"/>
              </a:rPr>
              <a:t> When you don</a:t>
            </a:r>
            <a:r>
              <a:rPr lang="en-US" altLang="ja-JP" cap="none" dirty="0"/>
              <a:t>’t always run to the end of the list; </a:t>
            </a:r>
            <a:r>
              <a:rPr lang="en-US" altLang="ja-JP" cap="none" dirty="0" err="1"/>
              <a:t>e.G.</a:t>
            </a:r>
            <a:r>
              <a:rPr lang="en-US" altLang="ja-JP" cap="none" dirty="0"/>
              <a:t>:</a:t>
            </a:r>
          </a:p>
        </p:txBody>
      </p:sp>
      <p:sp>
        <p:nvSpPr>
          <p:cNvPr id="5530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D38468-15D1-4A25-8274-F7ABB141DCEB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530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19DDF620-9D87-440C-B4C5-4E2C9409DC42}" type="slidenum">
              <a:rPr lang="en-US" altLang="en-US">
                <a:solidFill>
                  <a:schemeClr val="accent1"/>
                </a:solidFill>
              </a:rPr>
              <a:pPr/>
              <a:t>17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5530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3635375"/>
            <a:ext cx="39624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08973" y="1588845"/>
            <a:ext cx="5334000" cy="1979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not found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 i &lt; len(values)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 values[i] == searchedValue :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found = True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 = i + 1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69276" y="5541963"/>
            <a:ext cx="7543800" cy="63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  Still </a:t>
            </a:r>
            <a:r>
              <a:rPr lang="en-US" altLang="en-US" i="1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), because in some cases the match may be at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the very end of the list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69276" y="3770176"/>
            <a:ext cx="7543800" cy="52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Loop can stop in middle: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04897" y="381186"/>
            <a:ext cx="9890349" cy="6591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Quadratic Time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346325" y="1255714"/>
            <a:ext cx="7543800" cy="1620837"/>
          </a:xfrm>
        </p:spPr>
        <p:txBody>
          <a:bodyPr rtlCol="0">
            <a:normAutofit/>
          </a:bodyPr>
          <a:lstStyle/>
          <a:p>
            <a:pPr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en-US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What if we do a lot of work with each visit?</a:t>
            </a:r>
          </a:p>
          <a:p>
            <a:pPr fontAlgn="auto">
              <a:defRPr/>
            </a:pPr>
            <a:r>
              <a:rPr lang="en-US" altLang="en-US" b="1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Example: </a:t>
            </a:r>
            <a:r>
              <a:rPr lang="en-US" altLang="en-US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find the most frequent element in a list</a:t>
            </a:r>
          </a:p>
          <a:p>
            <a:pPr lvl="1">
              <a:spcBef>
                <a:spcPts val="1200"/>
              </a:spcBef>
              <a:buSzPct val="60000"/>
              <a:defRPr/>
            </a:pPr>
            <a:r>
              <a:rPr lang="en-US" alt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Obvious for small list</a:t>
            </a:r>
            <a:endParaRPr lang="en-US" altLang="en-US" sz="2000" cap="none" dirty="0">
              <a:solidFill>
                <a:srgbClr val="6E7069"/>
              </a:solidFill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</p:txBody>
      </p:sp>
      <p:sp>
        <p:nvSpPr>
          <p:cNvPr id="563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1FFC7B-19C2-4F52-9DCB-720677578317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632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A767A3E9-AE4B-4F43-89D4-332F30F4CFCF}" type="slidenum">
              <a:rPr lang="en-US" altLang="en-US">
                <a:solidFill>
                  <a:schemeClr val="accent1"/>
                </a:solidFill>
              </a:rPr>
              <a:pPr/>
              <a:t>18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5632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97" y="2298154"/>
            <a:ext cx="2324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05175"/>
            <a:ext cx="8636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0" descr="U:\PC\publisher\2013 wiley slides\BM, 10-12\Chapter 12\Media\Illustrations\py_12_un30_300dp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71963"/>
            <a:ext cx="358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22879" y="5331917"/>
            <a:ext cx="7543800" cy="134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1200"/>
              </a:spcBef>
              <a:buSzPct val="60000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Take the maximum of the counts, 3, look up where the 3 occurs in the counts, and find the corresponding value, 7</a:t>
            </a:r>
          </a:p>
          <a:p>
            <a:pPr lvl="1" eaLnBrk="1" fontAlgn="auto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rgbClr val="6E7069"/>
              </a:solidFill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46325" y="3918448"/>
            <a:ext cx="75438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1200"/>
              </a:spcBef>
              <a:buSzPct val="60000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Put counts in a second list of same length</a:t>
            </a:r>
            <a:endParaRPr lang="en-US" altLang="en-US" sz="2000" dirty="0">
              <a:solidFill>
                <a:srgbClr val="6E7069"/>
              </a:solidFill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46325" y="2910684"/>
            <a:ext cx="7543800" cy="86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1200"/>
              </a:spcBef>
              <a:buSzPct val="60000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For larger list?</a:t>
            </a:r>
            <a:endParaRPr lang="en-US" altLang="en-US" sz="2000" dirty="0">
              <a:solidFill>
                <a:srgbClr val="6E7069"/>
              </a:solidFill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13776" y="351744"/>
            <a:ext cx="9828206" cy="74136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Quadratic Time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2346325" y="1255714"/>
            <a:ext cx="7543800" cy="955675"/>
          </a:xfrm>
        </p:spPr>
        <p:txBody>
          <a:bodyPr/>
          <a:lstStyle/>
          <a:p>
            <a:pPr marL="236538" indent="-236538"/>
            <a:r>
              <a:rPr lang="en-US" altLang="en-US" cap="none" dirty="0">
                <a:ea typeface="ＭＳ Ｐゴシック" panose="020B0600070205080204" pitchFamily="34" charset="-128"/>
              </a:rPr>
              <a:t> First estimate how long it takes to compute the counts</a:t>
            </a:r>
          </a:p>
          <a:p>
            <a:pPr marL="236538" indent="-236538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236538" indent="-236538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6A9A7C-539A-4820-BA7E-F9BC8D9C4872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734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E9A46BA5-37AC-444E-A80E-F1F9AF07AF23}" type="slidenum">
              <a:rPr lang="en-US" altLang="en-US">
                <a:solidFill>
                  <a:schemeClr val="accent1"/>
                </a:solidFill>
              </a:rPr>
              <a:pPr/>
              <a:t>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325" y="1774033"/>
            <a:ext cx="7924800" cy="741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counts[i] =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cs typeface="Consolas" pitchFamily="49" charset="0"/>
              </a:rPr>
              <a:t>Count how often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values[i]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cs typeface="Consolas" pitchFamily="49" charset="0"/>
              </a:rPr>
              <a:t>occurs in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values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46325" y="2819401"/>
            <a:ext cx="7543800" cy="230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 Still visit each element once, but work per visit is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much larger</a:t>
            </a:r>
          </a:p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 Each counting action is </a:t>
            </a:r>
            <a:r>
              <a:rPr lang="en-US" altLang="en-US" i="1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 When we do </a:t>
            </a:r>
            <a:r>
              <a:rPr lang="en-US" altLang="en-US" i="1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work in each step, total running time is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236538" indent="-236538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236538" indent="-236538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2454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outline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3"/>
          </p:nvPr>
        </p:nvSpPr>
        <p:spPr>
          <a:xfrm>
            <a:off x="913775" y="1622509"/>
            <a:ext cx="10363826" cy="278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cap="none" dirty="0"/>
              <a:t>Selection sort</a:t>
            </a:r>
          </a:p>
          <a:p>
            <a:r>
              <a:rPr lang="en-US" altLang="en-US" sz="2400" cap="none" dirty="0"/>
              <a:t>Analyzing the performance of the selection sort algorithm</a:t>
            </a:r>
          </a:p>
          <a:p>
            <a:r>
              <a:rPr lang="en-US" altLang="en-US" sz="2400" cap="none" dirty="0"/>
              <a:t>Searching</a:t>
            </a:r>
          </a:p>
          <a:p>
            <a:r>
              <a:rPr lang="en-US" altLang="en-US" sz="2400" cap="none" dirty="0"/>
              <a:t>Problem solving: estimating the running time of an algorithm</a:t>
            </a:r>
          </a:p>
          <a:p>
            <a:r>
              <a:rPr lang="en-US" altLang="en-US" sz="2400" cap="none" dirty="0"/>
              <a:t>Big “O” notation</a:t>
            </a:r>
          </a:p>
        </p:txBody>
      </p:sp>
    </p:spTree>
    <p:extLst>
      <p:ext uri="{BB962C8B-B14F-4D97-AF65-F5344CB8AC3E}">
        <p14:creationId xmlns:p14="http://schemas.microsoft.com/office/powerpoint/2010/main" val="242292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913775" y="334433"/>
            <a:ext cx="10085658" cy="80191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Quadratic Time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020307" y="1265095"/>
            <a:ext cx="10529542" cy="4913763"/>
          </a:xfrm>
        </p:spPr>
        <p:txBody>
          <a:bodyPr>
            <a:noAutofit/>
          </a:bodyPr>
          <a:lstStyle/>
          <a:p>
            <a:pPr marL="236538" indent="-236538"/>
            <a:r>
              <a:rPr lang="en-US" altLang="en-US" sz="2400" cap="none" dirty="0">
                <a:ea typeface="ＭＳ Ｐゴシック" panose="020B0600070205080204" pitchFamily="34" charset="-128"/>
              </a:rPr>
              <a:t> Algorithm has three phases: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cap="none" dirty="0">
                <a:ea typeface="ＭＳ Ｐゴシック" panose="020B0600070205080204" pitchFamily="34" charset="-128"/>
              </a:rPr>
              <a:t>Compute all counts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cap="none" dirty="0">
                <a:ea typeface="ＭＳ Ｐゴシック" panose="020B0600070205080204" pitchFamily="34" charset="-128"/>
              </a:rPr>
              <a:t>Compute the maximum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cap="none" dirty="0">
                <a:ea typeface="ＭＳ Ｐゴシック" panose="020B0600070205080204" pitchFamily="34" charset="-128"/>
              </a:rPr>
              <a:t>Find the maximum in the counts</a:t>
            </a:r>
          </a:p>
          <a:p>
            <a:pPr marL="236538" indent="-236538"/>
            <a:r>
              <a:rPr lang="en-US" altLang="en-US" sz="2400" cap="none" dirty="0">
                <a:ea typeface="ＭＳ Ｐゴシック" panose="020B0600070205080204" pitchFamily="34" charset="-128"/>
              </a:rPr>
              <a:t> First phase is 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cap="none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), second and third are each 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)</a:t>
            </a:r>
          </a:p>
          <a:p>
            <a:pPr marL="236538" indent="-236538"/>
            <a:r>
              <a:rPr lang="en-US" altLang="en-US" sz="2400" cap="none" dirty="0">
                <a:ea typeface="ＭＳ Ｐゴシック" panose="020B0600070205080204" pitchFamily="34" charset="-128"/>
              </a:rPr>
              <a:t> The big-Oh running time for doing several steps in a row is the largest of the big-Oh times for each step</a:t>
            </a:r>
          </a:p>
          <a:p>
            <a:pPr marL="236538" indent="-236538"/>
            <a:r>
              <a:rPr lang="en-US" altLang="en-US" sz="2400" cap="none" dirty="0">
                <a:ea typeface="ＭＳ Ｐゴシック" panose="020B0600070205080204" pitchFamily="34" charset="-128"/>
              </a:rPr>
              <a:t> Thus algorithm for finding the most frequent element is 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cap="none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cap="none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cap="none" dirty="0">
                <a:ea typeface="ＭＳ Ｐゴシック" panose="020B0600070205080204" pitchFamily="34" charset="-128"/>
              </a:rPr>
              <a:t>)</a:t>
            </a:r>
          </a:p>
          <a:p>
            <a:pPr marL="236538" indent="-236538">
              <a:spcBef>
                <a:spcPct val="0"/>
              </a:spcBef>
            </a:pPr>
            <a:endParaRPr lang="en-US" altLang="en-US" sz="2400" cap="none" dirty="0">
              <a:ea typeface="ＭＳ Ｐゴシック" panose="020B0600070205080204" pitchFamily="34" charset="-128"/>
            </a:endParaRPr>
          </a:p>
          <a:p>
            <a:pPr marL="236538" indent="-236538">
              <a:spcBef>
                <a:spcPct val="0"/>
              </a:spcBef>
            </a:pPr>
            <a:endParaRPr lang="en-US" altLang="en-US" sz="2400" cap="none" dirty="0">
              <a:latin typeface="Marker Felt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1D314C-E96C-4D21-BA6A-C1A996A9DA88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837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DA0C30B2-B853-4BFB-A87A-C09DCEEC6BC4}" type="slidenum">
              <a:rPr lang="en-US" altLang="en-US">
                <a:solidFill>
                  <a:schemeClr val="accent1"/>
                </a:solidFill>
              </a:rPr>
              <a:pPr/>
              <a:t>20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913775" y="334433"/>
            <a:ext cx="10085658" cy="80191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summary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020307" y="1265095"/>
            <a:ext cx="10529542" cy="4913763"/>
          </a:xfrm>
        </p:spPr>
        <p:txBody>
          <a:bodyPr>
            <a:noAutofit/>
          </a:bodyPr>
          <a:lstStyle/>
          <a:p>
            <a:pPr marL="236538" indent="-236538"/>
            <a:r>
              <a:rPr lang="en-US" altLang="en-US" sz="2400" cap="none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cap="none" dirty="0">
                <a:ea typeface="ＭＳ Ｐゴシック" panose="020B0600070205080204" pitchFamily="34" charset="-128"/>
              </a:rPr>
              <a:t>Algorithms should be measured for their number of steps and time.</a:t>
            </a:r>
          </a:p>
          <a:p>
            <a:pPr>
              <a:spcBef>
                <a:spcPts val="1200"/>
              </a:spcBef>
            </a:pPr>
            <a:r>
              <a:rPr lang="en-US" altLang="en-US" sz="2800" cap="none" dirty="0">
                <a:ea typeface="ＭＳ Ｐゴシック" panose="020B0600070205080204" pitchFamily="34" charset="-128"/>
              </a:rPr>
              <a:t>The big-Oh notation can be used to determine a growth rate of the </a:t>
            </a:r>
            <a:r>
              <a:rPr lang="en-US" altLang="en-US" sz="2800" cap="none">
                <a:ea typeface="ＭＳ Ｐゴシック" panose="020B0600070205080204" pitchFamily="34" charset="-128"/>
              </a:rPr>
              <a:t>algorithm’s progression.</a:t>
            </a:r>
            <a:endParaRPr lang="en-US" altLang="en-US" sz="2600" cap="none" dirty="0">
              <a:ea typeface="ＭＳ Ｐゴシック" panose="020B0600070205080204" pitchFamily="34" charset="-128"/>
            </a:endParaRPr>
          </a:p>
          <a:p>
            <a:pPr marL="236538" indent="-236538">
              <a:spcBef>
                <a:spcPct val="0"/>
              </a:spcBef>
            </a:pPr>
            <a:endParaRPr lang="en-US" altLang="en-US" sz="2400" cap="none" dirty="0">
              <a:latin typeface="Marker Felt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1D314C-E96C-4D21-BA6A-C1A996A9DA88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837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DA0C30B2-B853-4BFB-A87A-C09DCEEC6BC4}" type="slidenum">
              <a:rPr lang="en-US" altLang="en-US">
                <a:solidFill>
                  <a:schemeClr val="accent1"/>
                </a:solidFill>
              </a:rPr>
              <a:pPr/>
              <a:t>21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2454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508" y="1717766"/>
            <a:ext cx="8758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Sorts a list by repeatedly finding the smallest element of the unsorted region and moving it to the front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 Example: sorting a list of integers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D6009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C1980-9917-4125-B9CA-975E53D1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22" y="3597676"/>
            <a:ext cx="2395936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2454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Selection sort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72E1F88-0AD1-49BF-9D8A-E51E535B3046}"/>
              </a:ext>
            </a:extLst>
          </p:cNvPr>
          <p:cNvSpPr txBox="1">
            <a:spLocks/>
          </p:cNvSpPr>
          <p:nvPr/>
        </p:nvSpPr>
        <p:spPr>
          <a:xfrm>
            <a:off x="822325" y="1255714"/>
            <a:ext cx="7543800" cy="77701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35E01"/>
              </a:buClr>
              <a:buSzPct val="60000"/>
              <a:defRPr/>
            </a:pPr>
            <a:r>
              <a:rPr lang="en-US" altLang="en-US" sz="2200" dirty="0"/>
              <a:t>Find the smallest and swap it with the first element</a:t>
            </a:r>
            <a:br>
              <a:rPr lang="en-US" altLang="en-US" sz="2200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Group 159">
            <a:extLst>
              <a:ext uri="{FF2B5EF4-FFF2-40B4-BE49-F238E27FC236}">
                <a16:creationId xmlns:a16="http://schemas.microsoft.com/office/drawing/2014/main" id="{8783C15C-D0F2-4137-A7D8-C0FE31A12682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622550"/>
          <a:ext cx="2254250" cy="365482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marT="45581" marB="4558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marT="45581" marB="4558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marT="45581" marB="4558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marT="45581" marB="4558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marT="45581" marB="4558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66">
            <a:extLst>
              <a:ext uri="{FF2B5EF4-FFF2-40B4-BE49-F238E27FC236}">
                <a16:creationId xmlns:a16="http://schemas.microsoft.com/office/drawing/2014/main" id="{BB6CB494-A69B-4F51-8431-0583EBE4695B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552950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71">
            <a:extLst>
              <a:ext uri="{FF2B5EF4-FFF2-40B4-BE49-F238E27FC236}">
                <a16:creationId xmlns:a16="http://schemas.microsoft.com/office/drawing/2014/main" id="{9276BCB4-219D-4C35-BE71-A48D6C1D4DE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5622925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647EEA-545C-4B1D-8A64-8AD2EBF06048}"/>
              </a:ext>
            </a:extLst>
          </p:cNvPr>
          <p:cNvSpPr txBox="1">
            <a:spLocks/>
          </p:cNvSpPr>
          <p:nvPr/>
        </p:nvSpPr>
        <p:spPr bwMode="auto">
          <a:xfrm>
            <a:off x="822325" y="2144916"/>
            <a:ext cx="7543800" cy="58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Clr>
                <a:srgbClr val="835E01"/>
              </a:buClr>
              <a:buSzPct val="60000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Find the next smallest. It is already in the correct place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DE9E11E-5DAE-42C4-9518-7083A24DA9FB}"/>
              </a:ext>
            </a:extLst>
          </p:cNvPr>
          <p:cNvSpPr txBox="1">
            <a:spLocks/>
          </p:cNvSpPr>
          <p:nvPr/>
        </p:nvSpPr>
        <p:spPr bwMode="auto">
          <a:xfrm>
            <a:off x="788194" y="3086743"/>
            <a:ext cx="7543800" cy="10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Clr>
                <a:srgbClr val="835E01"/>
              </a:buClr>
              <a:buSzPct val="60000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Find the next smallest and swap it with first element of unsorted portion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77E9798-C7F7-488C-8360-2CD2DE8EC3DB}"/>
              </a:ext>
            </a:extLst>
          </p:cNvPr>
          <p:cNvSpPr txBox="1">
            <a:spLocks/>
          </p:cNvSpPr>
          <p:nvPr/>
        </p:nvSpPr>
        <p:spPr bwMode="auto">
          <a:xfrm>
            <a:off x="788194" y="5123807"/>
            <a:ext cx="7543800" cy="70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Clr>
                <a:srgbClr val="835E01"/>
              </a:buClr>
              <a:buSzPct val="60000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When the unsorted portion is of length 1, we are done</a:t>
            </a:r>
          </a:p>
          <a:p>
            <a:pPr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BD97-2612-4C9A-B499-16753947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87951"/>
            <a:ext cx="2365453" cy="499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D3F2C-60E0-40DB-8969-D1A28F7C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97" y="3887590"/>
            <a:ext cx="236545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3776" y="37059"/>
            <a:ext cx="9268912" cy="1099284"/>
          </a:xfrm>
        </p:spPr>
        <p:txBody>
          <a:bodyPr/>
          <a:lstStyle/>
          <a:p>
            <a:pPr>
              <a:defRPr/>
            </a:pPr>
            <a:r>
              <a:rPr lang="en-US" altLang="en-US" b="1" cap="none" dirty="0" err="1">
                <a:solidFill>
                  <a:srgbClr val="FF3399"/>
                </a:solidFill>
                <a:ea typeface="ＭＳ Ｐゴシック" pitchFamily="34" charset="-128"/>
              </a:rPr>
              <a:t>Selectionsort.Py</a:t>
            </a:r>
            <a:endParaRPr lang="en-US" altLang="en-US" b="1" cap="none" dirty="0">
              <a:solidFill>
                <a:srgbClr val="FF3399"/>
              </a:solidFill>
              <a:ea typeface="ＭＳ Ｐゴシック" pitchFamily="34" charset="-128"/>
            </a:endParaRPr>
          </a:p>
        </p:txBody>
      </p:sp>
      <p:sp>
        <p:nvSpPr>
          <p:cNvPr id="194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0108C0-5940-4973-9C09-31302D71E74D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946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48E95C25-8332-43F4-9CD3-1D43DDE8DD3C}" type="slidenum">
              <a:rPr lang="en-US" altLang="en-US">
                <a:solidFill>
                  <a:schemeClr val="accent1"/>
                </a:solidFill>
              </a:rPr>
              <a:pPr/>
              <a:t>5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839200" y="58674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Continued</a:t>
            </a:r>
          </a:p>
        </p:txBody>
      </p:sp>
      <p:pic>
        <p:nvPicPr>
          <p:cNvPr id="194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5"/>
          <a:stretch>
            <a:fillRect/>
          </a:stretch>
        </p:blipFill>
        <p:spPr bwMode="auto">
          <a:xfrm>
            <a:off x="2346326" y="1219200"/>
            <a:ext cx="66341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4"/>
          <a:stretch>
            <a:fillRect/>
          </a:stretch>
        </p:blipFill>
        <p:spPr bwMode="auto">
          <a:xfrm>
            <a:off x="3265488" y="3343275"/>
            <a:ext cx="7377112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89168" y="44876"/>
            <a:ext cx="9002582" cy="1179088"/>
          </a:xfrm>
        </p:spPr>
        <p:txBody>
          <a:bodyPr/>
          <a:lstStyle/>
          <a:p>
            <a:pPr>
              <a:defRPr/>
            </a:pPr>
            <a:r>
              <a:rPr lang="en-US" altLang="en-US" cap="none" dirty="0" err="1">
                <a:solidFill>
                  <a:srgbClr val="FF3399"/>
                </a:solidFill>
                <a:ea typeface="ＭＳ Ｐゴシック" pitchFamily="34" charset="-128"/>
              </a:rPr>
              <a:t>Selectiondemo.Py</a:t>
            </a:r>
            <a:endParaRPr lang="en-US" altLang="en-US" cap="none" dirty="0">
              <a:solidFill>
                <a:srgbClr val="FF3399"/>
              </a:solidFill>
              <a:ea typeface="ＭＳ Ｐゴシック" pitchFamily="34" charset="-128"/>
            </a:endParaRPr>
          </a:p>
        </p:txBody>
      </p:sp>
      <p:sp>
        <p:nvSpPr>
          <p:cNvPr id="2048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16B296-F3BB-4284-BAB5-65E9C7AC3DA7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048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4E588B9E-3F16-4BC1-8FE2-97DB65E6F29B}" type="slidenum">
              <a:rPr lang="en-US" altLang="en-US">
                <a:solidFill>
                  <a:schemeClr val="accent1"/>
                </a:solidFill>
              </a:rPr>
              <a:pPr/>
              <a:t>6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23964"/>
            <a:ext cx="813435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57800"/>
            <a:ext cx="84582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13775" y="268711"/>
            <a:ext cx="9730552" cy="149794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</a:rPr>
              <a:t>Measuring the Selection Sort </a:t>
            </a:r>
            <a:br>
              <a:rPr lang="en-US" altLang="en-US" dirty="0">
                <a:solidFill>
                  <a:srgbClr val="FF3399"/>
                </a:solidFill>
              </a:rPr>
            </a:br>
            <a:r>
              <a:rPr lang="en-US" altLang="en-US" dirty="0">
                <a:solidFill>
                  <a:srgbClr val="FF3399"/>
                </a:solidFill>
              </a:rPr>
              <a:t>Algorithm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9084" y="1766656"/>
            <a:ext cx="10364452" cy="3424107"/>
          </a:xfrm>
        </p:spPr>
        <p:txBody>
          <a:bodyPr>
            <a:normAutofit lnSpcReduction="10000"/>
          </a:bodyPr>
          <a:lstStyle/>
          <a:p>
            <a:r>
              <a:rPr lang="en-US" altLang="en-US" cap="none" dirty="0"/>
              <a:t>Want to measure the time the algorithm takes to execute </a:t>
            </a:r>
          </a:p>
          <a:p>
            <a:pPr lvl="1"/>
            <a:r>
              <a:rPr lang="en-US" altLang="en-US" sz="2000" cap="none" dirty="0"/>
              <a:t>Exclude the time the program takes to load </a:t>
            </a:r>
          </a:p>
          <a:p>
            <a:pPr lvl="1"/>
            <a:r>
              <a:rPr lang="en-US" altLang="en-US" sz="2000" cap="none" dirty="0"/>
              <a:t>Exclude user input</a:t>
            </a:r>
          </a:p>
          <a:p>
            <a:pPr lvl="1"/>
            <a:r>
              <a:rPr lang="en-US" altLang="en-US" sz="2000" cap="none" dirty="0"/>
              <a:t>Exclude output time </a:t>
            </a:r>
          </a:p>
          <a:p>
            <a:r>
              <a:rPr lang="en-US" altLang="en-US" cap="none" dirty="0"/>
              <a:t>To measure time elapsed:</a:t>
            </a:r>
          </a:p>
          <a:p>
            <a:pPr lvl="1"/>
            <a:r>
              <a:rPr lang="en-US" altLang="en-US" sz="2000" cap="none" dirty="0"/>
              <a:t>Use the </a:t>
            </a:r>
            <a:r>
              <a:rPr lang="en-US" altLang="en-US" cap="none" dirty="0">
                <a:latin typeface="Consolas" panose="020B0609020204030204" pitchFamily="49" charset="0"/>
                <a:cs typeface="Consolas" panose="020B0609020204030204" pitchFamily="49" charset="0"/>
              </a:rPr>
              <a:t>time() </a:t>
            </a:r>
            <a:r>
              <a:rPr lang="en-US" altLang="en-US" sz="2000" cap="none" dirty="0"/>
              <a:t>library function from the time module.</a:t>
            </a:r>
          </a:p>
          <a:p>
            <a:pPr lvl="1"/>
            <a:r>
              <a:rPr lang="en-US" altLang="en-US" sz="2000" cap="none" dirty="0"/>
              <a:t>It returns the seconds that have elapsed since midnight at the start of January 1, 1970.</a:t>
            </a:r>
          </a:p>
          <a:p>
            <a:pPr lvl="1"/>
            <a:r>
              <a:rPr lang="en-US" altLang="en-US" sz="2000" cap="none" dirty="0"/>
              <a:t>The difference of two such counts gives us the number of seconds in a given time interval.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1A43C5-9621-44EC-A8CD-C97DC68E04D6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EF796B4A-57D8-4749-BE55-E40255147795}" type="slidenum">
              <a:rPr lang="en-US" altLang="en-US">
                <a:solidFill>
                  <a:schemeClr val="accent1"/>
                </a:solidFill>
              </a:rPr>
              <a:pPr/>
              <a:t>7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60509" y="148001"/>
            <a:ext cx="9845961" cy="775277"/>
          </a:xfrm>
        </p:spPr>
        <p:txBody>
          <a:bodyPr/>
          <a:lstStyle/>
          <a:p>
            <a:pPr>
              <a:defRPr/>
            </a:pPr>
            <a:r>
              <a:rPr lang="en-US" altLang="en-US" cap="none" dirty="0" err="1">
                <a:solidFill>
                  <a:srgbClr val="FF3399"/>
                </a:solidFill>
                <a:latin typeface="Arial Black" panose="020B0A04020102020204" pitchFamily="34" charset="0"/>
                <a:ea typeface="ＭＳ Ｐゴシック" pitchFamily="34" charset="-128"/>
              </a:rPr>
              <a:t>Selectiontimer.Py</a:t>
            </a:r>
            <a:endParaRPr lang="en-US" altLang="en-US" cap="none" dirty="0">
              <a:solidFill>
                <a:srgbClr val="FF3399"/>
              </a:solidFill>
              <a:latin typeface="Arial Black" panose="020B0A04020102020204" pitchFamily="34" charset="0"/>
              <a:ea typeface="ＭＳ Ｐゴシック" pitchFamily="34" charset="-128"/>
            </a:endParaRPr>
          </a:p>
        </p:txBody>
      </p:sp>
      <p:pic>
        <p:nvPicPr>
          <p:cNvPr id="2253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8076" y="1219201"/>
            <a:ext cx="6384925" cy="5033963"/>
          </a:xfrm>
        </p:spPr>
      </p:pic>
      <p:sp>
        <p:nvSpPr>
          <p:cNvPr id="225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1E6130-98C9-47E7-803B-F34D96C66088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25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2666DD43-B69F-4C22-BC2E-455D2A42F2DE}" type="slidenum">
              <a:rPr lang="en-US" altLang="en-US">
                <a:solidFill>
                  <a:schemeClr val="accent1"/>
                </a:solidFill>
              </a:rPr>
              <a:pPr/>
              <a:t>8</a:t>
            </a:fld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24401"/>
            <a:ext cx="4057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79136" y="195456"/>
            <a:ext cx="9913765" cy="101190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3399"/>
                </a:solidFill>
                <a:ea typeface="ＭＳ Ｐゴシック" pitchFamily="34" charset="-128"/>
              </a:rPr>
              <a:t>Time Taken by Selection Sort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889125" y="5427785"/>
            <a:ext cx="8458200" cy="744538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measurements were obtained with an Intel dual core processor with a clock speed of 3.2 GHz running Python 3.2 on the Linux operating system.</a:t>
            </a:r>
          </a:p>
        </p:txBody>
      </p:sp>
      <p:sp>
        <p:nvSpPr>
          <p:cNvPr id="235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2C7CE2-5945-4245-9BE4-F26FAC2B2BCE}" type="datetime1">
              <a:rPr lang="en-US" altLang="en-US">
                <a:solidFill>
                  <a:schemeClr val="accent1"/>
                </a:solidFill>
              </a:rPr>
              <a:pPr/>
              <a:t>11/13/2019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355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Page </a:t>
            </a:r>
            <a:fld id="{8F85696E-6E62-41D9-8B88-49CF00B9A8AB}" type="slidenum">
              <a:rPr lang="en-US" altLang="en-US">
                <a:solidFill>
                  <a:schemeClr val="accent1"/>
                </a:solidFill>
              </a:rPr>
              <a:pPr/>
              <a:t>9</a:t>
            </a:fld>
            <a:endParaRPr lang="en-US" altLang="en-US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34200" y="1360488"/>
          <a:ext cx="3276600" cy="2971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38">
                <a:tc>
                  <a:txBody>
                    <a:bodyPr/>
                    <a:lstStyle/>
                    <a:p>
                      <a:r>
                        <a:rPr lang="en-US" sz="1800" dirty="0"/>
                        <a:t>List size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94">
                <a:tc>
                  <a:txBody>
                    <a:bodyPr/>
                    <a:lstStyle/>
                    <a:p>
                      <a:r>
                        <a:rPr lang="en-US" sz="18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94">
                <a:tc>
                  <a:txBody>
                    <a:bodyPr/>
                    <a:lstStyle/>
                    <a:p>
                      <a:r>
                        <a:rPr lang="en-US" sz="1800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94">
                <a:tc>
                  <a:txBody>
                    <a:bodyPr/>
                    <a:lstStyle/>
                    <a:p>
                      <a:r>
                        <a:rPr lang="en-US" sz="1800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94">
                <a:tc>
                  <a:txBody>
                    <a:bodyPr/>
                    <a:lstStyle/>
                    <a:p>
                      <a:r>
                        <a:rPr lang="en-US" sz="1800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94">
                <a:tc>
                  <a:txBody>
                    <a:bodyPr/>
                    <a:lstStyle/>
                    <a:p>
                      <a:r>
                        <a:rPr lang="en-US" sz="1800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94">
                <a:tc>
                  <a:txBody>
                    <a:bodyPr/>
                    <a:lstStyle/>
                    <a:p>
                      <a:r>
                        <a:rPr lang="en-US" sz="1800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584" name="Picture 2" descr="U:\PC\publisher\2013 wiley slides\BM, 10-12\Chapter 12\Media\Illustrations\py_12_01_300d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3581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8924</TotalTime>
  <Words>798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Arial Black</vt:lpstr>
      <vt:lpstr>Arial Narrow</vt:lpstr>
      <vt:lpstr>Calibri</vt:lpstr>
      <vt:lpstr>Comic Sans MS</vt:lpstr>
      <vt:lpstr>Consolas</vt:lpstr>
      <vt:lpstr>Marker Felt</vt:lpstr>
      <vt:lpstr>Times New Roman</vt:lpstr>
      <vt:lpstr>Tw Cen MT</vt:lpstr>
      <vt:lpstr>Wingdings</vt:lpstr>
      <vt:lpstr>Droplet</vt:lpstr>
      <vt:lpstr>CSIT 200 Week 13 Searching and sorting</vt:lpstr>
      <vt:lpstr>outline</vt:lpstr>
      <vt:lpstr>Selection sort</vt:lpstr>
      <vt:lpstr>Selection sort</vt:lpstr>
      <vt:lpstr>Selectionsort.Py</vt:lpstr>
      <vt:lpstr>Selectiondemo.Py</vt:lpstr>
      <vt:lpstr>Measuring the Selection Sort  Algorithm</vt:lpstr>
      <vt:lpstr>Selectiontimer.Py</vt:lpstr>
      <vt:lpstr>Time Taken by Selection Sort</vt:lpstr>
      <vt:lpstr>Big-Oh Notation</vt:lpstr>
      <vt:lpstr>Searching</vt:lpstr>
      <vt:lpstr>Linearsearch.py</vt:lpstr>
      <vt:lpstr>linearDemo.py</vt:lpstr>
      <vt:lpstr>LINEAR SEARCH: RESULTS</vt:lpstr>
      <vt:lpstr>Linear Time</vt:lpstr>
      <vt:lpstr>Linear Time</vt:lpstr>
      <vt:lpstr>Linear Time</vt:lpstr>
      <vt:lpstr>Quadratic Time</vt:lpstr>
      <vt:lpstr>Quadratic Time</vt:lpstr>
      <vt:lpstr>Quadratic Time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 200</dc:title>
  <dc:creator>Yang,Linda</dc:creator>
  <cp:lastModifiedBy>Yang,Linda</cp:lastModifiedBy>
  <cp:revision>236</cp:revision>
  <dcterms:created xsi:type="dcterms:W3CDTF">2019-06-26T16:45:07Z</dcterms:created>
  <dcterms:modified xsi:type="dcterms:W3CDTF">2019-11-13T20:22:49Z</dcterms:modified>
</cp:coreProperties>
</file>