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8"/>
  </p:notesMasterIdLst>
  <p:sldIdLst>
    <p:sldId id="256" r:id="rId2"/>
    <p:sldId id="324" r:id="rId3"/>
    <p:sldId id="325" r:id="rId4"/>
    <p:sldId id="326" r:id="rId5"/>
    <p:sldId id="335" r:id="rId6"/>
    <p:sldId id="257" r:id="rId7"/>
    <p:sldId id="310" r:id="rId8"/>
    <p:sldId id="280" r:id="rId9"/>
    <p:sldId id="312" r:id="rId10"/>
    <p:sldId id="311" r:id="rId11"/>
    <p:sldId id="281" r:id="rId12"/>
    <p:sldId id="313" r:id="rId13"/>
    <p:sldId id="314" r:id="rId14"/>
    <p:sldId id="315" r:id="rId15"/>
    <p:sldId id="318" r:id="rId16"/>
    <p:sldId id="319" r:id="rId17"/>
    <p:sldId id="316" r:id="rId18"/>
    <p:sldId id="317" r:id="rId19"/>
    <p:sldId id="320" r:id="rId20"/>
    <p:sldId id="321" r:id="rId21"/>
    <p:sldId id="322" r:id="rId22"/>
    <p:sldId id="323" r:id="rId23"/>
    <p:sldId id="302" r:id="rId24"/>
    <p:sldId id="327" r:id="rId25"/>
    <p:sldId id="303" r:id="rId26"/>
    <p:sldId id="328" r:id="rId27"/>
    <p:sldId id="329" r:id="rId28"/>
    <p:sldId id="330" r:id="rId29"/>
    <p:sldId id="331" r:id="rId30"/>
    <p:sldId id="304" r:id="rId31"/>
    <p:sldId id="305" r:id="rId32"/>
    <p:sldId id="332" r:id="rId33"/>
    <p:sldId id="333" r:id="rId34"/>
    <p:sldId id="334" r:id="rId35"/>
    <p:sldId id="301" r:id="rId36"/>
    <p:sldId id="25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C7E8F-8A47-4739-A879-E0D17DD9DFE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A6EE-5B1F-4A69-945B-24CD33D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15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5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43000"/>
            <a:ext cx="103632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0.7.2/tutorial.html" TargetMode="External"/><Relationship Id="rId2" Type="http://schemas.openxmlformats.org/officeDocument/2006/relationships/hyperlink" Target="https://www.sympy.org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CSIT 200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3399"/>
                </a:solidFill>
              </a:rPr>
              <a:t>Python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3399"/>
                </a:solidFill>
              </a:rPr>
              <a:t>LinDa</a:t>
            </a:r>
            <a:r>
              <a:rPr lang="en-US" dirty="0" smtClean="0">
                <a:solidFill>
                  <a:srgbClr val="FF3399"/>
                </a:solidFill>
              </a:rPr>
              <a:t> Yang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3399"/>
                </a:solidFill>
              </a:rPr>
              <a:t>W-307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0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70916"/>
            <a:ext cx="9902272" cy="796628"/>
          </a:xfrm>
        </p:spPr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While </a:t>
            </a:r>
            <a:r>
              <a:rPr lang="en-US" dirty="0" err="1" smtClean="0">
                <a:solidFill>
                  <a:srgbClr val="FF3399"/>
                </a:solidFill>
              </a:rPr>
              <a:t>statEment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1680" y="1881051"/>
            <a:ext cx="761564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counter &lt; 5: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print(counter, end="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 smtClean="0">
                <a:solidFill>
                  <a:srgbClr val="FF33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400" b="1" spc="-10" dirty="0" smtClean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1600" algn="l"/>
              </a:tabLst>
            </a:pP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1 2 3 4</a:t>
            </a:r>
            <a:endParaRPr lang="en-US" sz="1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loop has ended.</a:t>
            </a:r>
            <a:endParaRPr lang="en-US" sz="10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statement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4217" y="731519"/>
            <a:ext cx="10297886" cy="58129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cap="none" dirty="0" smtClean="0"/>
              <a:t># Create constant variables.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RATE = 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INITIAL_BALANCE = 10000.0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TARGET = 2 * </a:t>
            </a:r>
            <a:r>
              <a:rPr lang="en-US" sz="6400" cap="none" dirty="0" err="1" smtClean="0"/>
              <a:t>initial_balance</a:t>
            </a: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Initialize variables used with the loop.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b</a:t>
            </a:r>
            <a:r>
              <a:rPr lang="en-US" sz="6400" cap="none" dirty="0" smtClean="0"/>
              <a:t>alance = </a:t>
            </a:r>
            <a:r>
              <a:rPr lang="en-US" sz="6400" cap="none" dirty="0" err="1" smtClean="0"/>
              <a:t>initial_balance</a:t>
            </a: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y</a:t>
            </a:r>
            <a:r>
              <a:rPr lang="en-US" sz="6400" cap="none" dirty="0" smtClean="0"/>
              <a:t>ear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Count the years required for the investment to double.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w</a:t>
            </a:r>
            <a:r>
              <a:rPr lang="en-US" sz="6400" cap="none" dirty="0" smtClean="0"/>
              <a:t>hile balance &lt; TARGET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year = year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interest = balance * RATE /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balance = balance + interest</a:t>
            </a:r>
          </a:p>
          <a:p>
            <a:pPr marL="0" indent="0">
              <a:buNone/>
            </a:pPr>
            <a:r>
              <a:rPr lang="en-US" sz="6400" cap="none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Print the results.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Print("the investment doubled after", year, "years.")</a:t>
            </a:r>
            <a:endParaRPr lang="en-US" sz="6400" cap="none" dirty="0"/>
          </a:p>
        </p:txBody>
      </p:sp>
    </p:spTree>
    <p:extLst>
      <p:ext uri="{BB962C8B-B14F-4D97-AF65-F5344CB8AC3E}">
        <p14:creationId xmlns:p14="http://schemas.microsoft.com/office/powerpoint/2010/main" val="5493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statement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4217" y="731519"/>
            <a:ext cx="10297886" cy="58129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cap="none" dirty="0" smtClean="0"/>
              <a:t># Create constant variables.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RATE = 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INITIAL_BALANCE = 10000.0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TARGET = 2 * </a:t>
            </a:r>
            <a:r>
              <a:rPr lang="en-US" sz="6400" cap="none" dirty="0" err="1" smtClean="0"/>
              <a:t>initial_balance</a:t>
            </a: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Initialize variables used with the loop.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b</a:t>
            </a:r>
            <a:r>
              <a:rPr lang="en-US" sz="6400" cap="none" dirty="0" smtClean="0"/>
              <a:t>alance = </a:t>
            </a:r>
            <a:r>
              <a:rPr lang="en-US" sz="6400" cap="none" dirty="0" err="1" smtClean="0"/>
              <a:t>initial_balance</a:t>
            </a: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y</a:t>
            </a:r>
            <a:r>
              <a:rPr lang="en-US" sz="6400" cap="none" dirty="0" smtClean="0"/>
              <a:t>ear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Count the years required for the investment to double.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/>
              <a:t>w</a:t>
            </a:r>
            <a:r>
              <a:rPr lang="en-US" sz="6400" cap="none" dirty="0" smtClean="0"/>
              <a:t>hile balance &lt; TARGET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year = year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interest = balance * RATE /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   balance = balance + interest</a:t>
            </a:r>
          </a:p>
          <a:p>
            <a:pPr marL="0" indent="0">
              <a:buNone/>
            </a:pPr>
            <a:r>
              <a:rPr lang="en-US" sz="6400" cap="none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# Print the results.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cap="none" dirty="0" smtClean="0"/>
              <a:t>Print("the investment doubled after", year, "years.")</a:t>
            </a:r>
            <a:endParaRPr lang="en-US" sz="6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43" y="909394"/>
            <a:ext cx="2895851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statement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3947" y="1749248"/>
            <a:ext cx="9304803" cy="209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3947" y="4495609"/>
            <a:ext cx="642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99"/>
                </a:solidFill>
              </a:rPr>
              <a:t>Do NOT use while(True) :</a:t>
            </a:r>
            <a:endParaRPr lang="en-US" sz="28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Loop examples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2405" y="1097279"/>
            <a:ext cx="8627888" cy="49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Sentinel values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9" y="1672046"/>
            <a:ext cx="10850863" cy="11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Boolean controlled loop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83" y="2327243"/>
            <a:ext cx="8016935" cy="28044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0903" y="1326960"/>
            <a:ext cx="7441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 err="1">
                <a:ea typeface="MS PGothic" charset="0"/>
              </a:rPr>
              <a:t>boolean</a:t>
            </a:r>
            <a:r>
              <a:rPr lang="en-US" sz="2400" dirty="0">
                <a:ea typeface="MS PGothic" charset="0"/>
              </a:rPr>
              <a:t> variable can be used to control a loop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ea typeface="MS PGothic" charset="0"/>
              </a:rPr>
              <a:t>Sometimes called a ‘</a:t>
            </a:r>
            <a:r>
              <a:rPr lang="en-US" altLang="ja-JP" sz="2400" dirty="0">
                <a:ea typeface="MS PGothic" charset="0"/>
              </a:rPr>
              <a:t>flag’ variable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loop summary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903" y="1188719"/>
            <a:ext cx="10206445" cy="4833258"/>
          </a:xfrm>
        </p:spPr>
        <p:txBody>
          <a:bodyPr>
            <a:normAutofit fontScale="92500" lnSpcReduction="20000"/>
          </a:bodyPr>
          <a:lstStyle/>
          <a:p>
            <a:r>
              <a:rPr lang="en-US" sz="2400" cap="none" dirty="0" smtClean="0">
                <a:ea typeface="Consolas" charset="0"/>
                <a:cs typeface="Consolas" charset="0"/>
              </a:rPr>
              <a:t>While</a:t>
            </a:r>
            <a:r>
              <a:rPr lang="en-US" sz="2400" cap="none" dirty="0" smtClean="0">
                <a:ea typeface="MS PGothic" charset="0"/>
              </a:rPr>
              <a:t> loops are very common </a:t>
            </a:r>
          </a:p>
          <a:p>
            <a:r>
              <a:rPr lang="en-US" sz="2400" cap="none" dirty="0" smtClean="0">
                <a:ea typeface="MS PGothic" charset="0"/>
              </a:rPr>
              <a:t>Initialize variables before you test</a:t>
            </a:r>
          </a:p>
          <a:p>
            <a:pPr lvl="1"/>
            <a:r>
              <a:rPr lang="en-US" sz="2400" cap="none" dirty="0" smtClean="0">
                <a:ea typeface="MS PGothic" charset="0"/>
              </a:rPr>
              <a:t>The condition is tested BEFORE the loop body</a:t>
            </a:r>
          </a:p>
          <a:p>
            <a:pPr lvl="2"/>
            <a:r>
              <a:rPr lang="en-US" sz="2400" cap="none" dirty="0" smtClean="0">
                <a:ea typeface="MS PGothic" charset="0"/>
              </a:rPr>
              <a:t>This is called pre-test</a:t>
            </a:r>
          </a:p>
          <a:p>
            <a:pPr lvl="2"/>
            <a:r>
              <a:rPr lang="en-US" sz="2400" cap="none" dirty="0" smtClean="0">
                <a:ea typeface="MS PGothic" charset="0"/>
              </a:rPr>
              <a:t>The condition often uses a counter variable</a:t>
            </a:r>
          </a:p>
          <a:p>
            <a:pPr lvl="1"/>
            <a:r>
              <a:rPr lang="en-US" sz="2400" cap="none" dirty="0" smtClean="0">
                <a:ea typeface="MS PGothic" charset="0"/>
              </a:rPr>
              <a:t>Something inside the loop should change one of the variables used in the test</a:t>
            </a:r>
          </a:p>
          <a:p>
            <a:r>
              <a:rPr lang="en-US" sz="2400" cap="none" dirty="0" smtClean="0">
                <a:ea typeface="MS PGothic" charset="0"/>
              </a:rPr>
              <a:t>Watch out for infinite loops!</a:t>
            </a:r>
          </a:p>
          <a:p>
            <a:pPr marL="342900" indent="-342900"/>
            <a:r>
              <a:rPr lang="en-US" sz="2400" cap="none" dirty="0" smtClean="0"/>
              <a:t>Loops can be used for input validation</a:t>
            </a:r>
          </a:p>
          <a:p>
            <a:pPr marL="342900" indent="-342900"/>
            <a:r>
              <a:rPr lang="en-US" sz="2400" cap="none" dirty="0" smtClean="0"/>
              <a:t>You can use a sentinel</a:t>
            </a:r>
          </a:p>
          <a:p>
            <a:pPr marL="342900" indent="-342900"/>
            <a:r>
              <a:rPr lang="en-US" sz="2400" cap="none" dirty="0" smtClean="0"/>
              <a:t>Make sure you have a way out of the loop</a:t>
            </a:r>
          </a:p>
          <a:p>
            <a:pPr marL="342900" indent="-342900"/>
            <a:r>
              <a:rPr lang="en-US" sz="2400" cap="none" dirty="0" smtClean="0"/>
              <a:t>You can also nest loops</a:t>
            </a:r>
            <a:r>
              <a:rPr lang="en-US" cap="none" dirty="0" smtClean="0">
                <a:latin typeface="Calibri" charset="0"/>
                <a:ea typeface="MS PGothic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1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While loop common errors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3222" y="1737359"/>
            <a:ext cx="10115006" cy="295220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Consolas" charset="0"/>
                <a:ea typeface="Consolas" charset="0"/>
                <a:cs typeface="Consolas" charset="0"/>
              </a:rPr>
              <a:t>Incorrect Boolean test condition</a:t>
            </a:r>
          </a:p>
          <a:p>
            <a:r>
              <a:rPr lang="en-US" cap="none" dirty="0" smtClean="0">
                <a:latin typeface="Consolas" charset="0"/>
                <a:ea typeface="MS PGothic" charset="0"/>
              </a:rPr>
              <a:t>Infinite loop</a:t>
            </a:r>
          </a:p>
          <a:p>
            <a:r>
              <a:rPr lang="en-US" cap="none" dirty="0" smtClean="0">
                <a:latin typeface="Consolas" charset="0"/>
                <a:ea typeface="MS PGothic" charset="0"/>
              </a:rPr>
              <a:t>Off by 1!</a:t>
            </a:r>
          </a:p>
          <a:p>
            <a:r>
              <a:rPr lang="en-US" cap="none" dirty="0" smtClean="0">
                <a:latin typeface="Consolas" charset="0"/>
                <a:ea typeface="MS PGothic" charset="0"/>
              </a:rPr>
              <a:t>Forgetting to update counter in the loop</a:t>
            </a:r>
            <a:endParaRPr lang="en-US" cap="none" dirty="0" smtClean="0"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4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06" y="261463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Let’s not forget about storyboards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9806" y="1776550"/>
            <a:ext cx="9993085" cy="284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charset="0"/>
              </a:rPr>
              <a:t>One useful problem solving technique is the use of storyboards to model user interaction.  It can help answer: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charset="0"/>
              </a:rPr>
              <a:t>What information does the user provide, and in which order?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charset="0"/>
              </a:rPr>
              <a:t>What information will your program display, and in which format?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charset="0"/>
              </a:rPr>
              <a:t>What should happen when there is an error?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charset="0"/>
              </a:rPr>
              <a:t>When does the program quit?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MS PGothic" charset="0"/>
            </a:endParaRPr>
          </a:p>
          <a:p>
            <a:pPr marL="0" lvl="2" indent="-228600" algn="ctr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b="1" i="1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A storyboard consists of annotated sketches for each step in an action sequence.</a:t>
            </a:r>
            <a:endParaRPr lang="en-US" sz="2000" b="1" i="1" dirty="0">
              <a:solidFill>
                <a:srgbClr val="0033CC"/>
              </a:solidFill>
              <a:latin typeface="Calibri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3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first</a:t>
            </a:r>
            <a:r>
              <a:rPr lang="en-US" dirty="0" smtClean="0">
                <a:solidFill>
                  <a:srgbClr val="FF3399"/>
                </a:solidFill>
              </a:rPr>
              <a:t>…… Turtle Examples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1905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58" y="3921918"/>
            <a:ext cx="1831345" cy="189094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46" y="4395494"/>
            <a:ext cx="1066949" cy="102884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2277628"/>
            <a:ext cx="2062429" cy="133245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31" y="3233263"/>
            <a:ext cx="1514686" cy="165758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76" y="2280812"/>
            <a:ext cx="2008724" cy="1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06" y="261463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Storyboard Example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59" y="999717"/>
            <a:ext cx="5998984" cy="121320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4" y="2376621"/>
            <a:ext cx="8229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06" y="261463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 what can go wrong!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4411" y="1112358"/>
            <a:ext cx="6096000" cy="17594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Unknown unit types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What 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charset="0"/>
              </a:rPr>
              <a:t>if 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the user misspells centimeters and inches?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What other conversions are available?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Solution:</a:t>
            </a:r>
          </a:p>
          <a:p>
            <a:pPr marL="685800" lvl="2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charset="0"/>
              </a:rPr>
              <a:t>Show a list of the acceptable unit types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45" y="3421516"/>
            <a:ext cx="7600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12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06" y="261463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Decide how to exit the code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4411" y="111235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alibri" charset="0"/>
                <a:ea typeface="MS PGothic" charset="0"/>
              </a:rPr>
              <a:t>How does the user quit the program?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91" y="2323174"/>
            <a:ext cx="7658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43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The for loop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8617" y="1737360"/>
            <a:ext cx="7145383" cy="2590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Uses of a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loop: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The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loop can be used to iterate over the contents of any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container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.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container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is 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an 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object (Like a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string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) that contains or stores a collection of elements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string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is a container that stores the collection of characters in the 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string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The container can be any collection of elements</a:t>
            </a:r>
            <a:endParaRPr lang="en-US" sz="2000" dirty="0">
              <a:solidFill>
                <a:srgbClr val="404040"/>
              </a:solidFill>
              <a:latin typeface="Calibri" charset="0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9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The for loop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1596" y="2171148"/>
            <a:ext cx="689718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/>
              <a:t>for </a:t>
            </a:r>
            <a:r>
              <a:rPr lang="en-US" sz="3200" dirty="0" err="1"/>
              <a:t>num</a:t>
            </a:r>
            <a:r>
              <a:rPr lang="en-US" sz="3200" dirty="0"/>
              <a:t> in [0, 1, 2, 3, 4]:</a:t>
            </a:r>
          </a:p>
          <a:p>
            <a:r>
              <a:rPr lang="en-US" sz="3200" dirty="0"/>
              <a:t>    print(</a:t>
            </a:r>
            <a:r>
              <a:rPr lang="en-US" sz="3200" dirty="0" err="1"/>
              <a:t>num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13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For Loop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4297" y="1269811"/>
            <a:ext cx="7994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lvl="0" indent="-2540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Note an important difference between the while loop and the for loop. </a:t>
            </a:r>
          </a:p>
          <a:p>
            <a:pPr marL="254000" lvl="0" indent="-2540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In the while loop, the </a:t>
            </a:r>
            <a:r>
              <a:rPr lang="en-US" sz="2000" i="1" dirty="0">
                <a:solidFill>
                  <a:srgbClr val="000000"/>
                </a:solidFill>
                <a:latin typeface="Calibri"/>
                <a:ea typeface="MS PGothic" charset="0"/>
              </a:rPr>
              <a:t>index variable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MS PGothic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 is assigned 0, 1, and so on. </a:t>
            </a:r>
          </a:p>
          <a:p>
            <a:pPr marL="254000" lvl="0" indent="-2540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In the for loop, the </a:t>
            </a:r>
            <a:r>
              <a:rPr lang="en-US" sz="2000" i="1" dirty="0">
                <a:solidFill>
                  <a:srgbClr val="000000"/>
                </a:solidFill>
                <a:latin typeface="Calibri"/>
                <a:ea typeface="MS PGothic" charset="0"/>
              </a:rPr>
              <a:t>element variable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is assigned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MS PGothic" charset="0"/>
              </a:rPr>
              <a:t>stateName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[0],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MS PGothic" charset="0"/>
              </a:rPr>
              <a:t>stateName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MS PGothic" charset="0"/>
              </a:rPr>
              <a:t>[1], and so on.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73324" y="4926548"/>
            <a:ext cx="4681537" cy="1245651"/>
          </a:xfrm>
          <a:prstGeom prst="rect">
            <a:avLst/>
          </a:prstGeom>
          <a:solidFill>
            <a:srgbClr val="D9D9D9"/>
          </a:solidFill>
          <a:ln w="9525">
            <a:solidFill>
              <a:srgbClr val="63705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stateName = "Virginia"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letter in stateName 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print(letter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MS PGothic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73324" y="2806605"/>
            <a:ext cx="4800600" cy="19065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stateName = "Virginia"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0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len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stateName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letter = stateName[i]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print(letter)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9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For Loop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1176565" y="2593250"/>
            <a:ext cx="8840832" cy="373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11530" y="930128"/>
            <a:ext cx="7741921" cy="142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You can use a for loop as a count-controlled loop to iterate over a range of integer values</a:t>
            </a:r>
          </a:p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We use the range function for generating a sequence of integers that less than the argument that can be used with the for loop </a:t>
            </a:r>
          </a:p>
        </p:txBody>
      </p:sp>
    </p:spTree>
    <p:extLst>
      <p:ext uri="{BB962C8B-B14F-4D97-AF65-F5344CB8AC3E}">
        <p14:creationId xmlns:p14="http://schemas.microsoft.com/office/powerpoint/2010/main" val="258313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Examples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977934"/>
            <a:ext cx="8421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65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consideration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5554" y="2171148"/>
            <a:ext cx="7929154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Finding the correct lower and upper bounds for a loop can be confusing.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Should you start at 0 or at 1?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Should you use &lt;= </a:t>
            </a:r>
            <a:r>
              <a:rPr lang="en-US" sz="2000" i="1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value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or &lt; </a:t>
            </a:r>
            <a:r>
              <a:rPr lang="en-US" sz="2000" i="1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value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as a termination condition</a:t>
            </a:r>
            <a:r>
              <a:rPr lang="en-US" sz="2000" dirty="0" smtClean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?</a:t>
            </a:r>
            <a:endParaRPr lang="en-US" sz="2000" dirty="0">
              <a:solidFill>
                <a:srgbClr val="404040"/>
              </a:solidFill>
              <a:latin typeface="Calibri" charset="0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For loop summary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3" y="1828800"/>
            <a:ext cx="7863840" cy="21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loops are very powerful</a:t>
            </a:r>
          </a:p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The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loop can be used to iterate over the contents of any container, which is an object that contains or stores a collection of elements 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 string is a container that stores the collection of characters in the string.</a:t>
            </a:r>
          </a:p>
          <a:p>
            <a:pPr marL="228600" lvl="0" indent="-22860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A </a:t>
            </a:r>
            <a:r>
              <a:rPr lang="en-US" sz="2000" b="1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rPr>
              <a:t> loop can also be used as a count-controlled loop that iterates over a range of integer values.</a:t>
            </a:r>
          </a:p>
        </p:txBody>
      </p:sp>
    </p:spTree>
    <p:extLst>
      <p:ext uri="{BB962C8B-B14F-4D97-AF65-F5344CB8AC3E}">
        <p14:creationId xmlns:p14="http://schemas.microsoft.com/office/powerpoint/2010/main" val="4586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88056"/>
            <a:ext cx="7315200" cy="44319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993366"/>
                </a:solidFill>
              </a:rPr>
              <a:t>XOR in Python?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6764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Bitwise only!</a:t>
            </a:r>
          </a:p>
          <a:p>
            <a:endParaRPr lang="en-US" sz="2800" dirty="0">
              <a:solidFill>
                <a:srgbClr val="FF0066"/>
              </a:solidFill>
            </a:endParaRPr>
          </a:p>
          <a:p>
            <a:r>
              <a:rPr lang="en-US" sz="2800" dirty="0">
                <a:solidFill>
                  <a:srgbClr val="FF0066"/>
                </a:solidFill>
              </a:rPr>
              <a:t>X = 6</a:t>
            </a:r>
          </a:p>
          <a:p>
            <a:r>
              <a:rPr lang="en-US" sz="2800" dirty="0">
                <a:solidFill>
                  <a:srgbClr val="FF0066"/>
                </a:solidFill>
              </a:rPr>
              <a:t>Y = 5</a:t>
            </a:r>
          </a:p>
          <a:p>
            <a:r>
              <a:rPr lang="en-US" sz="2800" dirty="0">
                <a:solidFill>
                  <a:srgbClr val="FF0066"/>
                </a:solidFill>
              </a:rPr>
              <a:t>What is result?  And why?</a:t>
            </a:r>
          </a:p>
        </p:txBody>
      </p:sp>
    </p:spTree>
    <p:extLst>
      <p:ext uri="{BB962C8B-B14F-4D97-AF65-F5344CB8AC3E}">
        <p14:creationId xmlns:p14="http://schemas.microsoft.com/office/powerpoint/2010/main" val="278206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Nested Loops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charset="0"/>
              <a:buChar char="•"/>
            </a:pPr>
            <a:r>
              <a:rPr lang="en-US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In Chapter Three we learned how to nest </a:t>
            </a:r>
            <a:r>
              <a:rPr lang="en-US" b="1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if</a:t>
            </a:r>
            <a:r>
              <a:rPr lang="en-US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 statements to allow us to make complex decisions</a:t>
            </a:r>
          </a:p>
          <a:p>
            <a:pPr marL="457200" lvl="1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sz="2000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Remember that to nest the </a:t>
            </a:r>
            <a:r>
              <a:rPr lang="en-US" sz="2000" b="1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if</a:t>
            </a:r>
            <a:r>
              <a:rPr lang="en-US" sz="2000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 statements we need to indent the code block </a:t>
            </a:r>
          </a:p>
          <a:p>
            <a:pPr lv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charset="0"/>
              <a:buChar char="•"/>
            </a:pPr>
            <a:r>
              <a:rPr lang="en-US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Complex problems sometimes require a nested loop, one loop nested inside another loop</a:t>
            </a:r>
          </a:p>
          <a:p>
            <a:pPr marL="457200" lvl="1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sz="2000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The nested loop will be indented inside the code block of the first loop</a:t>
            </a:r>
          </a:p>
          <a:p>
            <a:pPr lv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charset="0"/>
              <a:buChar char="•"/>
            </a:pPr>
            <a:r>
              <a:rPr lang="en-US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A good example of using nested loops is when you are processing cells in a table</a:t>
            </a:r>
          </a:p>
          <a:p>
            <a:pPr marL="457200" lvl="1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sz="2000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The outer loop iterates over all of the rows in the table</a:t>
            </a:r>
          </a:p>
          <a:p>
            <a:pPr marL="457200" lvl="1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sz="2000" cap="none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The inner loop processes the columns in the current row</a:t>
            </a:r>
            <a:endParaRPr lang="en-US" sz="2000" cap="none" dirty="0">
              <a:solidFill>
                <a:srgbClr val="404040"/>
              </a:solidFill>
              <a:latin typeface="Calibri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787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Nested loops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4217" y="1400440"/>
            <a:ext cx="10180320" cy="4791354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altLang="en-US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How would you print a table with rows and columns?</a:t>
            </a:r>
          </a:p>
          <a:p>
            <a:pPr marL="457200" lvl="1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Print top line (header)</a:t>
            </a:r>
          </a:p>
          <a:p>
            <a:pPr marL="685800" lvl="2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Use a for loop</a:t>
            </a:r>
          </a:p>
          <a:p>
            <a:pPr marL="457200" lvl="1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Print table body…</a:t>
            </a:r>
          </a:p>
          <a:p>
            <a:pPr marL="685800" lvl="2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How many rows are in the table?</a:t>
            </a:r>
          </a:p>
          <a:p>
            <a:pPr marL="685800" lvl="2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How many columns in the table?</a:t>
            </a:r>
          </a:p>
          <a:p>
            <a:pPr marL="457200" lvl="1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Loop per row</a:t>
            </a:r>
          </a:p>
          <a:p>
            <a:pPr marL="685800" lvl="2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Loop per column</a:t>
            </a:r>
          </a:p>
          <a:p>
            <a:pPr lv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charset="0"/>
              <a:buChar char="•"/>
            </a:pPr>
            <a:r>
              <a:rPr lang="en-US" altLang="en-US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In our example there are:</a:t>
            </a:r>
          </a:p>
          <a:p>
            <a:pPr marL="457200" lvl="1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Four columns in the table</a:t>
            </a:r>
          </a:p>
          <a:p>
            <a:pPr marL="457200" lvl="1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charset="0"/>
              <a:buChar char="•"/>
            </a:pPr>
            <a:r>
              <a:rPr lang="en-US" altLang="en-US" sz="2000" cap="none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Ten rows in the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01" y="16930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7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Nested loops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1234" y="1632857"/>
            <a:ext cx="7589520" cy="382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Print the table header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 a new table row</a:t>
            </a: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n-US" dirty="0">
              <a:solidFill>
                <a:srgbClr val="404040"/>
              </a:solidFill>
              <a:latin typeface="Calibri"/>
              <a:ea typeface="MS PGothic" panose="020B0600070205080204" pitchFamily="34" charset="-128"/>
            </a:endParaRPr>
          </a:p>
          <a:p>
            <a:pPr marL="228600" lvl="0" indent="-22860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How do we print a table row?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30000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baseline="30000" dirty="0">
              <a:solidFill>
                <a:srgbClr val="40404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lvl="0" indent="-22860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We have to place this loop inside the preceding loop</a:t>
            </a:r>
          </a:p>
          <a:p>
            <a:pPr lvl="1" indent="-228600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The inner loop is </a:t>
            </a:r>
            <a:r>
              <a:rPr lang="en-US" sz="2000" i="1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“nested” </a:t>
            </a: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inside the outer loop</a:t>
            </a:r>
          </a:p>
        </p:txBody>
      </p:sp>
    </p:spTree>
    <p:extLst>
      <p:ext uri="{BB962C8B-B14F-4D97-AF65-F5344CB8AC3E}">
        <p14:creationId xmlns:p14="http://schemas.microsoft.com/office/powerpoint/2010/main" val="711514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8" y="248400"/>
            <a:ext cx="10320283" cy="483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Nested loops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0457" y="1897084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MS PGothic" panose="020B0600070205080204" pitchFamily="34" charset="-128"/>
              </a:rPr>
              <a:t>Print the table header: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457200" lvl="2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2000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baseline="30000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sz="2000" baseline="30000" dirty="0">
              <a:solidFill>
                <a:srgbClr val="40404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lvl="1" defTabSz="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2000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32" y="1721455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34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72000" y="28194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2421804" y="234663"/>
            <a:ext cx="7543800" cy="7254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Flowchart of a Nested Loop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81400" y="1277937"/>
            <a:ext cx="1143000" cy="39846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352800" y="20574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4152900" y="1676400"/>
            <a:ext cx="0" cy="3810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5410200" y="23622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4953000" y="2552700"/>
            <a:ext cx="4572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5181600" y="31242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7467600" y="32766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x</a:t>
            </a:r>
            <a:r>
              <a:rPr lang="en-US" sz="2000" baseline="30000" dirty="0">
                <a:solidFill>
                  <a:schemeClr val="tx1"/>
                </a:solidFill>
              </a:rPr>
              <a:t>n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7467600" y="41910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= n + 1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5029200" y="51816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5257800" y="57150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x + 1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5791201" y="2933701"/>
            <a:ext cx="3810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6781800" y="36195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5448301" y="4648202"/>
            <a:ext cx="10668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5867401" y="5600702"/>
            <a:ext cx="2286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8039101" y="4076702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4724401" y="2057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sp>
        <p:nvSpPr>
          <p:cNvPr id="32788" name="TextBox 67"/>
          <p:cNvSpPr txBox="1">
            <a:spLocks noChangeArrowheads="1"/>
          </p:cNvSpPr>
          <p:nvPr/>
        </p:nvSpPr>
        <p:spPr bwMode="auto">
          <a:xfrm>
            <a:off x="3352800" y="31242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sp>
        <p:nvSpPr>
          <p:cNvPr id="32789" name="TextBox 68"/>
          <p:cNvSpPr txBox="1">
            <a:spLocks noChangeArrowheads="1"/>
          </p:cNvSpPr>
          <p:nvPr/>
        </p:nvSpPr>
        <p:spPr bwMode="auto">
          <a:xfrm>
            <a:off x="6705601" y="3200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2762250" y="4438650"/>
            <a:ext cx="2819400" cy="381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3581400" y="58674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792" name="TextBox 77"/>
          <p:cNvSpPr txBox="1">
            <a:spLocks noChangeArrowheads="1"/>
          </p:cNvSpPr>
          <p:nvPr/>
        </p:nvSpPr>
        <p:spPr bwMode="auto">
          <a:xfrm>
            <a:off x="6172200" y="4038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6229350" y="28765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3086100" y="31242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1580DE-DDBF-4DB4-9C70-74CE9515A1A1}" type="slidenum">
              <a:rPr lang="en-US" altLang="en-US" sz="1200">
                <a:solidFill>
                  <a:schemeClr val="accent1"/>
                </a:solidFill>
              </a:rPr>
              <a:pPr/>
              <a:t>34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6" y="156962"/>
            <a:ext cx="10364451" cy="901131"/>
          </a:xfrm>
        </p:spPr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Nested loop examples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3805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9"/>
          <a:stretch>
            <a:fillRect/>
          </a:stretch>
        </p:blipFill>
        <p:spPr bwMode="auto">
          <a:xfrm>
            <a:off x="1621972" y="1058093"/>
            <a:ext cx="8318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70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73" y="627017"/>
            <a:ext cx="10364451" cy="790843"/>
          </a:xfrm>
        </p:spPr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Break and continue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Use break and continue judiciously</a:t>
            </a:r>
          </a:p>
          <a:p>
            <a:r>
              <a:rPr lang="en-US" sz="2400" cap="none" dirty="0" smtClean="0"/>
              <a:t>Some say it is bad form to use</a:t>
            </a:r>
          </a:p>
          <a:p>
            <a:r>
              <a:rPr lang="en-US" sz="2400" cap="none" dirty="0" smtClean="0"/>
              <a:t>I say in certain situations it is ok but NOT all the time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4245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88056"/>
            <a:ext cx="7315200" cy="44319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993366"/>
                </a:solidFill>
              </a:rPr>
              <a:t>Switch Statements in Python?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6764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No there are not!</a:t>
            </a:r>
          </a:p>
          <a:p>
            <a:endParaRPr lang="en-US" sz="2800" dirty="0">
              <a:solidFill>
                <a:srgbClr val="FF0066"/>
              </a:solidFill>
            </a:endParaRPr>
          </a:p>
          <a:p>
            <a:r>
              <a:rPr lang="en-US" sz="2800" dirty="0">
                <a:solidFill>
                  <a:srgbClr val="FF0066"/>
                </a:solidFill>
              </a:rPr>
              <a:t>Should you use if – </a:t>
            </a:r>
            <a:r>
              <a:rPr lang="en-US" sz="2800" dirty="0" err="1">
                <a:solidFill>
                  <a:srgbClr val="FF0066"/>
                </a:solidFill>
              </a:rPr>
              <a:t>elif</a:t>
            </a:r>
            <a:r>
              <a:rPr lang="en-US" sz="2800" dirty="0">
                <a:solidFill>
                  <a:srgbClr val="FF0066"/>
                </a:solidFill>
              </a:rPr>
              <a:t> chains?</a:t>
            </a:r>
          </a:p>
          <a:p>
            <a:endParaRPr lang="en-US" sz="2800" dirty="0">
              <a:solidFill>
                <a:srgbClr val="FF0066"/>
              </a:solidFill>
            </a:endParaRPr>
          </a:p>
          <a:p>
            <a:r>
              <a:rPr lang="en-US" sz="2800" dirty="0">
                <a:solidFill>
                  <a:srgbClr val="FF0066"/>
                </a:solidFill>
              </a:rPr>
              <a:t>Is there another way</a:t>
            </a:r>
            <a:r>
              <a:rPr lang="en-US" sz="2800" dirty="0" smtClean="0">
                <a:solidFill>
                  <a:srgbClr val="FF0066"/>
                </a:solidFill>
              </a:rPr>
              <a:t>?   Yes -</a:t>
            </a:r>
            <a:r>
              <a:rPr lang="en-US" sz="2800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dictionaries (later!)</a:t>
            </a:r>
            <a:endParaRPr lang="en-US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88056"/>
            <a:ext cx="7315200" cy="443198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3399"/>
                </a:solidFill>
              </a:rPr>
              <a:t>Other stuff!</a:t>
            </a:r>
            <a:endParaRPr lang="en-US" sz="3200" dirty="0">
              <a:solidFill>
                <a:srgbClr val="FF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1676400"/>
            <a:ext cx="75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3399"/>
                </a:solidFill>
              </a:rPr>
              <a:t>Sympy</a:t>
            </a:r>
            <a:r>
              <a:rPr lang="en-US" sz="2800" dirty="0" smtClean="0"/>
              <a:t> – library used for symbolic mathematics</a:t>
            </a:r>
            <a:endParaRPr lang="en-US" u="sng" dirty="0" smtClean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://www.sympy.org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https://docs.sympy.org › tutorial</a:t>
            </a:r>
          </a:p>
          <a:p>
            <a:endParaRPr lang="en-US" sz="2800" dirty="0"/>
          </a:p>
          <a:p>
            <a:r>
              <a:rPr lang="en-US" sz="2800" dirty="0" smtClean="0"/>
              <a:t>If review: </a:t>
            </a:r>
            <a:r>
              <a:rPr lang="en-US" sz="2800" dirty="0" smtClean="0">
                <a:solidFill>
                  <a:srgbClr val="FF3399"/>
                </a:solidFill>
              </a:rPr>
              <a:t>Dating equation</a:t>
            </a:r>
            <a:r>
              <a:rPr lang="en-US" sz="2800" dirty="0" smtClean="0"/>
              <a:t>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3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Overview – Week 4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6837" y="822960"/>
            <a:ext cx="10111277" cy="5551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Loops</a:t>
            </a:r>
          </a:p>
          <a:p>
            <a:pPr marL="0" indent="0">
              <a:buNone/>
              <a:defRPr/>
            </a:pPr>
            <a:endParaRPr lang="en-US" sz="4400" cap="none" dirty="0" smtClean="0">
              <a:ea typeface="ＭＳ Ｐゴシック" charset="0"/>
              <a:cs typeface="ＭＳ Ｐゴシック" charset="0"/>
            </a:endParaRPr>
          </a:p>
          <a:p>
            <a:endParaRPr lang="en-US" sz="4400" cap="none" dirty="0" smtClean="0"/>
          </a:p>
          <a:p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09" y="2094546"/>
            <a:ext cx="2843757" cy="384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0" y="2590935"/>
            <a:ext cx="4563984" cy="25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Overview – Week 4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6837" y="822960"/>
            <a:ext cx="10111277" cy="55517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Implement while and for loops</a:t>
            </a:r>
          </a:p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Hand-trace the execution of a program</a:t>
            </a:r>
          </a:p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Become familiar with common loop algorithms</a:t>
            </a:r>
          </a:p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Understand nested loops</a:t>
            </a:r>
          </a:p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To use A computer for simulations</a:t>
            </a:r>
          </a:p>
          <a:p>
            <a:pPr marL="0" indent="0" algn="ctr">
              <a:buNone/>
              <a:defRPr/>
            </a:pPr>
            <a:r>
              <a:rPr lang="en-US" sz="4400" b="1" i="1" cap="none" dirty="0" smtClean="0">
                <a:ea typeface="ＭＳ Ｐゴシック" charset="0"/>
              </a:rPr>
              <a:t>In this chapter, you will learn about loop statements in python, as well as techniques for writing programs that simulate activities in the real world.</a:t>
            </a:r>
          </a:p>
          <a:p>
            <a:endParaRPr lang="en-US" sz="4400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70916"/>
            <a:ext cx="9902272" cy="796628"/>
          </a:xfrm>
        </p:spPr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Loops</a:t>
            </a:r>
            <a:r>
              <a:rPr lang="en-US" dirty="0" smtClean="0">
                <a:solidFill>
                  <a:srgbClr val="FF3399"/>
                </a:solidFill>
              </a:rPr>
              <a:t>: what are they?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3985" y="1944209"/>
            <a:ext cx="8281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Infinite Loop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2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70916"/>
            <a:ext cx="9902272" cy="796628"/>
          </a:xfrm>
        </p:spPr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While </a:t>
            </a:r>
            <a:r>
              <a:rPr lang="en-US" dirty="0" err="1" smtClean="0">
                <a:solidFill>
                  <a:srgbClr val="FF3399"/>
                </a:solidFill>
              </a:rPr>
              <a:t>statEment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278" y="217114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2675" y="1567544"/>
            <a:ext cx="8281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Syntax:</a:t>
            </a:r>
          </a:p>
          <a:p>
            <a:endParaRPr lang="en-US" sz="2400" dirty="0" smtClean="0"/>
          </a:p>
          <a:p>
            <a:r>
              <a:rPr lang="en-US" sz="2400" dirty="0"/>
              <a:t>w</a:t>
            </a:r>
            <a:r>
              <a:rPr lang="en-US" sz="2400" dirty="0" smtClean="0"/>
              <a:t>hile </a:t>
            </a:r>
            <a:r>
              <a:rPr lang="en-US" sz="2400" i="1" dirty="0" err="1"/>
              <a:t>b</a:t>
            </a:r>
            <a:r>
              <a:rPr lang="en-US" sz="2400" i="1" dirty="0" err="1" smtClean="0"/>
              <a:t>oolean</a:t>
            </a:r>
            <a:r>
              <a:rPr lang="en-US" sz="2400" i="1" dirty="0" smtClean="0"/>
              <a:t> expression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	statements(s)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 statement outside loop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2489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1942</TotalTime>
  <Words>1300</Words>
  <Application>Microsoft Office PowerPoint</Application>
  <PresentationFormat>Widescreen</PresentationFormat>
  <Paragraphs>238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MS PGothic</vt:lpstr>
      <vt:lpstr>MS PGothic</vt:lpstr>
      <vt:lpstr>Arial</vt:lpstr>
      <vt:lpstr>Arial Narrow</vt:lpstr>
      <vt:lpstr>Calibri</vt:lpstr>
      <vt:lpstr>Consolas</vt:lpstr>
      <vt:lpstr>Courier New</vt:lpstr>
      <vt:lpstr>Times New Roman</vt:lpstr>
      <vt:lpstr>Tw Cen MT</vt:lpstr>
      <vt:lpstr>Wingdings</vt:lpstr>
      <vt:lpstr>Droplet</vt:lpstr>
      <vt:lpstr>CSIT 200</vt:lpstr>
      <vt:lpstr>first…… Turtle Examples</vt:lpstr>
      <vt:lpstr>XOR in Python?</vt:lpstr>
      <vt:lpstr>Switch Statements in Python?</vt:lpstr>
      <vt:lpstr>Other stuff!</vt:lpstr>
      <vt:lpstr>Overview – Week 4</vt:lpstr>
      <vt:lpstr>Overview – Week 4</vt:lpstr>
      <vt:lpstr>Loops: what are they?</vt:lpstr>
      <vt:lpstr>While statEment</vt:lpstr>
      <vt:lpstr>While statEment</vt:lpstr>
      <vt:lpstr>While statement</vt:lpstr>
      <vt:lpstr>While statement</vt:lpstr>
      <vt:lpstr>While statement</vt:lpstr>
      <vt:lpstr>While Loop examples</vt:lpstr>
      <vt:lpstr>Sentinel values</vt:lpstr>
      <vt:lpstr>Boolean controlled loop</vt:lpstr>
      <vt:lpstr>While loop summary</vt:lpstr>
      <vt:lpstr>While loop common errors</vt:lpstr>
      <vt:lpstr>Let’s not forget about storyboards</vt:lpstr>
      <vt:lpstr>Storyboard Example</vt:lpstr>
      <vt:lpstr>List what can go wrong!</vt:lpstr>
      <vt:lpstr>Decide how to exit the code</vt:lpstr>
      <vt:lpstr>The for loop</vt:lpstr>
      <vt:lpstr>The for loop</vt:lpstr>
      <vt:lpstr>For Loop</vt:lpstr>
      <vt:lpstr>For Loop</vt:lpstr>
      <vt:lpstr>Examples</vt:lpstr>
      <vt:lpstr>consideration</vt:lpstr>
      <vt:lpstr>For loop summary</vt:lpstr>
      <vt:lpstr>Nested Loops</vt:lpstr>
      <vt:lpstr>Nested loops</vt:lpstr>
      <vt:lpstr>Nested loops</vt:lpstr>
      <vt:lpstr>Nested loops</vt:lpstr>
      <vt:lpstr>Flowchart of a Nested Loop</vt:lpstr>
      <vt:lpstr>Nested loop examples</vt:lpstr>
      <vt:lpstr>Break and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200</dc:title>
  <dc:creator>Yang,Linda</dc:creator>
  <cp:lastModifiedBy>Yang,Linda</cp:lastModifiedBy>
  <cp:revision>67</cp:revision>
  <dcterms:created xsi:type="dcterms:W3CDTF">2019-06-26T16:45:07Z</dcterms:created>
  <dcterms:modified xsi:type="dcterms:W3CDTF">2019-09-15T17:47:35Z</dcterms:modified>
</cp:coreProperties>
</file>