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57"/>
  </p:notesMasterIdLst>
  <p:sldIdLst>
    <p:sldId id="256" r:id="rId2"/>
    <p:sldId id="257" r:id="rId3"/>
    <p:sldId id="374" r:id="rId4"/>
    <p:sldId id="380" r:id="rId5"/>
    <p:sldId id="381" r:id="rId6"/>
    <p:sldId id="382" r:id="rId7"/>
    <p:sldId id="383" r:id="rId8"/>
    <p:sldId id="384" r:id="rId9"/>
    <p:sldId id="387" r:id="rId10"/>
    <p:sldId id="388" r:id="rId11"/>
    <p:sldId id="385" r:id="rId12"/>
    <p:sldId id="386" r:id="rId13"/>
    <p:sldId id="389" r:id="rId14"/>
    <p:sldId id="390" r:id="rId15"/>
    <p:sldId id="391" r:id="rId16"/>
    <p:sldId id="394" r:id="rId17"/>
    <p:sldId id="392" r:id="rId18"/>
    <p:sldId id="395" r:id="rId19"/>
    <p:sldId id="393" r:id="rId20"/>
    <p:sldId id="396" r:id="rId21"/>
    <p:sldId id="397" r:id="rId22"/>
    <p:sldId id="398" r:id="rId23"/>
    <p:sldId id="399" r:id="rId24"/>
    <p:sldId id="400" r:id="rId25"/>
    <p:sldId id="401" r:id="rId26"/>
    <p:sldId id="402" r:id="rId27"/>
    <p:sldId id="403" r:id="rId28"/>
    <p:sldId id="404" r:id="rId29"/>
    <p:sldId id="405" r:id="rId30"/>
    <p:sldId id="406" r:id="rId31"/>
    <p:sldId id="407" r:id="rId32"/>
    <p:sldId id="408" r:id="rId33"/>
    <p:sldId id="409" r:id="rId34"/>
    <p:sldId id="410" r:id="rId35"/>
    <p:sldId id="411" r:id="rId36"/>
    <p:sldId id="412" r:id="rId37"/>
    <p:sldId id="413" r:id="rId38"/>
    <p:sldId id="414" r:id="rId39"/>
    <p:sldId id="415" r:id="rId40"/>
    <p:sldId id="416" r:id="rId41"/>
    <p:sldId id="417" r:id="rId42"/>
    <p:sldId id="418" r:id="rId43"/>
    <p:sldId id="419" r:id="rId44"/>
    <p:sldId id="420" r:id="rId45"/>
    <p:sldId id="421" r:id="rId46"/>
    <p:sldId id="422" r:id="rId47"/>
    <p:sldId id="423" r:id="rId48"/>
    <p:sldId id="424" r:id="rId49"/>
    <p:sldId id="425" r:id="rId50"/>
    <p:sldId id="426" r:id="rId51"/>
    <p:sldId id="427" r:id="rId52"/>
    <p:sldId id="428" r:id="rId53"/>
    <p:sldId id="429" r:id="rId54"/>
    <p:sldId id="430" r:id="rId55"/>
    <p:sldId id="431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C7E8F-8A47-4739-A879-E0D17DD9DFE1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9A6EE-5B1F-4A69-945B-24CD33D5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15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6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5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8157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55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9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18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37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45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1143000"/>
            <a:ext cx="10363200" cy="4985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715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643455"/>
            <a:ext cx="9753600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64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97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1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4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4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10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1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02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3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4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5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5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6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7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3399"/>
                </a:solidFill>
              </a:rPr>
              <a:t>CSIT 200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FF3399"/>
                </a:solidFill>
              </a:rPr>
              <a:t>Python Programming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>
                <a:solidFill>
                  <a:srgbClr val="FF3399"/>
                </a:solidFill>
              </a:rPr>
              <a:t>LinDa</a:t>
            </a:r>
            <a:r>
              <a:rPr lang="en-US" dirty="0" smtClean="0">
                <a:solidFill>
                  <a:srgbClr val="FF3399"/>
                </a:solidFill>
              </a:rPr>
              <a:t> Yang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FF3399"/>
                </a:solidFill>
              </a:rPr>
              <a:t>W-307</a:t>
            </a:r>
            <a:endParaRPr lang="en-US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400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837" y="143898"/>
            <a:ext cx="9993712" cy="5614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Testing and debugging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71600" y="1005840"/>
            <a:ext cx="9339943" cy="506838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3200" cap="none" dirty="0" smtClean="0">
              <a:ea typeface="ＭＳ Ｐゴシック" charset="0"/>
              <a:cs typeface="ＭＳ Ｐゴシック" charset="0"/>
            </a:endParaRPr>
          </a:p>
          <a:p>
            <a:r>
              <a:rPr lang="en-US" sz="2400" cap="none" dirty="0" smtClean="0"/>
              <a:t>Use the print() function to help you step through the code and debug any issues.</a:t>
            </a:r>
          </a:p>
          <a:p>
            <a:r>
              <a:rPr lang="en-US" sz="2400" cap="none" dirty="0" smtClean="0"/>
              <a:t>You can use print() with our without a debugger</a:t>
            </a:r>
            <a:r>
              <a:rPr lang="en-US" sz="2400" cap="none" dirty="0" smtClean="0"/>
              <a:t>.</a:t>
            </a:r>
            <a:endParaRPr lang="en-US" sz="2400" cap="none" dirty="0" smtClean="0"/>
          </a:p>
          <a:p>
            <a:endParaRPr lang="en-US" sz="2400" cap="none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34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837" y="143898"/>
            <a:ext cx="9993712" cy="5614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Testing and debugging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71600" y="1005840"/>
            <a:ext cx="9339943" cy="506838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cap="none" dirty="0" smtClean="0"/>
              <a:t># </a:t>
            </a:r>
            <a:r>
              <a:rPr lang="en-US" sz="2400" cap="none" dirty="0"/>
              <a:t>get input from the user</a:t>
            </a:r>
          </a:p>
          <a:p>
            <a:pPr marL="0" indent="0">
              <a:buNone/>
            </a:pPr>
            <a:r>
              <a:rPr lang="en-US" sz="2400" cap="none" dirty="0" err="1"/>
              <a:t>miles_driven</a:t>
            </a:r>
            <a:r>
              <a:rPr lang="en-US" sz="2400" cap="none" dirty="0"/>
              <a:t> = float(input("Enter miles driven:\t\t "))</a:t>
            </a:r>
          </a:p>
          <a:p>
            <a:pPr marL="0" indent="0">
              <a:buNone/>
            </a:pPr>
            <a:r>
              <a:rPr lang="en-US" sz="2400" cap="none" dirty="0" err="1"/>
              <a:t>gallons_used</a:t>
            </a:r>
            <a:r>
              <a:rPr lang="en-US" sz="2400" cap="none" dirty="0"/>
              <a:t> = float(input("Enter gallons of gas used:\t </a:t>
            </a:r>
            <a:r>
              <a:rPr lang="en-US" sz="2400" cap="none" dirty="0" smtClean="0"/>
              <a:t>"))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if </a:t>
            </a:r>
            <a:r>
              <a:rPr lang="en-US" sz="2400" cap="none" dirty="0" err="1"/>
              <a:t>miles_driven</a:t>
            </a:r>
            <a:r>
              <a:rPr lang="en-US" sz="2400" cap="none" dirty="0"/>
              <a:t> &lt;= 0:</a:t>
            </a:r>
          </a:p>
          <a:p>
            <a:pPr marL="0" indent="0">
              <a:buNone/>
            </a:pPr>
            <a:r>
              <a:rPr lang="en-US" sz="2400" cap="none" dirty="0"/>
              <a:t>    print("Miles driven must be greater than zero. Please try again.")</a:t>
            </a:r>
          </a:p>
          <a:p>
            <a:pPr marL="0" indent="0">
              <a:buNone/>
            </a:pPr>
            <a:r>
              <a:rPr lang="en-US" sz="2400" cap="none" dirty="0" err="1"/>
              <a:t>elif</a:t>
            </a:r>
            <a:r>
              <a:rPr lang="en-US" sz="2400" cap="none" dirty="0"/>
              <a:t> </a:t>
            </a:r>
            <a:r>
              <a:rPr lang="en-US" sz="2400" cap="none" dirty="0" err="1"/>
              <a:t>gallons_used</a:t>
            </a:r>
            <a:r>
              <a:rPr lang="en-US" sz="2400" cap="none" dirty="0"/>
              <a:t> &lt;= 0:</a:t>
            </a:r>
          </a:p>
          <a:p>
            <a:pPr marL="0" indent="0">
              <a:buNone/>
            </a:pPr>
            <a:r>
              <a:rPr lang="en-US" sz="2400" cap="none" dirty="0"/>
              <a:t>    print("Gallons used must be greater than zero. Please try again.")</a:t>
            </a:r>
          </a:p>
          <a:p>
            <a:pPr marL="0" indent="0">
              <a:buNone/>
            </a:pPr>
            <a:r>
              <a:rPr lang="en-US" sz="2400" cap="none" dirty="0"/>
              <a:t>else:</a:t>
            </a:r>
          </a:p>
          <a:p>
            <a:pPr marL="0" indent="0">
              <a:buNone/>
            </a:pPr>
            <a:r>
              <a:rPr lang="en-US" sz="2400" cap="none" dirty="0"/>
              <a:t>    # calculate and display miles per gallon</a:t>
            </a:r>
          </a:p>
          <a:p>
            <a:pPr marL="0" indent="0">
              <a:buNone/>
            </a:pPr>
            <a:r>
              <a:rPr lang="en-US" sz="2400" cap="none" dirty="0"/>
              <a:t>    mpg = round((</a:t>
            </a:r>
            <a:r>
              <a:rPr lang="en-US" sz="2400" cap="none" dirty="0" err="1"/>
              <a:t>miles_driven</a:t>
            </a:r>
            <a:r>
              <a:rPr lang="en-US" sz="2400" cap="none" dirty="0"/>
              <a:t> / </a:t>
            </a:r>
            <a:r>
              <a:rPr lang="en-US" sz="2400" cap="none" dirty="0" err="1"/>
              <a:t>gallons_used</a:t>
            </a:r>
            <a:r>
              <a:rPr lang="en-US" sz="2400" cap="none" dirty="0"/>
              <a:t>), 2)</a:t>
            </a:r>
          </a:p>
          <a:p>
            <a:pPr marL="0" indent="0">
              <a:buNone/>
            </a:pPr>
            <a:r>
              <a:rPr lang="en-US" sz="2400" cap="none" dirty="0"/>
              <a:t>    print("Miles Per Gallon:\t\t", mpg)</a:t>
            </a:r>
          </a:p>
          <a:p>
            <a:pPr marL="0" indent="0">
              <a:buNone/>
            </a:pPr>
            <a:endParaRPr lang="en-US" sz="2400" cap="none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40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837" y="143898"/>
            <a:ext cx="9993712" cy="5614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Testing and debugging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71600" y="1005840"/>
            <a:ext cx="9339943" cy="5068387"/>
          </a:xfrm>
        </p:spPr>
        <p:txBody>
          <a:bodyPr>
            <a:normAutofit fontScale="77500" lnSpcReduction="20000"/>
          </a:bodyPr>
          <a:lstStyle/>
          <a:p>
            <a:r>
              <a:rPr lang="en-US" sz="2400" cap="none" dirty="0" smtClean="0"/>
              <a:t>The former code showed just one pass through.  We want to do this until there is valid input.</a:t>
            </a:r>
            <a:endParaRPr lang="en-US" sz="2400" cap="none" dirty="0"/>
          </a:p>
          <a:p>
            <a:pPr marL="0" indent="0">
              <a:buNone/>
            </a:pPr>
            <a:r>
              <a:rPr lang="en-US" cap="none" dirty="0" smtClean="0"/>
              <a:t>again</a:t>
            </a:r>
            <a:r>
              <a:rPr lang="en-US" cap="none" dirty="0" smtClean="0"/>
              <a:t> = True</a:t>
            </a:r>
          </a:p>
          <a:p>
            <a:pPr marL="0" indent="0">
              <a:buNone/>
            </a:pPr>
            <a:r>
              <a:rPr lang="en-US" cap="none" dirty="0"/>
              <a:t>w</a:t>
            </a:r>
            <a:r>
              <a:rPr lang="en-US" cap="none" dirty="0" smtClean="0"/>
              <a:t>hile (again):</a:t>
            </a:r>
            <a:endParaRPr lang="en-US" cap="none" dirty="0" smtClean="0"/>
          </a:p>
          <a:p>
            <a:pPr marL="0" indent="0">
              <a:buNone/>
            </a:pPr>
            <a:r>
              <a:rPr lang="en-US" cap="none" dirty="0" smtClean="0"/>
              <a:t>   # </a:t>
            </a:r>
            <a:r>
              <a:rPr lang="en-US" cap="none" dirty="0"/>
              <a:t>get input from the user</a:t>
            </a:r>
          </a:p>
          <a:p>
            <a:pPr marL="0" indent="0">
              <a:buNone/>
            </a:pPr>
            <a:r>
              <a:rPr lang="en-US" cap="none" dirty="0" smtClean="0"/>
              <a:t>   </a:t>
            </a:r>
            <a:r>
              <a:rPr lang="en-US" cap="none" dirty="0" err="1" smtClean="0"/>
              <a:t>miles_driven</a:t>
            </a:r>
            <a:r>
              <a:rPr lang="en-US" cap="none" dirty="0" smtClean="0"/>
              <a:t> </a:t>
            </a:r>
            <a:r>
              <a:rPr lang="en-US" cap="none" dirty="0"/>
              <a:t>= float(input("Enter miles driven:\t\t "))</a:t>
            </a:r>
          </a:p>
          <a:p>
            <a:pPr marL="0" indent="0">
              <a:buNone/>
            </a:pPr>
            <a:r>
              <a:rPr lang="en-US" cap="none" dirty="0" smtClean="0"/>
              <a:t>   </a:t>
            </a:r>
            <a:r>
              <a:rPr lang="en-US" cap="none" dirty="0" err="1" smtClean="0"/>
              <a:t>gallons_used</a:t>
            </a:r>
            <a:r>
              <a:rPr lang="en-US" cap="none" dirty="0" smtClean="0"/>
              <a:t> </a:t>
            </a:r>
            <a:r>
              <a:rPr lang="en-US" cap="none" dirty="0"/>
              <a:t>= float(input("Enter gallons of gas used:\t </a:t>
            </a:r>
            <a:r>
              <a:rPr lang="en-US" cap="none" dirty="0" smtClean="0"/>
              <a:t>"))</a:t>
            </a:r>
            <a:endParaRPr lang="en-US" cap="none" dirty="0"/>
          </a:p>
          <a:p>
            <a:pPr marL="0" indent="0">
              <a:buNone/>
            </a:pPr>
            <a:r>
              <a:rPr lang="en-US" cap="none" dirty="0" smtClean="0"/>
              <a:t>   if </a:t>
            </a:r>
            <a:r>
              <a:rPr lang="en-US" cap="none" dirty="0" err="1"/>
              <a:t>miles_driven</a:t>
            </a:r>
            <a:r>
              <a:rPr lang="en-US" cap="none" dirty="0"/>
              <a:t> &lt;= </a:t>
            </a:r>
            <a:r>
              <a:rPr lang="en-US" cap="none" dirty="0" smtClean="0"/>
              <a:t>0 or </a:t>
            </a:r>
            <a:r>
              <a:rPr lang="en-US" cap="none" dirty="0" err="1" smtClean="0"/>
              <a:t>gallons_use</a:t>
            </a:r>
            <a:r>
              <a:rPr lang="en-US" cap="none" dirty="0" smtClean="0"/>
              <a:t> &lt;= 0:</a:t>
            </a:r>
            <a:endParaRPr lang="en-US" cap="none" dirty="0"/>
          </a:p>
          <a:p>
            <a:pPr marL="0" indent="0">
              <a:buNone/>
            </a:pPr>
            <a:r>
              <a:rPr lang="en-US" cap="none" dirty="0"/>
              <a:t>    </a:t>
            </a:r>
            <a:r>
              <a:rPr lang="en-US" cap="none" dirty="0" smtClean="0"/>
              <a:t>   print</a:t>
            </a:r>
            <a:r>
              <a:rPr lang="en-US" cap="none" dirty="0"/>
              <a:t>("Miles </a:t>
            </a:r>
            <a:r>
              <a:rPr lang="en-US" cap="none" dirty="0" smtClean="0"/>
              <a:t>driven or gallons used </a:t>
            </a:r>
            <a:r>
              <a:rPr lang="en-US" cap="none" dirty="0"/>
              <a:t>must be greater than zero. Please try again</a:t>
            </a:r>
            <a:r>
              <a:rPr lang="en-US" cap="none" dirty="0" smtClean="0"/>
              <a:t>.")</a:t>
            </a:r>
            <a:endParaRPr lang="en-US" cap="none" dirty="0"/>
          </a:p>
          <a:p>
            <a:pPr marL="0" indent="0">
              <a:buNone/>
            </a:pPr>
            <a:r>
              <a:rPr lang="en-US" cap="none" dirty="0" smtClean="0"/>
              <a:t>   else:</a:t>
            </a:r>
          </a:p>
          <a:p>
            <a:pPr marL="0" indent="0">
              <a:buNone/>
            </a:pPr>
            <a:r>
              <a:rPr lang="en-US" cap="none" dirty="0"/>
              <a:t> </a:t>
            </a:r>
            <a:r>
              <a:rPr lang="en-US" cap="none" dirty="0" smtClean="0"/>
              <a:t>     again = False</a:t>
            </a:r>
            <a:endParaRPr lang="en-US" cap="none" dirty="0"/>
          </a:p>
          <a:p>
            <a:pPr marL="0" indent="0">
              <a:buNone/>
            </a:pPr>
            <a:r>
              <a:rPr lang="en-US" cap="none" dirty="0"/>
              <a:t>   </a:t>
            </a:r>
            <a:r>
              <a:rPr lang="en-US" cap="none" dirty="0" smtClean="0"/>
              <a:t>    </a:t>
            </a:r>
            <a:r>
              <a:rPr lang="en-US" cap="none" dirty="0"/>
              <a:t># calculate and display miles per gallon</a:t>
            </a:r>
          </a:p>
          <a:p>
            <a:pPr marL="0" indent="0">
              <a:buNone/>
            </a:pPr>
            <a:r>
              <a:rPr lang="en-US" cap="none" dirty="0"/>
              <a:t>   </a:t>
            </a:r>
            <a:r>
              <a:rPr lang="en-US" cap="none" dirty="0" smtClean="0"/>
              <a:t>    </a:t>
            </a:r>
            <a:r>
              <a:rPr lang="en-US" cap="none" dirty="0"/>
              <a:t>mpg = round((</a:t>
            </a:r>
            <a:r>
              <a:rPr lang="en-US" cap="none" dirty="0" err="1"/>
              <a:t>miles_driven</a:t>
            </a:r>
            <a:r>
              <a:rPr lang="en-US" cap="none" dirty="0"/>
              <a:t> / </a:t>
            </a:r>
            <a:r>
              <a:rPr lang="en-US" cap="none" dirty="0" err="1"/>
              <a:t>gallons_used</a:t>
            </a:r>
            <a:r>
              <a:rPr lang="en-US" cap="none" dirty="0"/>
              <a:t>), 2)</a:t>
            </a:r>
          </a:p>
          <a:p>
            <a:pPr marL="0" indent="0">
              <a:buNone/>
            </a:pPr>
            <a:r>
              <a:rPr lang="en-US" cap="none" dirty="0"/>
              <a:t>    </a:t>
            </a:r>
            <a:r>
              <a:rPr lang="en-US" cap="none" dirty="0" smtClean="0"/>
              <a:t>   print</a:t>
            </a:r>
            <a:r>
              <a:rPr lang="en-US" cap="none" dirty="0"/>
              <a:t>("Miles Per Gallon:\t\t", mpg</a:t>
            </a:r>
            <a:r>
              <a:rPr lang="en-US" cap="none" dirty="0" smtClean="0"/>
              <a:t>)</a:t>
            </a:r>
          </a:p>
          <a:p>
            <a:pPr marL="0" indent="0">
              <a:buNone/>
            </a:pPr>
            <a:endParaRPr lang="en-US" cap="none" dirty="0"/>
          </a:p>
          <a:p>
            <a:endParaRPr lang="en-US" cap="non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48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837" y="143898"/>
            <a:ext cx="9993712" cy="5614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Testing and debugging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71600" y="1005840"/>
            <a:ext cx="9339943" cy="50683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cap="none" dirty="0" smtClean="0"/>
              <a:t>OR</a:t>
            </a:r>
            <a:endParaRPr lang="en-US" sz="2400" cap="none" dirty="0"/>
          </a:p>
          <a:p>
            <a:pPr marL="0" indent="0">
              <a:buNone/>
            </a:pPr>
            <a:r>
              <a:rPr lang="en-US" cap="none" dirty="0" err="1" smtClean="0"/>
              <a:t>miles_driven</a:t>
            </a:r>
            <a:r>
              <a:rPr lang="en-US" cap="none" dirty="0" smtClean="0"/>
              <a:t> </a:t>
            </a:r>
            <a:r>
              <a:rPr lang="en-US" cap="none" dirty="0"/>
              <a:t>= float(input("Enter miles driven:\t\t "))</a:t>
            </a:r>
          </a:p>
          <a:p>
            <a:pPr marL="0" indent="0">
              <a:buNone/>
            </a:pPr>
            <a:r>
              <a:rPr lang="en-US" cap="none" dirty="0" err="1" smtClean="0"/>
              <a:t>gallons_used</a:t>
            </a:r>
            <a:r>
              <a:rPr lang="en-US" cap="none" dirty="0" smtClean="0"/>
              <a:t> </a:t>
            </a:r>
            <a:r>
              <a:rPr lang="en-US" cap="none" dirty="0"/>
              <a:t>= float(input("Enter gallons of gas used:\t </a:t>
            </a:r>
            <a:r>
              <a:rPr lang="en-US" cap="none" dirty="0" smtClean="0"/>
              <a:t>"))</a:t>
            </a:r>
            <a:endParaRPr lang="en-US" cap="none" dirty="0" smtClean="0"/>
          </a:p>
          <a:p>
            <a:pPr marL="0" indent="0">
              <a:buNone/>
            </a:pPr>
            <a:r>
              <a:rPr lang="en-US" cap="none" dirty="0"/>
              <a:t>w</a:t>
            </a:r>
            <a:r>
              <a:rPr lang="en-US" cap="none" dirty="0" smtClean="0"/>
              <a:t>hile </a:t>
            </a:r>
            <a:r>
              <a:rPr lang="en-US" cap="none" dirty="0" err="1" smtClean="0"/>
              <a:t>miles_driven</a:t>
            </a:r>
            <a:r>
              <a:rPr lang="en-US" cap="none" dirty="0" smtClean="0"/>
              <a:t> &lt;= 0 or </a:t>
            </a:r>
            <a:r>
              <a:rPr lang="en-US" cap="none" dirty="0" err="1" smtClean="0"/>
              <a:t>gallons_used</a:t>
            </a:r>
            <a:r>
              <a:rPr lang="en-US" cap="none" dirty="0" smtClean="0"/>
              <a:t> &lt;= 0 :</a:t>
            </a:r>
          </a:p>
          <a:p>
            <a:pPr marL="0" indent="0">
              <a:buNone/>
            </a:pPr>
            <a:r>
              <a:rPr lang="en-US" cap="none" dirty="0" smtClean="0"/>
              <a:t>    print</a:t>
            </a:r>
            <a:r>
              <a:rPr lang="en-US" cap="none" dirty="0"/>
              <a:t>("Miles driven or gallons used must be greater than zero. Please try again</a:t>
            </a:r>
            <a:r>
              <a:rPr lang="en-US" cap="none" dirty="0" smtClean="0"/>
              <a:t>.")</a:t>
            </a:r>
            <a:endParaRPr lang="en-US" cap="none" dirty="0" smtClean="0"/>
          </a:p>
          <a:p>
            <a:pPr marL="0" indent="0">
              <a:buNone/>
            </a:pPr>
            <a:r>
              <a:rPr lang="en-US" cap="none" dirty="0" smtClean="0"/>
              <a:t>   # </a:t>
            </a:r>
            <a:r>
              <a:rPr lang="en-US" cap="none" dirty="0"/>
              <a:t>get input from the user</a:t>
            </a:r>
          </a:p>
          <a:p>
            <a:pPr marL="0" indent="0">
              <a:buNone/>
            </a:pPr>
            <a:r>
              <a:rPr lang="en-US" cap="none" dirty="0" smtClean="0"/>
              <a:t>   </a:t>
            </a:r>
            <a:r>
              <a:rPr lang="en-US" cap="none" dirty="0" err="1" smtClean="0"/>
              <a:t>miles_driven</a:t>
            </a:r>
            <a:r>
              <a:rPr lang="en-US" cap="none" dirty="0" smtClean="0"/>
              <a:t> </a:t>
            </a:r>
            <a:r>
              <a:rPr lang="en-US" cap="none" dirty="0"/>
              <a:t>= float(input("Enter miles driven:\t\t "))</a:t>
            </a:r>
          </a:p>
          <a:p>
            <a:pPr marL="0" indent="0">
              <a:buNone/>
            </a:pPr>
            <a:r>
              <a:rPr lang="en-US" cap="none" dirty="0" smtClean="0"/>
              <a:t>   </a:t>
            </a:r>
            <a:r>
              <a:rPr lang="en-US" cap="none" dirty="0" err="1" smtClean="0"/>
              <a:t>gallons_used</a:t>
            </a:r>
            <a:r>
              <a:rPr lang="en-US" cap="none" dirty="0" smtClean="0"/>
              <a:t> </a:t>
            </a:r>
            <a:r>
              <a:rPr lang="en-US" cap="none" dirty="0"/>
              <a:t>= float(input("Enter gallons of gas used:\t </a:t>
            </a:r>
            <a:r>
              <a:rPr lang="en-US" cap="none" dirty="0" smtClean="0"/>
              <a:t>"))</a:t>
            </a:r>
            <a:endParaRPr lang="en-US" cap="none" dirty="0"/>
          </a:p>
          <a:p>
            <a:pPr marL="0" indent="0">
              <a:buNone/>
            </a:pPr>
            <a:r>
              <a:rPr lang="en-US" cap="none" dirty="0" smtClean="0"/>
              <a:t># now we have valid values</a:t>
            </a:r>
          </a:p>
          <a:p>
            <a:pPr marL="0" indent="0">
              <a:buNone/>
            </a:pPr>
            <a:r>
              <a:rPr lang="en-US" cap="none" dirty="0" smtClean="0"/>
              <a:t># </a:t>
            </a:r>
            <a:r>
              <a:rPr lang="en-US" cap="none" dirty="0"/>
              <a:t>calculate and display miles per </a:t>
            </a:r>
            <a:r>
              <a:rPr lang="en-US" cap="none" dirty="0" smtClean="0"/>
              <a:t>gallon</a:t>
            </a:r>
          </a:p>
          <a:p>
            <a:pPr marL="0" indent="0">
              <a:buNone/>
            </a:pPr>
            <a:r>
              <a:rPr lang="en-US" cap="none" dirty="0" smtClean="0"/>
              <a:t> </a:t>
            </a:r>
            <a:r>
              <a:rPr lang="en-US" cap="none" dirty="0"/>
              <a:t>mpg = round((</a:t>
            </a:r>
            <a:r>
              <a:rPr lang="en-US" cap="none" dirty="0" err="1"/>
              <a:t>miles_driven</a:t>
            </a:r>
            <a:r>
              <a:rPr lang="en-US" cap="none" dirty="0"/>
              <a:t> / </a:t>
            </a:r>
            <a:r>
              <a:rPr lang="en-US" cap="none" dirty="0" err="1"/>
              <a:t>gallons_used</a:t>
            </a:r>
            <a:r>
              <a:rPr lang="en-US" cap="none" dirty="0"/>
              <a:t>), 2)</a:t>
            </a:r>
          </a:p>
          <a:p>
            <a:pPr marL="0" indent="0">
              <a:buNone/>
            </a:pPr>
            <a:r>
              <a:rPr lang="en-US" cap="none" dirty="0"/>
              <a:t> </a:t>
            </a:r>
            <a:r>
              <a:rPr lang="en-US" cap="none" dirty="0" smtClean="0"/>
              <a:t>print</a:t>
            </a:r>
            <a:r>
              <a:rPr lang="en-US" cap="none" dirty="0"/>
              <a:t>("Miles Per Gallon:\t\t", mpg</a:t>
            </a:r>
            <a:r>
              <a:rPr lang="en-US" cap="none" dirty="0" smtClean="0"/>
              <a:t>)</a:t>
            </a:r>
          </a:p>
          <a:p>
            <a:pPr marL="0" indent="0">
              <a:buNone/>
            </a:pPr>
            <a:endParaRPr lang="en-US" cap="none" dirty="0"/>
          </a:p>
          <a:p>
            <a:endParaRPr lang="en-US" cap="non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23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837" y="143898"/>
            <a:ext cx="9993712" cy="5614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Testing and debugging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71600" y="1005840"/>
            <a:ext cx="9339943" cy="50683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cap="none" dirty="0" smtClean="0"/>
              <a:t>OR    using a sentinel</a:t>
            </a:r>
            <a:endParaRPr lang="en-US" sz="2400" cap="none" dirty="0"/>
          </a:p>
          <a:p>
            <a:pPr marL="0" indent="0">
              <a:buNone/>
            </a:pPr>
            <a:r>
              <a:rPr lang="en-US" cap="none" dirty="0" err="1" smtClean="0"/>
              <a:t>miles_driven</a:t>
            </a:r>
            <a:r>
              <a:rPr lang="en-US" cap="none" dirty="0" smtClean="0"/>
              <a:t> </a:t>
            </a:r>
            <a:r>
              <a:rPr lang="en-US" cap="none" dirty="0"/>
              <a:t>= </a:t>
            </a:r>
            <a:r>
              <a:rPr lang="en-US" cap="none" dirty="0" smtClean="0"/>
              <a:t>0</a:t>
            </a:r>
            <a:endParaRPr lang="en-US" cap="none" dirty="0"/>
          </a:p>
          <a:p>
            <a:pPr marL="0" indent="0">
              <a:buNone/>
            </a:pPr>
            <a:r>
              <a:rPr lang="en-US" cap="none" dirty="0" err="1" smtClean="0"/>
              <a:t>gallons_used</a:t>
            </a:r>
            <a:r>
              <a:rPr lang="en-US" cap="none" dirty="0" smtClean="0"/>
              <a:t> </a:t>
            </a:r>
            <a:r>
              <a:rPr lang="en-US" cap="none" dirty="0"/>
              <a:t>= </a:t>
            </a:r>
            <a:r>
              <a:rPr lang="en-US" cap="none" dirty="0" smtClean="0"/>
              <a:t>0</a:t>
            </a:r>
          </a:p>
          <a:p>
            <a:pPr marL="0" indent="0">
              <a:buNone/>
            </a:pPr>
            <a:r>
              <a:rPr lang="en-US" cap="none" dirty="0" smtClean="0"/>
              <a:t>continue = ‘y’</a:t>
            </a:r>
          </a:p>
          <a:p>
            <a:pPr marL="0" indent="0">
              <a:buNone/>
            </a:pPr>
            <a:r>
              <a:rPr lang="en-US" cap="none" dirty="0"/>
              <a:t>w</a:t>
            </a:r>
            <a:r>
              <a:rPr lang="en-US" cap="none" dirty="0" smtClean="0"/>
              <a:t>hile </a:t>
            </a:r>
            <a:r>
              <a:rPr lang="en-US" cap="none" dirty="0" err="1" smtClean="0"/>
              <a:t>continue.lower</a:t>
            </a:r>
            <a:r>
              <a:rPr lang="en-US" cap="none" dirty="0" smtClean="0"/>
              <a:t>()</a:t>
            </a:r>
            <a:r>
              <a:rPr lang="en-US" cap="none" dirty="0" smtClean="0"/>
              <a:t> == ‘y’:</a:t>
            </a:r>
          </a:p>
          <a:p>
            <a:pPr marL="0" indent="0">
              <a:buNone/>
            </a:pPr>
            <a:r>
              <a:rPr lang="en-US" cap="none" dirty="0" smtClean="0"/>
              <a:t>    </a:t>
            </a:r>
            <a:r>
              <a:rPr lang="en-US" cap="none" dirty="0" err="1" smtClean="0"/>
              <a:t>miles_driven</a:t>
            </a:r>
            <a:r>
              <a:rPr lang="en-US" cap="none" dirty="0" smtClean="0"/>
              <a:t> </a:t>
            </a:r>
            <a:r>
              <a:rPr lang="en-US" cap="none" dirty="0"/>
              <a:t>= float(input("Enter miles driven:\t\t "))</a:t>
            </a:r>
          </a:p>
          <a:p>
            <a:pPr marL="0" indent="0">
              <a:buNone/>
            </a:pPr>
            <a:r>
              <a:rPr lang="en-US" cap="none" dirty="0"/>
              <a:t>   </a:t>
            </a:r>
            <a:r>
              <a:rPr lang="en-US" cap="none" dirty="0" smtClean="0"/>
              <a:t> </a:t>
            </a:r>
            <a:r>
              <a:rPr lang="en-US" cap="none" dirty="0" err="1" smtClean="0"/>
              <a:t>gallons_used</a:t>
            </a:r>
            <a:r>
              <a:rPr lang="en-US" cap="none" dirty="0" smtClean="0"/>
              <a:t> </a:t>
            </a:r>
            <a:r>
              <a:rPr lang="en-US" cap="none" dirty="0"/>
              <a:t>= float(input("Enter gallons of gas used:\t "))</a:t>
            </a:r>
            <a:endParaRPr lang="en-US" cap="none" dirty="0" smtClean="0"/>
          </a:p>
          <a:p>
            <a:pPr marL="0" indent="0">
              <a:buNone/>
            </a:pPr>
            <a:r>
              <a:rPr lang="en-US" cap="none" dirty="0" smtClean="0"/>
              <a:t>     if </a:t>
            </a:r>
            <a:r>
              <a:rPr lang="en-US" cap="none" dirty="0" err="1" smtClean="0"/>
              <a:t>miles_driven</a:t>
            </a:r>
            <a:r>
              <a:rPr lang="en-US" cap="none" dirty="0" smtClean="0"/>
              <a:t> &lt;= 0 or </a:t>
            </a:r>
            <a:r>
              <a:rPr lang="en-US" cap="none" dirty="0" err="1" smtClean="0"/>
              <a:t>gallons_used</a:t>
            </a:r>
            <a:r>
              <a:rPr lang="en-US" cap="none" dirty="0" smtClean="0"/>
              <a:t> &lt;= 0 :</a:t>
            </a:r>
          </a:p>
          <a:p>
            <a:pPr marL="0" indent="0">
              <a:buNone/>
            </a:pPr>
            <a:r>
              <a:rPr lang="en-US" cap="none" dirty="0" smtClean="0"/>
              <a:t>         print</a:t>
            </a:r>
            <a:r>
              <a:rPr lang="en-US" cap="none" dirty="0"/>
              <a:t>("Miles driven or gallons used must be greater than zero. Please try again</a:t>
            </a:r>
            <a:r>
              <a:rPr lang="en-US" cap="none" dirty="0" smtClean="0"/>
              <a:t>.")</a:t>
            </a:r>
            <a:endParaRPr lang="en-US" cap="none" dirty="0" smtClean="0"/>
          </a:p>
          <a:p>
            <a:pPr marL="0" indent="0">
              <a:buNone/>
            </a:pPr>
            <a:r>
              <a:rPr lang="en-US" cap="none" dirty="0" smtClean="0"/>
              <a:t>     else:</a:t>
            </a:r>
          </a:p>
          <a:p>
            <a:pPr marL="0" indent="0">
              <a:buNone/>
            </a:pPr>
            <a:r>
              <a:rPr lang="en-US" cap="none" dirty="0" smtClean="0"/>
              <a:t>         # </a:t>
            </a:r>
            <a:r>
              <a:rPr lang="en-US" cap="none" dirty="0"/>
              <a:t>calculate and display miles per gallon</a:t>
            </a:r>
          </a:p>
          <a:p>
            <a:pPr marL="0" indent="0">
              <a:buNone/>
            </a:pPr>
            <a:r>
              <a:rPr lang="en-US" cap="none" dirty="0" smtClean="0"/>
              <a:t>          mpg </a:t>
            </a:r>
            <a:r>
              <a:rPr lang="en-US" cap="none" dirty="0"/>
              <a:t>= round((</a:t>
            </a:r>
            <a:r>
              <a:rPr lang="en-US" cap="none" dirty="0" err="1"/>
              <a:t>miles_driven</a:t>
            </a:r>
            <a:r>
              <a:rPr lang="en-US" cap="none" dirty="0"/>
              <a:t> / </a:t>
            </a:r>
            <a:r>
              <a:rPr lang="en-US" cap="none" dirty="0" err="1"/>
              <a:t>gallons_used</a:t>
            </a:r>
            <a:r>
              <a:rPr lang="en-US" cap="none" dirty="0"/>
              <a:t>), 2)</a:t>
            </a:r>
          </a:p>
          <a:p>
            <a:pPr marL="0" indent="0">
              <a:buNone/>
            </a:pPr>
            <a:r>
              <a:rPr lang="en-US" cap="none" dirty="0" smtClean="0"/>
              <a:t>         </a:t>
            </a:r>
            <a:r>
              <a:rPr lang="en-US" cap="none" dirty="0"/>
              <a:t>print("Miles Per Gallon:\t\t", mpg</a:t>
            </a:r>
            <a:r>
              <a:rPr lang="en-US" cap="none" dirty="0" smtClean="0"/>
              <a:t>)</a:t>
            </a:r>
          </a:p>
          <a:p>
            <a:pPr marL="0" indent="0">
              <a:buNone/>
            </a:pPr>
            <a:r>
              <a:rPr lang="en-US" cap="none" dirty="0"/>
              <a:t> </a:t>
            </a:r>
            <a:r>
              <a:rPr lang="en-US" cap="none" dirty="0" smtClean="0"/>
              <a:t>  continue = input(“Do you want to continue:? (y/n): “)</a:t>
            </a:r>
          </a:p>
          <a:p>
            <a:pPr marL="0" indent="0">
              <a:buNone/>
            </a:pPr>
            <a:r>
              <a:rPr lang="en-US" cap="none" dirty="0"/>
              <a:t>p</a:t>
            </a:r>
            <a:r>
              <a:rPr lang="en-US" cap="none" dirty="0" smtClean="0"/>
              <a:t>rint(“\</a:t>
            </a:r>
            <a:r>
              <a:rPr lang="en-US" cap="none" dirty="0" err="1" smtClean="0"/>
              <a:t>nBye</a:t>
            </a:r>
            <a:r>
              <a:rPr lang="en-US" cap="none" dirty="0" smtClean="0"/>
              <a:t> for now!”)</a:t>
            </a:r>
            <a:endParaRPr lang="en-US" cap="none" dirty="0"/>
          </a:p>
          <a:p>
            <a:pPr marL="0" indent="0">
              <a:buNone/>
            </a:pPr>
            <a:endParaRPr lang="en-US" cap="none" dirty="0"/>
          </a:p>
          <a:p>
            <a:endParaRPr lang="en-US" cap="non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69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837" y="143898"/>
            <a:ext cx="9993712" cy="5614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Lists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71600" y="1005840"/>
            <a:ext cx="9339943" cy="5068387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400" cap="none" dirty="0" smtClean="0"/>
              <a:t>Stores a collection of items</a:t>
            </a:r>
          </a:p>
          <a:p>
            <a:pPr marL="342900" indent="-342900"/>
            <a:r>
              <a:rPr lang="en-US" sz="2400" cap="none" dirty="0" smtClean="0"/>
              <a:t>Data structure known as a sequence</a:t>
            </a:r>
          </a:p>
          <a:p>
            <a:pPr marL="342900" indent="-342900"/>
            <a:r>
              <a:rPr lang="en-US" sz="2400" cap="none" dirty="0" smtClean="0"/>
              <a:t>In some languages this is referred to as an array and the items are considered elements</a:t>
            </a:r>
          </a:p>
          <a:p>
            <a:pPr marL="342900" indent="-342900"/>
            <a:r>
              <a:rPr lang="en-US" sz="2400" cap="none" dirty="0" smtClean="0"/>
              <a:t>But… there are differences</a:t>
            </a:r>
          </a:p>
          <a:p>
            <a:pPr marL="342900" indent="-342900"/>
            <a:endParaRPr lang="en-US" sz="2400" cap="none" dirty="0"/>
          </a:p>
          <a:p>
            <a:pPr marL="0" indent="0">
              <a:buNone/>
            </a:pPr>
            <a:r>
              <a:rPr lang="en-US" sz="2400" cap="none" dirty="0" smtClean="0"/>
              <a:t>A list is a container that stores a sequence of values.</a:t>
            </a:r>
            <a:endParaRPr lang="en-US" cap="none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31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837" y="143898"/>
            <a:ext cx="9993712" cy="5614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Lists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71600" y="1005840"/>
            <a:ext cx="9339943" cy="5068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A list is a container that stores a sequence of values</a:t>
            </a:r>
            <a:r>
              <a:rPr lang="en-US" sz="2400" cap="none" dirty="0" smtClean="0"/>
              <a:t>. </a:t>
            </a:r>
            <a:r>
              <a:rPr lang="en-US" cap="none" dirty="0" smtClean="0"/>
              <a:t>( </a:t>
            </a:r>
            <a:r>
              <a:rPr lang="en-US" i="1" cap="none" dirty="0" smtClean="0"/>
              <a:t>lists, strings are classes </a:t>
            </a:r>
            <a:r>
              <a:rPr lang="en-US" cap="none" dirty="0" smtClean="0"/>
              <a:t>)</a:t>
            </a:r>
            <a:endParaRPr lang="en-US" cap="none" dirty="0"/>
          </a:p>
          <a:p>
            <a:pPr marL="0" indent="0">
              <a:buNone/>
            </a:pPr>
            <a:endParaRPr lang="en-US" sz="2400" cap="none" dirty="0" smtClean="0"/>
          </a:p>
          <a:p>
            <a:pPr marL="342900" indent="-342900"/>
            <a:r>
              <a:rPr lang="en-US" sz="2400" cap="none" dirty="0" smtClean="0"/>
              <a:t>Lists and strings are both sequences</a:t>
            </a:r>
          </a:p>
          <a:p>
            <a:pPr marL="342900" indent="-342900"/>
            <a:r>
              <a:rPr lang="en-US" sz="2400" cap="none" dirty="0" smtClean="0"/>
              <a:t>The [] operator can be used to access an element in the sequence</a:t>
            </a:r>
          </a:p>
          <a:p>
            <a:pPr marL="342900" indent="-342900"/>
            <a:r>
              <a:rPr lang="en-US" sz="2400" cap="none" dirty="0" smtClean="0"/>
              <a:t>Lists </a:t>
            </a:r>
            <a:r>
              <a:rPr lang="en-US" sz="2400" cap="none" dirty="0" err="1" smtClean="0"/>
              <a:t>cn</a:t>
            </a:r>
            <a:r>
              <a:rPr lang="en-US" sz="2400" cap="none" dirty="0" smtClean="0"/>
              <a:t> hold values of any type</a:t>
            </a:r>
          </a:p>
          <a:p>
            <a:pPr marL="342900" indent="-342900"/>
            <a:r>
              <a:rPr lang="en-US" sz="2400" cap="none" dirty="0" smtClean="0"/>
              <a:t>Strings are only sequences of characters</a:t>
            </a:r>
          </a:p>
          <a:p>
            <a:pPr marL="342900" indent="-342900"/>
            <a:r>
              <a:rPr lang="en-US" sz="2400" cap="none" dirty="0" smtClean="0"/>
              <a:t>String are immutable – you cannot change the characters in the sequence</a:t>
            </a:r>
          </a:p>
          <a:p>
            <a:pPr marL="342900" indent="-342900"/>
            <a:r>
              <a:rPr lang="en-US" sz="2400" cap="none" dirty="0" smtClean="0"/>
              <a:t>Lists are mutable… you can replace elements</a:t>
            </a:r>
          </a:p>
          <a:p>
            <a:pPr marL="342900" indent="-342900"/>
            <a:endParaRPr lang="en-US" sz="2400" cap="non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12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837" y="143898"/>
            <a:ext cx="9993712" cy="5614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Creating lists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71600" y="1005840"/>
            <a:ext cx="9339943" cy="5068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 smtClean="0">
                <a:solidFill>
                  <a:srgbClr val="FF3399"/>
                </a:solidFill>
              </a:rPr>
              <a:t>Syntax to create lists:</a:t>
            </a:r>
          </a:p>
          <a:p>
            <a:pPr marL="457200" lvl="1" indent="0">
              <a:buNone/>
            </a:pPr>
            <a:r>
              <a:rPr lang="en-US" sz="2200" cap="none" dirty="0" err="1" smtClean="0"/>
              <a:t>my_list</a:t>
            </a:r>
            <a:r>
              <a:rPr lang="en-US" sz="2200" cap="none" dirty="0" smtClean="0"/>
              <a:t> = [element1, element2, …, element]</a:t>
            </a:r>
          </a:p>
          <a:p>
            <a:pPr marL="0" indent="0">
              <a:buNone/>
            </a:pPr>
            <a:r>
              <a:rPr lang="en-US" sz="2400" cap="none" dirty="0" smtClean="0">
                <a:solidFill>
                  <a:srgbClr val="FF3399"/>
                </a:solidFill>
              </a:rPr>
              <a:t>Code to create lists: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sz="2000" cap="none" dirty="0"/>
              <a:t>v</a:t>
            </a:r>
            <a:r>
              <a:rPr lang="en-US" sz="2000" cap="none" dirty="0" smtClean="0"/>
              <a:t>alues = [32.3, 61.8, 78.4, 89.1, 105.8]   # 5 float values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sz="2000" cap="none" dirty="0"/>
              <a:t>i</a:t>
            </a:r>
            <a:r>
              <a:rPr lang="en-US" sz="2000" cap="none" dirty="0" smtClean="0"/>
              <a:t>nventory = [“staff”, “hat”, “shoes”]           # 3 string values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sz="2000" cap="none" dirty="0"/>
              <a:t>m</a:t>
            </a:r>
            <a:r>
              <a:rPr lang="en-US" sz="2000" cap="none" dirty="0" smtClean="0"/>
              <a:t>ovie = [“A Star is Born”, 2018, 19.99]    # string, </a:t>
            </a:r>
            <a:r>
              <a:rPr lang="en-US" sz="2000" cap="none" dirty="0" err="1" smtClean="0"/>
              <a:t>int</a:t>
            </a:r>
            <a:r>
              <a:rPr lang="en-US" sz="2000" cap="none" dirty="0" smtClean="0"/>
              <a:t>, float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sz="2000" cap="none" dirty="0" err="1"/>
              <a:t>t</a:t>
            </a:r>
            <a:r>
              <a:rPr lang="en-US" sz="2000" cap="none" dirty="0" err="1" smtClean="0"/>
              <a:t>est_scores</a:t>
            </a:r>
            <a:r>
              <a:rPr lang="en-US" sz="2000" cap="none" dirty="0" smtClean="0"/>
              <a:t> = []                                        # an empty list</a:t>
            </a:r>
          </a:p>
          <a:p>
            <a:pPr marL="457200" lvl="2" indent="0">
              <a:spcBef>
                <a:spcPts val="0"/>
              </a:spcBef>
              <a:buNone/>
            </a:pPr>
            <a:endParaRPr lang="en-US" sz="2000" cap="none" dirty="0" smtClean="0"/>
          </a:p>
        </p:txBody>
      </p:sp>
      <p:sp>
        <p:nvSpPr>
          <p:cNvPr id="4" name="AutoShape 2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15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837" y="143898"/>
            <a:ext cx="9993712" cy="5614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Creating lists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71600" y="1005840"/>
            <a:ext cx="9339943" cy="5068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 smtClean="0">
                <a:solidFill>
                  <a:srgbClr val="FF3399"/>
                </a:solidFill>
              </a:rPr>
              <a:t>Syntax to create lists:</a:t>
            </a:r>
          </a:p>
          <a:p>
            <a:pPr marL="457200" lvl="1" indent="0">
              <a:buNone/>
            </a:pPr>
            <a:r>
              <a:rPr lang="en-US" sz="2200" cap="none" dirty="0" err="1" smtClean="0"/>
              <a:t>my_list</a:t>
            </a:r>
            <a:r>
              <a:rPr lang="en-US" sz="2200" cap="none" dirty="0" smtClean="0"/>
              <a:t> = [element1, element2, …, element]</a:t>
            </a:r>
          </a:p>
          <a:p>
            <a:pPr marL="0" indent="0">
              <a:buNone/>
            </a:pPr>
            <a:r>
              <a:rPr lang="en-US" sz="2400" cap="none" dirty="0" smtClean="0">
                <a:solidFill>
                  <a:srgbClr val="FF3399"/>
                </a:solidFill>
              </a:rPr>
              <a:t>Code to create lists: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sz="2000" cap="none" dirty="0"/>
              <a:t>v</a:t>
            </a:r>
            <a:r>
              <a:rPr lang="en-US" sz="2000" cap="none" dirty="0" smtClean="0"/>
              <a:t>alues = [32.3, 61.8, 78.4, 89.1, 105.8]   # 5 float values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sz="2000" cap="none" dirty="0"/>
              <a:t>i</a:t>
            </a:r>
            <a:r>
              <a:rPr lang="en-US" sz="2000" cap="none" dirty="0" smtClean="0"/>
              <a:t>nventory = [“staff”, “hat”, “shoes”]           # 3 string values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sz="2000" cap="none" dirty="0"/>
              <a:t>m</a:t>
            </a:r>
            <a:r>
              <a:rPr lang="en-US" sz="2000" cap="none" dirty="0" smtClean="0"/>
              <a:t>ovie = [“A Star is Born”, 2018, 19.99]    # string, </a:t>
            </a:r>
            <a:r>
              <a:rPr lang="en-US" sz="2000" cap="none" dirty="0" err="1" smtClean="0"/>
              <a:t>int</a:t>
            </a:r>
            <a:r>
              <a:rPr lang="en-US" sz="2000" cap="none" dirty="0" smtClean="0"/>
              <a:t>, float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sz="2000" cap="none" dirty="0" err="1"/>
              <a:t>t</a:t>
            </a:r>
            <a:r>
              <a:rPr lang="en-US" sz="2000" cap="none" dirty="0" err="1" smtClean="0"/>
              <a:t>est_scores</a:t>
            </a:r>
            <a:r>
              <a:rPr lang="en-US" sz="2000" cap="none" dirty="0" smtClean="0"/>
              <a:t> = []                                        # an empty list</a:t>
            </a:r>
          </a:p>
          <a:p>
            <a:pPr marL="457200" lvl="2" indent="0">
              <a:spcBef>
                <a:spcPts val="0"/>
              </a:spcBef>
              <a:buNone/>
            </a:pPr>
            <a:endParaRPr lang="en-US" sz="2000" cap="none" dirty="0" smtClean="0"/>
          </a:p>
        </p:txBody>
      </p:sp>
      <p:sp>
        <p:nvSpPr>
          <p:cNvPr id="4" name="AutoShape 2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44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60337"/>
            <a:ext cx="9993712" cy="5614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Lists: </a:t>
            </a:r>
            <a:r>
              <a:rPr lang="en-US" dirty="0" err="1" smtClean="0">
                <a:solidFill>
                  <a:srgbClr val="FF3399"/>
                </a:solidFill>
              </a:rPr>
              <a:t>Repetion</a:t>
            </a:r>
            <a:r>
              <a:rPr lang="en-US" dirty="0" smtClean="0">
                <a:solidFill>
                  <a:srgbClr val="FF3399"/>
                </a:solidFill>
              </a:rPr>
              <a:t> operator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71600" y="1005840"/>
            <a:ext cx="9339943" cy="5068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 smtClean="0">
                <a:solidFill>
                  <a:srgbClr val="FF3399"/>
                </a:solidFill>
              </a:rPr>
              <a:t>You can use the repetition operator to create lists:</a:t>
            </a:r>
          </a:p>
          <a:p>
            <a:pPr marL="457200" lvl="1" indent="0">
              <a:buNone/>
            </a:pPr>
            <a:r>
              <a:rPr lang="en-US" sz="2200" cap="none" dirty="0" err="1" smtClean="0"/>
              <a:t>my_list</a:t>
            </a:r>
            <a:r>
              <a:rPr lang="en-US" sz="2200" cap="none" dirty="0" smtClean="0"/>
              <a:t> = [0] * 8</a:t>
            </a:r>
          </a:p>
          <a:p>
            <a:pPr marL="457200" lvl="1" indent="0">
              <a:buNone/>
            </a:pPr>
            <a:r>
              <a:rPr lang="en-US" sz="2200" cap="none" dirty="0" smtClean="0"/>
              <a:t>print(</a:t>
            </a:r>
            <a:r>
              <a:rPr lang="en-US" sz="2200" cap="none" dirty="0" err="1" smtClean="0"/>
              <a:t>my_list</a:t>
            </a:r>
            <a:r>
              <a:rPr lang="en-US" sz="2200" cap="none" dirty="0" smtClean="0"/>
              <a:t>)</a:t>
            </a:r>
          </a:p>
          <a:p>
            <a:pPr marL="0" indent="0">
              <a:buNone/>
            </a:pPr>
            <a:r>
              <a:rPr lang="en-US" sz="2400" cap="none" dirty="0" smtClean="0"/>
              <a:t>#  </a:t>
            </a:r>
            <a:r>
              <a:rPr lang="en-US" sz="2400" cap="none" dirty="0" err="1" smtClean="0"/>
              <a:t>my_list</a:t>
            </a:r>
            <a:r>
              <a:rPr lang="en-US" sz="2400" cap="none" dirty="0" smtClean="0"/>
              <a:t> = [0, 0, 0, 0, 0, 0, 0, 0]</a:t>
            </a:r>
          </a:p>
        </p:txBody>
      </p:sp>
      <p:sp>
        <p:nvSpPr>
          <p:cNvPr id="4" name="AutoShape 2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7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837" y="143898"/>
            <a:ext cx="9993712" cy="5614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Overview – Week </a:t>
            </a:r>
            <a:r>
              <a:rPr lang="en-US" dirty="0" smtClean="0">
                <a:solidFill>
                  <a:srgbClr val="FF3399"/>
                </a:solidFill>
              </a:rPr>
              <a:t>6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063931" y="1384663"/>
            <a:ext cx="8974183" cy="499001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cap="none" dirty="0" smtClean="0">
                <a:ea typeface="ＭＳ Ｐゴシック" charset="0"/>
                <a:cs typeface="ＭＳ Ｐゴシック" charset="0"/>
              </a:rPr>
              <a:t>Testing and Debugging</a:t>
            </a:r>
            <a:endParaRPr lang="en-US" sz="4400" cap="none" dirty="0" smtClean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4400" cap="none" dirty="0" smtClean="0">
                <a:ea typeface="ＭＳ Ｐゴシック" charset="0"/>
                <a:cs typeface="ＭＳ Ｐゴシック" charset="0"/>
              </a:rPr>
              <a:t>Lists</a:t>
            </a:r>
            <a:endParaRPr lang="en-US" sz="4400" cap="none" dirty="0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AutoShape 2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00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60337"/>
            <a:ext cx="9993712" cy="5614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Lists: index values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71600" y="1005840"/>
            <a:ext cx="9339943" cy="506838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400" cap="none" dirty="0">
              <a:solidFill>
                <a:srgbClr val="FF3399"/>
              </a:solidFill>
            </a:endParaRPr>
          </a:p>
          <a:p>
            <a:pPr marL="457200" lvl="1" indent="0">
              <a:buNone/>
            </a:pPr>
            <a:r>
              <a:rPr lang="en-US" sz="2200" cap="none" dirty="0"/>
              <a:t>t</a:t>
            </a:r>
            <a:r>
              <a:rPr lang="en-US" sz="2200" cap="none" dirty="0" smtClean="0"/>
              <a:t>emps = [48.0, 30.5, 20.2, 100.0, 42.0]</a:t>
            </a:r>
          </a:p>
          <a:p>
            <a:pPr marL="0" indent="0">
              <a:buNone/>
            </a:pPr>
            <a:r>
              <a:rPr lang="en-US" sz="2400" cap="none" dirty="0" smtClean="0">
                <a:solidFill>
                  <a:srgbClr val="FF3399"/>
                </a:solidFill>
              </a:rPr>
              <a:t>Positive and negative index values: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cap="none" dirty="0"/>
              <a:t>t</a:t>
            </a:r>
            <a:r>
              <a:rPr lang="en-US" sz="2200" cap="none" dirty="0" smtClean="0"/>
              <a:t>emps[0]     temps[-5]    # returns 48.0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cap="none" dirty="0"/>
              <a:t>t</a:t>
            </a:r>
            <a:r>
              <a:rPr lang="en-US" sz="2200" cap="none" dirty="0" smtClean="0"/>
              <a:t>emps[1]     temps[-4]    # returns 30.5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cap="none" dirty="0"/>
              <a:t>t</a:t>
            </a:r>
            <a:r>
              <a:rPr lang="en-US" sz="2200" cap="none" dirty="0" smtClean="0"/>
              <a:t>emps[2]     temps[-3]    # returns 20.2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cap="none" dirty="0"/>
              <a:t>t</a:t>
            </a:r>
            <a:r>
              <a:rPr lang="en-US" sz="2200" cap="none" dirty="0" smtClean="0"/>
              <a:t>emps[3]     temps[-2]    # returns 100.0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cap="none" dirty="0"/>
              <a:t>t</a:t>
            </a:r>
            <a:r>
              <a:rPr lang="en-US" sz="2200" cap="none" dirty="0" smtClean="0"/>
              <a:t>emps[4]     temps[-1]    # returns 42.0</a:t>
            </a:r>
            <a:endParaRPr lang="en-US" sz="2400" cap="none" dirty="0" smtClean="0"/>
          </a:p>
        </p:txBody>
      </p:sp>
      <p:sp>
        <p:nvSpPr>
          <p:cNvPr id="4" name="AutoShape 2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36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60337"/>
            <a:ext cx="9993712" cy="5614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Lists: out of range errors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71600" y="1005840"/>
            <a:ext cx="9339943" cy="5068387"/>
          </a:xfrm>
        </p:spPr>
        <p:txBody>
          <a:bodyPr>
            <a:normAutofit/>
          </a:bodyPr>
          <a:lstStyle/>
          <a:p>
            <a:r>
              <a:rPr lang="en-US" altLang="en-US" cap="none" dirty="0" smtClean="0"/>
              <a:t>The most common error in using lists is accessing a nonexistent element</a:t>
            </a:r>
          </a:p>
          <a:p>
            <a:endParaRPr lang="en-US" altLang="en-US" cap="none" dirty="0" smtClean="0"/>
          </a:p>
          <a:p>
            <a:pPr marL="0" indent="0">
              <a:buNone/>
            </a:pPr>
            <a:endParaRPr lang="en-US" altLang="en-US" cap="none" dirty="0" smtClean="0"/>
          </a:p>
          <a:p>
            <a:endParaRPr lang="en-US" altLang="en-US" cap="none" dirty="0" smtClean="0"/>
          </a:p>
          <a:p>
            <a:endParaRPr lang="en-US" altLang="en-US" cap="none" dirty="0" smtClean="0"/>
          </a:p>
          <a:p>
            <a:r>
              <a:rPr lang="en-US" altLang="en-US" cap="none" dirty="0" smtClean="0"/>
              <a:t>If your program accesses a list through an out-of-range index, the program will generate an exception at run time</a:t>
            </a:r>
          </a:p>
          <a:p>
            <a:pPr marL="457200" lvl="1" indent="0">
              <a:buNone/>
            </a:pPr>
            <a:endParaRPr lang="en-US" sz="2400" cap="none" dirty="0">
              <a:solidFill>
                <a:srgbClr val="FF3399"/>
              </a:solidFill>
            </a:endParaRPr>
          </a:p>
        </p:txBody>
      </p:sp>
      <p:sp>
        <p:nvSpPr>
          <p:cNvPr id="4" name="AutoShape 2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789611" y="1807029"/>
            <a:ext cx="7391400" cy="1295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values = [2.3, 4.5, 7.2, 1.0, 12.2, 9.0, 15.2, 0.5]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values[8] = 5.4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Error––values has 8 elements, 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and the index can range from 0 to 7</a:t>
            </a:r>
            <a:endParaRPr lang="fr-FR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136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60337"/>
            <a:ext cx="9993712" cy="5614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Lists: getting an item from a list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4" name="AutoShape 2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161697612"/>
              </p:ext>
            </p:extLst>
          </p:nvPr>
        </p:nvGraphicFramePr>
        <p:xfrm>
          <a:off x="1724025" y="1177925"/>
          <a:ext cx="7300913" cy="409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Document" r:id="rId3" imgW="7327883" imgH="4114277" progId="Word.Document.12">
                  <p:embed/>
                </p:oleObj>
              </mc:Choice>
              <mc:Fallback>
                <p:oleObj name="Document" r:id="rId3" imgW="7327883" imgH="4114277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4025" y="1177925"/>
                        <a:ext cx="7300913" cy="409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9169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60337"/>
            <a:ext cx="9993712" cy="5614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Lists: determining the length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4" name="AutoShape 2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426566"/>
            <a:ext cx="10363826" cy="3424107"/>
          </a:xfrm>
        </p:spPr>
        <p:txBody>
          <a:bodyPr/>
          <a:lstStyle/>
          <a:p>
            <a:r>
              <a:rPr lang="en-US" altLang="en-US" sz="2400" cap="none" dirty="0" smtClean="0"/>
              <a:t>You can use the </a:t>
            </a:r>
            <a:r>
              <a:rPr lang="en-US" altLang="en-US" sz="2400" cap="none" dirty="0" err="1" smtClean="0">
                <a:solidFill>
                  <a:srgbClr val="FF3399"/>
                </a:solidFill>
              </a:rPr>
              <a:t>len</a:t>
            </a:r>
            <a:r>
              <a:rPr lang="en-US" altLang="en-US" sz="2400" cap="none" dirty="0" smtClean="0">
                <a:solidFill>
                  <a:srgbClr val="FF3399"/>
                </a:solidFill>
              </a:rPr>
              <a:t>() </a:t>
            </a:r>
            <a:r>
              <a:rPr lang="en-US" altLang="en-US" sz="2400" cap="none" dirty="0" smtClean="0"/>
              <a:t>function to obtain the length of the list</a:t>
            </a:r>
          </a:p>
          <a:p>
            <a:r>
              <a:rPr lang="en-US" sz="2400" cap="none" dirty="0" smtClean="0"/>
              <a:t>This is the number of elements in the list</a:t>
            </a:r>
          </a:p>
          <a:p>
            <a:endParaRPr lang="en-US" sz="2400" cap="none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sz="2200" cap="none" dirty="0"/>
              <a:t>temps = [48.0, 30.5, 20.2, 100.0, 42.0</a:t>
            </a:r>
            <a:r>
              <a:rPr lang="en-US" sz="2200" cap="none" dirty="0" smtClean="0"/>
              <a:t>]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200" cap="none" dirty="0" err="1"/>
              <a:t>n</a:t>
            </a:r>
            <a:r>
              <a:rPr lang="en-US" sz="2200" cap="none" dirty="0" err="1" smtClean="0"/>
              <a:t>um_elements</a:t>
            </a:r>
            <a:r>
              <a:rPr lang="en-US" sz="2200" cap="none" dirty="0" smtClean="0"/>
              <a:t> = </a:t>
            </a:r>
            <a:r>
              <a:rPr lang="en-US" sz="2200" cap="none" dirty="0" err="1" smtClean="0"/>
              <a:t>len</a:t>
            </a:r>
            <a:r>
              <a:rPr lang="en-US" sz="2200" cap="none" dirty="0" smtClean="0"/>
              <a:t>(temps)   # </a:t>
            </a:r>
            <a:r>
              <a:rPr lang="en-US" sz="2200" cap="none" dirty="0" err="1" smtClean="0"/>
              <a:t>num_elements</a:t>
            </a:r>
            <a:r>
              <a:rPr lang="en-US" sz="2200" cap="none" dirty="0" smtClean="0"/>
              <a:t> = 5</a:t>
            </a:r>
            <a:endParaRPr lang="en-US" sz="2200" cap="none" dirty="0"/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330878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60337"/>
            <a:ext cx="9993712" cy="5614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Lists: determining the length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4" name="AutoShape 2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426566"/>
            <a:ext cx="10363826" cy="3424107"/>
          </a:xfrm>
        </p:spPr>
        <p:txBody>
          <a:bodyPr/>
          <a:lstStyle/>
          <a:p>
            <a:r>
              <a:rPr lang="en-US" altLang="en-US" sz="2400" cap="none" dirty="0" smtClean="0"/>
              <a:t>You can use the </a:t>
            </a:r>
            <a:r>
              <a:rPr lang="en-US" altLang="en-US" sz="2400" cap="none" dirty="0" err="1" smtClean="0">
                <a:solidFill>
                  <a:srgbClr val="FF3399"/>
                </a:solidFill>
              </a:rPr>
              <a:t>len</a:t>
            </a:r>
            <a:r>
              <a:rPr lang="en-US" altLang="en-US" sz="2400" cap="none" dirty="0" smtClean="0">
                <a:solidFill>
                  <a:srgbClr val="FF3399"/>
                </a:solidFill>
              </a:rPr>
              <a:t>() </a:t>
            </a:r>
            <a:r>
              <a:rPr lang="en-US" altLang="en-US" sz="2400" cap="none" dirty="0" smtClean="0"/>
              <a:t>function to obtain the length of the list</a:t>
            </a:r>
          </a:p>
          <a:p>
            <a:r>
              <a:rPr lang="en-US" sz="2400" cap="none" dirty="0" smtClean="0"/>
              <a:t>This is the number of elements in the list</a:t>
            </a:r>
          </a:p>
          <a:p>
            <a:endParaRPr lang="en-US" sz="2400" cap="none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sz="2200" cap="none" dirty="0"/>
              <a:t>temps = [48.0, 30.5, 20.2, 100.0, 42.0</a:t>
            </a:r>
            <a:r>
              <a:rPr lang="en-US" sz="2200" cap="none" dirty="0" smtClean="0"/>
              <a:t>]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200" cap="none" dirty="0" err="1"/>
              <a:t>n</a:t>
            </a:r>
            <a:r>
              <a:rPr lang="en-US" sz="2200" cap="none" dirty="0" err="1" smtClean="0"/>
              <a:t>um_elements</a:t>
            </a:r>
            <a:r>
              <a:rPr lang="en-US" sz="2200" cap="none" dirty="0" smtClean="0"/>
              <a:t> = </a:t>
            </a:r>
            <a:r>
              <a:rPr lang="en-US" sz="2200" cap="none" dirty="0" err="1" smtClean="0"/>
              <a:t>len</a:t>
            </a:r>
            <a:r>
              <a:rPr lang="en-US" sz="2200" cap="none" dirty="0" smtClean="0"/>
              <a:t>(temps)   # </a:t>
            </a:r>
            <a:r>
              <a:rPr lang="en-US" sz="2200" cap="none" dirty="0" err="1" smtClean="0"/>
              <a:t>num_elements</a:t>
            </a:r>
            <a:r>
              <a:rPr lang="en-US" sz="2200" cap="none" dirty="0" smtClean="0"/>
              <a:t> = 5</a:t>
            </a:r>
            <a:endParaRPr lang="en-US" sz="2200" cap="none" dirty="0"/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679594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60337"/>
            <a:ext cx="9993712" cy="5614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Lists: square bracket meaning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4" name="AutoShape 2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426566"/>
            <a:ext cx="10363826" cy="3424107"/>
          </a:xfrm>
        </p:spPr>
        <p:txBody>
          <a:bodyPr/>
          <a:lstStyle/>
          <a:p>
            <a:r>
              <a:rPr lang="en-US" altLang="en-US" cap="none" dirty="0" smtClean="0">
                <a:ea typeface="ＭＳ Ｐゴシック" panose="020B0600070205080204" pitchFamily="34" charset="-128"/>
              </a:rPr>
              <a:t>Note that there are two distinct uses of the square brackets. When the square brackets immediately follow a variable name, they are treated as the subscript operator:</a:t>
            </a:r>
          </a:p>
          <a:p>
            <a:pPr marL="0" indent="0">
              <a:buNone/>
            </a:pPr>
            <a:r>
              <a:rPr lang="en-US" cap="none" dirty="0" smtClean="0">
                <a:solidFill>
                  <a:srgbClr val="FF3399"/>
                </a:solidFill>
              </a:rPr>
              <a:t>                      		    temps[3]          # gets the third element of temps (4</a:t>
            </a:r>
            <a:r>
              <a:rPr lang="en-US" cap="none" baseline="30000" dirty="0" smtClean="0">
                <a:solidFill>
                  <a:srgbClr val="FF3399"/>
                </a:solidFill>
              </a:rPr>
              <a:t>th</a:t>
            </a:r>
            <a:r>
              <a:rPr lang="en-US" cap="none" dirty="0" smtClean="0">
                <a:solidFill>
                  <a:srgbClr val="FF3399"/>
                </a:solidFill>
              </a:rPr>
              <a:t> position)</a:t>
            </a:r>
            <a:endParaRPr lang="en-US" cap="none" dirty="0">
              <a:solidFill>
                <a:srgbClr val="FF3399"/>
              </a:solidFill>
            </a:endParaRPr>
          </a:p>
          <a:p>
            <a:r>
              <a:rPr lang="en-US" altLang="en-US" cap="none" dirty="0" smtClean="0">
                <a:ea typeface="ＭＳ Ｐゴシック" panose="020B0600070205080204" pitchFamily="34" charset="-128"/>
              </a:rPr>
              <a:t>When the square brackets follow an “=“ they create a list:		</a:t>
            </a:r>
          </a:p>
          <a:p>
            <a:pPr marL="0" indent="0">
              <a:buNone/>
            </a:pPr>
            <a:r>
              <a:rPr lang="en-US" cap="none" dirty="0">
                <a:solidFill>
                  <a:srgbClr val="FF3399"/>
                </a:solidFill>
              </a:rPr>
              <a:t>	</a:t>
            </a:r>
            <a:r>
              <a:rPr lang="en-US" cap="none" dirty="0" smtClean="0">
                <a:solidFill>
                  <a:srgbClr val="FF3399"/>
                </a:solidFill>
              </a:rPr>
              <a:t>		    temps = [43]    # sets the temps list to contain 43</a:t>
            </a:r>
            <a:endParaRPr lang="en-US" cap="none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48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60337"/>
            <a:ext cx="9993712" cy="5614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Lists: square bracket meaning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4" name="AutoShape 2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426566"/>
            <a:ext cx="10363826" cy="3424107"/>
          </a:xfrm>
        </p:spPr>
        <p:txBody>
          <a:bodyPr/>
          <a:lstStyle/>
          <a:p>
            <a:r>
              <a:rPr lang="en-US" altLang="en-US" cap="none" dirty="0" smtClean="0">
                <a:ea typeface="ＭＳ Ｐゴシック" panose="020B0600070205080204" pitchFamily="34" charset="-128"/>
              </a:rPr>
              <a:t>Note that there are two distinct uses of the square brackets. When the square brackets immediately follow a variable name, they are treated as the subscript operator:</a:t>
            </a:r>
          </a:p>
          <a:p>
            <a:pPr marL="0" indent="0">
              <a:buNone/>
            </a:pPr>
            <a:r>
              <a:rPr lang="en-US" cap="none" dirty="0" smtClean="0">
                <a:solidFill>
                  <a:srgbClr val="FF3399"/>
                </a:solidFill>
              </a:rPr>
              <a:t>                      		    temps[3]          # gets the third element of temps (4</a:t>
            </a:r>
            <a:r>
              <a:rPr lang="en-US" cap="none" baseline="30000" dirty="0" smtClean="0">
                <a:solidFill>
                  <a:srgbClr val="FF3399"/>
                </a:solidFill>
              </a:rPr>
              <a:t>th</a:t>
            </a:r>
            <a:r>
              <a:rPr lang="en-US" cap="none" dirty="0" smtClean="0">
                <a:solidFill>
                  <a:srgbClr val="FF3399"/>
                </a:solidFill>
              </a:rPr>
              <a:t> position)</a:t>
            </a:r>
            <a:endParaRPr lang="en-US" cap="none" dirty="0">
              <a:solidFill>
                <a:srgbClr val="FF3399"/>
              </a:solidFill>
            </a:endParaRPr>
          </a:p>
          <a:p>
            <a:r>
              <a:rPr lang="en-US" altLang="en-US" cap="none" dirty="0" smtClean="0">
                <a:ea typeface="ＭＳ Ｐゴシック" panose="020B0600070205080204" pitchFamily="34" charset="-128"/>
              </a:rPr>
              <a:t>When the square brackets follow an “=“ they create a list:		</a:t>
            </a:r>
          </a:p>
          <a:p>
            <a:pPr marL="0" indent="0">
              <a:buNone/>
            </a:pPr>
            <a:r>
              <a:rPr lang="en-US" cap="none" dirty="0">
                <a:solidFill>
                  <a:srgbClr val="FF3399"/>
                </a:solidFill>
              </a:rPr>
              <a:t>	</a:t>
            </a:r>
            <a:r>
              <a:rPr lang="en-US" cap="none" dirty="0" smtClean="0">
                <a:solidFill>
                  <a:srgbClr val="FF3399"/>
                </a:solidFill>
              </a:rPr>
              <a:t>		    temps = [43]    # sets the temps list to contain 43</a:t>
            </a:r>
            <a:endParaRPr lang="en-US" cap="none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029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215" y="150857"/>
            <a:ext cx="9993712" cy="5614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Lists: methods for modifyin</a:t>
            </a:r>
            <a:r>
              <a:rPr lang="en-US" dirty="0" smtClean="0">
                <a:solidFill>
                  <a:srgbClr val="FF3399"/>
                </a:solidFill>
              </a:rPr>
              <a:t>g a list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4" name="AutoShape 2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63039" y="1335147"/>
            <a:ext cx="64530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ppend(element)</a:t>
            </a:r>
          </a:p>
          <a:p>
            <a:r>
              <a:rPr lang="en-US" sz="2800" dirty="0"/>
              <a:t>i</a:t>
            </a:r>
            <a:r>
              <a:rPr lang="en-US" sz="2800" dirty="0" smtClean="0"/>
              <a:t>nsert(index, </a:t>
            </a:r>
            <a:r>
              <a:rPr lang="en-US" sz="2800" dirty="0" err="1" smtClean="0"/>
              <a:t>elemet</a:t>
            </a:r>
            <a:r>
              <a:rPr lang="en-US" sz="2800" dirty="0" smtClean="0"/>
              <a:t>)</a:t>
            </a:r>
          </a:p>
          <a:p>
            <a:r>
              <a:rPr lang="en-US" sz="2800" dirty="0"/>
              <a:t>r</a:t>
            </a:r>
            <a:r>
              <a:rPr lang="en-US" sz="2800" dirty="0" smtClean="0"/>
              <a:t>emove(</a:t>
            </a:r>
            <a:r>
              <a:rPr lang="en-US" sz="2800" dirty="0" err="1" smtClean="0"/>
              <a:t>elemet</a:t>
            </a:r>
            <a:r>
              <a:rPr lang="en-US" sz="2800" dirty="0" smtClean="0"/>
              <a:t>)</a:t>
            </a:r>
          </a:p>
          <a:p>
            <a:r>
              <a:rPr lang="en-US" sz="2800" dirty="0"/>
              <a:t>i</a:t>
            </a:r>
            <a:r>
              <a:rPr lang="en-US" sz="2800" dirty="0" smtClean="0"/>
              <a:t>ndex(</a:t>
            </a:r>
            <a:r>
              <a:rPr lang="en-US" sz="2800" dirty="0" err="1" smtClean="0"/>
              <a:t>elemet</a:t>
            </a:r>
            <a:r>
              <a:rPr lang="en-US" sz="2800" dirty="0" smtClean="0"/>
              <a:t>)</a:t>
            </a:r>
          </a:p>
          <a:p>
            <a:r>
              <a:rPr lang="en-US" sz="2800" dirty="0"/>
              <a:t>p</a:t>
            </a:r>
            <a:r>
              <a:rPr lang="en-US" sz="2800" dirty="0" smtClean="0"/>
              <a:t>op([index])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2230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215" y="608057"/>
            <a:ext cx="9993712" cy="5614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Lists: </a:t>
            </a:r>
            <a:r>
              <a:rPr lang="en-US" dirty="0">
                <a:solidFill>
                  <a:srgbClr val="FF3399"/>
                </a:solidFill>
              </a:rPr>
              <a:t>A</a:t>
            </a:r>
            <a:r>
              <a:rPr lang="en-US" dirty="0" smtClean="0">
                <a:solidFill>
                  <a:srgbClr val="FF3399"/>
                </a:solidFill>
              </a:rPr>
              <a:t>ppend(), insert() and remove() methods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4" name="AutoShape 2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75657" y="1854926"/>
            <a:ext cx="943138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200" dirty="0"/>
              <a:t>temps = [48.0, 30.5, 20.2, 100.0, 42.0</a:t>
            </a:r>
            <a:r>
              <a:rPr lang="en-US" sz="2200" dirty="0" smtClean="0"/>
              <a:t>]</a:t>
            </a:r>
          </a:p>
          <a:p>
            <a:pPr marL="0" lvl="1"/>
            <a:endParaRPr lang="en-US" sz="2200" dirty="0" smtClean="0"/>
          </a:p>
          <a:p>
            <a:pPr marL="0" lvl="1"/>
            <a:r>
              <a:rPr lang="en-US" sz="2200" dirty="0"/>
              <a:t>i</a:t>
            </a:r>
            <a:r>
              <a:rPr lang="en-US" sz="2200" dirty="0" smtClean="0"/>
              <a:t>nventory = [“staff”, “hat”, “shoes”, “bread”, “potion”]</a:t>
            </a:r>
          </a:p>
          <a:p>
            <a:pPr marL="0" lvl="1"/>
            <a:endParaRPr lang="en-US" sz="2200" dirty="0" smtClean="0"/>
          </a:p>
          <a:p>
            <a:pPr marL="0" lvl="1"/>
            <a:r>
              <a:rPr lang="en-US" sz="2200" dirty="0" err="1" smtClean="0"/>
              <a:t>temps.append</a:t>
            </a:r>
            <a:r>
              <a:rPr lang="en-US" sz="2200" dirty="0" smtClean="0"/>
              <a:t>(99.5)         # </a:t>
            </a:r>
            <a:r>
              <a:rPr lang="en-US" sz="2200" dirty="0"/>
              <a:t>[48.0, 30.5, 20.2, 100.0, </a:t>
            </a:r>
            <a:r>
              <a:rPr lang="en-US" sz="2200" dirty="0" smtClean="0"/>
              <a:t>42.0, </a:t>
            </a:r>
            <a:r>
              <a:rPr lang="en-US" sz="2200" dirty="0" smtClean="0">
                <a:solidFill>
                  <a:srgbClr val="FF3399"/>
                </a:solidFill>
              </a:rPr>
              <a:t>99.5</a:t>
            </a:r>
            <a:r>
              <a:rPr lang="en-US" sz="2200" dirty="0" smtClean="0"/>
              <a:t>]</a:t>
            </a:r>
          </a:p>
          <a:p>
            <a:pPr marL="0" lvl="1"/>
            <a:endParaRPr lang="en-US" sz="2200" dirty="0" smtClean="0"/>
          </a:p>
          <a:p>
            <a:pPr marL="0" lvl="1"/>
            <a:r>
              <a:rPr lang="en-US" sz="2200" dirty="0" err="1"/>
              <a:t>i</a:t>
            </a:r>
            <a:r>
              <a:rPr lang="en-US" sz="2200" dirty="0" err="1" smtClean="0"/>
              <a:t>nventory.insert</a:t>
            </a:r>
            <a:r>
              <a:rPr lang="en-US" sz="2200" dirty="0" smtClean="0"/>
              <a:t>(3, “robe”)  # [“</a:t>
            </a:r>
            <a:r>
              <a:rPr lang="en-US" sz="2200" dirty="0"/>
              <a:t>staff”, “hat”, “shoes”, </a:t>
            </a:r>
            <a:r>
              <a:rPr lang="en-US" sz="2200" dirty="0" smtClean="0">
                <a:solidFill>
                  <a:srgbClr val="FF3399"/>
                </a:solidFill>
              </a:rPr>
              <a:t>“robe”, </a:t>
            </a:r>
            <a:r>
              <a:rPr lang="en-US" sz="2200" dirty="0" smtClean="0"/>
              <a:t>“bread</a:t>
            </a:r>
            <a:r>
              <a:rPr lang="en-US" sz="2200" dirty="0"/>
              <a:t>”, “potion</a:t>
            </a:r>
            <a:r>
              <a:rPr lang="en-US" sz="2200" dirty="0" smtClean="0"/>
              <a:t>”]</a:t>
            </a:r>
          </a:p>
          <a:p>
            <a:pPr marL="0" lvl="1"/>
            <a:endParaRPr lang="en-US" sz="2200" dirty="0" smtClean="0"/>
          </a:p>
          <a:p>
            <a:pPr marL="0" lvl="1"/>
            <a:r>
              <a:rPr lang="en-US" sz="2200" dirty="0" err="1" smtClean="0"/>
              <a:t>Inventory.remove</a:t>
            </a:r>
            <a:r>
              <a:rPr lang="en-US" sz="2200" dirty="0" smtClean="0"/>
              <a:t>(“shoes”)  # </a:t>
            </a:r>
            <a:r>
              <a:rPr lang="en-US" sz="2200" dirty="0"/>
              <a:t>[“staff”, “hat</a:t>
            </a:r>
            <a:r>
              <a:rPr lang="en-US" sz="2200" dirty="0" smtClean="0"/>
              <a:t>”, “</a:t>
            </a:r>
            <a:r>
              <a:rPr lang="en-US" sz="2200" dirty="0"/>
              <a:t>robe”, “bread”, “potion”]</a:t>
            </a:r>
          </a:p>
          <a:p>
            <a:pPr marL="0" lvl="1"/>
            <a:endParaRPr lang="en-US" sz="2200" dirty="0"/>
          </a:p>
          <a:p>
            <a:pPr marL="0" lvl="1"/>
            <a:endParaRPr lang="en-US" sz="2200" dirty="0" smtClean="0"/>
          </a:p>
          <a:p>
            <a:pPr marL="0" lvl="1"/>
            <a:endParaRPr lang="en-US" sz="2200" dirty="0"/>
          </a:p>
          <a:p>
            <a:pPr marL="0" lvl="1"/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43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215" y="608057"/>
            <a:ext cx="9993712" cy="5614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Lists: </a:t>
            </a:r>
            <a:r>
              <a:rPr lang="en-US" dirty="0">
                <a:solidFill>
                  <a:srgbClr val="FF3399"/>
                </a:solidFill>
              </a:rPr>
              <a:t>A</a:t>
            </a:r>
            <a:r>
              <a:rPr lang="en-US" dirty="0" smtClean="0">
                <a:solidFill>
                  <a:srgbClr val="FF3399"/>
                </a:solidFill>
              </a:rPr>
              <a:t>ppend(), insert() and remove() methods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4" name="AutoShape 2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75657" y="1854926"/>
            <a:ext cx="943138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200" dirty="0"/>
              <a:t>temps = [48.0, 30.5, 20.2, 100.0, 42.0</a:t>
            </a:r>
            <a:r>
              <a:rPr lang="en-US" sz="2200" dirty="0" smtClean="0"/>
              <a:t>]</a:t>
            </a:r>
          </a:p>
          <a:p>
            <a:pPr marL="0" lvl="1"/>
            <a:endParaRPr lang="en-US" sz="2200" dirty="0" smtClean="0"/>
          </a:p>
          <a:p>
            <a:pPr marL="0" lvl="1"/>
            <a:r>
              <a:rPr lang="en-US" sz="2200" dirty="0"/>
              <a:t>i</a:t>
            </a:r>
            <a:r>
              <a:rPr lang="en-US" sz="2200" dirty="0" smtClean="0"/>
              <a:t>nventory = [“staff”, “hat”, “shoes”, “bread”, “potion”]</a:t>
            </a:r>
          </a:p>
          <a:p>
            <a:pPr marL="0" lvl="1"/>
            <a:endParaRPr lang="en-US" sz="2200" dirty="0" smtClean="0"/>
          </a:p>
          <a:p>
            <a:pPr marL="0" lvl="1"/>
            <a:r>
              <a:rPr lang="en-US" sz="2200" dirty="0" err="1" smtClean="0"/>
              <a:t>temps.append</a:t>
            </a:r>
            <a:r>
              <a:rPr lang="en-US" sz="2200" dirty="0" smtClean="0"/>
              <a:t>(99.5)         # </a:t>
            </a:r>
            <a:r>
              <a:rPr lang="en-US" sz="2200" dirty="0"/>
              <a:t>[48.0, 30.5, 20.2, 100.0, </a:t>
            </a:r>
            <a:r>
              <a:rPr lang="en-US" sz="2200" dirty="0" smtClean="0"/>
              <a:t>42.0, </a:t>
            </a:r>
            <a:r>
              <a:rPr lang="en-US" sz="2200" dirty="0" smtClean="0">
                <a:solidFill>
                  <a:srgbClr val="FF3399"/>
                </a:solidFill>
              </a:rPr>
              <a:t>99.5</a:t>
            </a:r>
            <a:r>
              <a:rPr lang="en-US" sz="2200" dirty="0" smtClean="0"/>
              <a:t>]</a:t>
            </a:r>
          </a:p>
          <a:p>
            <a:pPr marL="0" lvl="1"/>
            <a:endParaRPr lang="en-US" sz="2200" dirty="0" smtClean="0"/>
          </a:p>
          <a:p>
            <a:pPr marL="0" lvl="1"/>
            <a:r>
              <a:rPr lang="en-US" sz="2200" dirty="0" err="1"/>
              <a:t>i</a:t>
            </a:r>
            <a:r>
              <a:rPr lang="en-US" sz="2200" dirty="0" err="1" smtClean="0"/>
              <a:t>nventory.insert</a:t>
            </a:r>
            <a:r>
              <a:rPr lang="en-US" sz="2200" dirty="0" smtClean="0"/>
              <a:t>(3, “robe”)  # [“</a:t>
            </a:r>
            <a:r>
              <a:rPr lang="en-US" sz="2200" dirty="0"/>
              <a:t>staff”, “hat”, “shoes”, </a:t>
            </a:r>
            <a:r>
              <a:rPr lang="en-US" sz="2200" dirty="0" smtClean="0">
                <a:solidFill>
                  <a:srgbClr val="FF3399"/>
                </a:solidFill>
              </a:rPr>
              <a:t>“robe”, </a:t>
            </a:r>
            <a:r>
              <a:rPr lang="en-US" sz="2200" dirty="0" smtClean="0"/>
              <a:t>“bread</a:t>
            </a:r>
            <a:r>
              <a:rPr lang="en-US" sz="2200" dirty="0"/>
              <a:t>”, “potion</a:t>
            </a:r>
            <a:r>
              <a:rPr lang="en-US" sz="2200" dirty="0" smtClean="0"/>
              <a:t>”]</a:t>
            </a:r>
          </a:p>
          <a:p>
            <a:pPr marL="0" lvl="1"/>
            <a:endParaRPr lang="en-US" sz="2200" dirty="0" smtClean="0"/>
          </a:p>
          <a:p>
            <a:pPr marL="0" lvl="1"/>
            <a:r>
              <a:rPr lang="en-US" sz="2200" dirty="0" err="1" smtClean="0"/>
              <a:t>Inventory.remove</a:t>
            </a:r>
            <a:r>
              <a:rPr lang="en-US" sz="2200" dirty="0" smtClean="0"/>
              <a:t>(“shoes”)  # </a:t>
            </a:r>
            <a:r>
              <a:rPr lang="en-US" sz="2200" dirty="0"/>
              <a:t>[“staff”, “hat</a:t>
            </a:r>
            <a:r>
              <a:rPr lang="en-US" sz="2200" dirty="0" smtClean="0"/>
              <a:t>”, “</a:t>
            </a:r>
            <a:r>
              <a:rPr lang="en-US" sz="2200" dirty="0"/>
              <a:t>robe”, “bread”, “potion”]</a:t>
            </a:r>
          </a:p>
          <a:p>
            <a:pPr marL="0" lvl="1"/>
            <a:endParaRPr lang="en-US" sz="2200" dirty="0"/>
          </a:p>
          <a:p>
            <a:pPr marL="0" lvl="1"/>
            <a:endParaRPr lang="en-US" sz="2200" dirty="0" smtClean="0"/>
          </a:p>
          <a:p>
            <a:pPr marL="0" lvl="1"/>
            <a:endParaRPr lang="en-US" sz="2200" dirty="0"/>
          </a:p>
          <a:p>
            <a:pPr marL="0" lvl="1"/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8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837" y="143898"/>
            <a:ext cx="9993712" cy="5614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Testing and debugging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698171" y="1306286"/>
            <a:ext cx="9339943" cy="506838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3200" cap="none" dirty="0" smtClean="0">
                <a:solidFill>
                  <a:srgbClr val="FF3399"/>
                </a:solidFill>
                <a:ea typeface="ＭＳ Ｐゴシック" charset="0"/>
                <a:cs typeface="ＭＳ Ｐゴシック" charset="0"/>
              </a:rPr>
              <a:t>Goal of Testing</a:t>
            </a:r>
            <a:r>
              <a:rPr lang="en-US" sz="3200" cap="none" dirty="0" smtClean="0">
                <a:ea typeface="ＭＳ Ｐゴシック" charset="0"/>
                <a:cs typeface="ＭＳ Ｐゴシック" charset="0"/>
              </a:rPr>
              <a:t>:</a:t>
            </a:r>
            <a:endParaRPr lang="en-US" sz="3200" cap="none" dirty="0" smtClean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2800" cap="none" dirty="0" smtClean="0">
                <a:ea typeface="ＭＳ Ｐゴシック" charset="0"/>
                <a:cs typeface="ＭＳ Ｐゴシック" charset="0"/>
              </a:rPr>
              <a:t>To find errors in the code before it goes into production</a:t>
            </a:r>
            <a:endParaRPr lang="en-US" sz="2800" cap="none" dirty="0" smtClean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r>
              <a:rPr lang="en-US" sz="3200" cap="none" dirty="0">
                <a:solidFill>
                  <a:srgbClr val="FF3399"/>
                </a:solidFill>
                <a:ea typeface="ＭＳ Ｐゴシック" charset="0"/>
                <a:cs typeface="ＭＳ Ｐゴシック" charset="0"/>
              </a:rPr>
              <a:t>Goal of </a:t>
            </a:r>
            <a:r>
              <a:rPr lang="en-US" sz="3200" cap="none" dirty="0" smtClean="0">
                <a:solidFill>
                  <a:srgbClr val="FF3399"/>
                </a:solidFill>
                <a:ea typeface="ＭＳ Ｐゴシック" charset="0"/>
                <a:cs typeface="ＭＳ Ｐゴシック" charset="0"/>
              </a:rPr>
              <a:t>Debugging</a:t>
            </a:r>
            <a:r>
              <a:rPr lang="en-US" sz="3200" cap="none" dirty="0" smtClean="0">
                <a:ea typeface="ＭＳ Ｐゴシック" charset="0"/>
                <a:cs typeface="ＭＳ Ｐゴシック" charset="0"/>
              </a:rPr>
              <a:t>:</a:t>
            </a:r>
            <a:endParaRPr lang="en-US" sz="3200" cap="none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2800" cap="none" dirty="0" smtClean="0">
                <a:ea typeface="ＭＳ Ｐゴシック" charset="0"/>
                <a:cs typeface="ＭＳ Ｐゴシック" charset="0"/>
              </a:rPr>
              <a:t>To fix all the problems before the code goes into production</a:t>
            </a:r>
            <a:endParaRPr lang="en-US" sz="2800" cap="none" dirty="0" smtClean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sz="4400" cap="none" dirty="0" smtClean="0"/>
          </a:p>
          <a:p>
            <a:endParaRPr lang="en-US" dirty="0"/>
          </a:p>
        </p:txBody>
      </p:sp>
      <p:sp>
        <p:nvSpPr>
          <p:cNvPr id="4" name="AutoShape 2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85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215" y="608057"/>
            <a:ext cx="9993712" cy="5614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Lists: </a:t>
            </a:r>
            <a:r>
              <a:rPr lang="en-US" dirty="0">
                <a:solidFill>
                  <a:srgbClr val="FF3399"/>
                </a:solidFill>
              </a:rPr>
              <a:t>A</a:t>
            </a:r>
            <a:r>
              <a:rPr lang="en-US" dirty="0" smtClean="0">
                <a:solidFill>
                  <a:srgbClr val="FF3399"/>
                </a:solidFill>
              </a:rPr>
              <a:t>ppend(), insert() and remove() methods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4" name="AutoShape 2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75657" y="1854926"/>
            <a:ext cx="943138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200" dirty="0"/>
              <a:t>temps = [48.0, 30.5, 20.2, 100.0, 42.0</a:t>
            </a:r>
            <a:r>
              <a:rPr lang="en-US" sz="2200" dirty="0" smtClean="0"/>
              <a:t>]</a:t>
            </a:r>
          </a:p>
          <a:p>
            <a:pPr marL="0" lvl="1"/>
            <a:endParaRPr lang="en-US" sz="2200" dirty="0" smtClean="0"/>
          </a:p>
          <a:p>
            <a:pPr marL="0" lvl="1"/>
            <a:r>
              <a:rPr lang="en-US" sz="2200" dirty="0"/>
              <a:t>i</a:t>
            </a:r>
            <a:r>
              <a:rPr lang="en-US" sz="2200" dirty="0" smtClean="0"/>
              <a:t>nventory = [“staff”, “hat”, “shoes”, “bread”, “potion”]</a:t>
            </a:r>
          </a:p>
          <a:p>
            <a:pPr marL="0" lvl="1"/>
            <a:endParaRPr lang="en-US" sz="2200" dirty="0" smtClean="0"/>
          </a:p>
          <a:p>
            <a:pPr marL="0" lvl="1"/>
            <a:r>
              <a:rPr lang="en-US" sz="2200" dirty="0" err="1" smtClean="0"/>
              <a:t>temps.append</a:t>
            </a:r>
            <a:r>
              <a:rPr lang="en-US" sz="2200" dirty="0" smtClean="0"/>
              <a:t>(99.5)         # </a:t>
            </a:r>
            <a:r>
              <a:rPr lang="en-US" sz="2200" dirty="0"/>
              <a:t>[48.0, 30.5, 20.2, 100.0, </a:t>
            </a:r>
            <a:r>
              <a:rPr lang="en-US" sz="2200" dirty="0" smtClean="0"/>
              <a:t>42.0, </a:t>
            </a:r>
            <a:r>
              <a:rPr lang="en-US" sz="2200" dirty="0" smtClean="0">
                <a:solidFill>
                  <a:srgbClr val="FF3399"/>
                </a:solidFill>
              </a:rPr>
              <a:t>99.5</a:t>
            </a:r>
            <a:r>
              <a:rPr lang="en-US" sz="2200" dirty="0" smtClean="0"/>
              <a:t>]</a:t>
            </a:r>
          </a:p>
          <a:p>
            <a:pPr marL="0" lvl="1"/>
            <a:endParaRPr lang="en-US" sz="2200" dirty="0" smtClean="0"/>
          </a:p>
          <a:p>
            <a:pPr marL="0" lvl="1"/>
            <a:r>
              <a:rPr lang="en-US" sz="2200" dirty="0" err="1"/>
              <a:t>i</a:t>
            </a:r>
            <a:r>
              <a:rPr lang="en-US" sz="2200" dirty="0" err="1" smtClean="0"/>
              <a:t>nventory.insert</a:t>
            </a:r>
            <a:r>
              <a:rPr lang="en-US" sz="2200" dirty="0" smtClean="0"/>
              <a:t>(3, “robe”)  # [“</a:t>
            </a:r>
            <a:r>
              <a:rPr lang="en-US" sz="2200" dirty="0"/>
              <a:t>staff”, “hat”, “shoes”, </a:t>
            </a:r>
            <a:r>
              <a:rPr lang="en-US" sz="2200" dirty="0" smtClean="0">
                <a:solidFill>
                  <a:srgbClr val="FF3399"/>
                </a:solidFill>
              </a:rPr>
              <a:t>“robe”, </a:t>
            </a:r>
            <a:r>
              <a:rPr lang="en-US" sz="2200" dirty="0" smtClean="0"/>
              <a:t>“bread</a:t>
            </a:r>
            <a:r>
              <a:rPr lang="en-US" sz="2200" dirty="0"/>
              <a:t>”, “potion</a:t>
            </a:r>
            <a:r>
              <a:rPr lang="en-US" sz="2200" dirty="0" smtClean="0"/>
              <a:t>”]</a:t>
            </a:r>
          </a:p>
          <a:p>
            <a:pPr marL="0" lvl="1"/>
            <a:endParaRPr lang="en-US" sz="2200" dirty="0" smtClean="0"/>
          </a:p>
          <a:p>
            <a:pPr marL="0" lvl="1"/>
            <a:r>
              <a:rPr lang="en-US" sz="2200" dirty="0" err="1" smtClean="0"/>
              <a:t>Inventory.remove</a:t>
            </a:r>
            <a:r>
              <a:rPr lang="en-US" sz="2200" dirty="0" smtClean="0"/>
              <a:t>(“shoes”)  # </a:t>
            </a:r>
            <a:r>
              <a:rPr lang="en-US" sz="2200" dirty="0"/>
              <a:t>[“staff”, “hat</a:t>
            </a:r>
            <a:r>
              <a:rPr lang="en-US" sz="2200" dirty="0" smtClean="0"/>
              <a:t>”, “</a:t>
            </a:r>
            <a:r>
              <a:rPr lang="en-US" sz="2200" dirty="0"/>
              <a:t>robe”, “bread”, “potion”]</a:t>
            </a:r>
          </a:p>
          <a:p>
            <a:pPr marL="0" lvl="1"/>
            <a:endParaRPr lang="en-US" sz="2200" dirty="0"/>
          </a:p>
          <a:p>
            <a:pPr marL="0" lvl="1"/>
            <a:endParaRPr lang="en-US" sz="2200" dirty="0" smtClean="0"/>
          </a:p>
          <a:p>
            <a:pPr marL="0" lvl="1"/>
            <a:endParaRPr lang="en-US" sz="2200" dirty="0"/>
          </a:p>
          <a:p>
            <a:pPr marL="0" lvl="1"/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21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215" y="608057"/>
            <a:ext cx="9993712" cy="5614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Lists: </a:t>
            </a:r>
            <a:r>
              <a:rPr lang="en-US" dirty="0" smtClean="0">
                <a:solidFill>
                  <a:srgbClr val="FF3399"/>
                </a:solidFill>
              </a:rPr>
              <a:t>pop</a:t>
            </a:r>
            <a:r>
              <a:rPr lang="en-US" dirty="0" smtClean="0">
                <a:solidFill>
                  <a:srgbClr val="FF3399"/>
                </a:solidFill>
              </a:rPr>
              <a:t>() method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4" name="AutoShape 2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75657" y="1619794"/>
            <a:ext cx="943138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endParaRPr lang="en-US" sz="2200" dirty="0" smtClean="0"/>
          </a:p>
          <a:p>
            <a:pPr marL="0" lvl="1"/>
            <a:r>
              <a:rPr lang="en-US" sz="2200" dirty="0"/>
              <a:t>i</a:t>
            </a:r>
            <a:r>
              <a:rPr lang="en-US" sz="2200" dirty="0" smtClean="0"/>
              <a:t>nventory = [“staff”, “hat”, “robe”, “bread”]</a:t>
            </a:r>
          </a:p>
          <a:p>
            <a:pPr marL="0" lvl="1"/>
            <a:endParaRPr lang="en-US" sz="2200" dirty="0" smtClean="0"/>
          </a:p>
          <a:p>
            <a:pPr marL="0" lvl="1"/>
            <a:r>
              <a:rPr lang="en-US" sz="2200" dirty="0"/>
              <a:t>i</a:t>
            </a:r>
            <a:r>
              <a:rPr lang="en-US" sz="2200" dirty="0" smtClean="0"/>
              <a:t>tem = </a:t>
            </a:r>
            <a:r>
              <a:rPr lang="en-US" sz="2200" dirty="0" err="1" smtClean="0"/>
              <a:t>inventory.pop</a:t>
            </a:r>
            <a:r>
              <a:rPr lang="en-US" sz="2200" dirty="0" smtClean="0"/>
              <a:t>()  # item = “bread”</a:t>
            </a:r>
          </a:p>
          <a:p>
            <a:pPr marL="0" lvl="1"/>
            <a:r>
              <a:rPr lang="en-US" sz="2200" dirty="0"/>
              <a:t> </a:t>
            </a:r>
            <a:r>
              <a:rPr lang="en-US" sz="2200" dirty="0" smtClean="0"/>
              <a:t>                                 #</a:t>
            </a:r>
            <a:r>
              <a:rPr lang="en-US" sz="2200" dirty="0"/>
              <a:t> </a:t>
            </a:r>
            <a:r>
              <a:rPr lang="en-US" sz="2200" dirty="0" smtClean="0"/>
              <a:t>inventory = </a:t>
            </a:r>
            <a:r>
              <a:rPr lang="en-US" sz="2200" dirty="0"/>
              <a:t>[“staff”, “hat”, “robe</a:t>
            </a:r>
            <a:r>
              <a:rPr lang="en-US" sz="2200" dirty="0" smtClean="0"/>
              <a:t>”]</a:t>
            </a:r>
            <a:endParaRPr lang="en-US" sz="2200" dirty="0"/>
          </a:p>
          <a:p>
            <a:pPr marL="0" lvl="1"/>
            <a:endParaRPr lang="en-US" sz="2200" dirty="0" smtClean="0"/>
          </a:p>
          <a:p>
            <a:pPr marL="0" lvl="1"/>
            <a:r>
              <a:rPr lang="en-US" sz="2200" dirty="0"/>
              <a:t>i</a:t>
            </a:r>
            <a:r>
              <a:rPr lang="en-US" sz="2200" dirty="0" smtClean="0"/>
              <a:t>tem = </a:t>
            </a:r>
            <a:r>
              <a:rPr lang="en-US" sz="2200" dirty="0" err="1" smtClean="0"/>
              <a:t>inventory.pop</a:t>
            </a:r>
            <a:r>
              <a:rPr lang="en-US" sz="2200" dirty="0" smtClean="0"/>
              <a:t>(1) # </a:t>
            </a:r>
            <a:r>
              <a:rPr lang="en-US" sz="2200" dirty="0"/>
              <a:t>item = </a:t>
            </a:r>
            <a:r>
              <a:rPr lang="en-US" sz="2200" dirty="0" smtClean="0"/>
              <a:t>“hat”</a:t>
            </a:r>
            <a:endParaRPr lang="en-US" sz="2200" dirty="0"/>
          </a:p>
          <a:p>
            <a:pPr marL="0" lvl="1"/>
            <a:r>
              <a:rPr lang="en-US" sz="2200" dirty="0" smtClean="0"/>
              <a:t>                                   </a:t>
            </a:r>
            <a:r>
              <a:rPr lang="en-US" sz="2200" dirty="0"/>
              <a:t># inventory = [“staff”, </a:t>
            </a:r>
            <a:r>
              <a:rPr lang="en-US" sz="2200" dirty="0" smtClean="0"/>
              <a:t>“</a:t>
            </a:r>
            <a:r>
              <a:rPr lang="en-US" sz="2200" dirty="0"/>
              <a:t>robe”]</a:t>
            </a:r>
            <a:endParaRPr lang="en-US" sz="2200" dirty="0" smtClean="0"/>
          </a:p>
          <a:p>
            <a:pPr marL="0" lvl="1"/>
            <a:endParaRPr lang="en-US" sz="2200" dirty="0"/>
          </a:p>
          <a:p>
            <a:pPr marL="0" lvl="1"/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397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215" y="608057"/>
            <a:ext cx="9993712" cy="5614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Lists: Index() and </a:t>
            </a:r>
            <a:r>
              <a:rPr lang="en-US" dirty="0" smtClean="0">
                <a:solidFill>
                  <a:srgbClr val="FF3399"/>
                </a:solidFill>
              </a:rPr>
              <a:t>pop</a:t>
            </a:r>
            <a:r>
              <a:rPr lang="en-US" dirty="0" smtClean="0">
                <a:solidFill>
                  <a:srgbClr val="FF3399"/>
                </a:solidFill>
              </a:rPr>
              <a:t>() methods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4" name="AutoShape 2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75657" y="1619794"/>
            <a:ext cx="94313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200" dirty="0"/>
              <a:t>inventory = [“staff”, “hat”, “robe”, “bread</a:t>
            </a:r>
            <a:r>
              <a:rPr lang="en-US" sz="2200" dirty="0" smtClean="0"/>
              <a:t>”]</a:t>
            </a:r>
          </a:p>
          <a:p>
            <a:pPr marL="0" lvl="1"/>
            <a:endParaRPr lang="en-US" sz="2200" dirty="0"/>
          </a:p>
          <a:p>
            <a:pPr marL="0" lvl="1"/>
            <a:r>
              <a:rPr lang="en-US" sz="2200" dirty="0"/>
              <a:t>i</a:t>
            </a:r>
            <a:r>
              <a:rPr lang="en-US" sz="2200" dirty="0" smtClean="0"/>
              <a:t> = </a:t>
            </a:r>
            <a:r>
              <a:rPr lang="en-US" sz="2200" dirty="0" err="1" smtClean="0"/>
              <a:t>inventory.index</a:t>
            </a:r>
            <a:r>
              <a:rPr lang="en-US" sz="2200" dirty="0" smtClean="0"/>
              <a:t>(“hat”)        # </a:t>
            </a:r>
            <a:r>
              <a:rPr lang="en-US" sz="2200" dirty="0" err="1" smtClean="0"/>
              <a:t>i</a:t>
            </a:r>
            <a:r>
              <a:rPr lang="en-US" sz="2200" dirty="0" smtClean="0"/>
              <a:t> = 1</a:t>
            </a:r>
          </a:p>
          <a:p>
            <a:pPr marL="0" lvl="1"/>
            <a:endParaRPr lang="en-US" sz="2200" dirty="0"/>
          </a:p>
          <a:p>
            <a:pPr marL="0" lvl="1"/>
            <a:r>
              <a:rPr lang="en-US" sz="2200" dirty="0" err="1" smtClean="0"/>
              <a:t>Inventory.pop</a:t>
            </a:r>
            <a:r>
              <a:rPr lang="en-US" sz="2200" dirty="0" smtClean="0"/>
              <a:t>(</a:t>
            </a:r>
            <a:r>
              <a:rPr lang="en-US" sz="2200" dirty="0" err="1" smtClean="0"/>
              <a:t>i</a:t>
            </a:r>
            <a:r>
              <a:rPr lang="en-US" sz="2200" dirty="0" smtClean="0"/>
              <a:t>)                     # </a:t>
            </a:r>
            <a:r>
              <a:rPr lang="en-US" sz="2200" dirty="0"/>
              <a:t>[“staff”, </a:t>
            </a:r>
            <a:r>
              <a:rPr lang="en-US" sz="2200" dirty="0" smtClean="0"/>
              <a:t>“</a:t>
            </a:r>
            <a:r>
              <a:rPr lang="en-US" sz="2200" dirty="0"/>
              <a:t>robe”, “bread”]</a:t>
            </a:r>
          </a:p>
          <a:p>
            <a:pPr marL="0"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33151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215" y="608057"/>
            <a:ext cx="9993712" cy="5614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Lists: keyword in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4" name="AutoShape 2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75657" y="1619794"/>
            <a:ext cx="943138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 smtClean="0"/>
              <a:t>Use the keyword </a:t>
            </a:r>
            <a:r>
              <a:rPr lang="en-US" sz="2400" dirty="0" smtClean="0">
                <a:solidFill>
                  <a:srgbClr val="FF3399"/>
                </a:solidFill>
              </a:rPr>
              <a:t>in</a:t>
            </a:r>
            <a:r>
              <a:rPr lang="en-US" sz="2400" dirty="0" smtClean="0"/>
              <a:t> to check whether an item exists in the list:</a:t>
            </a:r>
          </a:p>
          <a:p>
            <a:pPr marL="0" lvl="1"/>
            <a:endParaRPr lang="en-US" sz="2400" dirty="0"/>
          </a:p>
          <a:p>
            <a:pPr marL="0" lvl="1"/>
            <a:r>
              <a:rPr lang="en-US" sz="2000" dirty="0"/>
              <a:t>inventory = [“staff”, “hat”, </a:t>
            </a:r>
            <a:r>
              <a:rPr lang="en-US" sz="2000" dirty="0" smtClean="0"/>
              <a:t>“</a:t>
            </a:r>
            <a:r>
              <a:rPr lang="en-US" sz="2000" dirty="0"/>
              <a:t>bread</a:t>
            </a:r>
            <a:r>
              <a:rPr lang="en-US" sz="2000" dirty="0" smtClean="0"/>
              <a:t>”, “potion”]</a:t>
            </a:r>
          </a:p>
          <a:p>
            <a:pPr marL="0" lvl="1"/>
            <a:r>
              <a:rPr lang="en-US" sz="2000" dirty="0"/>
              <a:t>i</a:t>
            </a:r>
            <a:r>
              <a:rPr lang="en-US" sz="2000" dirty="0" smtClean="0"/>
              <a:t>tem = “bread”</a:t>
            </a:r>
          </a:p>
          <a:p>
            <a:pPr marL="0" lvl="1"/>
            <a:r>
              <a:rPr lang="en-US" sz="2000" dirty="0"/>
              <a:t>i</a:t>
            </a:r>
            <a:r>
              <a:rPr lang="en-US" sz="2000" dirty="0" smtClean="0"/>
              <a:t>f item in inventory:</a:t>
            </a:r>
          </a:p>
          <a:p>
            <a:pPr marL="0" lvl="1"/>
            <a:r>
              <a:rPr lang="en-US" sz="2000" dirty="0"/>
              <a:t>	</a:t>
            </a:r>
            <a:r>
              <a:rPr lang="en-US" sz="2000" dirty="0" err="1" smtClean="0"/>
              <a:t>inventory.remove</a:t>
            </a:r>
            <a:r>
              <a:rPr lang="en-US" sz="2000" dirty="0" smtClean="0"/>
              <a:t>(item)      # </a:t>
            </a:r>
            <a:r>
              <a:rPr lang="en-US" sz="2000" dirty="0"/>
              <a:t>[“staff”, “</a:t>
            </a:r>
            <a:r>
              <a:rPr lang="en-US" sz="2000" dirty="0" smtClean="0"/>
              <a:t>hat”, </a:t>
            </a:r>
            <a:r>
              <a:rPr lang="en-US" sz="2000" dirty="0"/>
              <a:t>“potion”]</a:t>
            </a:r>
          </a:p>
          <a:p>
            <a:pPr marL="0" lvl="1"/>
            <a:endParaRPr lang="en-US" sz="2200" dirty="0" smtClean="0"/>
          </a:p>
          <a:p>
            <a:pPr marL="0" lvl="1"/>
            <a:endParaRPr lang="en-US" sz="2200" dirty="0"/>
          </a:p>
          <a:p>
            <a:pPr marL="0" lvl="1"/>
            <a:endParaRPr lang="en-US" sz="2200" dirty="0"/>
          </a:p>
          <a:p>
            <a:pPr marL="0"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80694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215" y="608057"/>
            <a:ext cx="9993712" cy="5614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Lists: printing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4" name="AutoShape 2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86379" y="1711234"/>
            <a:ext cx="94313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endParaRPr lang="en-US" sz="2400" dirty="0"/>
          </a:p>
          <a:p>
            <a:pPr marL="0" lvl="1"/>
            <a:r>
              <a:rPr lang="en-US" sz="2000" dirty="0"/>
              <a:t>inventory = [“staff”, “hat”, </a:t>
            </a:r>
            <a:r>
              <a:rPr lang="en-US" sz="2000" dirty="0" smtClean="0"/>
              <a:t>“</a:t>
            </a:r>
            <a:r>
              <a:rPr lang="en-US" sz="2000" dirty="0"/>
              <a:t>bread</a:t>
            </a:r>
            <a:r>
              <a:rPr lang="en-US" sz="2000" dirty="0" smtClean="0"/>
              <a:t>”, “potion”]</a:t>
            </a:r>
          </a:p>
          <a:p>
            <a:pPr marL="0" lvl="1"/>
            <a:r>
              <a:rPr lang="en-US" sz="2000" dirty="0"/>
              <a:t>p</a:t>
            </a:r>
            <a:r>
              <a:rPr lang="en-US" sz="2000" dirty="0" smtClean="0"/>
              <a:t>rint(inventory)</a:t>
            </a:r>
          </a:p>
          <a:p>
            <a:pPr marL="0" lvl="1"/>
            <a:endParaRPr lang="en-US" sz="2000" dirty="0" smtClean="0"/>
          </a:p>
          <a:p>
            <a:pPr marL="0" lvl="1"/>
            <a:r>
              <a:rPr lang="en-US" sz="2000" dirty="0" smtClean="0"/>
              <a:t># </a:t>
            </a:r>
            <a:r>
              <a:rPr lang="en-US" sz="2000" dirty="0"/>
              <a:t>[“staff”, “</a:t>
            </a:r>
            <a:r>
              <a:rPr lang="en-US" sz="2000" dirty="0" smtClean="0"/>
              <a:t>hat”, “bread”, </a:t>
            </a:r>
            <a:r>
              <a:rPr lang="en-US" sz="2000" dirty="0"/>
              <a:t>“potion”]</a:t>
            </a:r>
          </a:p>
          <a:p>
            <a:pPr marL="0" lvl="1"/>
            <a:endParaRPr lang="en-US" sz="2200" dirty="0" smtClean="0"/>
          </a:p>
          <a:p>
            <a:pPr marL="0" lvl="1"/>
            <a:endParaRPr lang="en-US" sz="2200" dirty="0"/>
          </a:p>
          <a:p>
            <a:pPr marL="0" lvl="1"/>
            <a:endParaRPr lang="en-US" sz="2200" dirty="0"/>
          </a:p>
          <a:p>
            <a:pPr marL="0"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91615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215" y="608057"/>
            <a:ext cx="9993712" cy="5614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Lists and loops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4" name="AutoShape 2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232270"/>
              </p:ext>
            </p:extLst>
          </p:nvPr>
        </p:nvGraphicFramePr>
        <p:xfrm>
          <a:off x="1377950" y="2068513"/>
          <a:ext cx="7231063" cy="312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Document" r:id="rId3" imgW="7327883" imgH="3453761" progId="Word.Document.12">
                  <p:embed/>
                </p:oleObj>
              </mc:Choice>
              <mc:Fallback>
                <p:oleObj name="Document" r:id="rId3" imgW="7327883" imgH="3453761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7950" y="2068513"/>
                        <a:ext cx="7231063" cy="3122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36445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215" y="608057"/>
            <a:ext cx="9993712" cy="5614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Processing items in a list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4" name="AutoShape 2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683242"/>
              </p:ext>
            </p:extLst>
          </p:nvPr>
        </p:nvGraphicFramePr>
        <p:xfrm>
          <a:off x="1589088" y="1406526"/>
          <a:ext cx="7388371" cy="3766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Document" r:id="rId3" imgW="7327883" imgH="3726967" progId="Word.Document.12">
                  <p:embed/>
                </p:oleObj>
              </mc:Choice>
              <mc:Fallback>
                <p:oleObj name="Document" r:id="rId3" imgW="7327883" imgH="3726967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088" y="1406526"/>
                        <a:ext cx="7388371" cy="37663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947954" y="1817936"/>
            <a:ext cx="37708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Easier to use a for loop: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need an 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need a counter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need to know the length of the list</a:t>
            </a:r>
            <a:endParaRPr lang="en-US" sz="2000" dirty="0">
              <a:solidFill>
                <a:srgbClr val="FF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0947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152" y="248215"/>
            <a:ext cx="9993712" cy="5614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Mutable/immutable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4" name="AutoShape 2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731744"/>
              </p:ext>
            </p:extLst>
          </p:nvPr>
        </p:nvGraphicFramePr>
        <p:xfrm>
          <a:off x="1667466" y="1001576"/>
          <a:ext cx="6666638" cy="3396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Document" r:id="rId3" imgW="7327883" imgH="3726967" progId="Word.Document.12">
                  <p:embed/>
                </p:oleObj>
              </mc:Choice>
              <mc:Fallback>
                <p:oleObj name="Document" r:id="rId3" imgW="7327883" imgH="3726967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7466" y="1001576"/>
                        <a:ext cx="6666638" cy="33967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1310639" y="3320547"/>
            <a:ext cx="793786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Python uses objects to store all data </a:t>
            </a:r>
            <a:r>
              <a:rPr lang="en-US" sz="2800" dirty="0" smtClean="0"/>
              <a:t>types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Immutable object types cannot be changed (</a:t>
            </a:r>
            <a:r>
              <a:rPr lang="en-US" sz="2800" dirty="0" err="1"/>
              <a:t>str</a:t>
            </a:r>
            <a:r>
              <a:rPr lang="en-US" sz="2800" dirty="0"/>
              <a:t>, </a:t>
            </a:r>
            <a:r>
              <a:rPr lang="en-US" sz="2800" dirty="0" err="1"/>
              <a:t>int</a:t>
            </a:r>
            <a:r>
              <a:rPr lang="en-US" sz="2800" dirty="0"/>
              <a:t>, float, bool) </a:t>
            </a:r>
            <a:r>
              <a:rPr lang="en-US" sz="2800" dirty="0" smtClean="0"/>
              <a:t>and would need to be passed and returned to and from </a:t>
            </a:r>
            <a:r>
              <a:rPr lang="en-US" sz="2800" dirty="0"/>
              <a:t>a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Mutable object types can be changed such as </a:t>
            </a:r>
            <a:r>
              <a:rPr lang="en-US" sz="2800" dirty="0" smtClean="0"/>
              <a:t>list – therefore list does not need to be returned from a function.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62998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152" y="248215"/>
            <a:ext cx="9993712" cy="5614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Working with </a:t>
            </a:r>
            <a:r>
              <a:rPr lang="en-US" dirty="0" err="1" smtClean="0">
                <a:solidFill>
                  <a:srgbClr val="FF3399"/>
                </a:solidFill>
              </a:rPr>
              <a:t>Mutables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4" name="AutoShape 2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524738"/>
              </p:ext>
            </p:extLst>
          </p:nvPr>
        </p:nvGraphicFramePr>
        <p:xfrm>
          <a:off x="914400" y="1068388"/>
          <a:ext cx="9172575" cy="467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Document" r:id="rId3" imgW="7327883" imgH="3956977" progId="Word.Document.12">
                  <p:embed/>
                </p:oleObj>
              </mc:Choice>
              <mc:Fallback>
                <p:oleObj name="Document" r:id="rId3" imgW="7327883" imgH="3956977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8388"/>
                        <a:ext cx="9172575" cy="4672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26455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152" y="248215"/>
            <a:ext cx="9993712" cy="5614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Problem: Movie List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4" name="AutoShape 2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24297" y="1332411"/>
            <a:ext cx="86606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want to have a list of movies and be able to add to the list, delete from the list and display a list of movies. The code should contain a list of at least three movies. A menu should be displayed for the user to enter commands ‘add’ to add a movie, ‘del’ to delete a movie, and ‘list to display the list of movies. We should </a:t>
            </a:r>
            <a:r>
              <a:rPr lang="en-US" sz="2400" dirty="0"/>
              <a:t>loop until the user enters exit. </a:t>
            </a:r>
          </a:p>
        </p:txBody>
      </p:sp>
    </p:spTree>
    <p:extLst>
      <p:ext uri="{BB962C8B-B14F-4D97-AF65-F5344CB8AC3E}">
        <p14:creationId xmlns:p14="http://schemas.microsoft.com/office/powerpoint/2010/main" val="1568954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837" y="143898"/>
            <a:ext cx="9993712" cy="5614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Testing and debugging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37360" y="1018903"/>
            <a:ext cx="9339943" cy="506838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3200" cap="none" dirty="0" smtClean="0">
                <a:solidFill>
                  <a:srgbClr val="FF3399"/>
                </a:solidFill>
                <a:ea typeface="ＭＳ Ｐゴシック" charset="0"/>
                <a:cs typeface="ＭＳ Ｐゴシック" charset="0"/>
              </a:rPr>
              <a:t>Three types of errors that can occur</a:t>
            </a:r>
            <a:r>
              <a:rPr lang="en-US" sz="3200" cap="none" dirty="0" smtClean="0">
                <a:ea typeface="ＭＳ Ｐゴシック" charset="0"/>
                <a:cs typeface="ＭＳ Ｐゴシック" charset="0"/>
              </a:rPr>
              <a:t>:</a:t>
            </a:r>
            <a:endParaRPr lang="en-US" sz="3200" cap="none" dirty="0" smtClean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sz="4400" cap="none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793177"/>
              </p:ext>
            </p:extLst>
          </p:nvPr>
        </p:nvGraphicFramePr>
        <p:xfrm>
          <a:off x="1946365" y="1776175"/>
          <a:ext cx="7301323" cy="3788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Document" r:id="rId3" imgW="7327883" imgH="4079722" progId="Word.Document.12">
                  <p:embed/>
                </p:oleObj>
              </mc:Choice>
              <mc:Fallback>
                <p:oleObj name="Document" r:id="rId3" imgW="7327883" imgH="4079722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46365" y="1776175"/>
                        <a:ext cx="7301323" cy="3788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27144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152" y="248215"/>
            <a:ext cx="9993712" cy="5614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Lists of lists!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4" name="AutoShape 2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431759"/>
              </p:ext>
            </p:extLst>
          </p:nvPr>
        </p:nvGraphicFramePr>
        <p:xfrm>
          <a:off x="1527719" y="1633129"/>
          <a:ext cx="7231063" cy="232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Document" r:id="rId3" imgW="7327883" imgH="2346182" progId="Word.Document.12">
                  <p:embed/>
                </p:oleObj>
              </mc:Choice>
              <mc:Fallback>
                <p:oleObj name="Document" r:id="rId3" imgW="7327883" imgH="2346182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7719" y="1633129"/>
                        <a:ext cx="7231063" cy="2322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58307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152" y="248215"/>
            <a:ext cx="9993712" cy="5614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Lists of lists!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4" name="AutoShape 2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912683"/>
              </p:ext>
            </p:extLst>
          </p:nvPr>
        </p:nvGraphicFramePr>
        <p:xfrm>
          <a:off x="1449977" y="1939835"/>
          <a:ext cx="8829504" cy="2227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Document" r:id="rId3" imgW="7327883" imgH="1841166" progId="Word.Document.12">
                  <p:embed/>
                </p:oleObj>
              </mc:Choice>
              <mc:Fallback>
                <p:oleObj name="Document" r:id="rId3" imgW="7327883" imgH="1841166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9977" y="1939835"/>
                        <a:ext cx="8829504" cy="2227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27488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152" y="248215"/>
            <a:ext cx="9993712" cy="5614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Lists of lists!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4" name="AutoShape 2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767107"/>
              </p:ext>
            </p:extLst>
          </p:nvPr>
        </p:nvGraphicFramePr>
        <p:xfrm>
          <a:off x="998538" y="2011363"/>
          <a:ext cx="10902950" cy="171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Document" r:id="rId3" imgW="7327883" imgH="1150774" progId="Word.Document.12">
                  <p:embed/>
                </p:oleObj>
              </mc:Choice>
              <mc:Fallback>
                <p:oleObj name="Document" r:id="rId3" imgW="7327883" imgH="1150774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8538" y="2011363"/>
                        <a:ext cx="10902950" cy="171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75364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152" y="248215"/>
            <a:ext cx="9993712" cy="5614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Lists of lists!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4" name="AutoShape 2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829433"/>
              </p:ext>
            </p:extLst>
          </p:nvPr>
        </p:nvGraphicFramePr>
        <p:xfrm>
          <a:off x="998538" y="1912938"/>
          <a:ext cx="11339512" cy="226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Document" r:id="rId3" imgW="7327883" imgH="1466814" progId="Word.Document.12">
                  <p:embed/>
                </p:oleObj>
              </mc:Choice>
              <mc:Fallback>
                <p:oleObj name="Document" r:id="rId3" imgW="7327883" imgH="1466814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8538" y="1912938"/>
                        <a:ext cx="11339512" cy="2265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42224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152" y="248215"/>
            <a:ext cx="9993712" cy="5614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Looping through two-dimensional lists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4" name="AutoShape 2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413144"/>
              </p:ext>
            </p:extLst>
          </p:nvPr>
        </p:nvGraphicFramePr>
        <p:xfrm>
          <a:off x="1162595" y="1731600"/>
          <a:ext cx="9669673" cy="284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Document" r:id="rId3" imgW="7327883" imgH="2157206" progId="Word.Document.12">
                  <p:embed/>
                </p:oleObj>
              </mc:Choice>
              <mc:Fallback>
                <p:oleObj name="Document" r:id="rId3" imgW="7327883" imgH="2157206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2595" y="1731600"/>
                        <a:ext cx="9669673" cy="284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87292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556" y="507586"/>
            <a:ext cx="9993712" cy="5614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Looping through two-dimensional lists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4" name="AutoShape 2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604902"/>
              </p:ext>
            </p:extLst>
          </p:nvPr>
        </p:nvGraphicFramePr>
        <p:xfrm>
          <a:off x="1162595" y="1731600"/>
          <a:ext cx="9669673" cy="284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Document" r:id="rId3" imgW="7327883" imgH="2157206" progId="Word.Document.12">
                  <p:embed/>
                </p:oleObj>
              </mc:Choice>
              <mc:Fallback>
                <p:oleObj name="Document" r:id="rId3" imgW="7327883" imgH="2157206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2595" y="1731600"/>
                        <a:ext cx="9669673" cy="284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24296" y="5185954"/>
            <a:ext cx="785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Movies phase 2 – add the year!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66543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152" y="248215"/>
            <a:ext cx="9993712" cy="5614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More list methods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4" name="AutoShape 2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37359" y="1371600"/>
            <a:ext cx="785077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</a:t>
            </a:r>
            <a:r>
              <a:rPr lang="en-US" sz="2800" dirty="0" smtClean="0"/>
              <a:t>ount(item) – returns the number of occurrences of an item in the list.  0 if it is not found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reverse(list) –reverses the items in list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</a:t>
            </a:r>
            <a:r>
              <a:rPr lang="en-US" sz="2800" dirty="0" smtClean="0"/>
              <a:t>ort([key=function]) – sorts the list items in place, has optional key function to be called on each item before sorting</a:t>
            </a:r>
          </a:p>
          <a:p>
            <a:endParaRPr lang="en-US" sz="2800" dirty="0"/>
          </a:p>
          <a:p>
            <a:r>
              <a:rPr lang="en-US" sz="2800" dirty="0" smtClean="0">
                <a:solidFill>
                  <a:srgbClr val="FF3399"/>
                </a:solidFill>
              </a:rPr>
              <a:t>Built-in function:</a:t>
            </a:r>
          </a:p>
          <a:p>
            <a:r>
              <a:rPr lang="en-US" sz="2800" dirty="0"/>
              <a:t>s</a:t>
            </a:r>
            <a:r>
              <a:rPr lang="en-US" sz="2800" dirty="0" smtClean="0"/>
              <a:t>orted(list[, key=function]) – returns a new list of sorted items, </a:t>
            </a:r>
            <a:r>
              <a:rPr lang="en-US" sz="2800" dirty="0"/>
              <a:t>has optional key function to be called on each item before sorting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05442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675" y="599704"/>
            <a:ext cx="9993712" cy="5614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Count(), reverse() and sort() methods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4" name="AutoShape 2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37359" y="1371600"/>
            <a:ext cx="78507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160685"/>
              </p:ext>
            </p:extLst>
          </p:nvPr>
        </p:nvGraphicFramePr>
        <p:xfrm>
          <a:off x="1096963" y="1603375"/>
          <a:ext cx="9609137" cy="210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Document" r:id="rId3" imgW="7327883" imgH="1611155" progId="Word.Document.12">
                  <p:embed/>
                </p:oleObj>
              </mc:Choice>
              <mc:Fallback>
                <p:oleObj name="Document" r:id="rId3" imgW="7327883" imgH="1611155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6963" y="1603375"/>
                        <a:ext cx="9609137" cy="2109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23851" y="4545874"/>
            <a:ext cx="674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.</a:t>
            </a:r>
            <a:r>
              <a:rPr lang="en-US" dirty="0" err="1" smtClean="0"/>
              <a:t>ipynb</a:t>
            </a:r>
            <a:r>
              <a:rPr lang="en-US" dirty="0" smtClean="0"/>
              <a:t> for sorted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9057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152" y="605861"/>
            <a:ext cx="9993712" cy="5614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Min, max, choice and shuffle functions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4" name="AutoShape 2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37359" y="1371600"/>
            <a:ext cx="78507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314505"/>
              </p:ext>
            </p:extLst>
          </p:nvPr>
        </p:nvGraphicFramePr>
        <p:xfrm>
          <a:off x="992152" y="1524609"/>
          <a:ext cx="10987127" cy="334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Document" r:id="rId3" imgW="7327883" imgH="2228477" progId="Word.Document.12">
                  <p:embed/>
                </p:oleObj>
              </mc:Choice>
              <mc:Fallback>
                <p:oleObj name="Document" r:id="rId3" imgW="7327883" imgH="2228477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2152" y="1524609"/>
                        <a:ext cx="10987127" cy="3347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44045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152" y="605861"/>
            <a:ext cx="9993712" cy="5614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Deep versus shallow copy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4" name="AutoShape 2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37359" y="1371600"/>
            <a:ext cx="78507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149241"/>
              </p:ext>
            </p:extLst>
          </p:nvPr>
        </p:nvGraphicFramePr>
        <p:xfrm>
          <a:off x="1589088" y="1547813"/>
          <a:ext cx="7231062" cy="395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name="Document" r:id="rId3" imgW="7327883" imgH="3996932" progId="Word.Document.12">
                  <p:embed/>
                </p:oleObj>
              </mc:Choice>
              <mc:Fallback>
                <p:oleObj name="Document" r:id="rId3" imgW="7327883" imgH="3996932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088" y="1547813"/>
                        <a:ext cx="7231062" cy="3952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407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837" y="143898"/>
            <a:ext cx="9993712" cy="5614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Testing and debugging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37360" y="1018903"/>
            <a:ext cx="9339943" cy="506838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3200" cap="none" dirty="0" smtClean="0">
                <a:solidFill>
                  <a:srgbClr val="FF3399"/>
                </a:solidFill>
                <a:ea typeface="ＭＳ Ｐゴシック" charset="0"/>
                <a:cs typeface="ＭＳ Ｐゴシック" charset="0"/>
              </a:rPr>
              <a:t>Common Syntax errors:</a:t>
            </a:r>
            <a:endParaRPr lang="en-US" sz="3200" cap="none" dirty="0" smtClean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sz="4400" cap="none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67543" y="2024743"/>
            <a:ext cx="811203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Improper indentation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Misspelled keywords or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Forgetting opening or closing quotation marks or parenthesis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Interchanging brackets and parenthesis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Forgetting the : after the function header(), if clause, </a:t>
            </a:r>
            <a:r>
              <a:rPr lang="en-US" sz="2800" dirty="0" err="1" smtClean="0"/>
              <a:t>elif</a:t>
            </a:r>
            <a:r>
              <a:rPr lang="en-US" sz="2800" dirty="0" smtClean="0"/>
              <a:t> clause, else clause, for and while statements, and try and catch blocks (later)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583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152" y="605861"/>
            <a:ext cx="9993712" cy="5614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Slicing a list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4" name="AutoShape 2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37359" y="1371600"/>
            <a:ext cx="78507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3399"/>
                </a:solidFill>
              </a:rPr>
              <a:t>Syntax:</a:t>
            </a:r>
          </a:p>
          <a:p>
            <a:r>
              <a:rPr lang="en-US" sz="2400" dirty="0" err="1" smtClean="0"/>
              <a:t>mylist</a:t>
            </a:r>
            <a:r>
              <a:rPr lang="en-US" sz="2400" dirty="0" smtClean="0"/>
              <a:t>[</a:t>
            </a:r>
            <a:r>
              <a:rPr lang="en-US" sz="2400" dirty="0" err="1" smtClean="0"/>
              <a:t>start:end:step</a:t>
            </a:r>
            <a:r>
              <a:rPr lang="en-US" sz="2400" dirty="0" smtClean="0"/>
              <a:t>]</a:t>
            </a:r>
          </a:p>
          <a:p>
            <a:r>
              <a:rPr lang="en-US" sz="2800" dirty="0" smtClean="0">
                <a:solidFill>
                  <a:srgbClr val="FF3399"/>
                </a:solidFill>
              </a:rPr>
              <a:t>Code using start and end arguments:</a:t>
            </a:r>
          </a:p>
          <a:p>
            <a:r>
              <a:rPr lang="en-US" sz="2400" dirty="0"/>
              <a:t>n</a:t>
            </a:r>
            <a:r>
              <a:rPr lang="en-US" sz="2400" dirty="0" smtClean="0"/>
              <a:t>umbers = [52, 54, 56, 58, 60, 62]</a:t>
            </a:r>
          </a:p>
          <a:p>
            <a:r>
              <a:rPr lang="en-US" sz="2400" dirty="0"/>
              <a:t>n</a:t>
            </a:r>
            <a:r>
              <a:rPr lang="en-US" sz="2400" dirty="0" smtClean="0"/>
              <a:t>umbers[0:2]      # [52, 54]</a:t>
            </a:r>
          </a:p>
          <a:p>
            <a:r>
              <a:rPr lang="en-US" sz="2400" dirty="0"/>
              <a:t>numbers</a:t>
            </a:r>
            <a:r>
              <a:rPr lang="en-US" sz="2400" dirty="0" smtClean="0"/>
              <a:t>[:</a:t>
            </a:r>
            <a:r>
              <a:rPr lang="en-US" sz="2400" dirty="0"/>
              <a:t>2]     </a:t>
            </a:r>
            <a:r>
              <a:rPr lang="en-US" sz="2400" dirty="0" smtClean="0"/>
              <a:t>   </a:t>
            </a:r>
            <a:r>
              <a:rPr lang="en-US" sz="2400" dirty="0"/>
              <a:t># [52, 54]</a:t>
            </a:r>
          </a:p>
          <a:p>
            <a:r>
              <a:rPr lang="en-US" sz="2400" i="1" dirty="0" smtClean="0"/>
              <a:t>numbers[4:]        # [60, 62]</a:t>
            </a:r>
          </a:p>
          <a:p>
            <a:r>
              <a:rPr lang="en-US" sz="2800" dirty="0" smtClean="0">
                <a:solidFill>
                  <a:srgbClr val="FF3399"/>
                </a:solidFill>
              </a:rPr>
              <a:t>Using the step argument:</a:t>
            </a:r>
            <a:endParaRPr lang="en-US" sz="2800" dirty="0">
              <a:solidFill>
                <a:srgbClr val="FF3399"/>
              </a:solidFill>
            </a:endParaRPr>
          </a:p>
          <a:p>
            <a:r>
              <a:rPr lang="en-US" sz="2400" dirty="0" smtClean="0"/>
              <a:t>numbers[0:4:2]      </a:t>
            </a:r>
            <a:r>
              <a:rPr lang="en-US" sz="2400" dirty="0"/>
              <a:t># [52, </a:t>
            </a:r>
            <a:r>
              <a:rPr lang="en-US" sz="2400" dirty="0" smtClean="0"/>
              <a:t>56]</a:t>
            </a:r>
            <a:endParaRPr lang="en-US" sz="2400" dirty="0"/>
          </a:p>
          <a:p>
            <a:r>
              <a:rPr lang="en-US" sz="2400" dirty="0"/>
              <a:t>numbers</a:t>
            </a:r>
            <a:r>
              <a:rPr lang="en-US" sz="2400" dirty="0" smtClean="0"/>
              <a:t>[::-1]         </a:t>
            </a:r>
            <a:r>
              <a:rPr lang="en-US" sz="2400" dirty="0"/>
              <a:t># </a:t>
            </a:r>
            <a:r>
              <a:rPr lang="en-US" sz="2400" dirty="0" smtClean="0"/>
              <a:t>[62, 60, 58, 56, 54, 52]</a:t>
            </a:r>
            <a:endParaRPr lang="en-US" sz="2400" i="1" dirty="0"/>
          </a:p>
          <a:p>
            <a:endParaRPr lang="en-US" sz="2800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5373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152" y="605861"/>
            <a:ext cx="9993712" cy="5614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Concatenation of lists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4" name="AutoShape 2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02526" y="1603606"/>
            <a:ext cx="86563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000" dirty="0">
                <a:solidFill>
                  <a:srgbClr val="FF3399"/>
                </a:solidFill>
                <a:ea typeface="ＭＳ Ｐゴシック" panose="020B0600070205080204" pitchFamily="34" charset="-128"/>
              </a:rPr>
              <a:t>concatenation</a:t>
            </a:r>
            <a:r>
              <a:rPr lang="en-US" altLang="en-US" sz="2000" dirty="0">
                <a:ea typeface="ＭＳ Ｐゴシック" panose="020B0600070205080204" pitchFamily="34" charset="-128"/>
              </a:rPr>
              <a:t> of two lists is a new list that contains the elements of the first list, followed by the elements of the second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702526" y="2451463"/>
            <a:ext cx="7748587" cy="762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myFriends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["Fritz", "Cindy"]</a:t>
            </a:r>
          </a:p>
          <a:p>
            <a:pPr>
              <a:defRPr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yourFriends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["Lee", "Pat",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“Bill"]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27631" y="3597032"/>
            <a:ext cx="66500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auto">
              <a:buFont typeface="Arial" panose="020B0604020202020204" pitchFamily="34" charset="0"/>
              <a:buChar char="•"/>
            </a:pPr>
            <a:r>
              <a:rPr lang="en-US" altLang="en-US" sz="2000" dirty="0">
                <a:ea typeface="ＭＳ Ｐゴシック" panose="020B0600070205080204" pitchFamily="34" charset="-128"/>
              </a:rPr>
              <a:t>Two lists can be concatenated by using the plus (</a:t>
            </a:r>
            <a:r>
              <a:rPr lang="en-US" altLang="en-US" sz="2000" dirty="0">
                <a:solidFill>
                  <a:srgbClr val="0033CC"/>
                </a:solidFill>
                <a:ea typeface="ＭＳ Ｐゴシック" panose="020B0600070205080204" pitchFamily="34" charset="-128"/>
              </a:rPr>
              <a:t>+</a:t>
            </a:r>
            <a:r>
              <a:rPr lang="en-US" altLang="en-US" sz="2000" dirty="0">
                <a:ea typeface="ＭＳ Ｐゴシック" panose="020B0600070205080204" pitchFamily="34" charset="-128"/>
              </a:rPr>
              <a:t>) operator: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727631" y="4188823"/>
            <a:ext cx="8001000" cy="1066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ourFriends = myFriends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yourFriends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Sets ourFriends to ["Fritz", "Cindy", "Lee", 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Pat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",“Bill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"]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0062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152" y="605861"/>
            <a:ext cx="9993712" cy="5614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tuples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4" name="AutoShape 2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50423" y="1580606"/>
            <a:ext cx="76417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sequence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Similar to lists (can use similar functions)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Tuples are immutable (different than lists) – so you can’t use functions that add, modify or remove items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More efficient than lists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Syntax is different:</a:t>
            </a:r>
          </a:p>
          <a:p>
            <a:endParaRPr lang="en-US" sz="2400" dirty="0"/>
          </a:p>
          <a:p>
            <a:r>
              <a:rPr lang="en-US" sz="2400" dirty="0"/>
              <a:t>scores = (99,)  </a:t>
            </a:r>
            <a:r>
              <a:rPr lang="en-US" sz="2400" i="1" dirty="0"/>
              <a:t># you need the comma or else it will create an </a:t>
            </a:r>
            <a:r>
              <a:rPr lang="en-US" sz="2400" i="1" dirty="0" err="1"/>
              <a:t>int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7203852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152" y="605861"/>
            <a:ext cx="9993712" cy="5614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tuples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4" name="AutoShape 2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50423" y="1580606"/>
            <a:ext cx="764177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3399"/>
                </a:solidFill>
              </a:rPr>
              <a:t>Syntax:</a:t>
            </a:r>
          </a:p>
          <a:p>
            <a:r>
              <a:rPr lang="en-US" sz="2000" dirty="0" err="1"/>
              <a:t>myTuple</a:t>
            </a:r>
            <a:r>
              <a:rPr lang="en-US" sz="2000" dirty="0"/>
              <a:t> = (item1, item2, …, </a:t>
            </a:r>
            <a:r>
              <a:rPr lang="en-US" sz="2000" dirty="0" err="1"/>
              <a:t>itemN</a:t>
            </a:r>
            <a:r>
              <a:rPr lang="en-US" sz="2000" dirty="0"/>
              <a:t>)</a:t>
            </a:r>
          </a:p>
          <a:p>
            <a:endParaRPr lang="en-US" sz="2400" dirty="0">
              <a:solidFill>
                <a:srgbClr val="FF3399"/>
              </a:solidFill>
            </a:endParaRPr>
          </a:p>
          <a:p>
            <a:r>
              <a:rPr lang="en-US" sz="2400" dirty="0">
                <a:solidFill>
                  <a:srgbClr val="FF3399"/>
                </a:solidFill>
              </a:rPr>
              <a:t>Creating a tuple: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emps = (87, 94, 53, 88)    # tuple of 4 integer numbers</a:t>
            </a:r>
          </a:p>
          <a:p>
            <a:r>
              <a:rPr lang="en-US" sz="2000" dirty="0"/>
              <a:t>s</a:t>
            </a:r>
            <a:r>
              <a:rPr lang="en-US" sz="2000" dirty="0" smtClean="0"/>
              <a:t>pices = (“Oregano”, “Parsley”, “Cinnamon”)    # tuple of 3 Strings</a:t>
            </a:r>
            <a:endParaRPr lang="en-US" sz="2000" dirty="0"/>
          </a:p>
          <a:p>
            <a:endParaRPr lang="en-US" sz="2400" i="1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038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152" y="605861"/>
            <a:ext cx="9993712" cy="5614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Accessing items in a tuple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4" name="AutoShape 2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50423" y="1580606"/>
            <a:ext cx="76417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FF3399"/>
              </a:solidFill>
            </a:endParaRPr>
          </a:p>
          <a:p>
            <a:r>
              <a:rPr lang="en-US" sz="2400" dirty="0">
                <a:solidFill>
                  <a:srgbClr val="FF3399"/>
                </a:solidFill>
              </a:rPr>
              <a:t>Creating a tuple: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emps = (87, 94, 53, 88, 33, 23)    # tuple of 6 integer numbers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emps[0]             # 87</a:t>
            </a:r>
            <a:endParaRPr lang="en-US" sz="2400" i="1" dirty="0"/>
          </a:p>
          <a:p>
            <a:r>
              <a:rPr lang="en-US" sz="2000" i="1" dirty="0"/>
              <a:t>t</a:t>
            </a:r>
            <a:r>
              <a:rPr lang="en-US" sz="2000" i="1" dirty="0" smtClean="0"/>
              <a:t>emps[-1]       # 88</a:t>
            </a:r>
          </a:p>
          <a:p>
            <a:r>
              <a:rPr lang="en-US" sz="2000" i="1" dirty="0"/>
              <a:t>t</a:t>
            </a:r>
            <a:r>
              <a:rPr lang="en-US" sz="2000" i="1" dirty="0" smtClean="0"/>
              <a:t>emps[1:4]      # (94, 53, 88)</a:t>
            </a:r>
          </a:p>
          <a:p>
            <a:endParaRPr lang="en-US" sz="2000" i="1" dirty="0"/>
          </a:p>
          <a:p>
            <a:r>
              <a:rPr lang="en-US" sz="2000" i="1" dirty="0"/>
              <a:t>t</a:t>
            </a:r>
            <a:r>
              <a:rPr lang="en-US" sz="2000" i="1" dirty="0" smtClean="0"/>
              <a:t>emps[2] = 68    # error: can’t assign a value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915973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152" y="605861"/>
            <a:ext cx="9993712" cy="5614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Accessing items in a tuple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4" name="AutoShape 2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50423" y="1580606"/>
            <a:ext cx="7641771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3399"/>
                </a:solidFill>
              </a:rPr>
              <a:t>Unpacking a tuple:</a:t>
            </a:r>
          </a:p>
          <a:p>
            <a:endParaRPr lang="en-US" sz="2400" dirty="0">
              <a:solidFill>
                <a:srgbClr val="FF3399"/>
              </a:solidFill>
            </a:endParaRPr>
          </a:p>
          <a:p>
            <a:r>
              <a:rPr lang="en-US" sz="2000" dirty="0" err="1"/>
              <a:t>t</a:t>
            </a:r>
            <a:r>
              <a:rPr lang="en-US" sz="2000" dirty="0" err="1" smtClean="0"/>
              <a:t>uple_values</a:t>
            </a:r>
            <a:r>
              <a:rPr lang="en-US" sz="2000" dirty="0" smtClean="0"/>
              <a:t> = (1, 2, 3)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, b, c = </a:t>
            </a:r>
            <a:r>
              <a:rPr lang="en-US" sz="2000" dirty="0" err="1" smtClean="0"/>
              <a:t>tuple_values</a:t>
            </a:r>
            <a:r>
              <a:rPr lang="en-US" sz="2000" dirty="0" smtClean="0"/>
              <a:t>      # a = 1, b = 2, c =3</a:t>
            </a:r>
          </a:p>
          <a:p>
            <a:endParaRPr lang="en-US" sz="2000" dirty="0"/>
          </a:p>
          <a:p>
            <a:r>
              <a:rPr lang="en-US" sz="2000" dirty="0" smtClean="0">
                <a:solidFill>
                  <a:srgbClr val="FF3399"/>
                </a:solidFill>
              </a:rPr>
              <a:t>Function returning </a:t>
            </a:r>
            <a:r>
              <a:rPr lang="en-US" sz="2000" dirty="0">
                <a:solidFill>
                  <a:srgbClr val="FF3399"/>
                </a:solidFill>
              </a:rPr>
              <a:t>a tuple</a:t>
            </a:r>
            <a:r>
              <a:rPr lang="en-US" sz="2000" dirty="0" smtClean="0">
                <a:solidFill>
                  <a:srgbClr val="FF3399"/>
                </a:solidFill>
              </a:rPr>
              <a:t>:</a:t>
            </a:r>
            <a:endParaRPr lang="en-US" sz="2000" dirty="0" smtClean="0"/>
          </a:p>
          <a:p>
            <a:r>
              <a:rPr lang="en-US" sz="2000" dirty="0" err="1"/>
              <a:t>d</a:t>
            </a:r>
            <a:r>
              <a:rPr lang="en-US" sz="2000" dirty="0" err="1" smtClean="0"/>
              <a:t>ef</a:t>
            </a:r>
            <a:r>
              <a:rPr lang="en-US" sz="2000" dirty="0" smtClean="0"/>
              <a:t> </a:t>
            </a:r>
            <a:r>
              <a:rPr lang="en-US" sz="2000" dirty="0" err="1" smtClean="0"/>
              <a:t>get_location</a:t>
            </a:r>
            <a:r>
              <a:rPr lang="en-US" sz="2000" dirty="0" smtClean="0"/>
              <a:t>():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# code computes values for x, y and z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return x, y, z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>
                <a:solidFill>
                  <a:srgbClr val="FF3399"/>
                </a:solidFill>
              </a:rPr>
              <a:t>Unpacking a </a:t>
            </a:r>
            <a:r>
              <a:rPr lang="en-US" sz="2000" dirty="0" smtClean="0">
                <a:solidFill>
                  <a:srgbClr val="FF3399"/>
                </a:solidFill>
              </a:rPr>
              <a:t>tuple returned from a function:</a:t>
            </a:r>
            <a:endParaRPr lang="en-US" sz="2000" dirty="0">
              <a:solidFill>
                <a:srgbClr val="FF3399"/>
              </a:solidFill>
            </a:endParaRPr>
          </a:p>
          <a:p>
            <a:r>
              <a:rPr lang="en-US" sz="2000" smtClean="0"/>
              <a:t>x</a:t>
            </a:r>
            <a:r>
              <a:rPr lang="en-US" sz="2000" dirty="0" smtClean="0"/>
              <a:t>, y, z = </a:t>
            </a:r>
            <a:r>
              <a:rPr lang="en-US" sz="2000" dirty="0" err="1" smtClean="0"/>
              <a:t>get_location</a:t>
            </a:r>
            <a:r>
              <a:rPr lang="en-US" sz="20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90043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837" y="143898"/>
            <a:ext cx="9993712" cy="5614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Testing and debugging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67543" y="1045029"/>
            <a:ext cx="9339943" cy="506838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3200" cap="none" dirty="0" smtClean="0">
                <a:solidFill>
                  <a:srgbClr val="FF3399"/>
                </a:solidFill>
                <a:ea typeface="ＭＳ Ｐゴシック" charset="0"/>
                <a:cs typeface="ＭＳ Ｐゴシック" charset="0"/>
              </a:rPr>
              <a:t>Common problems with names and values:</a:t>
            </a:r>
            <a:endParaRPr lang="en-US" sz="3200" cap="none" dirty="0" smtClean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sz="4400" cap="none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67543" y="2024743"/>
            <a:ext cx="811203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Misspelling or incorrectly capitalizing a variable or function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Using a keyword as a variable or function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Not checking that the value is the correct type before using it. For instance, sometimes you need to convert a variable to a string to print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171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837" y="143898"/>
            <a:ext cx="9993712" cy="5614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Testing and debugging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67543" y="1045029"/>
            <a:ext cx="9339943" cy="506838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3200" cap="none" dirty="0" smtClean="0">
                <a:solidFill>
                  <a:srgbClr val="FF3399"/>
                </a:solidFill>
                <a:ea typeface="ＭＳ Ｐゴシック" charset="0"/>
                <a:cs typeface="ＭＳ Ｐゴシック" charset="0"/>
              </a:rPr>
              <a:t>Problems with floating point arithmetic:</a:t>
            </a:r>
            <a:endParaRPr lang="en-US" sz="3200" cap="none" dirty="0" smtClean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sz="4400" cap="none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517245"/>
              </p:ext>
            </p:extLst>
          </p:nvPr>
        </p:nvGraphicFramePr>
        <p:xfrm>
          <a:off x="1716088" y="2039938"/>
          <a:ext cx="7231062" cy="405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Document" r:id="rId3" imgW="7327883" imgH="4097360" progId="Word.Document.12">
                  <p:embed/>
                </p:oleObj>
              </mc:Choice>
              <mc:Fallback>
                <p:oleObj name="Document" r:id="rId3" imgW="7327883" imgH="4097360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6088" y="2039938"/>
                        <a:ext cx="7231062" cy="405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2201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837" y="143898"/>
            <a:ext cx="9993712" cy="5614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Creating a test plan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71600" y="1005840"/>
            <a:ext cx="9339943" cy="506838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3200" cap="none" dirty="0" smtClean="0">
                <a:solidFill>
                  <a:srgbClr val="FF3399"/>
                </a:solidFill>
                <a:ea typeface="ＭＳ Ｐゴシック" charset="0"/>
                <a:cs typeface="ＭＳ Ｐゴシック" charset="0"/>
              </a:rPr>
              <a:t>Make a test plan for critical phases:</a:t>
            </a:r>
            <a:endParaRPr lang="en-US" sz="3200" cap="none" dirty="0" smtClean="0">
              <a:ea typeface="ＭＳ Ｐゴシック" charset="0"/>
              <a:cs typeface="ＭＳ Ｐゴシック" charset="0"/>
            </a:endParaRPr>
          </a:p>
          <a:p>
            <a:r>
              <a:rPr lang="en-US" sz="2400" cap="none" dirty="0" smtClean="0"/>
              <a:t>First l</a:t>
            </a:r>
            <a:r>
              <a:rPr lang="en-US" sz="2400" cap="none" dirty="0" smtClean="0"/>
              <a:t>ist out the valid entries and the expected results.  Make sure your results match the expected results. </a:t>
            </a:r>
            <a:r>
              <a:rPr lang="en-US" sz="2400" cap="none" dirty="0" smtClean="0"/>
              <a:t>Usually you put this in a tabular format.</a:t>
            </a:r>
          </a:p>
          <a:p>
            <a:r>
              <a:rPr lang="en-US" sz="2400" cap="none" dirty="0" smtClean="0"/>
              <a:t>Next list out all the invalid </a:t>
            </a:r>
            <a:r>
              <a:rPr lang="en-US" sz="2400" cap="none" dirty="0" smtClean="0"/>
              <a:t>entries.   This should include the limits of the allowable values.</a:t>
            </a:r>
            <a:endParaRPr lang="en-US" sz="2400" cap="none" dirty="0" smtClean="0"/>
          </a:p>
          <a:p>
            <a:endParaRPr lang="en-US" sz="2400" cap="none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01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837" y="143898"/>
            <a:ext cx="9993712" cy="5614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Testing and debugging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71600" y="1005840"/>
            <a:ext cx="9339943" cy="506838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3200" cap="none" dirty="0" smtClean="0">
                <a:solidFill>
                  <a:srgbClr val="FF3399"/>
                </a:solidFill>
                <a:ea typeface="ＭＳ Ｐゴシック" charset="0"/>
                <a:cs typeface="ＭＳ Ｐゴシック" charset="0"/>
              </a:rPr>
              <a:t>Two common testing problems:</a:t>
            </a:r>
            <a:endParaRPr lang="en-US" sz="3200" cap="none" dirty="0" smtClean="0">
              <a:ea typeface="ＭＳ Ｐゴシック" charset="0"/>
              <a:cs typeface="ＭＳ Ｐゴシック" charset="0"/>
            </a:endParaRPr>
          </a:p>
          <a:p>
            <a:r>
              <a:rPr lang="en-US" sz="2400" cap="none" dirty="0" smtClean="0"/>
              <a:t>Not selecting a wide enough range of numbers as input.</a:t>
            </a:r>
          </a:p>
          <a:p>
            <a:r>
              <a:rPr lang="en-US" sz="2400" cap="none" dirty="0" smtClean="0"/>
              <a:t>Not knowing what the expected result should be</a:t>
            </a:r>
            <a:r>
              <a:rPr lang="en-US" sz="2400" cap="none" dirty="0" smtClean="0"/>
              <a:t>.</a:t>
            </a:r>
            <a:endParaRPr lang="en-US" sz="2400" cap="none" dirty="0" smtClean="0"/>
          </a:p>
          <a:p>
            <a:endParaRPr lang="en-US" sz="2400" cap="none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mages of looping roller coas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9637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7297</TotalTime>
  <Words>2642</Words>
  <Application>Microsoft Office PowerPoint</Application>
  <PresentationFormat>Widescreen</PresentationFormat>
  <Paragraphs>348</Paragraphs>
  <Slides>55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ＭＳ Ｐゴシック</vt:lpstr>
      <vt:lpstr>Arial</vt:lpstr>
      <vt:lpstr>Arial Narrow</vt:lpstr>
      <vt:lpstr>Calibri</vt:lpstr>
      <vt:lpstr>Consolas</vt:lpstr>
      <vt:lpstr>Times New Roman</vt:lpstr>
      <vt:lpstr>Tw Cen MT</vt:lpstr>
      <vt:lpstr>Droplet</vt:lpstr>
      <vt:lpstr>Microsoft Word Document</vt:lpstr>
      <vt:lpstr>CSIT 200</vt:lpstr>
      <vt:lpstr>Overview – Week 6</vt:lpstr>
      <vt:lpstr>Testing and debugging</vt:lpstr>
      <vt:lpstr>Testing and debugging</vt:lpstr>
      <vt:lpstr>Testing and debugging</vt:lpstr>
      <vt:lpstr>Testing and debugging</vt:lpstr>
      <vt:lpstr>Testing and debugging</vt:lpstr>
      <vt:lpstr>Creating a test plan</vt:lpstr>
      <vt:lpstr>Testing and debugging</vt:lpstr>
      <vt:lpstr>Testing and debugging</vt:lpstr>
      <vt:lpstr>Testing and debugging</vt:lpstr>
      <vt:lpstr>Testing and debugging</vt:lpstr>
      <vt:lpstr>Testing and debugging</vt:lpstr>
      <vt:lpstr>Testing and debugging</vt:lpstr>
      <vt:lpstr>Lists</vt:lpstr>
      <vt:lpstr>Lists</vt:lpstr>
      <vt:lpstr>Creating lists</vt:lpstr>
      <vt:lpstr>Creating lists</vt:lpstr>
      <vt:lpstr>Lists: Repetion operator</vt:lpstr>
      <vt:lpstr>Lists: index values</vt:lpstr>
      <vt:lpstr>Lists: out of range errors</vt:lpstr>
      <vt:lpstr>Lists: getting an item from a list</vt:lpstr>
      <vt:lpstr>Lists: determining the length</vt:lpstr>
      <vt:lpstr>Lists: determining the length</vt:lpstr>
      <vt:lpstr>Lists: square bracket meaning</vt:lpstr>
      <vt:lpstr>Lists: square bracket meaning</vt:lpstr>
      <vt:lpstr>Lists: methods for modifying a list</vt:lpstr>
      <vt:lpstr>Lists: Append(), insert() and remove() methods</vt:lpstr>
      <vt:lpstr>Lists: Append(), insert() and remove() methods</vt:lpstr>
      <vt:lpstr>Lists: Append(), insert() and remove() methods</vt:lpstr>
      <vt:lpstr>Lists: pop() method</vt:lpstr>
      <vt:lpstr>Lists: Index() and pop() methods</vt:lpstr>
      <vt:lpstr>Lists: keyword in</vt:lpstr>
      <vt:lpstr>Lists: printing</vt:lpstr>
      <vt:lpstr>Lists and loops</vt:lpstr>
      <vt:lpstr>Processing items in a list</vt:lpstr>
      <vt:lpstr>Mutable/immutable</vt:lpstr>
      <vt:lpstr>Working with Mutables</vt:lpstr>
      <vt:lpstr>Problem: Movie List</vt:lpstr>
      <vt:lpstr>Lists of lists!</vt:lpstr>
      <vt:lpstr>Lists of lists!</vt:lpstr>
      <vt:lpstr>Lists of lists!</vt:lpstr>
      <vt:lpstr>Lists of lists!</vt:lpstr>
      <vt:lpstr>Looping through two-dimensional lists</vt:lpstr>
      <vt:lpstr>Looping through two-dimensional lists</vt:lpstr>
      <vt:lpstr>More list methods</vt:lpstr>
      <vt:lpstr>Count(), reverse() and sort() methods</vt:lpstr>
      <vt:lpstr>Min, max, choice and shuffle functions</vt:lpstr>
      <vt:lpstr>Deep versus shallow copy</vt:lpstr>
      <vt:lpstr>Slicing a list</vt:lpstr>
      <vt:lpstr>Concatenation of lists</vt:lpstr>
      <vt:lpstr>tuples</vt:lpstr>
      <vt:lpstr>tuples</vt:lpstr>
      <vt:lpstr>Accessing items in a tuple</vt:lpstr>
      <vt:lpstr>Accessing items in a tuple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CSIT 200</dc:title>
  <dc:creator>Yang,Linda</dc:creator>
  <cp:lastModifiedBy>Yang,Linda</cp:lastModifiedBy>
  <cp:revision>120</cp:revision>
  <dcterms:created xsi:type="dcterms:W3CDTF">2019-06-26T16:45:07Z</dcterms:created>
  <dcterms:modified xsi:type="dcterms:W3CDTF">2019-09-21T20:58:36Z</dcterms:modified>
</cp:coreProperties>
</file>