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63" r:id="rId5"/>
    <p:sldId id="260" r:id="rId6"/>
    <p:sldId id="258" r:id="rId7"/>
    <p:sldId id="261" r:id="rId8"/>
    <p:sldId id="262" r:id="rId9"/>
    <p:sldId id="264" r:id="rId10"/>
    <p:sldId id="265" r:id="rId11"/>
    <p:sldId id="266" r:id="rId12"/>
    <p:sldId id="269" r:id="rId13"/>
    <p:sldId id="270" r:id="rId14"/>
    <p:sldId id="272" r:id="rId15"/>
    <p:sldId id="268" r:id="rId16"/>
    <p:sldId id="267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820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5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73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5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8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4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0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3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5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F06E49-33CD-4B05-9BD7-24B1F872A69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2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4713" y="914401"/>
            <a:ext cx="7562088" cy="3488266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/>
              <a:t>计数器</a:t>
            </a:r>
            <a:r>
              <a:rPr lang="zh-CN" altLang="en-US" dirty="0" smtClean="0"/>
              <a:t>电路实验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可编程器件资料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9550" y="128017"/>
            <a:ext cx="866394" cy="61775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动态显示模块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49" y="0"/>
            <a:ext cx="664026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201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动态显示模块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U5</a:t>
            </a:r>
            <a:r>
              <a:rPr lang="zh-CN" altLang="en-US" dirty="0"/>
              <a:t>对毫秒脉冲计数，只使用其中</a:t>
            </a:r>
            <a:r>
              <a:rPr lang="en-US" altLang="zh-CN" dirty="0"/>
              <a:t>4</a:t>
            </a:r>
            <a:r>
              <a:rPr lang="zh-CN" altLang="en-US" dirty="0"/>
              <a:t>分频输出提供给数据选择器</a:t>
            </a:r>
            <a:r>
              <a:rPr lang="en-US" altLang="zh-CN" dirty="0"/>
              <a:t>U1~U4</a:t>
            </a:r>
            <a:r>
              <a:rPr lang="zh-CN" altLang="en-US" dirty="0"/>
              <a:t>和地址译码器</a:t>
            </a:r>
            <a:r>
              <a:rPr lang="en-US" altLang="zh-CN" dirty="0"/>
              <a:t>U6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U1~U4</a:t>
            </a:r>
            <a:r>
              <a:rPr lang="zh-CN" altLang="en-US" dirty="0"/>
              <a:t>构成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-</a:t>
            </a:r>
            <a:r>
              <a:rPr lang="zh-CN" altLang="en-US" dirty="0"/>
              <a:t>四选一数据选择器，从</a:t>
            </a:r>
            <a:r>
              <a:rPr lang="en-US" altLang="zh-CN" dirty="0"/>
              <a:t>4</a:t>
            </a:r>
            <a:r>
              <a:rPr lang="zh-CN" altLang="en-US" dirty="0"/>
              <a:t>个十进制数中选择一个送七段译码器译码；</a:t>
            </a:r>
          </a:p>
          <a:p>
            <a:r>
              <a:rPr lang="en-US" altLang="zh-CN" dirty="0"/>
              <a:t>U5</a:t>
            </a:r>
            <a:r>
              <a:rPr lang="zh-CN" altLang="en-US" dirty="0"/>
              <a:t>对</a:t>
            </a:r>
            <a:r>
              <a:rPr lang="en-US" altLang="zh-CN" dirty="0"/>
              <a:t>U6</a:t>
            </a:r>
            <a:r>
              <a:rPr lang="zh-CN" altLang="en-US" dirty="0"/>
              <a:t>与</a:t>
            </a:r>
            <a:r>
              <a:rPr lang="en-US" altLang="zh-CN" dirty="0"/>
              <a:t>U1~U4</a:t>
            </a:r>
            <a:r>
              <a:rPr lang="zh-CN" altLang="en-US" dirty="0"/>
              <a:t>同步选择，选择某个</a:t>
            </a:r>
            <a:r>
              <a:rPr lang="en-US" altLang="zh-CN" dirty="0"/>
              <a:t>4</a:t>
            </a:r>
            <a:r>
              <a:rPr lang="zh-CN" altLang="en-US" dirty="0"/>
              <a:t>位十进制数同时，点亮数码管特定位；</a:t>
            </a:r>
          </a:p>
        </p:txBody>
      </p:sp>
    </p:spTree>
    <p:extLst>
      <p:ext uri="{BB962C8B-B14F-4D97-AF65-F5344CB8AC3E}">
        <p14:creationId xmlns:p14="http://schemas.microsoft.com/office/powerpoint/2010/main" val="75825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4074499" cy="1051559"/>
          </a:xfrm>
        </p:spPr>
        <p:txBody>
          <a:bodyPr/>
          <a:lstStyle/>
          <a:p>
            <a:r>
              <a:rPr lang="zh-CN" altLang="en-US" dirty="0"/>
              <a:t>秒分频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654" y="392730"/>
            <a:ext cx="2909936" cy="1433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6" name="文本框 5"/>
          <p:cNvSpPr txBox="1"/>
          <p:nvPr/>
        </p:nvSpPr>
        <p:spPr>
          <a:xfrm>
            <a:off x="3545895" y="6073393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秒分频电路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9094" y="1985236"/>
            <a:ext cx="235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秒分频重复调用的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十进制基本单元电路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3" y="2969895"/>
            <a:ext cx="8170694" cy="2968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2488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3815"/>
          </a:xfrm>
        </p:spPr>
        <p:txBody>
          <a:bodyPr/>
          <a:lstStyle/>
          <a:p>
            <a:r>
              <a:rPr lang="zh-CN" altLang="en-US" dirty="0" smtClean="0"/>
              <a:t>动态显示验证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901" y="1681068"/>
            <a:ext cx="7847129" cy="46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5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注意保留备调模块的原始文件以及重要阶段文件，因为每一次保存，都是对所有相关</a:t>
            </a:r>
            <a:r>
              <a:rPr lang="en-US" altLang="zh-CN" dirty="0" smtClean="0"/>
              <a:t>ms14</a:t>
            </a:r>
            <a:r>
              <a:rPr lang="zh-CN" altLang="en-US" dirty="0" smtClean="0"/>
              <a:t>文件的重写。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09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可借鉴的同步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进制计数器原理图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664955"/>
              </p:ext>
            </p:extLst>
          </p:nvPr>
        </p:nvGraphicFramePr>
        <p:xfrm>
          <a:off x="1170555" y="2438401"/>
          <a:ext cx="7516245" cy="331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图片" r:id="rId3" imgW="4949952" imgH="2182368" progId="Word.Picture.8">
                  <p:embed/>
                </p:oleObj>
              </mc:Choice>
              <mc:Fallback>
                <p:oleObj name="图片" r:id="rId3" imgW="4949952" imgH="2182368" progId="Word.Picture.8">
                  <p:embed/>
                  <p:pic>
                    <p:nvPicPr>
                      <p:cNvPr id="540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555" y="2438401"/>
                        <a:ext cx="7516245" cy="3314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7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764" y="457201"/>
            <a:ext cx="4778587" cy="991815"/>
          </a:xfrm>
        </p:spPr>
        <p:txBody>
          <a:bodyPr/>
          <a:lstStyle/>
          <a:p>
            <a:r>
              <a:rPr lang="zh-CN" altLang="en-US" dirty="0" smtClean="0"/>
              <a:t>一种按键状态机规划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468113" y="201168"/>
            <a:ext cx="3218688" cy="6483096"/>
          </a:xfrm>
        </p:spPr>
        <p:txBody>
          <a:bodyPr/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个，准备，计数，暂停和停止</a:t>
            </a:r>
            <a:endParaRPr lang="en-US" altLang="zh-CN" dirty="0" smtClean="0"/>
          </a:p>
          <a:p>
            <a:r>
              <a:rPr lang="zh-CN" altLang="en-US" dirty="0"/>
              <a:t>功能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个，考虑卡诺图限制，合理组合，复用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个按键：开始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继续、暂停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清零</a:t>
            </a:r>
            <a:r>
              <a:rPr lang="zh-CN" altLang="en-US" dirty="0"/>
              <a:t>、</a:t>
            </a:r>
            <a:r>
              <a:rPr lang="zh-CN" altLang="en-US" dirty="0" smtClean="0"/>
              <a:t>停止，组合规则是两个命令在状态图中不会连续出现。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个按键输入与无输入编码为</a:t>
            </a:r>
            <a:r>
              <a:rPr lang="en-US" altLang="zh-CN" dirty="0" smtClean="0"/>
              <a:t>2bit</a:t>
            </a:r>
            <a:r>
              <a:rPr lang="zh-CN" altLang="en-US" dirty="0" smtClean="0"/>
              <a:t>作为状态机输入</a:t>
            </a:r>
            <a:endParaRPr lang="en-US" altLang="zh-CN" dirty="0" smtClean="0"/>
          </a:p>
          <a:p>
            <a:r>
              <a:rPr lang="zh-CN" altLang="en-US" dirty="0" smtClean="0"/>
              <a:t>状态机输出译码控制相关动作与显示。</a:t>
            </a:r>
            <a:endParaRPr lang="zh-CN" altLang="en-US" dirty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32880"/>
            <a:ext cx="5550408" cy="3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例程码流文件效果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除上述描述移位，在暂停时，数字闪烁。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7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推荐发布</a:t>
            </a:r>
            <a:r>
              <a:rPr lang="zh-CN" altLang="en-US" dirty="0"/>
              <a:t>给学生</a:t>
            </a:r>
            <a:r>
              <a:rPr lang="zh-CN" altLang="en-US"/>
              <a:t>文件</a:t>
            </a:r>
            <a:r>
              <a:rPr lang="zh-CN" altLang="en-US" smtClean="0"/>
              <a:t>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zh-CN" altLang="en-US" dirty="0"/>
              <a:t>实验综合测试码流文件：</a:t>
            </a:r>
            <a:r>
              <a:rPr lang="en-US" altLang="zh-CN" dirty="0" err="1"/>
              <a:t>JSQZHCS.bit</a:t>
            </a:r>
            <a:endParaRPr lang="en-US" altLang="zh-CN" dirty="0"/>
          </a:p>
          <a:p>
            <a:r>
              <a:rPr lang="zh-CN" altLang="en-US" dirty="0"/>
              <a:t>经个人修订的实验</a:t>
            </a:r>
            <a:r>
              <a:rPr lang="en-US" altLang="zh-CN" dirty="0"/>
              <a:t>2.pptx</a:t>
            </a:r>
          </a:p>
          <a:p>
            <a:r>
              <a:rPr lang="zh-CN" altLang="en-US" dirty="0"/>
              <a:t>秒表设计实验的备调模块：</a:t>
            </a:r>
            <a:r>
              <a:rPr lang="en-US" altLang="zh-CN" dirty="0"/>
              <a:t>TEN.MS14;FREQ_DIV.MS14;DYN_SHOW.MS14</a:t>
            </a:r>
          </a:p>
          <a:p>
            <a:r>
              <a:rPr lang="zh-CN" altLang="en-US" dirty="0"/>
              <a:t>秒表码流文件（调快速度）：</a:t>
            </a:r>
            <a:r>
              <a:rPr lang="en-US" altLang="zh-CN" dirty="0"/>
              <a:t>timerV20181019.bit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84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04087"/>
          </a:xfrm>
        </p:spPr>
        <p:txBody>
          <a:bodyPr/>
          <a:lstStyle/>
          <a:p>
            <a:r>
              <a:rPr lang="zh-CN" altLang="en-US" dirty="0" smtClean="0"/>
              <a:t>综合测试电路文件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JSQZHCS.ms14:</a:t>
            </a:r>
            <a:r>
              <a:rPr lang="zh-CN" altLang="en-US" dirty="0"/>
              <a:t>时序</a:t>
            </a:r>
            <a:r>
              <a:rPr lang="zh-CN" altLang="en-US" dirty="0" smtClean="0"/>
              <a:t>逻辑综合测试</a:t>
            </a:r>
            <a:r>
              <a:rPr lang="en-US" altLang="zh-CN" dirty="0" smtClean="0"/>
              <a:t>PLD</a:t>
            </a:r>
            <a:r>
              <a:rPr lang="zh-CN" altLang="en-US" dirty="0" smtClean="0"/>
              <a:t>顶层电路图</a:t>
            </a:r>
            <a:endParaRPr lang="en-US" altLang="zh-CN" dirty="0" smtClean="0"/>
          </a:p>
          <a:p>
            <a:r>
              <a:rPr lang="en-US" altLang="zh-CN" dirty="0"/>
              <a:t>FREQ_DIV2.ms14</a:t>
            </a:r>
            <a:r>
              <a:rPr lang="en-US" altLang="zh-CN" dirty="0" smtClean="0"/>
              <a:t>:</a:t>
            </a:r>
            <a:r>
              <a:rPr lang="zh-CN" altLang="en-US" dirty="0" smtClean="0"/>
              <a:t>时钟分频子模块，提供可切换中低频时钟</a:t>
            </a:r>
            <a:endParaRPr lang="en-US" altLang="zh-CN" dirty="0" smtClean="0"/>
          </a:p>
          <a:p>
            <a:r>
              <a:rPr lang="en-US" altLang="zh-CN" dirty="0" smtClean="0"/>
              <a:t>MUX8_4.ms14:</a:t>
            </a:r>
            <a:r>
              <a:rPr lang="zh-CN" altLang="en-US" dirty="0" smtClean="0"/>
              <a:t>数选模块，切换不同计数器至输出</a:t>
            </a:r>
            <a:endParaRPr lang="en-US" altLang="zh-CN" dirty="0" smtClean="0"/>
          </a:p>
          <a:p>
            <a:r>
              <a:rPr lang="en-US" altLang="zh-CN" dirty="0" smtClean="0"/>
              <a:t>STATIC_SHOW.ms14:</a:t>
            </a:r>
            <a:r>
              <a:rPr lang="zh-CN" altLang="en-US" dirty="0" smtClean="0"/>
              <a:t>数码显示，四位相同（静态）</a:t>
            </a:r>
            <a:endParaRPr lang="en-US" altLang="zh-CN" dirty="0" smtClean="0"/>
          </a:p>
          <a:p>
            <a:r>
              <a:rPr lang="zh-CN" altLang="en-US" dirty="0"/>
              <a:t>为避免</a:t>
            </a:r>
            <a:r>
              <a:rPr lang="zh-CN" altLang="en-US" dirty="0" smtClean="0"/>
              <a:t>干扰</a:t>
            </a:r>
            <a:r>
              <a:rPr lang="zh-CN" altLang="en-US" dirty="0"/>
              <a:t>，</a:t>
            </a:r>
            <a:r>
              <a:rPr lang="zh-CN" altLang="en-US" dirty="0" smtClean="0"/>
              <a:t>上述</a:t>
            </a:r>
            <a:r>
              <a:rPr lang="en-US" altLang="zh-CN" dirty="0" smtClean="0"/>
              <a:t>4</a:t>
            </a:r>
            <a:r>
              <a:rPr lang="zh-CN" altLang="en-US" dirty="0" smtClean="0"/>
              <a:t>文件可不发给学生。</a:t>
            </a:r>
            <a:endParaRPr lang="en-US" altLang="zh-CN" dirty="0" smtClean="0"/>
          </a:p>
          <a:p>
            <a:r>
              <a:rPr lang="en-US" altLang="zh-CN" dirty="0" err="1" smtClean="0"/>
              <a:t>JSQZHCS.bit</a:t>
            </a:r>
            <a:r>
              <a:rPr lang="zh-CN" altLang="en-US" dirty="0" smtClean="0"/>
              <a:t>，发给学生下载用，使用</a:t>
            </a:r>
            <a:r>
              <a:rPr lang="en-US" altLang="zh-CN" dirty="0" err="1" smtClean="0"/>
              <a:t>digilent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adpet</a:t>
            </a:r>
            <a:r>
              <a:rPr lang="zh-CN" altLang="en-US" dirty="0" smtClean="0"/>
              <a:t>下载。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/>
              <a:t>2</a:t>
            </a:r>
            <a:r>
              <a:rPr lang="en-US" altLang="zh-CN" dirty="0" smtClean="0"/>
              <a:t>.pptx</a:t>
            </a:r>
            <a:r>
              <a:rPr lang="zh-CN" altLang="en-US" dirty="0" smtClean="0"/>
              <a:t>，</a:t>
            </a:r>
            <a:r>
              <a:rPr lang="zh-CN" altLang="en-US" dirty="0"/>
              <a:t>本</a:t>
            </a:r>
            <a:r>
              <a:rPr lang="zh-CN" altLang="en-US" dirty="0" smtClean="0"/>
              <a:t>文件，提供部分实验资料。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02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368"/>
            <a:ext cx="9149448" cy="3388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11" name="圆角矩形标注 10"/>
          <p:cNvSpPr/>
          <p:nvPr/>
        </p:nvSpPr>
        <p:spPr>
          <a:xfrm>
            <a:off x="2891634" y="2447651"/>
            <a:ext cx="1351597" cy="491319"/>
          </a:xfrm>
          <a:prstGeom prst="wedgeRoundRectCallout">
            <a:avLst>
              <a:gd name="adj1" fmla="val -37706"/>
              <a:gd name="adj2" fmla="val 15518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十进制被测电路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70534" y="2938970"/>
            <a:ext cx="1399830" cy="88696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891271" y="1983995"/>
            <a:ext cx="978539" cy="491319"/>
          </a:xfrm>
          <a:prstGeom prst="wedgeRoundRectCallout">
            <a:avLst>
              <a:gd name="adj1" fmla="val -12248"/>
              <a:gd name="adj2" fmla="val 13692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数码管观察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42219" y="1983995"/>
            <a:ext cx="1426647" cy="491319"/>
          </a:xfrm>
          <a:prstGeom prst="wedgeRoundRectCallout">
            <a:avLst>
              <a:gd name="adj1" fmla="val -4779"/>
              <a:gd name="adj2" fmla="val 2704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中频、低频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可切换时钟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942036" y="6175195"/>
            <a:ext cx="1301195" cy="491319"/>
          </a:xfrm>
          <a:prstGeom prst="wedgeRoundRectCallout">
            <a:avLst>
              <a:gd name="adj1" fmla="val -40474"/>
              <a:gd name="adj2" fmla="val -17237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十六进制被测电路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574725" y="5571691"/>
            <a:ext cx="1295724" cy="491319"/>
          </a:xfrm>
          <a:prstGeom prst="wedgeRoundRectCallout">
            <a:avLst>
              <a:gd name="adj1" fmla="val -40474"/>
              <a:gd name="adj2" fmla="val -17237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计数器输出选择器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870448" y="1892251"/>
            <a:ext cx="1124712" cy="674806"/>
          </a:xfrm>
          <a:prstGeom prst="wedgeRoundRectCallout">
            <a:avLst>
              <a:gd name="adj1" fmla="val -54298"/>
              <a:gd name="adj2" fmla="val 11830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JBX</a:t>
            </a:r>
            <a:r>
              <a:rPr lang="zh-CN" altLang="en-US" dirty="0" smtClean="0">
                <a:solidFill>
                  <a:srgbClr val="FF0000"/>
                </a:solidFill>
              </a:rPr>
              <a:t>示波器测量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69980" y="2724328"/>
            <a:ext cx="1679467" cy="3603319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72756"/>
          </a:xfrm>
        </p:spPr>
        <p:txBody>
          <a:bodyPr/>
          <a:lstStyle/>
          <a:p>
            <a:r>
              <a:rPr lang="zh-CN" altLang="en-US" dirty="0" smtClean="0"/>
              <a:t>计数器综合测试电路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综合描述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100MHz</a:t>
            </a:r>
            <a:r>
              <a:rPr lang="zh-CN" altLang="en-US" dirty="0" smtClean="0"/>
              <a:t>时钟分频后获得</a:t>
            </a:r>
            <a:r>
              <a:rPr lang="en-US" altLang="zh-CN" dirty="0" smtClean="0"/>
              <a:t>3kHz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0.75Hz</a:t>
            </a:r>
            <a:r>
              <a:rPr lang="zh-CN" altLang="en-US" dirty="0" smtClean="0"/>
              <a:t>信号（</a:t>
            </a:r>
            <a:r>
              <a:rPr lang="en-US" altLang="zh-CN" dirty="0" smtClean="0"/>
              <a:t>SW1</a:t>
            </a:r>
            <a:r>
              <a:rPr lang="zh-CN" altLang="en-US" dirty="0" smtClean="0"/>
              <a:t>切换），用于目标测量计数器驱动时钟</a:t>
            </a:r>
            <a:endParaRPr lang="en-US" altLang="zh-CN" dirty="0" smtClean="0"/>
          </a:p>
          <a:p>
            <a:r>
              <a:rPr lang="zh-CN" altLang="en-US" dirty="0" smtClean="0"/>
              <a:t>计数器有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进制与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个单元，由开关</a:t>
            </a:r>
            <a:r>
              <a:rPr lang="en-US" altLang="zh-CN" dirty="0" smtClean="0"/>
              <a:t>SW0</a:t>
            </a:r>
            <a:r>
              <a:rPr lang="zh-CN" altLang="en-US" dirty="0" smtClean="0"/>
              <a:t>切换，送输出，用于验证测量</a:t>
            </a:r>
            <a:endParaRPr lang="en-US" altLang="zh-CN" dirty="0" smtClean="0"/>
          </a:p>
          <a:p>
            <a:r>
              <a:rPr lang="en-US" altLang="zh-CN" dirty="0" smtClean="0"/>
              <a:t>JB0~JB4</a:t>
            </a:r>
            <a:r>
              <a:rPr lang="zh-CN" altLang="en-US" dirty="0" smtClean="0"/>
              <a:t>分别是输入和计数器输出，示波器测波形。</a:t>
            </a:r>
            <a:endParaRPr lang="en-US" altLang="zh-CN" dirty="0" smtClean="0"/>
          </a:p>
          <a:p>
            <a:r>
              <a:rPr lang="en-US" altLang="zh-CN" dirty="0" smtClean="0"/>
              <a:t>CA~CG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AN0~AN3</a:t>
            </a:r>
            <a:r>
              <a:rPr lang="zh-CN" altLang="en-US" dirty="0" smtClean="0"/>
              <a:t>是连接数码管，直接观察数字。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30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35226"/>
              </p:ext>
            </p:extLst>
          </p:nvPr>
        </p:nvGraphicFramePr>
        <p:xfrm>
          <a:off x="411480" y="1863852"/>
          <a:ext cx="8065008" cy="2929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328">
                  <a:extLst>
                    <a:ext uri="{9D8B030D-6E8A-4147-A177-3AD203B41FA5}">
                      <a16:colId xmlns:a16="http://schemas.microsoft.com/office/drawing/2014/main" val="3241269387"/>
                    </a:ext>
                  </a:extLst>
                </a:gridCol>
                <a:gridCol w="2088545">
                  <a:extLst>
                    <a:ext uri="{9D8B030D-6E8A-4147-A177-3AD203B41FA5}">
                      <a16:colId xmlns:a16="http://schemas.microsoft.com/office/drawing/2014/main" val="2786029195"/>
                    </a:ext>
                  </a:extLst>
                </a:gridCol>
                <a:gridCol w="2023567">
                  <a:extLst>
                    <a:ext uri="{9D8B030D-6E8A-4147-A177-3AD203B41FA5}">
                      <a16:colId xmlns:a16="http://schemas.microsoft.com/office/drawing/2014/main" val="903955250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1225884788"/>
                    </a:ext>
                  </a:extLst>
                </a:gridCol>
              </a:tblGrid>
              <a:tr h="4185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输入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输出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3798974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外设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</a:rPr>
                        <a:t>变量</a:t>
                      </a:r>
                      <a:r>
                        <a:rPr lang="en-US" altLang="zh-CN" sz="2400" u="none" strike="noStrike" dirty="0" smtClean="0">
                          <a:effectLst/>
                        </a:rPr>
                        <a:t>/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功能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外设名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变量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281493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SW0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10</a:t>
                      </a:r>
                      <a:r>
                        <a:rPr lang="en-US" altLang="zh-CN" sz="2400" u="none" strike="noStrike" dirty="0" smtClean="0">
                          <a:effectLst/>
                        </a:rPr>
                        <a:t>/16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进制选择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zh-CN" altLang="en-US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计数器时钟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942933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SW1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低频选择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8437847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JB2</a:t>
                      </a:r>
                      <a:endParaRPr lang="zh-CN" alt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QB</a:t>
                      </a:r>
                      <a:endParaRPr lang="zh-CN" alt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8770265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JB3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8211991"/>
                  </a:ext>
                </a:extLst>
              </a:tr>
              <a:tr h="418529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JB4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707718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操作相关外设配置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82133" y="5047492"/>
            <a:ext cx="7978987" cy="14356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特别强调：</a:t>
            </a:r>
            <a:r>
              <a:rPr lang="en-US" altLang="zh-CN" dirty="0" smtClean="0"/>
              <a:t>Multisim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JB</a:t>
            </a:r>
            <a:r>
              <a:rPr lang="zh-CN" altLang="en-US" dirty="0" smtClean="0"/>
              <a:t>的编号与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上编号不同，</a:t>
            </a:r>
            <a:r>
              <a:rPr lang="en-US" altLang="zh-CN" dirty="0"/>
              <a:t> </a:t>
            </a:r>
            <a:r>
              <a:rPr lang="en-US" altLang="zh-CN" dirty="0" smtClean="0"/>
              <a:t>Multisim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JB0~JB3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JB1~JB4</a:t>
            </a:r>
            <a:r>
              <a:rPr lang="zh-CN" altLang="en-US" dirty="0" smtClean="0"/>
              <a:t>，</a:t>
            </a:r>
            <a:r>
              <a:rPr lang="en-US" altLang="zh-CN" dirty="0"/>
              <a:t> Multisim</a:t>
            </a:r>
            <a:r>
              <a:rPr lang="zh-CN" altLang="en-US" dirty="0"/>
              <a:t>的</a:t>
            </a:r>
            <a:r>
              <a:rPr lang="en-US" altLang="zh-CN" dirty="0" smtClean="0"/>
              <a:t>JB4~JB7</a:t>
            </a:r>
            <a:r>
              <a:rPr lang="zh-CN" altLang="en-US" dirty="0" smtClean="0"/>
              <a:t>对应</a:t>
            </a:r>
            <a:r>
              <a:rPr lang="en-US" altLang="zh-CN" dirty="0"/>
              <a:t>Basys3</a:t>
            </a:r>
            <a:r>
              <a:rPr lang="zh-CN" altLang="en-US" dirty="0"/>
              <a:t>的</a:t>
            </a:r>
            <a:r>
              <a:rPr lang="en-US" altLang="zh-CN" dirty="0" smtClean="0"/>
              <a:t>JB7~JB10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JA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JC</a:t>
            </a:r>
            <a:r>
              <a:rPr lang="zh-CN" altLang="en-US" dirty="0" smtClean="0"/>
              <a:t>类似。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03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4" y="1363998"/>
            <a:ext cx="7141415" cy="274011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14983"/>
          </a:xfrm>
        </p:spPr>
        <p:txBody>
          <a:bodyPr/>
          <a:lstStyle/>
          <a:p>
            <a:r>
              <a:rPr lang="zh-CN" altLang="en-US" dirty="0" smtClean="0"/>
              <a:t>静态显示</a:t>
            </a:r>
            <a:r>
              <a:rPr lang="zh-CN" altLang="en-US" dirty="0"/>
              <a:t>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2336" y="3730752"/>
            <a:ext cx="3941064" cy="2551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模块设置理由：</a:t>
            </a:r>
            <a:endParaRPr lang="en-US" altLang="zh-CN" dirty="0" smtClean="0"/>
          </a:p>
          <a:p>
            <a:r>
              <a:rPr lang="zh-CN" altLang="en-US" dirty="0" smtClean="0"/>
              <a:t>功能性模块划分</a:t>
            </a:r>
            <a:endParaRPr lang="en-US" altLang="zh-CN" dirty="0" smtClean="0"/>
          </a:p>
          <a:p>
            <a:r>
              <a:rPr lang="zh-CN" altLang="en-US" dirty="0" smtClean="0"/>
              <a:t>封装静态控制电平</a:t>
            </a:r>
            <a:endParaRPr lang="en-US" altLang="zh-CN" dirty="0" smtClean="0"/>
          </a:p>
          <a:p>
            <a:r>
              <a:rPr lang="zh-CN" altLang="en-US" dirty="0" smtClean="0"/>
              <a:t>不同测试电路中该模块可以重复调用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791456" y="4279392"/>
            <a:ext cx="4352544" cy="226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dirty="0" smtClean="0"/>
              <a:t>端口说明：</a:t>
            </a:r>
            <a:endParaRPr lang="en-US" altLang="zh-CN" dirty="0" smtClean="0"/>
          </a:p>
          <a:p>
            <a:r>
              <a:rPr lang="en-US" altLang="zh-CN" dirty="0" smtClean="0"/>
              <a:t>D3~D0</a:t>
            </a:r>
            <a:r>
              <a:rPr lang="zh-CN" altLang="en-US" dirty="0" smtClean="0"/>
              <a:t>自高至低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en-US" altLang="zh-CN" dirty="0" smtClean="0"/>
          </a:p>
          <a:p>
            <a:r>
              <a:rPr lang="en-US" altLang="zh-CN" dirty="0" smtClean="0"/>
              <a:t>CSA~CSG</a:t>
            </a:r>
            <a:r>
              <a:rPr lang="zh-CN" altLang="en-US" dirty="0" smtClean="0"/>
              <a:t>七段显示控制电平</a:t>
            </a:r>
            <a:endParaRPr lang="en-US" altLang="zh-CN" dirty="0" smtClean="0"/>
          </a:p>
          <a:p>
            <a:r>
              <a:rPr lang="en-US" altLang="zh-CN" dirty="0" smtClean="0"/>
              <a:t>DG</a:t>
            </a:r>
            <a:r>
              <a:rPr lang="zh-CN" altLang="en-US" dirty="0" smtClean="0"/>
              <a:t>：数码位点亮控制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6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44166"/>
          </a:xfrm>
        </p:spPr>
        <p:txBody>
          <a:bodyPr/>
          <a:lstStyle/>
          <a:p>
            <a:r>
              <a:rPr lang="zh-CN" altLang="en-US" dirty="0" smtClean="0"/>
              <a:t>中频、低频可切换时钟源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9864" y="1892811"/>
            <a:ext cx="3191256" cy="4398262"/>
          </a:xfrm>
        </p:spPr>
        <p:txBody>
          <a:bodyPr>
            <a:normAutofit/>
          </a:bodyPr>
          <a:lstStyle/>
          <a:p>
            <a:r>
              <a:rPr lang="zh-CN" altLang="en-US" dirty="0"/>
              <a:t>模块设置理由：</a:t>
            </a:r>
            <a:endParaRPr lang="en-US" altLang="zh-CN" dirty="0"/>
          </a:p>
          <a:p>
            <a:pPr lvl="1"/>
            <a:r>
              <a:rPr lang="zh-CN" altLang="en-US" dirty="0" smtClean="0"/>
              <a:t>功能性</a:t>
            </a:r>
            <a:r>
              <a:rPr lang="zh-CN" altLang="en-US" dirty="0"/>
              <a:t>模块划分</a:t>
            </a:r>
            <a:endParaRPr lang="en-US" altLang="zh-CN" dirty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测试电路中该模块可以重复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zh-CN" altLang="en-US" dirty="0" smtClean="0"/>
              <a:t>端口说明：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CLK100M:</a:t>
            </a:r>
            <a:r>
              <a:rPr lang="zh-CN" altLang="en-US" dirty="0" smtClean="0"/>
              <a:t>接时钟源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S0_MS1</a:t>
            </a:r>
            <a:r>
              <a:rPr lang="en-US" altLang="zh-CN" dirty="0"/>
              <a:t>:</a:t>
            </a:r>
            <a:r>
              <a:rPr lang="zh-CN" altLang="en-US" dirty="0" smtClean="0"/>
              <a:t>开关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CP</a:t>
            </a:r>
            <a:r>
              <a:rPr lang="zh-CN" altLang="en-US" dirty="0" smtClean="0"/>
              <a:t>输出秒级脉冲</a:t>
            </a:r>
            <a:r>
              <a:rPr lang="en-US" altLang="zh-CN" dirty="0" smtClean="0"/>
              <a:t>(0.75Hz)</a:t>
            </a:r>
            <a:r>
              <a:rPr lang="zh-CN" altLang="en-US" dirty="0" smtClean="0"/>
              <a:t>，开关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表示输出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级脉冲</a:t>
            </a:r>
            <a:r>
              <a:rPr lang="en-US" altLang="zh-CN" dirty="0" smtClean="0"/>
              <a:t>(3kHz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962"/>
            <a:ext cx="6044184" cy="5217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35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9040" y="457201"/>
            <a:ext cx="4937760" cy="749807"/>
          </a:xfrm>
        </p:spPr>
        <p:txBody>
          <a:bodyPr/>
          <a:lstStyle/>
          <a:p>
            <a:r>
              <a:rPr lang="zh-CN" altLang="en-US" dirty="0" smtClean="0"/>
              <a:t>计数器结果显示选择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2232" y="2667000"/>
            <a:ext cx="4544568" cy="4191000"/>
          </a:xfrm>
        </p:spPr>
        <p:txBody>
          <a:bodyPr>
            <a:normAutofit/>
          </a:bodyPr>
          <a:lstStyle/>
          <a:p>
            <a:r>
              <a:rPr lang="zh-CN" altLang="en-US" dirty="0"/>
              <a:t>模块设置理由：</a:t>
            </a:r>
            <a:endParaRPr lang="en-US" altLang="zh-CN" dirty="0"/>
          </a:p>
          <a:p>
            <a:pPr lvl="1"/>
            <a:r>
              <a:rPr lang="zh-CN" altLang="en-US" dirty="0"/>
              <a:t>功能性模块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应对中规模器件</a:t>
            </a:r>
            <a:r>
              <a:rPr lang="en-US" altLang="zh-CN" dirty="0" smtClean="0"/>
              <a:t>74LS157</a:t>
            </a:r>
            <a:endParaRPr lang="en-US" altLang="zh-CN" dirty="0"/>
          </a:p>
          <a:p>
            <a:r>
              <a:rPr lang="zh-CN" altLang="en-US" dirty="0" smtClean="0"/>
              <a:t>端口</a:t>
            </a:r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3~B0,A3~A0:</a:t>
            </a:r>
            <a:r>
              <a:rPr lang="zh-CN" altLang="en-US" dirty="0"/>
              <a:t>数据</a:t>
            </a:r>
            <a:r>
              <a:rPr lang="zh-CN" altLang="en-US" dirty="0" smtClean="0"/>
              <a:t>源</a:t>
            </a:r>
            <a:endParaRPr lang="en-US" altLang="zh-CN" dirty="0"/>
          </a:p>
          <a:p>
            <a:pPr lvl="1"/>
            <a:r>
              <a:rPr lang="en-US" altLang="zh-CN" dirty="0" smtClean="0"/>
              <a:t>C3~C0: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A0_B1</a:t>
            </a:r>
            <a:r>
              <a:rPr lang="zh-CN" altLang="en-US" dirty="0" smtClean="0"/>
              <a:t>：选择控制，开关</a:t>
            </a:r>
            <a:r>
              <a:rPr lang="en-US" altLang="zh-CN" dirty="0" smtClean="0"/>
              <a:t>0</a:t>
            </a:r>
            <a:r>
              <a:rPr lang="zh-CN" altLang="en-US" dirty="0" smtClean="0"/>
              <a:t>选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5" y="999260"/>
            <a:ext cx="3837558" cy="588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5783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400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秒表电路设计要求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45920"/>
            <a:ext cx="7704667" cy="5074920"/>
          </a:xfrm>
        </p:spPr>
        <p:txBody>
          <a:bodyPr>
            <a:normAutofit/>
          </a:bodyPr>
          <a:lstStyle/>
          <a:p>
            <a:r>
              <a:rPr lang="zh-CN" altLang="en-US" dirty="0"/>
              <a:t>每</a:t>
            </a:r>
            <a:r>
              <a:rPr lang="en-US" altLang="zh-CN" dirty="0" smtClean="0"/>
              <a:t>0.1s</a:t>
            </a:r>
            <a:r>
              <a:rPr lang="zh-CN" altLang="en-US" dirty="0"/>
              <a:t>，秒表跳一个数字，计</a:t>
            </a:r>
            <a:r>
              <a:rPr lang="en-US" altLang="zh-CN" dirty="0"/>
              <a:t>10</a:t>
            </a:r>
            <a:r>
              <a:rPr lang="zh-CN" altLang="en-US" dirty="0"/>
              <a:t>次，秒位加一，秒位计</a:t>
            </a:r>
            <a:r>
              <a:rPr lang="en-US" altLang="zh-CN" dirty="0"/>
              <a:t>60</a:t>
            </a:r>
            <a:r>
              <a:rPr lang="zh-CN" altLang="en-US" dirty="0"/>
              <a:t>次，分位加一，四位数码管总计时容量约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要有开始、暂停、继续、清零等功能，具体功能配置可自定义。推荐方案：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开始包括复位和开始计数；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暂停就是暂停计数，保留当前计数值；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继续是在当前计数值基础上继续计数；</a:t>
            </a:r>
            <a:endParaRPr lang="en-US" altLang="zh-CN" dirty="0" smtClean="0"/>
          </a:p>
          <a:p>
            <a:pPr lvl="1"/>
            <a:r>
              <a:rPr lang="zh-CN" altLang="en-US" dirty="0"/>
              <a:t>清</a:t>
            </a:r>
            <a:r>
              <a:rPr lang="zh-CN" altLang="en-US" dirty="0" smtClean="0"/>
              <a:t>零就是停止计数，并复位。</a:t>
            </a:r>
            <a:endParaRPr lang="en-US" altLang="zh-CN" dirty="0" smtClean="0"/>
          </a:p>
          <a:p>
            <a:r>
              <a:rPr lang="zh-CN" altLang="en-US" dirty="0" smtClean="0"/>
              <a:t>提供十进制基的分频器模块，动态数码显示模块，以及上述两模块勾连参考图。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99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4313</TotalTime>
  <Words>779</Words>
  <Application>Microsoft Office PowerPoint</Application>
  <PresentationFormat>全屏显示(4:3)</PresentationFormat>
  <Paragraphs>103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华文楷体</vt:lpstr>
      <vt:lpstr>Arial</vt:lpstr>
      <vt:lpstr>Corbel</vt:lpstr>
      <vt:lpstr>视差</vt:lpstr>
      <vt:lpstr>图片</vt:lpstr>
      <vt:lpstr>实验2 计数器电路实验 可编程器件资料</vt:lpstr>
      <vt:lpstr>综合测试电路文件</vt:lpstr>
      <vt:lpstr>计数器综合测试电路</vt:lpstr>
      <vt:lpstr>综合描述</vt:lpstr>
      <vt:lpstr>操作相关外设配置</vt:lpstr>
      <vt:lpstr>静态显示模块</vt:lpstr>
      <vt:lpstr>中频、低频可切换时钟源</vt:lpstr>
      <vt:lpstr>计数器结果显示选择</vt:lpstr>
      <vt:lpstr>秒表电路设计要求</vt:lpstr>
      <vt:lpstr>动态显示模块</vt:lpstr>
      <vt:lpstr>动态显示模块</vt:lpstr>
      <vt:lpstr>秒分频电路</vt:lpstr>
      <vt:lpstr>动态显示验证</vt:lpstr>
      <vt:lpstr>特别提示</vt:lpstr>
      <vt:lpstr>可借鉴的同步4位16进制计数器原理图</vt:lpstr>
      <vt:lpstr>一种按键状态机规划</vt:lpstr>
      <vt:lpstr>例程码流文件效果</vt:lpstr>
      <vt:lpstr>推荐发布给学生文件清单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组合逻辑测试 可编程器件资料</dc:title>
  <dc:creator>lenovo</dc:creator>
  <cp:lastModifiedBy>lenovo</cp:lastModifiedBy>
  <cp:revision>37</cp:revision>
  <dcterms:created xsi:type="dcterms:W3CDTF">2018-10-15T07:30:12Z</dcterms:created>
  <dcterms:modified xsi:type="dcterms:W3CDTF">2018-10-21T12:40:15Z</dcterms:modified>
</cp:coreProperties>
</file>