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9" r:id="rId3"/>
    <p:sldId id="274" r:id="rId4"/>
    <p:sldId id="275" r:id="rId5"/>
    <p:sldId id="257" r:id="rId6"/>
    <p:sldId id="263" r:id="rId7"/>
    <p:sldId id="269" r:id="rId8"/>
    <p:sldId id="27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1278"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325773" y="6117336"/>
            <a:ext cx="857473" cy="365125"/>
          </a:xfrm>
        </p:spPr>
        <p:txBody>
          <a:bodyPr/>
          <a:lstStyle/>
          <a:p>
            <a:fld id="{00F06E49-33CD-4B05-9BD7-24B1F872A69A}" type="datetimeFigureOut">
              <a:rPr lang="zh-CN" altLang="en-US" smtClean="0"/>
              <a:t>2018/11/20</a:t>
            </a:fld>
            <a:endParaRPr lang="zh-CN" altLang="en-US"/>
          </a:p>
        </p:txBody>
      </p:sp>
      <p:sp>
        <p:nvSpPr>
          <p:cNvPr id="5" name="Footer Placeholder 4"/>
          <p:cNvSpPr>
            <a:spLocks noGrp="1"/>
          </p:cNvSpPr>
          <p:nvPr>
            <p:ph type="ftr" sz="quarter" idx="11"/>
          </p:nvPr>
        </p:nvSpPr>
        <p:spPr>
          <a:xfrm>
            <a:off x="3623733" y="6117336"/>
            <a:ext cx="3609438" cy="365125"/>
          </a:xfrm>
        </p:spPr>
        <p:txBody>
          <a:bodyPr/>
          <a:lstStyle/>
          <a:p>
            <a:endParaRPr lang="zh-CN" altLang="en-US"/>
          </a:p>
        </p:txBody>
      </p:sp>
      <p:sp>
        <p:nvSpPr>
          <p:cNvPr id="6" name="Slide Number Placeholder 5"/>
          <p:cNvSpPr>
            <a:spLocks noGrp="1"/>
          </p:cNvSpPr>
          <p:nvPr>
            <p:ph type="sldNum" sz="quarter" idx="12"/>
          </p:nvPr>
        </p:nvSpPr>
        <p:spPr>
          <a:xfrm>
            <a:off x="8275320" y="6117336"/>
            <a:ext cx="411480" cy="365125"/>
          </a:xfrm>
        </p:spPr>
        <p:txBody>
          <a:bodyPr/>
          <a:lstStyle/>
          <a:p>
            <a:fld id="{A265E0A4-5E9C-4F4F-B32E-7749018D9976}" type="slidenum">
              <a:rPr lang="zh-CN" altLang="en-US" smtClean="0"/>
              <a:t>‹#›</a:t>
            </a:fld>
            <a:endParaRPr lang="zh-CN" alt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28205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0F06E49-33CD-4B05-9BD7-24B1F872A69A}" type="datetimeFigureOut">
              <a:rPr lang="zh-CN" altLang="en-US" smtClean="0"/>
              <a:t>2018/11/20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771956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0F06E49-33CD-4B05-9BD7-24B1F872A69A}" type="datetimeFigureOut">
              <a:rPr lang="zh-CN" altLang="en-US" smtClean="0"/>
              <a:t>2018/11/20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3029473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0F06E49-33CD-4B05-9BD7-24B1F872A69A}" type="datetimeFigureOut">
              <a:rPr lang="zh-CN" altLang="en-US" smtClean="0"/>
              <a:t>2018/11/20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4012853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0F06E49-33CD-4B05-9BD7-24B1F872A69A}" type="datetimeFigureOut">
              <a:rPr lang="zh-CN" altLang="en-US" smtClean="0"/>
              <a:t>2018/11/20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3019586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0F06E49-33CD-4B05-9BD7-24B1F872A69A}" type="datetimeFigureOut">
              <a:rPr lang="zh-CN" altLang="en-US" smtClean="0"/>
              <a:t>2018/11/20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1752948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0F06E49-33CD-4B05-9BD7-24B1F872A69A}" type="datetimeFigureOut">
              <a:rPr lang="zh-CN" altLang="en-US" smtClean="0"/>
              <a:t>2018/11/20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4263013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0F06E49-33CD-4B05-9BD7-24B1F872A69A}" type="datetimeFigureOut">
              <a:rPr lang="zh-CN" altLang="en-US" smtClean="0"/>
              <a:t>2018/11/20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2781409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0F06E49-33CD-4B05-9BD7-24B1F872A69A}" type="datetimeFigureOut">
              <a:rPr lang="zh-CN" altLang="en-US" smtClean="0"/>
              <a:t>2018/11/20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241011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7344329" y="6108173"/>
            <a:ext cx="857473" cy="365125"/>
          </a:xfrm>
        </p:spPr>
        <p:txBody>
          <a:bodyPr/>
          <a:lstStyle/>
          <a:p>
            <a:fld id="{00F06E49-33CD-4B05-9BD7-24B1F872A69A}" type="datetimeFigureOut">
              <a:rPr lang="zh-CN" altLang="en-US" smtClean="0"/>
              <a:t>2018/11/20</a:t>
            </a:fld>
            <a:endParaRPr lang="zh-CN" altLang="en-US"/>
          </a:p>
        </p:txBody>
      </p:sp>
      <p:sp>
        <p:nvSpPr>
          <p:cNvPr id="5" name="Footer Placeholder 4"/>
          <p:cNvSpPr>
            <a:spLocks noGrp="1"/>
          </p:cNvSpPr>
          <p:nvPr>
            <p:ph type="ftr" sz="quarter" idx="11"/>
          </p:nvPr>
        </p:nvSpPr>
        <p:spPr>
          <a:xfrm>
            <a:off x="1972647" y="6108173"/>
            <a:ext cx="5314517" cy="365125"/>
          </a:xfrm>
        </p:spPr>
        <p:txBody>
          <a:bodyPr/>
          <a:lstStyle/>
          <a:p>
            <a:endParaRPr lang="zh-CN" altLang="en-US"/>
          </a:p>
        </p:txBody>
      </p:sp>
      <p:sp>
        <p:nvSpPr>
          <p:cNvPr id="6" name="Slide Number Placeholder 5"/>
          <p:cNvSpPr>
            <a:spLocks noGrp="1"/>
          </p:cNvSpPr>
          <p:nvPr>
            <p:ph type="sldNum" sz="quarter" idx="12"/>
          </p:nvPr>
        </p:nvSpPr>
        <p:spPr>
          <a:xfrm>
            <a:off x="8258967" y="6108173"/>
            <a:ext cx="427833" cy="365125"/>
          </a:xfrm>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18174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0F06E49-33CD-4B05-9BD7-24B1F872A69A}" type="datetimeFigureOut">
              <a:rPr lang="zh-CN" altLang="en-US" smtClean="0"/>
              <a:t>2018/11/20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8273317" y="6116070"/>
            <a:ext cx="413483" cy="365125"/>
          </a:xfrm>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181891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0F06E49-33CD-4B05-9BD7-24B1F872A69A}" type="datetimeFigureOut">
              <a:rPr lang="zh-CN" altLang="en-US" smtClean="0"/>
              <a:t>2018/11/20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1204797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0F06E49-33CD-4B05-9BD7-24B1F872A69A}" type="datetimeFigureOut">
              <a:rPr lang="zh-CN" altLang="en-US" smtClean="0"/>
              <a:t>2018/11/20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3198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0F06E49-33CD-4B05-9BD7-24B1F872A69A}" type="datetimeFigureOut">
              <a:rPr lang="zh-CN" altLang="en-US" smtClean="0"/>
              <a:t>2018/11/20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25168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06E49-33CD-4B05-9BD7-24B1F872A69A}" type="datetimeFigureOut">
              <a:rPr lang="zh-CN" altLang="en-US" smtClean="0"/>
              <a:t>2018/11/20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305420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0F06E49-33CD-4B05-9BD7-24B1F872A69A}" type="datetimeFigureOut">
              <a:rPr lang="zh-CN" altLang="en-US" smtClean="0"/>
              <a:t>2018/11/20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344803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0F06E49-33CD-4B05-9BD7-24B1F872A69A}" type="datetimeFigureOut">
              <a:rPr lang="zh-CN" altLang="en-US" smtClean="0"/>
              <a:t>2018/11/20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3721956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F06E49-33CD-4B05-9BD7-24B1F872A69A}" type="datetimeFigureOut">
              <a:rPr lang="zh-CN" altLang="en-US" smtClean="0"/>
              <a:t>2018/11/20</a:t>
            </a:fld>
            <a:endParaRPr lang="zh-CN" alt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65E0A4-5E9C-4F4F-B32E-7749018D9976}" type="slidenum">
              <a:rPr lang="zh-CN" altLang="en-US" smtClean="0"/>
              <a:t>‹#›</a:t>
            </a:fld>
            <a:endParaRPr lang="zh-CN" altLang="en-US"/>
          </a:p>
        </p:txBody>
      </p:sp>
    </p:spTree>
    <p:extLst>
      <p:ext uri="{BB962C8B-B14F-4D97-AF65-F5344CB8AC3E}">
        <p14:creationId xmlns:p14="http://schemas.microsoft.com/office/powerpoint/2010/main" val="205942716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5600" y="914401"/>
            <a:ext cx="8331201" cy="3488266"/>
          </a:xfrm>
        </p:spPr>
        <p:txBody>
          <a:bodyPr/>
          <a:lstStyle/>
          <a:p>
            <a:r>
              <a:rPr lang="zh-CN" altLang="en-US" dirty="0" smtClean="0"/>
              <a:t>实验</a:t>
            </a:r>
            <a:r>
              <a:rPr lang="en-US" altLang="zh-CN" dirty="0" smtClean="0"/>
              <a:t>3 </a:t>
            </a:r>
            <a:r>
              <a:rPr lang="zh-CN" altLang="en-US" dirty="0" smtClean="0"/>
              <a:t>移位寄存器</a:t>
            </a:r>
            <a:r>
              <a:rPr lang="zh-CN" altLang="en-US" dirty="0"/>
              <a:t>验证</a:t>
            </a:r>
            <a:r>
              <a:rPr lang="zh-CN" altLang="en-US" dirty="0" smtClean="0"/>
              <a:t>实验</a:t>
            </a:r>
            <a:r>
              <a:rPr lang="en-US" altLang="zh-CN" dirty="0" smtClean="0"/>
              <a:t/>
            </a:r>
            <a:br>
              <a:rPr lang="en-US" altLang="zh-CN" dirty="0" smtClean="0"/>
            </a:br>
            <a:r>
              <a:rPr lang="zh-CN" altLang="en-US" dirty="0" smtClean="0"/>
              <a:t>可编程器件资料</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916228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133" y="457201"/>
            <a:ext cx="7704667" cy="704087"/>
          </a:xfrm>
        </p:spPr>
        <p:txBody>
          <a:bodyPr/>
          <a:lstStyle/>
          <a:p>
            <a:r>
              <a:rPr lang="zh-CN" altLang="en-US" dirty="0" smtClean="0"/>
              <a:t>测试电路文件</a:t>
            </a:r>
            <a:endParaRPr lang="zh-CN" altLang="en-US" dirty="0"/>
          </a:p>
        </p:txBody>
      </p:sp>
      <p:sp>
        <p:nvSpPr>
          <p:cNvPr id="3" name="内容占位符 2"/>
          <p:cNvSpPr>
            <a:spLocks noGrp="1"/>
          </p:cNvSpPr>
          <p:nvPr>
            <p:ph idx="1"/>
          </p:nvPr>
        </p:nvSpPr>
        <p:spPr>
          <a:xfrm>
            <a:off x="982133" y="1290320"/>
            <a:ext cx="7704667" cy="5283200"/>
          </a:xfrm>
        </p:spPr>
        <p:txBody>
          <a:bodyPr>
            <a:noAutofit/>
          </a:bodyPr>
          <a:lstStyle/>
          <a:p>
            <a:r>
              <a:rPr lang="en-US" altLang="zh-CN" dirty="0" smtClean="0"/>
              <a:t>exp3_2_8b_1s.ms14</a:t>
            </a:r>
            <a:r>
              <a:rPr lang="zh-CN" altLang="en-US" dirty="0" smtClean="0"/>
              <a:t>、</a:t>
            </a:r>
            <a:r>
              <a:rPr lang="en-US" altLang="zh-CN" dirty="0" smtClean="0"/>
              <a:t>exp3_3_8b_s.ms14:8</a:t>
            </a:r>
            <a:r>
              <a:rPr lang="zh-CN" altLang="en-US" dirty="0" smtClean="0"/>
              <a:t>位移位寄存器综合测试</a:t>
            </a:r>
            <a:r>
              <a:rPr lang="en-US" altLang="zh-CN" dirty="0" smtClean="0"/>
              <a:t>PLD</a:t>
            </a:r>
            <a:r>
              <a:rPr lang="zh-CN" altLang="en-US" dirty="0" smtClean="0"/>
              <a:t>顶层电路图</a:t>
            </a:r>
            <a:endParaRPr lang="en-US" altLang="zh-CN" dirty="0" smtClean="0"/>
          </a:p>
          <a:p>
            <a:r>
              <a:rPr lang="en-US" altLang="zh-CN" dirty="0" smtClean="0"/>
              <a:t>FREQ_DIV2.ms14:</a:t>
            </a:r>
            <a:r>
              <a:rPr lang="zh-CN" altLang="en-US" dirty="0" smtClean="0"/>
              <a:t>时钟分频子模块，提供可切换中低频时钟</a:t>
            </a:r>
            <a:endParaRPr lang="en-US" altLang="zh-CN" dirty="0" smtClean="0"/>
          </a:p>
          <a:p>
            <a:r>
              <a:rPr lang="en-US" altLang="zh-CN" dirty="0" smtClean="0"/>
              <a:t>SYN_PULSE.ms14:</a:t>
            </a:r>
            <a:r>
              <a:rPr lang="zh-CN" altLang="en-US" dirty="0" smtClean="0"/>
              <a:t>按键调脉宽，解决低频时按键持续不足一个周期问题</a:t>
            </a:r>
            <a:endParaRPr lang="en-US" altLang="zh-CN" dirty="0" smtClean="0"/>
          </a:p>
          <a:p>
            <a:r>
              <a:rPr lang="zh-CN" altLang="en-US" dirty="0" smtClean="0"/>
              <a:t>为</a:t>
            </a:r>
            <a:r>
              <a:rPr lang="zh-CN" altLang="en-US" dirty="0"/>
              <a:t>避免</a:t>
            </a:r>
            <a:r>
              <a:rPr lang="zh-CN" altLang="en-US" dirty="0" smtClean="0"/>
              <a:t>干扰</a:t>
            </a:r>
            <a:r>
              <a:rPr lang="zh-CN" altLang="en-US" dirty="0"/>
              <a:t>，</a:t>
            </a:r>
            <a:r>
              <a:rPr lang="zh-CN" altLang="en-US" dirty="0" smtClean="0"/>
              <a:t>上述</a:t>
            </a:r>
            <a:r>
              <a:rPr lang="en-US" altLang="zh-CN" dirty="0" smtClean="0"/>
              <a:t>4</a:t>
            </a:r>
            <a:r>
              <a:rPr lang="zh-CN" altLang="en-US" dirty="0" smtClean="0"/>
              <a:t>文件</a:t>
            </a:r>
            <a:r>
              <a:rPr lang="zh-CN" altLang="en-US" dirty="0" smtClean="0"/>
              <a:t>可不发给学生。</a:t>
            </a:r>
            <a:endParaRPr lang="en-US" altLang="zh-CN" dirty="0" smtClean="0"/>
          </a:p>
          <a:p>
            <a:r>
              <a:rPr lang="en-US" altLang="zh-CN" dirty="0" smtClean="0"/>
              <a:t>exp3_2_8b_1s.bit</a:t>
            </a:r>
            <a:r>
              <a:rPr lang="zh-CN" altLang="en-US" dirty="0" smtClean="0"/>
              <a:t>、</a:t>
            </a:r>
            <a:r>
              <a:rPr lang="en-US" altLang="zh-CN" dirty="0"/>
              <a:t>exp3_3_8b_s</a:t>
            </a:r>
            <a:r>
              <a:rPr lang="en-US" altLang="zh-CN" dirty="0" smtClean="0"/>
              <a:t>.</a:t>
            </a:r>
            <a:r>
              <a:rPr lang="en-US" altLang="zh-CN" dirty="0"/>
              <a:t> bit</a:t>
            </a:r>
            <a:r>
              <a:rPr lang="zh-CN" altLang="en-US" dirty="0" smtClean="0"/>
              <a:t>，发给学生下载，完成测量用，使用</a:t>
            </a:r>
            <a:r>
              <a:rPr lang="en-US" altLang="zh-CN" dirty="0" err="1" smtClean="0"/>
              <a:t>digilent</a:t>
            </a:r>
            <a:r>
              <a:rPr lang="en-US" altLang="zh-CN" dirty="0" smtClean="0"/>
              <a:t> </a:t>
            </a:r>
            <a:r>
              <a:rPr lang="en-US" altLang="zh-CN" dirty="0" err="1" smtClean="0"/>
              <a:t>adpet</a:t>
            </a:r>
            <a:r>
              <a:rPr lang="zh-CN" altLang="en-US" dirty="0" smtClean="0"/>
              <a:t>下载。</a:t>
            </a:r>
            <a:endParaRPr lang="en-US" altLang="zh-CN" dirty="0" smtClean="0"/>
          </a:p>
          <a:p>
            <a:r>
              <a:rPr lang="zh-CN" altLang="en-US" dirty="0" smtClean="0"/>
              <a:t>实验</a:t>
            </a:r>
            <a:r>
              <a:rPr lang="en-US" altLang="zh-CN" dirty="0" smtClean="0"/>
              <a:t>3.pptx</a:t>
            </a:r>
            <a:r>
              <a:rPr lang="zh-CN" altLang="en-US" dirty="0" smtClean="0"/>
              <a:t>，</a:t>
            </a:r>
            <a:r>
              <a:rPr lang="zh-CN" altLang="en-US" dirty="0"/>
              <a:t>本</a:t>
            </a:r>
            <a:r>
              <a:rPr lang="zh-CN" altLang="en-US" dirty="0" smtClean="0"/>
              <a:t>文件，提供部分实验资料。</a:t>
            </a:r>
            <a:endParaRPr lang="zh-CN" altLang="en-US" dirty="0"/>
          </a:p>
        </p:txBody>
      </p:sp>
    </p:spTree>
    <p:extLst>
      <p:ext uri="{BB962C8B-B14F-4D97-AF65-F5344CB8AC3E}">
        <p14:creationId xmlns:p14="http://schemas.microsoft.com/office/powerpoint/2010/main" val="72802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287552" y="1694889"/>
            <a:ext cx="6823709" cy="5064538"/>
          </a:xfrm>
          <a:prstGeom prst="rect">
            <a:avLst/>
          </a:prstGeom>
        </p:spPr>
      </p:pic>
      <p:sp>
        <p:nvSpPr>
          <p:cNvPr id="10" name="标题 4"/>
          <p:cNvSpPr>
            <a:spLocks noGrp="1"/>
          </p:cNvSpPr>
          <p:nvPr>
            <p:ph type="title"/>
          </p:nvPr>
        </p:nvSpPr>
        <p:spPr>
          <a:xfrm>
            <a:off x="818029" y="265164"/>
            <a:ext cx="7704667" cy="872756"/>
          </a:xfrm>
        </p:spPr>
        <p:txBody>
          <a:bodyPr>
            <a:normAutofit fontScale="90000"/>
          </a:bodyPr>
          <a:lstStyle/>
          <a:p>
            <a:r>
              <a:rPr lang="en-US" altLang="zh-CN" dirty="0" smtClean="0"/>
              <a:t>exp3_2_8b_1s.ms14</a:t>
            </a:r>
            <a:br>
              <a:rPr lang="en-US" altLang="zh-CN" dirty="0" smtClean="0"/>
            </a:br>
            <a:r>
              <a:rPr lang="zh-CN" altLang="en-US" dirty="0" smtClean="0"/>
              <a:t>移位寄存器单源周期触发测试电路</a:t>
            </a:r>
            <a:endParaRPr lang="zh-CN" altLang="en-US" dirty="0"/>
          </a:p>
        </p:txBody>
      </p:sp>
      <p:sp>
        <p:nvSpPr>
          <p:cNvPr id="15" name="圆角矩形标注 14"/>
          <p:cNvSpPr/>
          <p:nvPr/>
        </p:nvSpPr>
        <p:spPr>
          <a:xfrm>
            <a:off x="6086675" y="1272461"/>
            <a:ext cx="1496727" cy="491319"/>
          </a:xfrm>
          <a:prstGeom prst="wedgeRoundRectCallout">
            <a:avLst>
              <a:gd name="adj1" fmla="val -37706"/>
              <a:gd name="adj2" fmla="val 153115"/>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移位寄存器被测电路</a:t>
            </a:r>
            <a:endParaRPr lang="zh-CN" altLang="en-US" dirty="0">
              <a:solidFill>
                <a:srgbClr val="FF0000"/>
              </a:solidFill>
            </a:endParaRPr>
          </a:p>
        </p:txBody>
      </p:sp>
      <p:sp>
        <p:nvSpPr>
          <p:cNvPr id="16" name="圆角矩形标注 15"/>
          <p:cNvSpPr/>
          <p:nvPr/>
        </p:nvSpPr>
        <p:spPr>
          <a:xfrm>
            <a:off x="8111262" y="1232351"/>
            <a:ext cx="978539" cy="491319"/>
          </a:xfrm>
          <a:prstGeom prst="wedgeRoundRectCallout">
            <a:avLst>
              <a:gd name="adj1" fmla="val -58971"/>
              <a:gd name="adj2" fmla="val 126580"/>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发光管</a:t>
            </a:r>
            <a:r>
              <a:rPr lang="zh-CN" altLang="en-US" dirty="0" smtClean="0">
                <a:solidFill>
                  <a:srgbClr val="FF0000"/>
                </a:solidFill>
              </a:rPr>
              <a:t>观察</a:t>
            </a:r>
            <a:endParaRPr lang="en-US" altLang="zh-CN" dirty="0" smtClean="0">
              <a:solidFill>
                <a:srgbClr val="FF0000"/>
              </a:solidFill>
            </a:endParaRPr>
          </a:p>
        </p:txBody>
      </p:sp>
      <p:sp>
        <p:nvSpPr>
          <p:cNvPr id="17" name="圆角矩形标注 16"/>
          <p:cNvSpPr/>
          <p:nvPr/>
        </p:nvSpPr>
        <p:spPr>
          <a:xfrm>
            <a:off x="0" y="6201940"/>
            <a:ext cx="1426647" cy="491319"/>
          </a:xfrm>
          <a:prstGeom prst="wedgeRoundRectCallout">
            <a:avLst>
              <a:gd name="adj1" fmla="val 57891"/>
              <a:gd name="adj2" fmla="val -99751"/>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中频、低频</a:t>
            </a:r>
            <a:endParaRPr lang="en-US" altLang="zh-CN" dirty="0" smtClean="0">
              <a:solidFill>
                <a:srgbClr val="FF0000"/>
              </a:solidFill>
            </a:endParaRPr>
          </a:p>
          <a:p>
            <a:pPr algn="ctr"/>
            <a:r>
              <a:rPr lang="zh-CN" altLang="en-US" dirty="0" smtClean="0">
                <a:solidFill>
                  <a:srgbClr val="FF0000"/>
                </a:solidFill>
              </a:rPr>
              <a:t>切换</a:t>
            </a:r>
            <a:endParaRPr lang="zh-CN" altLang="en-US" dirty="0">
              <a:solidFill>
                <a:srgbClr val="FF0000"/>
              </a:solidFill>
            </a:endParaRPr>
          </a:p>
        </p:txBody>
      </p:sp>
      <p:sp>
        <p:nvSpPr>
          <p:cNvPr id="18" name="圆角矩形标注 17"/>
          <p:cNvSpPr/>
          <p:nvPr/>
        </p:nvSpPr>
        <p:spPr>
          <a:xfrm>
            <a:off x="4527266" y="1232351"/>
            <a:ext cx="1408591" cy="491319"/>
          </a:xfrm>
          <a:prstGeom prst="wedgeRoundRectCallout">
            <a:avLst>
              <a:gd name="adj1" fmla="val -26770"/>
              <a:gd name="adj2" fmla="val 102658"/>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并行置数值 </a:t>
            </a:r>
            <a:endParaRPr lang="zh-CN" altLang="en-US" dirty="0">
              <a:solidFill>
                <a:srgbClr val="FF0000"/>
              </a:solidFill>
            </a:endParaRPr>
          </a:p>
        </p:txBody>
      </p:sp>
      <p:sp>
        <p:nvSpPr>
          <p:cNvPr id="19" name="圆角矩形标注 18"/>
          <p:cNvSpPr/>
          <p:nvPr/>
        </p:nvSpPr>
        <p:spPr>
          <a:xfrm>
            <a:off x="7944207" y="6183194"/>
            <a:ext cx="1124712" cy="674806"/>
          </a:xfrm>
          <a:prstGeom prst="wedgeRoundRectCallout">
            <a:avLst>
              <a:gd name="adj1" fmla="val -38941"/>
              <a:gd name="adj2" fmla="val -118072"/>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JBX</a:t>
            </a:r>
            <a:r>
              <a:rPr lang="zh-CN" altLang="en-US" dirty="0" smtClean="0">
                <a:solidFill>
                  <a:srgbClr val="FF0000"/>
                </a:solidFill>
              </a:rPr>
              <a:t>示波器测量</a:t>
            </a:r>
            <a:endParaRPr lang="zh-CN" altLang="en-US" dirty="0">
              <a:solidFill>
                <a:srgbClr val="FF0000"/>
              </a:solidFill>
            </a:endParaRPr>
          </a:p>
        </p:txBody>
      </p:sp>
      <p:sp>
        <p:nvSpPr>
          <p:cNvPr id="23" name="椭圆 22"/>
          <p:cNvSpPr/>
          <p:nvPr/>
        </p:nvSpPr>
        <p:spPr>
          <a:xfrm>
            <a:off x="7672886" y="5176766"/>
            <a:ext cx="542642" cy="7823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607884" y="1990721"/>
            <a:ext cx="605057" cy="27889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605594" y="1590034"/>
            <a:ext cx="2223732" cy="56002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标注 26"/>
          <p:cNvSpPr/>
          <p:nvPr/>
        </p:nvSpPr>
        <p:spPr>
          <a:xfrm>
            <a:off x="4249682" y="6264748"/>
            <a:ext cx="1426647" cy="530221"/>
          </a:xfrm>
          <a:prstGeom prst="wedgeRoundRectCallout">
            <a:avLst>
              <a:gd name="adj1" fmla="val -49646"/>
              <a:gd name="adj2" fmla="val -269789"/>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SH/LD</a:t>
            </a:r>
            <a:r>
              <a:rPr lang="zh-CN" altLang="en-US" dirty="0" smtClean="0">
                <a:solidFill>
                  <a:srgbClr val="FF0000"/>
                </a:solidFill>
              </a:rPr>
              <a:t>信号</a:t>
            </a:r>
            <a:endParaRPr lang="en-US" altLang="zh-CN" dirty="0" smtClean="0">
              <a:solidFill>
                <a:srgbClr val="FF0000"/>
              </a:solidFill>
            </a:endParaRPr>
          </a:p>
        </p:txBody>
      </p:sp>
      <p:sp>
        <p:nvSpPr>
          <p:cNvPr id="28" name="任意多边形 27"/>
          <p:cNvSpPr/>
          <p:nvPr/>
        </p:nvSpPr>
        <p:spPr>
          <a:xfrm>
            <a:off x="4389120" y="1914031"/>
            <a:ext cx="2915920" cy="4456289"/>
          </a:xfrm>
          <a:custGeom>
            <a:avLst/>
            <a:gdLst>
              <a:gd name="connsiteX0" fmla="*/ 1798320 w 2915920"/>
              <a:gd name="connsiteY0" fmla="*/ 128129 h 4456289"/>
              <a:gd name="connsiteX1" fmla="*/ 1798320 w 2915920"/>
              <a:gd name="connsiteY1" fmla="*/ 128129 h 4456289"/>
              <a:gd name="connsiteX2" fmla="*/ 1706880 w 2915920"/>
              <a:gd name="connsiteY2" fmla="*/ 138289 h 4456289"/>
              <a:gd name="connsiteX3" fmla="*/ 1666240 w 2915920"/>
              <a:gd name="connsiteY3" fmla="*/ 168769 h 4456289"/>
              <a:gd name="connsiteX4" fmla="*/ 1595120 w 2915920"/>
              <a:gd name="connsiteY4" fmla="*/ 209409 h 4456289"/>
              <a:gd name="connsiteX5" fmla="*/ 1544320 w 2915920"/>
              <a:gd name="connsiteY5" fmla="*/ 270369 h 4456289"/>
              <a:gd name="connsiteX6" fmla="*/ 1524000 w 2915920"/>
              <a:gd name="connsiteY6" fmla="*/ 311009 h 4456289"/>
              <a:gd name="connsiteX7" fmla="*/ 1503680 w 2915920"/>
              <a:gd name="connsiteY7" fmla="*/ 412609 h 4456289"/>
              <a:gd name="connsiteX8" fmla="*/ 1493520 w 2915920"/>
              <a:gd name="connsiteY8" fmla="*/ 453249 h 4456289"/>
              <a:gd name="connsiteX9" fmla="*/ 1483360 w 2915920"/>
              <a:gd name="connsiteY9" fmla="*/ 798689 h 4456289"/>
              <a:gd name="connsiteX10" fmla="*/ 1473200 w 2915920"/>
              <a:gd name="connsiteY10" fmla="*/ 869809 h 4456289"/>
              <a:gd name="connsiteX11" fmla="*/ 1463040 w 2915920"/>
              <a:gd name="connsiteY11" fmla="*/ 1022209 h 4456289"/>
              <a:gd name="connsiteX12" fmla="*/ 1452880 w 2915920"/>
              <a:gd name="connsiteY12" fmla="*/ 1103489 h 4456289"/>
              <a:gd name="connsiteX13" fmla="*/ 1442720 w 2915920"/>
              <a:gd name="connsiteY13" fmla="*/ 1266049 h 4456289"/>
              <a:gd name="connsiteX14" fmla="*/ 1422400 w 2915920"/>
              <a:gd name="connsiteY14" fmla="*/ 1438769 h 4456289"/>
              <a:gd name="connsiteX15" fmla="*/ 1381760 w 2915920"/>
              <a:gd name="connsiteY15" fmla="*/ 1570849 h 4456289"/>
              <a:gd name="connsiteX16" fmla="*/ 1361440 w 2915920"/>
              <a:gd name="connsiteY16" fmla="*/ 1641969 h 4456289"/>
              <a:gd name="connsiteX17" fmla="*/ 1351280 w 2915920"/>
              <a:gd name="connsiteY17" fmla="*/ 1672449 h 4456289"/>
              <a:gd name="connsiteX18" fmla="*/ 1341120 w 2915920"/>
              <a:gd name="connsiteY18" fmla="*/ 1713089 h 4456289"/>
              <a:gd name="connsiteX19" fmla="*/ 1310640 w 2915920"/>
              <a:gd name="connsiteY19" fmla="*/ 1743569 h 4456289"/>
              <a:gd name="connsiteX20" fmla="*/ 1249680 w 2915920"/>
              <a:gd name="connsiteY20" fmla="*/ 1824849 h 4456289"/>
              <a:gd name="connsiteX21" fmla="*/ 1188720 w 2915920"/>
              <a:gd name="connsiteY21" fmla="*/ 1855329 h 4456289"/>
              <a:gd name="connsiteX22" fmla="*/ 1026160 w 2915920"/>
              <a:gd name="connsiteY22" fmla="*/ 1967089 h 4456289"/>
              <a:gd name="connsiteX23" fmla="*/ 944880 w 2915920"/>
              <a:gd name="connsiteY23" fmla="*/ 1997569 h 4456289"/>
              <a:gd name="connsiteX24" fmla="*/ 894080 w 2915920"/>
              <a:gd name="connsiteY24" fmla="*/ 2007729 h 4456289"/>
              <a:gd name="connsiteX25" fmla="*/ 863600 w 2915920"/>
              <a:gd name="connsiteY25" fmla="*/ 2028049 h 4456289"/>
              <a:gd name="connsiteX26" fmla="*/ 782320 w 2915920"/>
              <a:gd name="connsiteY26" fmla="*/ 2048369 h 4456289"/>
              <a:gd name="connsiteX27" fmla="*/ 751840 w 2915920"/>
              <a:gd name="connsiteY27" fmla="*/ 2058529 h 4456289"/>
              <a:gd name="connsiteX28" fmla="*/ 701040 w 2915920"/>
              <a:gd name="connsiteY28" fmla="*/ 2068689 h 4456289"/>
              <a:gd name="connsiteX29" fmla="*/ 619760 w 2915920"/>
              <a:gd name="connsiteY29" fmla="*/ 2099169 h 4456289"/>
              <a:gd name="connsiteX30" fmla="*/ 487680 w 2915920"/>
              <a:gd name="connsiteY30" fmla="*/ 2129649 h 4456289"/>
              <a:gd name="connsiteX31" fmla="*/ 406400 w 2915920"/>
              <a:gd name="connsiteY31" fmla="*/ 2170289 h 4456289"/>
              <a:gd name="connsiteX32" fmla="*/ 325120 w 2915920"/>
              <a:gd name="connsiteY32" fmla="*/ 2210929 h 4456289"/>
              <a:gd name="connsiteX33" fmla="*/ 264160 w 2915920"/>
              <a:gd name="connsiteY33" fmla="*/ 2251569 h 4456289"/>
              <a:gd name="connsiteX34" fmla="*/ 233680 w 2915920"/>
              <a:gd name="connsiteY34" fmla="*/ 2292209 h 4456289"/>
              <a:gd name="connsiteX35" fmla="*/ 203200 w 2915920"/>
              <a:gd name="connsiteY35" fmla="*/ 2312529 h 4456289"/>
              <a:gd name="connsiteX36" fmla="*/ 172720 w 2915920"/>
              <a:gd name="connsiteY36" fmla="*/ 2393809 h 4456289"/>
              <a:gd name="connsiteX37" fmla="*/ 152400 w 2915920"/>
              <a:gd name="connsiteY37" fmla="*/ 2424289 h 4456289"/>
              <a:gd name="connsiteX38" fmla="*/ 132080 w 2915920"/>
              <a:gd name="connsiteY38" fmla="*/ 2495409 h 4456289"/>
              <a:gd name="connsiteX39" fmla="*/ 121920 w 2915920"/>
              <a:gd name="connsiteY39" fmla="*/ 2556369 h 4456289"/>
              <a:gd name="connsiteX40" fmla="*/ 101600 w 2915920"/>
              <a:gd name="connsiteY40" fmla="*/ 2617329 h 4456289"/>
              <a:gd name="connsiteX41" fmla="*/ 81280 w 2915920"/>
              <a:gd name="connsiteY41" fmla="*/ 2891649 h 4456289"/>
              <a:gd name="connsiteX42" fmla="*/ 60960 w 2915920"/>
              <a:gd name="connsiteY42" fmla="*/ 2952609 h 4456289"/>
              <a:gd name="connsiteX43" fmla="*/ 40640 w 2915920"/>
              <a:gd name="connsiteY43" fmla="*/ 3186289 h 4456289"/>
              <a:gd name="connsiteX44" fmla="*/ 30480 w 2915920"/>
              <a:gd name="connsiteY44" fmla="*/ 3216769 h 4456289"/>
              <a:gd name="connsiteX45" fmla="*/ 20320 w 2915920"/>
              <a:gd name="connsiteY45" fmla="*/ 3389489 h 4456289"/>
              <a:gd name="connsiteX46" fmla="*/ 10160 w 2915920"/>
              <a:gd name="connsiteY46" fmla="*/ 3419969 h 4456289"/>
              <a:gd name="connsiteX47" fmla="*/ 0 w 2915920"/>
              <a:gd name="connsiteY47" fmla="*/ 3470769 h 4456289"/>
              <a:gd name="connsiteX48" fmla="*/ 30480 w 2915920"/>
              <a:gd name="connsiteY48" fmla="*/ 4060049 h 4456289"/>
              <a:gd name="connsiteX49" fmla="*/ 71120 w 2915920"/>
              <a:gd name="connsiteY49" fmla="*/ 4212449 h 4456289"/>
              <a:gd name="connsiteX50" fmla="*/ 91440 w 2915920"/>
              <a:gd name="connsiteY50" fmla="*/ 4242929 h 4456289"/>
              <a:gd name="connsiteX51" fmla="*/ 121920 w 2915920"/>
              <a:gd name="connsiteY51" fmla="*/ 4334369 h 4456289"/>
              <a:gd name="connsiteX52" fmla="*/ 132080 w 2915920"/>
              <a:gd name="connsiteY52" fmla="*/ 4364849 h 4456289"/>
              <a:gd name="connsiteX53" fmla="*/ 193040 w 2915920"/>
              <a:gd name="connsiteY53" fmla="*/ 4405489 h 4456289"/>
              <a:gd name="connsiteX54" fmla="*/ 233680 w 2915920"/>
              <a:gd name="connsiteY54" fmla="*/ 4435969 h 4456289"/>
              <a:gd name="connsiteX55" fmla="*/ 304800 w 2915920"/>
              <a:gd name="connsiteY55" fmla="*/ 4456289 h 4456289"/>
              <a:gd name="connsiteX56" fmla="*/ 782320 w 2915920"/>
              <a:gd name="connsiteY56" fmla="*/ 4415649 h 4456289"/>
              <a:gd name="connsiteX57" fmla="*/ 873760 w 2915920"/>
              <a:gd name="connsiteY57" fmla="*/ 4375009 h 4456289"/>
              <a:gd name="connsiteX58" fmla="*/ 934720 w 2915920"/>
              <a:gd name="connsiteY58" fmla="*/ 4364849 h 4456289"/>
              <a:gd name="connsiteX59" fmla="*/ 965200 w 2915920"/>
              <a:gd name="connsiteY59" fmla="*/ 4354689 h 4456289"/>
              <a:gd name="connsiteX60" fmla="*/ 1005840 w 2915920"/>
              <a:gd name="connsiteY60" fmla="*/ 4324209 h 4456289"/>
              <a:gd name="connsiteX61" fmla="*/ 1046480 w 2915920"/>
              <a:gd name="connsiteY61" fmla="*/ 4303889 h 4456289"/>
              <a:gd name="connsiteX62" fmla="*/ 1076960 w 2915920"/>
              <a:gd name="connsiteY62" fmla="*/ 4283569 h 4456289"/>
              <a:gd name="connsiteX63" fmla="*/ 1137920 w 2915920"/>
              <a:gd name="connsiteY63" fmla="*/ 4202289 h 4456289"/>
              <a:gd name="connsiteX64" fmla="*/ 1188720 w 2915920"/>
              <a:gd name="connsiteY64" fmla="*/ 4121009 h 4456289"/>
              <a:gd name="connsiteX65" fmla="*/ 1229360 w 2915920"/>
              <a:gd name="connsiteY65" fmla="*/ 4060049 h 4456289"/>
              <a:gd name="connsiteX66" fmla="*/ 1239520 w 2915920"/>
              <a:gd name="connsiteY66" fmla="*/ 4009249 h 4456289"/>
              <a:gd name="connsiteX67" fmla="*/ 1270000 w 2915920"/>
              <a:gd name="connsiteY67" fmla="*/ 3978769 h 4456289"/>
              <a:gd name="connsiteX68" fmla="*/ 1280160 w 2915920"/>
              <a:gd name="connsiteY68" fmla="*/ 3948289 h 4456289"/>
              <a:gd name="connsiteX69" fmla="*/ 1300480 w 2915920"/>
              <a:gd name="connsiteY69" fmla="*/ 3907649 h 4456289"/>
              <a:gd name="connsiteX70" fmla="*/ 1341120 w 2915920"/>
              <a:gd name="connsiteY70" fmla="*/ 3795889 h 4456289"/>
              <a:gd name="connsiteX71" fmla="*/ 1361440 w 2915920"/>
              <a:gd name="connsiteY71" fmla="*/ 3755249 h 4456289"/>
              <a:gd name="connsiteX72" fmla="*/ 1402080 w 2915920"/>
              <a:gd name="connsiteY72" fmla="*/ 3684129 h 4456289"/>
              <a:gd name="connsiteX73" fmla="*/ 1412240 w 2915920"/>
              <a:gd name="connsiteY73" fmla="*/ 3653649 h 4456289"/>
              <a:gd name="connsiteX74" fmla="*/ 1432560 w 2915920"/>
              <a:gd name="connsiteY74" fmla="*/ 3582529 h 4456289"/>
              <a:gd name="connsiteX75" fmla="*/ 1452880 w 2915920"/>
              <a:gd name="connsiteY75" fmla="*/ 3541889 h 4456289"/>
              <a:gd name="connsiteX76" fmla="*/ 1513840 w 2915920"/>
              <a:gd name="connsiteY76" fmla="*/ 3440289 h 4456289"/>
              <a:gd name="connsiteX77" fmla="*/ 1564640 w 2915920"/>
              <a:gd name="connsiteY77" fmla="*/ 3359009 h 4456289"/>
              <a:gd name="connsiteX78" fmla="*/ 1574800 w 2915920"/>
              <a:gd name="connsiteY78" fmla="*/ 3328529 h 4456289"/>
              <a:gd name="connsiteX79" fmla="*/ 1605280 w 2915920"/>
              <a:gd name="connsiteY79" fmla="*/ 3257409 h 4456289"/>
              <a:gd name="connsiteX80" fmla="*/ 1635760 w 2915920"/>
              <a:gd name="connsiteY80" fmla="*/ 3165969 h 4456289"/>
              <a:gd name="connsiteX81" fmla="*/ 1676400 w 2915920"/>
              <a:gd name="connsiteY81" fmla="*/ 3084689 h 4456289"/>
              <a:gd name="connsiteX82" fmla="*/ 1717040 w 2915920"/>
              <a:gd name="connsiteY82" fmla="*/ 2932289 h 4456289"/>
              <a:gd name="connsiteX83" fmla="*/ 1727200 w 2915920"/>
              <a:gd name="connsiteY83" fmla="*/ 2891649 h 4456289"/>
              <a:gd name="connsiteX84" fmla="*/ 1747520 w 2915920"/>
              <a:gd name="connsiteY84" fmla="*/ 2851009 h 4456289"/>
              <a:gd name="connsiteX85" fmla="*/ 1767840 w 2915920"/>
              <a:gd name="connsiteY85" fmla="*/ 2800209 h 4456289"/>
              <a:gd name="connsiteX86" fmla="*/ 1798320 w 2915920"/>
              <a:gd name="connsiteY86" fmla="*/ 2769729 h 4456289"/>
              <a:gd name="connsiteX87" fmla="*/ 1818640 w 2915920"/>
              <a:gd name="connsiteY87" fmla="*/ 2739249 h 4456289"/>
              <a:gd name="connsiteX88" fmla="*/ 1849120 w 2915920"/>
              <a:gd name="connsiteY88" fmla="*/ 2678289 h 4456289"/>
              <a:gd name="connsiteX89" fmla="*/ 1879600 w 2915920"/>
              <a:gd name="connsiteY89" fmla="*/ 2627489 h 4456289"/>
              <a:gd name="connsiteX90" fmla="*/ 1920240 w 2915920"/>
              <a:gd name="connsiteY90" fmla="*/ 2556369 h 4456289"/>
              <a:gd name="connsiteX91" fmla="*/ 1950720 w 2915920"/>
              <a:gd name="connsiteY91" fmla="*/ 2525889 h 4456289"/>
              <a:gd name="connsiteX92" fmla="*/ 1981200 w 2915920"/>
              <a:gd name="connsiteY92" fmla="*/ 2464929 h 4456289"/>
              <a:gd name="connsiteX93" fmla="*/ 2011680 w 2915920"/>
              <a:gd name="connsiteY93" fmla="*/ 2454769 h 4456289"/>
              <a:gd name="connsiteX94" fmla="*/ 2052320 w 2915920"/>
              <a:gd name="connsiteY94" fmla="*/ 2424289 h 4456289"/>
              <a:gd name="connsiteX95" fmla="*/ 2103120 w 2915920"/>
              <a:gd name="connsiteY95" fmla="*/ 2383649 h 4456289"/>
              <a:gd name="connsiteX96" fmla="*/ 2174240 w 2915920"/>
              <a:gd name="connsiteY96" fmla="*/ 2322689 h 4456289"/>
              <a:gd name="connsiteX97" fmla="*/ 2204720 w 2915920"/>
              <a:gd name="connsiteY97" fmla="*/ 2312529 h 4456289"/>
              <a:gd name="connsiteX98" fmla="*/ 2296160 w 2915920"/>
              <a:gd name="connsiteY98" fmla="*/ 2261729 h 4456289"/>
              <a:gd name="connsiteX99" fmla="*/ 2326640 w 2915920"/>
              <a:gd name="connsiteY99" fmla="*/ 2221089 h 4456289"/>
              <a:gd name="connsiteX100" fmla="*/ 2377440 w 2915920"/>
              <a:gd name="connsiteY100" fmla="*/ 2200769 h 4456289"/>
              <a:gd name="connsiteX101" fmla="*/ 2418080 w 2915920"/>
              <a:gd name="connsiteY101" fmla="*/ 2180449 h 4456289"/>
              <a:gd name="connsiteX102" fmla="*/ 2509520 w 2915920"/>
              <a:gd name="connsiteY102" fmla="*/ 2129649 h 4456289"/>
              <a:gd name="connsiteX103" fmla="*/ 2540000 w 2915920"/>
              <a:gd name="connsiteY103" fmla="*/ 2099169 h 4456289"/>
              <a:gd name="connsiteX104" fmla="*/ 2621280 w 2915920"/>
              <a:gd name="connsiteY104" fmla="*/ 2038209 h 4456289"/>
              <a:gd name="connsiteX105" fmla="*/ 2702560 w 2915920"/>
              <a:gd name="connsiteY105" fmla="*/ 1946769 h 4456289"/>
              <a:gd name="connsiteX106" fmla="*/ 2712720 w 2915920"/>
              <a:gd name="connsiteY106" fmla="*/ 1906129 h 4456289"/>
              <a:gd name="connsiteX107" fmla="*/ 2753360 w 2915920"/>
              <a:gd name="connsiteY107" fmla="*/ 1845169 h 4456289"/>
              <a:gd name="connsiteX108" fmla="*/ 2763520 w 2915920"/>
              <a:gd name="connsiteY108" fmla="*/ 1804529 h 4456289"/>
              <a:gd name="connsiteX109" fmla="*/ 2824480 w 2915920"/>
              <a:gd name="connsiteY109" fmla="*/ 1641969 h 4456289"/>
              <a:gd name="connsiteX110" fmla="*/ 2844800 w 2915920"/>
              <a:gd name="connsiteY110" fmla="*/ 1509889 h 4456289"/>
              <a:gd name="connsiteX111" fmla="*/ 2875280 w 2915920"/>
              <a:gd name="connsiteY111" fmla="*/ 1428609 h 4456289"/>
              <a:gd name="connsiteX112" fmla="*/ 2895600 w 2915920"/>
              <a:gd name="connsiteY112" fmla="*/ 1327009 h 4456289"/>
              <a:gd name="connsiteX113" fmla="*/ 2915920 w 2915920"/>
              <a:gd name="connsiteY113" fmla="*/ 1235569 h 4456289"/>
              <a:gd name="connsiteX114" fmla="*/ 2905760 w 2915920"/>
              <a:gd name="connsiteY114" fmla="*/ 443089 h 4456289"/>
              <a:gd name="connsiteX115" fmla="*/ 2885440 w 2915920"/>
              <a:gd name="connsiteY115" fmla="*/ 402449 h 4456289"/>
              <a:gd name="connsiteX116" fmla="*/ 2875280 w 2915920"/>
              <a:gd name="connsiteY116" fmla="*/ 371969 h 4456289"/>
              <a:gd name="connsiteX117" fmla="*/ 2773680 w 2915920"/>
              <a:gd name="connsiteY117" fmla="*/ 260209 h 4456289"/>
              <a:gd name="connsiteX118" fmla="*/ 2743200 w 2915920"/>
              <a:gd name="connsiteY118" fmla="*/ 239889 h 4456289"/>
              <a:gd name="connsiteX119" fmla="*/ 2600960 w 2915920"/>
              <a:gd name="connsiteY119" fmla="*/ 138289 h 4456289"/>
              <a:gd name="connsiteX120" fmla="*/ 2550160 w 2915920"/>
              <a:gd name="connsiteY120" fmla="*/ 117969 h 4456289"/>
              <a:gd name="connsiteX121" fmla="*/ 2519680 w 2915920"/>
              <a:gd name="connsiteY121" fmla="*/ 107809 h 4456289"/>
              <a:gd name="connsiteX122" fmla="*/ 2468880 w 2915920"/>
              <a:gd name="connsiteY122" fmla="*/ 77329 h 4456289"/>
              <a:gd name="connsiteX123" fmla="*/ 2418080 w 2915920"/>
              <a:gd name="connsiteY123" fmla="*/ 67169 h 4456289"/>
              <a:gd name="connsiteX124" fmla="*/ 2265680 w 2915920"/>
              <a:gd name="connsiteY124" fmla="*/ 36689 h 4456289"/>
              <a:gd name="connsiteX125" fmla="*/ 2235200 w 2915920"/>
              <a:gd name="connsiteY125" fmla="*/ 26529 h 4456289"/>
              <a:gd name="connsiteX126" fmla="*/ 2164080 w 2915920"/>
              <a:gd name="connsiteY126" fmla="*/ 6209 h 4456289"/>
              <a:gd name="connsiteX127" fmla="*/ 1788160 w 2915920"/>
              <a:gd name="connsiteY127" fmla="*/ 26529 h 4456289"/>
              <a:gd name="connsiteX128" fmla="*/ 1767840 w 2915920"/>
              <a:gd name="connsiteY128" fmla="*/ 36689 h 4456289"/>
              <a:gd name="connsiteX129" fmla="*/ 1798320 w 2915920"/>
              <a:gd name="connsiteY129" fmla="*/ 128129 h 4456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2915920" h="4456289">
                <a:moveTo>
                  <a:pt x="1798320" y="128129"/>
                </a:moveTo>
                <a:lnTo>
                  <a:pt x="1798320" y="128129"/>
                </a:lnTo>
                <a:cubicBezTo>
                  <a:pt x="1767840" y="131516"/>
                  <a:pt x="1736191" y="129270"/>
                  <a:pt x="1706880" y="138289"/>
                </a:cubicBezTo>
                <a:cubicBezTo>
                  <a:pt x="1690695" y="143269"/>
                  <a:pt x="1680599" y="159794"/>
                  <a:pt x="1666240" y="168769"/>
                </a:cubicBezTo>
                <a:cubicBezTo>
                  <a:pt x="1626491" y="193612"/>
                  <a:pt x="1628679" y="181444"/>
                  <a:pt x="1595120" y="209409"/>
                </a:cubicBezTo>
                <a:cubicBezTo>
                  <a:pt x="1572196" y="228512"/>
                  <a:pt x="1558851" y="244940"/>
                  <a:pt x="1544320" y="270369"/>
                </a:cubicBezTo>
                <a:cubicBezTo>
                  <a:pt x="1536806" y="283519"/>
                  <a:pt x="1529318" y="296828"/>
                  <a:pt x="1524000" y="311009"/>
                </a:cubicBezTo>
                <a:cubicBezTo>
                  <a:pt x="1513886" y="337979"/>
                  <a:pt x="1508697" y="387526"/>
                  <a:pt x="1503680" y="412609"/>
                </a:cubicBezTo>
                <a:cubicBezTo>
                  <a:pt x="1500942" y="426301"/>
                  <a:pt x="1496907" y="439702"/>
                  <a:pt x="1493520" y="453249"/>
                </a:cubicBezTo>
                <a:cubicBezTo>
                  <a:pt x="1490133" y="568396"/>
                  <a:pt x="1488973" y="683629"/>
                  <a:pt x="1483360" y="798689"/>
                </a:cubicBezTo>
                <a:cubicBezTo>
                  <a:pt x="1482193" y="822608"/>
                  <a:pt x="1475368" y="845960"/>
                  <a:pt x="1473200" y="869809"/>
                </a:cubicBezTo>
                <a:cubicBezTo>
                  <a:pt x="1468591" y="920513"/>
                  <a:pt x="1467451" y="971488"/>
                  <a:pt x="1463040" y="1022209"/>
                </a:cubicBezTo>
                <a:cubicBezTo>
                  <a:pt x="1460675" y="1049411"/>
                  <a:pt x="1455147" y="1076279"/>
                  <a:pt x="1452880" y="1103489"/>
                </a:cubicBezTo>
                <a:cubicBezTo>
                  <a:pt x="1448371" y="1157594"/>
                  <a:pt x="1446884" y="1211917"/>
                  <a:pt x="1442720" y="1266049"/>
                </a:cubicBezTo>
                <a:cubicBezTo>
                  <a:pt x="1440651" y="1292942"/>
                  <a:pt x="1430004" y="1403285"/>
                  <a:pt x="1422400" y="1438769"/>
                </a:cubicBezTo>
                <a:cubicBezTo>
                  <a:pt x="1408529" y="1503498"/>
                  <a:pt x="1399162" y="1509942"/>
                  <a:pt x="1381760" y="1570849"/>
                </a:cubicBezTo>
                <a:cubicBezTo>
                  <a:pt x="1374987" y="1594556"/>
                  <a:pt x="1368525" y="1618354"/>
                  <a:pt x="1361440" y="1641969"/>
                </a:cubicBezTo>
                <a:cubicBezTo>
                  <a:pt x="1358363" y="1652227"/>
                  <a:pt x="1354222" y="1662151"/>
                  <a:pt x="1351280" y="1672449"/>
                </a:cubicBezTo>
                <a:cubicBezTo>
                  <a:pt x="1347444" y="1685875"/>
                  <a:pt x="1348048" y="1700965"/>
                  <a:pt x="1341120" y="1713089"/>
                </a:cubicBezTo>
                <a:cubicBezTo>
                  <a:pt x="1333991" y="1725564"/>
                  <a:pt x="1319838" y="1732531"/>
                  <a:pt x="1310640" y="1743569"/>
                </a:cubicBezTo>
                <a:cubicBezTo>
                  <a:pt x="1263742" y="1799846"/>
                  <a:pt x="1323786" y="1750743"/>
                  <a:pt x="1249680" y="1824849"/>
                </a:cubicBezTo>
                <a:cubicBezTo>
                  <a:pt x="1229985" y="1844544"/>
                  <a:pt x="1213510" y="1847066"/>
                  <a:pt x="1188720" y="1855329"/>
                </a:cubicBezTo>
                <a:cubicBezTo>
                  <a:pt x="1156836" y="1879242"/>
                  <a:pt x="1065445" y="1951375"/>
                  <a:pt x="1026160" y="1967089"/>
                </a:cubicBezTo>
                <a:cubicBezTo>
                  <a:pt x="1010622" y="1973304"/>
                  <a:pt x="966116" y="1992260"/>
                  <a:pt x="944880" y="1997569"/>
                </a:cubicBezTo>
                <a:cubicBezTo>
                  <a:pt x="928127" y="2001757"/>
                  <a:pt x="911013" y="2004342"/>
                  <a:pt x="894080" y="2007729"/>
                </a:cubicBezTo>
                <a:cubicBezTo>
                  <a:pt x="883920" y="2014502"/>
                  <a:pt x="874522" y="2022588"/>
                  <a:pt x="863600" y="2028049"/>
                </a:cubicBezTo>
                <a:cubicBezTo>
                  <a:pt x="840376" y="2039661"/>
                  <a:pt x="805506" y="2042572"/>
                  <a:pt x="782320" y="2048369"/>
                </a:cubicBezTo>
                <a:cubicBezTo>
                  <a:pt x="771930" y="2050966"/>
                  <a:pt x="762230" y="2055932"/>
                  <a:pt x="751840" y="2058529"/>
                </a:cubicBezTo>
                <a:cubicBezTo>
                  <a:pt x="735087" y="2062717"/>
                  <a:pt x="717793" y="2064501"/>
                  <a:pt x="701040" y="2068689"/>
                </a:cubicBezTo>
                <a:cubicBezTo>
                  <a:pt x="672504" y="2075823"/>
                  <a:pt x="647729" y="2089846"/>
                  <a:pt x="619760" y="2099169"/>
                </a:cubicBezTo>
                <a:cubicBezTo>
                  <a:pt x="554812" y="2120818"/>
                  <a:pt x="551253" y="2119053"/>
                  <a:pt x="487680" y="2129649"/>
                </a:cubicBezTo>
                <a:cubicBezTo>
                  <a:pt x="429544" y="2168406"/>
                  <a:pt x="487179" y="2133007"/>
                  <a:pt x="406400" y="2170289"/>
                </a:cubicBezTo>
                <a:cubicBezTo>
                  <a:pt x="378897" y="2182983"/>
                  <a:pt x="346539" y="2189510"/>
                  <a:pt x="325120" y="2210929"/>
                </a:cubicBezTo>
                <a:cubicBezTo>
                  <a:pt x="287067" y="2248982"/>
                  <a:pt x="308271" y="2236865"/>
                  <a:pt x="264160" y="2251569"/>
                </a:cubicBezTo>
                <a:cubicBezTo>
                  <a:pt x="254000" y="2265116"/>
                  <a:pt x="245654" y="2280235"/>
                  <a:pt x="233680" y="2292209"/>
                </a:cubicBezTo>
                <a:cubicBezTo>
                  <a:pt x="225046" y="2300843"/>
                  <a:pt x="210297" y="2302593"/>
                  <a:pt x="203200" y="2312529"/>
                </a:cubicBezTo>
                <a:cubicBezTo>
                  <a:pt x="178243" y="2347469"/>
                  <a:pt x="189035" y="2361179"/>
                  <a:pt x="172720" y="2393809"/>
                </a:cubicBezTo>
                <a:cubicBezTo>
                  <a:pt x="167259" y="2404731"/>
                  <a:pt x="157861" y="2413367"/>
                  <a:pt x="152400" y="2424289"/>
                </a:cubicBezTo>
                <a:cubicBezTo>
                  <a:pt x="145944" y="2437200"/>
                  <a:pt x="134250" y="2484558"/>
                  <a:pt x="132080" y="2495409"/>
                </a:cubicBezTo>
                <a:cubicBezTo>
                  <a:pt x="128040" y="2515609"/>
                  <a:pt x="126916" y="2536384"/>
                  <a:pt x="121920" y="2556369"/>
                </a:cubicBezTo>
                <a:cubicBezTo>
                  <a:pt x="116725" y="2577149"/>
                  <a:pt x="101600" y="2617329"/>
                  <a:pt x="101600" y="2617329"/>
                </a:cubicBezTo>
                <a:cubicBezTo>
                  <a:pt x="100702" y="2630792"/>
                  <a:pt x="86076" y="2862873"/>
                  <a:pt x="81280" y="2891649"/>
                </a:cubicBezTo>
                <a:cubicBezTo>
                  <a:pt x="77759" y="2912777"/>
                  <a:pt x="67733" y="2932289"/>
                  <a:pt x="60960" y="2952609"/>
                </a:cubicBezTo>
                <a:cubicBezTo>
                  <a:pt x="56189" y="3033718"/>
                  <a:pt x="57924" y="3108509"/>
                  <a:pt x="40640" y="3186289"/>
                </a:cubicBezTo>
                <a:cubicBezTo>
                  <a:pt x="38317" y="3196744"/>
                  <a:pt x="33867" y="3206609"/>
                  <a:pt x="30480" y="3216769"/>
                </a:cubicBezTo>
                <a:cubicBezTo>
                  <a:pt x="27093" y="3274342"/>
                  <a:pt x="26059" y="3332102"/>
                  <a:pt x="20320" y="3389489"/>
                </a:cubicBezTo>
                <a:cubicBezTo>
                  <a:pt x="19254" y="3400145"/>
                  <a:pt x="12757" y="3409579"/>
                  <a:pt x="10160" y="3419969"/>
                </a:cubicBezTo>
                <a:cubicBezTo>
                  <a:pt x="5972" y="3436722"/>
                  <a:pt x="3387" y="3453836"/>
                  <a:pt x="0" y="3470769"/>
                </a:cubicBezTo>
                <a:cubicBezTo>
                  <a:pt x="10160" y="3667196"/>
                  <a:pt x="11706" y="3864258"/>
                  <a:pt x="30480" y="4060049"/>
                </a:cubicBezTo>
                <a:cubicBezTo>
                  <a:pt x="35498" y="4112384"/>
                  <a:pt x="41957" y="4168704"/>
                  <a:pt x="71120" y="4212449"/>
                </a:cubicBezTo>
                <a:lnTo>
                  <a:pt x="91440" y="4242929"/>
                </a:lnTo>
                <a:cubicBezTo>
                  <a:pt x="110302" y="4356103"/>
                  <a:pt x="86205" y="4262938"/>
                  <a:pt x="121920" y="4334369"/>
                </a:cubicBezTo>
                <a:cubicBezTo>
                  <a:pt x="126709" y="4343948"/>
                  <a:pt x="126139" y="4355938"/>
                  <a:pt x="132080" y="4364849"/>
                </a:cubicBezTo>
                <a:cubicBezTo>
                  <a:pt x="153824" y="4397466"/>
                  <a:pt x="161084" y="4394837"/>
                  <a:pt x="193040" y="4405489"/>
                </a:cubicBezTo>
                <a:cubicBezTo>
                  <a:pt x="206587" y="4415649"/>
                  <a:pt x="218978" y="4427568"/>
                  <a:pt x="233680" y="4435969"/>
                </a:cubicBezTo>
                <a:cubicBezTo>
                  <a:pt x="245017" y="4442447"/>
                  <a:pt x="296002" y="4454090"/>
                  <a:pt x="304800" y="4456289"/>
                </a:cubicBezTo>
                <a:cubicBezTo>
                  <a:pt x="445354" y="4447771"/>
                  <a:pt x="632987" y="4445516"/>
                  <a:pt x="782320" y="4415649"/>
                </a:cubicBezTo>
                <a:cubicBezTo>
                  <a:pt x="994137" y="4373286"/>
                  <a:pt x="746060" y="4417576"/>
                  <a:pt x="873760" y="4375009"/>
                </a:cubicBezTo>
                <a:cubicBezTo>
                  <a:pt x="893303" y="4368495"/>
                  <a:pt x="914610" y="4369318"/>
                  <a:pt x="934720" y="4364849"/>
                </a:cubicBezTo>
                <a:cubicBezTo>
                  <a:pt x="945175" y="4362526"/>
                  <a:pt x="955040" y="4358076"/>
                  <a:pt x="965200" y="4354689"/>
                </a:cubicBezTo>
                <a:cubicBezTo>
                  <a:pt x="978747" y="4344529"/>
                  <a:pt x="991481" y="4333184"/>
                  <a:pt x="1005840" y="4324209"/>
                </a:cubicBezTo>
                <a:cubicBezTo>
                  <a:pt x="1018683" y="4316182"/>
                  <a:pt x="1033330" y="4311403"/>
                  <a:pt x="1046480" y="4303889"/>
                </a:cubicBezTo>
                <a:cubicBezTo>
                  <a:pt x="1057082" y="4297831"/>
                  <a:pt x="1066800" y="4290342"/>
                  <a:pt x="1076960" y="4283569"/>
                </a:cubicBezTo>
                <a:cubicBezTo>
                  <a:pt x="1112614" y="4212262"/>
                  <a:pt x="1078012" y="4270755"/>
                  <a:pt x="1137920" y="4202289"/>
                </a:cubicBezTo>
                <a:cubicBezTo>
                  <a:pt x="1182944" y="4150833"/>
                  <a:pt x="1155946" y="4175632"/>
                  <a:pt x="1188720" y="4121009"/>
                </a:cubicBezTo>
                <a:cubicBezTo>
                  <a:pt x="1201285" y="4100068"/>
                  <a:pt x="1229360" y="4060049"/>
                  <a:pt x="1229360" y="4060049"/>
                </a:cubicBezTo>
                <a:cubicBezTo>
                  <a:pt x="1232747" y="4043116"/>
                  <a:pt x="1231797" y="4024695"/>
                  <a:pt x="1239520" y="4009249"/>
                </a:cubicBezTo>
                <a:cubicBezTo>
                  <a:pt x="1245946" y="3996398"/>
                  <a:pt x="1262030" y="3990724"/>
                  <a:pt x="1270000" y="3978769"/>
                </a:cubicBezTo>
                <a:cubicBezTo>
                  <a:pt x="1275941" y="3969858"/>
                  <a:pt x="1275941" y="3958133"/>
                  <a:pt x="1280160" y="3948289"/>
                </a:cubicBezTo>
                <a:cubicBezTo>
                  <a:pt x="1286126" y="3934368"/>
                  <a:pt x="1294855" y="3921711"/>
                  <a:pt x="1300480" y="3907649"/>
                </a:cubicBezTo>
                <a:cubicBezTo>
                  <a:pt x="1345535" y="3795012"/>
                  <a:pt x="1296695" y="3895845"/>
                  <a:pt x="1341120" y="3795889"/>
                </a:cubicBezTo>
                <a:cubicBezTo>
                  <a:pt x="1347271" y="3782049"/>
                  <a:pt x="1353926" y="3768399"/>
                  <a:pt x="1361440" y="3755249"/>
                </a:cubicBezTo>
                <a:cubicBezTo>
                  <a:pt x="1390593" y="3704231"/>
                  <a:pt x="1375763" y="3745534"/>
                  <a:pt x="1402080" y="3684129"/>
                </a:cubicBezTo>
                <a:cubicBezTo>
                  <a:pt x="1406299" y="3674285"/>
                  <a:pt x="1409163" y="3663907"/>
                  <a:pt x="1412240" y="3653649"/>
                </a:cubicBezTo>
                <a:cubicBezTo>
                  <a:pt x="1419325" y="3630034"/>
                  <a:pt x="1424134" y="3605700"/>
                  <a:pt x="1432560" y="3582529"/>
                </a:cubicBezTo>
                <a:cubicBezTo>
                  <a:pt x="1437736" y="3568295"/>
                  <a:pt x="1445366" y="3555039"/>
                  <a:pt x="1452880" y="3541889"/>
                </a:cubicBezTo>
                <a:cubicBezTo>
                  <a:pt x="1472475" y="3507598"/>
                  <a:pt x="1490143" y="3471885"/>
                  <a:pt x="1513840" y="3440289"/>
                </a:cubicBezTo>
                <a:cubicBezTo>
                  <a:pt x="1543012" y="3401393"/>
                  <a:pt x="1546045" y="3402398"/>
                  <a:pt x="1564640" y="3359009"/>
                </a:cubicBezTo>
                <a:cubicBezTo>
                  <a:pt x="1568859" y="3349165"/>
                  <a:pt x="1570823" y="3338473"/>
                  <a:pt x="1574800" y="3328529"/>
                </a:cubicBezTo>
                <a:cubicBezTo>
                  <a:pt x="1584379" y="3304582"/>
                  <a:pt x="1596224" y="3281559"/>
                  <a:pt x="1605280" y="3257409"/>
                </a:cubicBezTo>
                <a:cubicBezTo>
                  <a:pt x="1616561" y="3227326"/>
                  <a:pt x="1621392" y="3194706"/>
                  <a:pt x="1635760" y="3165969"/>
                </a:cubicBezTo>
                <a:cubicBezTo>
                  <a:pt x="1649307" y="3138876"/>
                  <a:pt x="1668078" y="3113815"/>
                  <a:pt x="1676400" y="3084689"/>
                </a:cubicBezTo>
                <a:cubicBezTo>
                  <a:pt x="1704392" y="2986716"/>
                  <a:pt x="1690740" y="3037488"/>
                  <a:pt x="1717040" y="2932289"/>
                </a:cubicBezTo>
                <a:cubicBezTo>
                  <a:pt x="1720427" y="2918742"/>
                  <a:pt x="1720955" y="2904138"/>
                  <a:pt x="1727200" y="2891649"/>
                </a:cubicBezTo>
                <a:cubicBezTo>
                  <a:pt x="1733973" y="2878102"/>
                  <a:pt x="1741369" y="2864849"/>
                  <a:pt x="1747520" y="2851009"/>
                </a:cubicBezTo>
                <a:cubicBezTo>
                  <a:pt x="1754927" y="2834343"/>
                  <a:pt x="1758174" y="2815675"/>
                  <a:pt x="1767840" y="2800209"/>
                </a:cubicBezTo>
                <a:cubicBezTo>
                  <a:pt x="1775455" y="2788025"/>
                  <a:pt x="1789122" y="2780767"/>
                  <a:pt x="1798320" y="2769729"/>
                </a:cubicBezTo>
                <a:cubicBezTo>
                  <a:pt x="1806137" y="2760348"/>
                  <a:pt x="1812710" y="2749923"/>
                  <a:pt x="1818640" y="2739249"/>
                </a:cubicBezTo>
                <a:cubicBezTo>
                  <a:pt x="1829673" y="2719390"/>
                  <a:pt x="1838241" y="2698233"/>
                  <a:pt x="1849120" y="2678289"/>
                </a:cubicBezTo>
                <a:cubicBezTo>
                  <a:pt x="1858576" y="2660953"/>
                  <a:pt x="1870010" y="2644751"/>
                  <a:pt x="1879600" y="2627489"/>
                </a:cubicBezTo>
                <a:cubicBezTo>
                  <a:pt x="1896162" y="2597677"/>
                  <a:pt x="1898951" y="2581916"/>
                  <a:pt x="1920240" y="2556369"/>
                </a:cubicBezTo>
                <a:cubicBezTo>
                  <a:pt x="1929438" y="2545331"/>
                  <a:pt x="1940560" y="2536049"/>
                  <a:pt x="1950720" y="2525889"/>
                </a:cubicBezTo>
                <a:cubicBezTo>
                  <a:pt x="1957413" y="2505810"/>
                  <a:pt x="1963295" y="2479253"/>
                  <a:pt x="1981200" y="2464929"/>
                </a:cubicBezTo>
                <a:cubicBezTo>
                  <a:pt x="1989563" y="2458239"/>
                  <a:pt x="2001520" y="2458156"/>
                  <a:pt x="2011680" y="2454769"/>
                </a:cubicBezTo>
                <a:cubicBezTo>
                  <a:pt x="2025227" y="2444609"/>
                  <a:pt x="2040346" y="2436263"/>
                  <a:pt x="2052320" y="2424289"/>
                </a:cubicBezTo>
                <a:cubicBezTo>
                  <a:pt x="2098276" y="2378333"/>
                  <a:pt x="2043782" y="2403428"/>
                  <a:pt x="2103120" y="2383649"/>
                </a:cubicBezTo>
                <a:cubicBezTo>
                  <a:pt x="2128118" y="2358651"/>
                  <a:pt x="2143293" y="2338162"/>
                  <a:pt x="2174240" y="2322689"/>
                </a:cubicBezTo>
                <a:cubicBezTo>
                  <a:pt x="2183819" y="2317900"/>
                  <a:pt x="2195358" y="2317730"/>
                  <a:pt x="2204720" y="2312529"/>
                </a:cubicBezTo>
                <a:cubicBezTo>
                  <a:pt x="2309526" y="2254303"/>
                  <a:pt x="2227191" y="2284719"/>
                  <a:pt x="2296160" y="2261729"/>
                </a:cubicBezTo>
                <a:cubicBezTo>
                  <a:pt x="2306320" y="2248182"/>
                  <a:pt x="2313093" y="2231249"/>
                  <a:pt x="2326640" y="2221089"/>
                </a:cubicBezTo>
                <a:cubicBezTo>
                  <a:pt x="2341230" y="2210146"/>
                  <a:pt x="2360774" y="2208176"/>
                  <a:pt x="2377440" y="2200769"/>
                </a:cubicBezTo>
                <a:cubicBezTo>
                  <a:pt x="2391280" y="2194618"/>
                  <a:pt x="2405237" y="2188476"/>
                  <a:pt x="2418080" y="2180449"/>
                </a:cubicBezTo>
                <a:cubicBezTo>
                  <a:pt x="2503994" y="2126753"/>
                  <a:pt x="2409951" y="2169477"/>
                  <a:pt x="2509520" y="2129649"/>
                </a:cubicBezTo>
                <a:cubicBezTo>
                  <a:pt x="2519680" y="2119489"/>
                  <a:pt x="2528879" y="2108268"/>
                  <a:pt x="2540000" y="2099169"/>
                </a:cubicBezTo>
                <a:cubicBezTo>
                  <a:pt x="2566211" y="2077723"/>
                  <a:pt x="2597333" y="2062156"/>
                  <a:pt x="2621280" y="2038209"/>
                </a:cubicBezTo>
                <a:cubicBezTo>
                  <a:pt x="2690874" y="1968615"/>
                  <a:pt x="2666300" y="2001159"/>
                  <a:pt x="2702560" y="1946769"/>
                </a:cubicBezTo>
                <a:cubicBezTo>
                  <a:pt x="2705947" y="1933222"/>
                  <a:pt x="2706475" y="1918618"/>
                  <a:pt x="2712720" y="1906129"/>
                </a:cubicBezTo>
                <a:cubicBezTo>
                  <a:pt x="2723642" y="1884286"/>
                  <a:pt x="2753360" y="1845169"/>
                  <a:pt x="2753360" y="1845169"/>
                </a:cubicBezTo>
                <a:cubicBezTo>
                  <a:pt x="2756747" y="1831622"/>
                  <a:pt x="2758907" y="1817709"/>
                  <a:pt x="2763520" y="1804529"/>
                </a:cubicBezTo>
                <a:cubicBezTo>
                  <a:pt x="2782638" y="1749907"/>
                  <a:pt x="2824480" y="1641969"/>
                  <a:pt x="2824480" y="1641969"/>
                </a:cubicBezTo>
                <a:cubicBezTo>
                  <a:pt x="2827744" y="1615856"/>
                  <a:pt x="2835001" y="1541735"/>
                  <a:pt x="2844800" y="1509889"/>
                </a:cubicBezTo>
                <a:cubicBezTo>
                  <a:pt x="2853310" y="1482233"/>
                  <a:pt x="2866130" y="1456060"/>
                  <a:pt x="2875280" y="1428609"/>
                </a:cubicBezTo>
                <a:cubicBezTo>
                  <a:pt x="2886062" y="1396262"/>
                  <a:pt x="2889597" y="1360024"/>
                  <a:pt x="2895600" y="1327009"/>
                </a:cubicBezTo>
                <a:cubicBezTo>
                  <a:pt x="2904199" y="1279715"/>
                  <a:pt x="2905048" y="1279056"/>
                  <a:pt x="2915920" y="1235569"/>
                </a:cubicBezTo>
                <a:cubicBezTo>
                  <a:pt x="2912533" y="971409"/>
                  <a:pt x="2915419" y="707094"/>
                  <a:pt x="2905760" y="443089"/>
                </a:cubicBezTo>
                <a:cubicBezTo>
                  <a:pt x="2905206" y="427953"/>
                  <a:pt x="2891406" y="416370"/>
                  <a:pt x="2885440" y="402449"/>
                </a:cubicBezTo>
                <a:cubicBezTo>
                  <a:pt x="2881221" y="392605"/>
                  <a:pt x="2880593" y="381268"/>
                  <a:pt x="2875280" y="371969"/>
                </a:cubicBezTo>
                <a:cubicBezTo>
                  <a:pt x="2857058" y="340080"/>
                  <a:pt x="2792678" y="272874"/>
                  <a:pt x="2773680" y="260209"/>
                </a:cubicBezTo>
                <a:cubicBezTo>
                  <a:pt x="2763520" y="253436"/>
                  <a:pt x="2752969" y="247215"/>
                  <a:pt x="2743200" y="239889"/>
                </a:cubicBezTo>
                <a:cubicBezTo>
                  <a:pt x="2701831" y="208862"/>
                  <a:pt x="2646190" y="156381"/>
                  <a:pt x="2600960" y="138289"/>
                </a:cubicBezTo>
                <a:cubicBezTo>
                  <a:pt x="2584027" y="131516"/>
                  <a:pt x="2567237" y="124373"/>
                  <a:pt x="2550160" y="117969"/>
                </a:cubicBezTo>
                <a:cubicBezTo>
                  <a:pt x="2540132" y="114209"/>
                  <a:pt x="2529259" y="112598"/>
                  <a:pt x="2519680" y="107809"/>
                </a:cubicBezTo>
                <a:cubicBezTo>
                  <a:pt x="2502017" y="98978"/>
                  <a:pt x="2487215" y="84663"/>
                  <a:pt x="2468880" y="77329"/>
                </a:cubicBezTo>
                <a:cubicBezTo>
                  <a:pt x="2452846" y="70916"/>
                  <a:pt x="2434833" y="71357"/>
                  <a:pt x="2418080" y="67169"/>
                </a:cubicBezTo>
                <a:cubicBezTo>
                  <a:pt x="2292885" y="35870"/>
                  <a:pt x="2402235" y="53758"/>
                  <a:pt x="2265680" y="36689"/>
                </a:cubicBezTo>
                <a:cubicBezTo>
                  <a:pt x="2255520" y="33302"/>
                  <a:pt x="2245498" y="29471"/>
                  <a:pt x="2235200" y="26529"/>
                </a:cubicBezTo>
                <a:cubicBezTo>
                  <a:pt x="2145898" y="1014"/>
                  <a:pt x="2237161" y="30569"/>
                  <a:pt x="2164080" y="6209"/>
                </a:cubicBezTo>
                <a:cubicBezTo>
                  <a:pt x="2078382" y="8730"/>
                  <a:pt x="1902782" y="-19320"/>
                  <a:pt x="1788160" y="26529"/>
                </a:cubicBezTo>
                <a:cubicBezTo>
                  <a:pt x="1781129" y="29341"/>
                  <a:pt x="1774613" y="33302"/>
                  <a:pt x="1767840" y="36689"/>
                </a:cubicBezTo>
                <a:lnTo>
                  <a:pt x="1798320" y="128129"/>
                </a:ln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308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2133" y="457201"/>
            <a:ext cx="7704667" cy="904239"/>
          </a:xfrm>
        </p:spPr>
        <p:txBody>
          <a:bodyPr/>
          <a:lstStyle/>
          <a:p>
            <a:endParaRPr lang="zh-CN" altLang="en-US" dirty="0"/>
          </a:p>
        </p:txBody>
      </p:sp>
      <p:sp>
        <p:nvSpPr>
          <p:cNvPr id="3" name="内容占位符 2"/>
          <p:cNvSpPr>
            <a:spLocks noGrp="1"/>
          </p:cNvSpPr>
          <p:nvPr>
            <p:ph idx="1"/>
          </p:nvPr>
        </p:nvSpPr>
        <p:spPr>
          <a:xfrm>
            <a:off x="982133" y="2067560"/>
            <a:ext cx="7704667" cy="4302760"/>
          </a:xfrm>
        </p:spPr>
        <p:txBody>
          <a:bodyPr>
            <a:noAutofit/>
          </a:bodyPr>
          <a:lstStyle/>
          <a:p>
            <a:r>
              <a:rPr lang="en-US" altLang="zh-CN" dirty="0"/>
              <a:t>U1U2</a:t>
            </a:r>
            <a:r>
              <a:rPr lang="zh-CN" altLang="en-US" dirty="0"/>
              <a:t>实现</a:t>
            </a:r>
            <a:r>
              <a:rPr lang="en-US" altLang="zh-CN" dirty="0"/>
              <a:t>4</a:t>
            </a:r>
            <a:r>
              <a:rPr lang="zh-CN" altLang="en-US" dirty="0"/>
              <a:t>位扩展</a:t>
            </a:r>
            <a:r>
              <a:rPr lang="en-US" altLang="zh-CN" dirty="0"/>
              <a:t>8</a:t>
            </a:r>
            <a:r>
              <a:rPr lang="zh-CN" altLang="en-US" dirty="0"/>
              <a:t>位移位寄存器</a:t>
            </a:r>
            <a:endParaRPr lang="en-US" altLang="zh-CN" dirty="0"/>
          </a:p>
          <a:p>
            <a:r>
              <a:rPr lang="zh-CN" altLang="en-US" dirty="0"/>
              <a:t>并行置数与并行输出，见图</a:t>
            </a:r>
            <a:endParaRPr lang="en-US" altLang="zh-CN" dirty="0"/>
          </a:p>
          <a:p>
            <a:r>
              <a:rPr lang="zh-CN" altLang="en-US" dirty="0"/>
              <a:t>串行输入时</a:t>
            </a:r>
            <a:r>
              <a:rPr lang="en-US" altLang="zh-CN" dirty="0"/>
              <a:t>JK</a:t>
            </a:r>
            <a:r>
              <a:rPr lang="zh-CN" altLang="en-US" dirty="0"/>
              <a:t>模式，</a:t>
            </a:r>
            <a:r>
              <a:rPr lang="en-US" altLang="zh-CN" dirty="0"/>
              <a:t>J=K=0</a:t>
            </a:r>
            <a:r>
              <a:rPr lang="zh-CN" altLang="en-US" dirty="0"/>
              <a:t>，固定补位</a:t>
            </a:r>
            <a:r>
              <a:rPr lang="en-US" altLang="zh-CN" dirty="0"/>
              <a:t>0</a:t>
            </a:r>
            <a:r>
              <a:rPr lang="zh-CN" altLang="en-US" dirty="0"/>
              <a:t>，串行输出见图</a:t>
            </a:r>
            <a:endParaRPr lang="en-US" altLang="zh-CN" dirty="0"/>
          </a:p>
          <a:p>
            <a:r>
              <a:rPr lang="en-US" altLang="zh-CN" dirty="0"/>
              <a:t>SW15</a:t>
            </a:r>
            <a:r>
              <a:rPr lang="zh-CN" altLang="en-US" dirty="0"/>
              <a:t>中低频切换，低频观察</a:t>
            </a:r>
            <a:r>
              <a:rPr lang="en-US" altLang="zh-CN" dirty="0"/>
              <a:t>LED</a:t>
            </a:r>
            <a:r>
              <a:rPr lang="zh-CN" altLang="en-US" dirty="0"/>
              <a:t>移位波，中频示波器观察周期传送的串行数据流。</a:t>
            </a:r>
            <a:endParaRPr lang="en-US" altLang="zh-CN" dirty="0"/>
          </a:p>
          <a:p>
            <a:r>
              <a:rPr lang="en-US" altLang="zh-CN" dirty="0" smtClean="0"/>
              <a:t>16</a:t>
            </a:r>
            <a:r>
              <a:rPr lang="zh-CN" altLang="en-US" dirty="0" smtClean="0"/>
              <a:t>分频器的进位提供一个占空比</a:t>
            </a:r>
            <a:r>
              <a:rPr lang="en-US" altLang="zh-CN" i="1" dirty="0" smtClean="0"/>
              <a:t>q</a:t>
            </a:r>
            <a:r>
              <a:rPr lang="zh-CN" altLang="en-US" dirty="0" smtClean="0"/>
              <a:t>≈</a:t>
            </a:r>
            <a:r>
              <a:rPr lang="en-US" altLang="zh-CN" dirty="0" smtClean="0"/>
              <a:t>93.7%</a:t>
            </a:r>
            <a:r>
              <a:rPr lang="zh-CN" altLang="en-US" dirty="0" smtClean="0"/>
              <a:t>的置数移位脉冲，该脉冲与移位时钟，倍频同源。</a:t>
            </a:r>
            <a:endParaRPr lang="en-US" altLang="zh-CN" dirty="0" smtClean="0"/>
          </a:p>
          <a:p>
            <a:r>
              <a:rPr lang="zh-CN" altLang="en-US" dirty="0" smtClean="0"/>
              <a:t>注意选择合适的触发源信号</a:t>
            </a:r>
            <a:endParaRPr lang="zh-CN" altLang="en-US" dirty="0"/>
          </a:p>
        </p:txBody>
      </p:sp>
    </p:spTree>
    <p:extLst>
      <p:ext uri="{BB962C8B-B14F-4D97-AF65-F5344CB8AC3E}">
        <p14:creationId xmlns:p14="http://schemas.microsoft.com/office/powerpoint/2010/main" val="394028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82133" y="457201"/>
            <a:ext cx="7704667" cy="872756"/>
          </a:xfrm>
        </p:spPr>
        <p:txBody>
          <a:bodyPr>
            <a:normAutofit fontScale="90000"/>
          </a:bodyPr>
          <a:lstStyle/>
          <a:p>
            <a:r>
              <a:rPr lang="en-US" altLang="zh-CN" dirty="0" smtClean="0"/>
              <a:t>exp3_3_8b_s.ms14</a:t>
            </a:r>
            <a:br>
              <a:rPr lang="en-US" altLang="zh-CN" dirty="0" smtClean="0"/>
            </a:br>
            <a:r>
              <a:rPr lang="zh-CN" altLang="en-US" dirty="0" smtClean="0"/>
              <a:t>移位寄存器单次触发测试电路</a:t>
            </a:r>
            <a:endParaRPr lang="zh-CN" altLang="en-US" dirty="0"/>
          </a:p>
        </p:txBody>
      </p:sp>
      <p:sp>
        <p:nvSpPr>
          <p:cNvPr id="24" name="圆角矩形标注 23"/>
          <p:cNvSpPr/>
          <p:nvPr/>
        </p:nvSpPr>
        <p:spPr>
          <a:xfrm>
            <a:off x="268809" y="3206552"/>
            <a:ext cx="1426647" cy="663932"/>
          </a:xfrm>
          <a:prstGeom prst="wedgeRoundRectCallout">
            <a:avLst>
              <a:gd name="adj1" fmla="val 50769"/>
              <a:gd name="adj2" fmla="val 73505"/>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输入脉宽</a:t>
            </a:r>
            <a:endParaRPr lang="en-US" altLang="zh-CN" dirty="0" smtClean="0">
              <a:solidFill>
                <a:srgbClr val="FF0000"/>
              </a:solidFill>
            </a:endParaRPr>
          </a:p>
          <a:p>
            <a:pPr algn="ctr"/>
            <a:r>
              <a:rPr lang="zh-CN" altLang="en-US" dirty="0" smtClean="0">
                <a:solidFill>
                  <a:srgbClr val="FF0000"/>
                </a:solidFill>
              </a:rPr>
              <a:t>整理</a:t>
            </a:r>
            <a:endParaRPr lang="zh-CN" altLang="en-US" dirty="0">
              <a:solidFill>
                <a:srgbClr val="FF0000"/>
              </a:solidFill>
            </a:endParaRPr>
          </a:p>
        </p:txBody>
      </p:sp>
      <p:pic>
        <p:nvPicPr>
          <p:cNvPr id="2" name="图片 1"/>
          <p:cNvPicPr>
            <a:picLocks noChangeAspect="1"/>
          </p:cNvPicPr>
          <p:nvPr/>
        </p:nvPicPr>
        <p:blipFill>
          <a:blip r:embed="rId2"/>
          <a:stretch>
            <a:fillRect/>
          </a:stretch>
        </p:blipFill>
        <p:spPr>
          <a:xfrm>
            <a:off x="593688" y="1459229"/>
            <a:ext cx="7590864" cy="5321301"/>
          </a:xfrm>
          <a:prstGeom prst="rect">
            <a:avLst/>
          </a:prstGeom>
        </p:spPr>
      </p:pic>
    </p:spTree>
    <p:extLst>
      <p:ext uri="{BB962C8B-B14F-4D97-AF65-F5344CB8AC3E}">
        <p14:creationId xmlns:p14="http://schemas.microsoft.com/office/powerpoint/2010/main" val="1640332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综合描述</a:t>
            </a:r>
            <a:endParaRPr lang="zh-CN" altLang="en-US" dirty="0"/>
          </a:p>
        </p:txBody>
      </p:sp>
      <p:sp>
        <p:nvSpPr>
          <p:cNvPr id="4" name="内容占位符 3"/>
          <p:cNvSpPr>
            <a:spLocks noGrp="1"/>
          </p:cNvSpPr>
          <p:nvPr>
            <p:ph idx="1"/>
          </p:nvPr>
        </p:nvSpPr>
        <p:spPr/>
        <p:txBody>
          <a:bodyPr>
            <a:noAutofit/>
          </a:bodyPr>
          <a:lstStyle/>
          <a:p>
            <a:r>
              <a:rPr lang="zh-CN" altLang="en-US" dirty="0" smtClean="0"/>
              <a:t>电路结构总体和周期源电路相似：</a:t>
            </a:r>
            <a:endParaRPr lang="en-US" altLang="zh-CN" dirty="0" smtClean="0"/>
          </a:p>
          <a:p>
            <a:r>
              <a:rPr lang="zh-CN" altLang="en-US" dirty="0" smtClean="0"/>
              <a:t>串行</a:t>
            </a:r>
            <a:r>
              <a:rPr lang="zh-CN" altLang="en-US" dirty="0"/>
              <a:t>输入时</a:t>
            </a:r>
            <a:r>
              <a:rPr lang="en-US" altLang="zh-CN" dirty="0"/>
              <a:t>JK</a:t>
            </a:r>
            <a:r>
              <a:rPr lang="zh-CN" altLang="en-US" dirty="0"/>
              <a:t>模式，</a:t>
            </a:r>
            <a:r>
              <a:rPr lang="en-US" altLang="zh-CN" dirty="0" smtClean="0"/>
              <a:t>J</a:t>
            </a:r>
            <a:r>
              <a:rPr lang="zh-CN" altLang="en-US" dirty="0" smtClean="0"/>
              <a:t>、</a:t>
            </a:r>
            <a:r>
              <a:rPr lang="en-US" altLang="zh-CN" dirty="0" smtClean="0"/>
              <a:t>K</a:t>
            </a:r>
            <a:r>
              <a:rPr lang="zh-CN" altLang="en-US" dirty="0" smtClean="0"/>
              <a:t>由</a:t>
            </a:r>
            <a:r>
              <a:rPr lang="en-US" altLang="zh-CN" dirty="0" smtClean="0"/>
              <a:t>SW13</a:t>
            </a:r>
            <a:r>
              <a:rPr lang="zh-CN" altLang="en-US" dirty="0" smtClean="0"/>
              <a:t>和</a:t>
            </a:r>
            <a:r>
              <a:rPr lang="en-US" altLang="zh-CN" dirty="0" smtClean="0"/>
              <a:t>SW14</a:t>
            </a:r>
            <a:r>
              <a:rPr lang="zh-CN" altLang="en-US" dirty="0" smtClean="0"/>
              <a:t>设置。</a:t>
            </a:r>
            <a:endParaRPr lang="en-US" altLang="zh-CN" dirty="0"/>
          </a:p>
          <a:p>
            <a:r>
              <a:rPr lang="zh-CN" altLang="en-US" dirty="0" smtClean="0"/>
              <a:t>置数脉冲</a:t>
            </a:r>
            <a:r>
              <a:rPr lang="zh-CN" altLang="en-US" dirty="0"/>
              <a:t>由按键开关随机</a:t>
            </a:r>
            <a:r>
              <a:rPr lang="zh-CN" altLang="en-US" dirty="0" smtClean="0"/>
              <a:t>给出，按键脉宽</a:t>
            </a:r>
            <a:r>
              <a:rPr lang="en-US" altLang="zh-CN" dirty="0" smtClean="0"/>
              <a:t>10~100ms</a:t>
            </a:r>
            <a:r>
              <a:rPr lang="zh-CN" altLang="en-US" dirty="0" smtClean="0"/>
              <a:t>级，置</a:t>
            </a:r>
            <a:r>
              <a:rPr lang="zh-CN" altLang="en-US" dirty="0" smtClean="0"/>
              <a:t>数</a:t>
            </a:r>
            <a:r>
              <a:rPr lang="en-US" altLang="zh-CN" dirty="0" smtClean="0"/>
              <a:t>/</a:t>
            </a:r>
            <a:r>
              <a:rPr lang="zh-CN" altLang="en-US" dirty="0" smtClean="0"/>
              <a:t>移位</a:t>
            </a:r>
            <a:r>
              <a:rPr lang="zh-CN" altLang="en-US" dirty="0" smtClean="0"/>
              <a:t>控制端</a:t>
            </a:r>
            <a:r>
              <a:rPr lang="en-US" altLang="zh-CN" dirty="0" smtClean="0"/>
              <a:t>2</a:t>
            </a:r>
            <a:r>
              <a:rPr lang="zh-CN" altLang="en-US" dirty="0" smtClean="0"/>
              <a:t>种操作均为同步，低频</a:t>
            </a:r>
            <a:r>
              <a:rPr lang="zh-CN" altLang="en-US" dirty="0" smtClean="0"/>
              <a:t>时钟</a:t>
            </a:r>
            <a:r>
              <a:rPr lang="en-US" altLang="zh-CN" dirty="0" smtClean="0"/>
              <a:t>(s</a:t>
            </a:r>
            <a:r>
              <a:rPr lang="zh-CN" altLang="en-US" dirty="0" smtClean="0"/>
              <a:t>级</a:t>
            </a:r>
            <a:r>
              <a:rPr lang="en-US" altLang="zh-CN" dirty="0" smtClean="0"/>
              <a:t>)</a:t>
            </a:r>
            <a:r>
              <a:rPr lang="zh-CN" altLang="en-US" dirty="0" smtClean="0"/>
              <a:t>时</a:t>
            </a:r>
            <a:r>
              <a:rPr lang="zh-CN" altLang="en-US" dirty="0" smtClean="0"/>
              <a:t>，需要对按键开关产生脉宽进行</a:t>
            </a:r>
            <a:r>
              <a:rPr lang="zh-CN" altLang="en-US" dirty="0" smtClean="0"/>
              <a:t>处理</a:t>
            </a:r>
            <a:r>
              <a:rPr lang="zh-CN" altLang="en-US" dirty="0" smtClean="0"/>
              <a:t>，以期置数脉冲覆盖至少一个</a:t>
            </a:r>
            <a:r>
              <a:rPr lang="en-US" altLang="zh-CN" dirty="0" smtClean="0"/>
              <a:t>CP</a:t>
            </a:r>
            <a:r>
              <a:rPr lang="zh-CN" altLang="en-US" dirty="0" smtClean="0"/>
              <a:t>，</a:t>
            </a:r>
            <a:r>
              <a:rPr lang="zh-CN" altLang="en-US" dirty="0" smtClean="0"/>
              <a:t>功能等效单稳态电路；</a:t>
            </a:r>
            <a:endParaRPr lang="en-US" altLang="zh-CN" dirty="0" smtClean="0"/>
          </a:p>
          <a:p>
            <a:r>
              <a:rPr lang="en-US" altLang="zh-CN" dirty="0" smtClean="0"/>
              <a:t>JB0</a:t>
            </a:r>
            <a:r>
              <a:rPr lang="zh-CN" altLang="en-US" dirty="0" smtClean="0"/>
              <a:t>观察移位寄存器</a:t>
            </a:r>
            <a:r>
              <a:rPr lang="zh-CN" altLang="en-US" dirty="0" smtClean="0"/>
              <a:t>的串行</a:t>
            </a:r>
            <a:r>
              <a:rPr lang="zh-CN" altLang="en-US" dirty="0" smtClean="0"/>
              <a:t>输出，</a:t>
            </a:r>
            <a:r>
              <a:rPr lang="en-US" altLang="zh-CN" dirty="0" smtClean="0"/>
              <a:t>JB2</a:t>
            </a:r>
            <a:r>
              <a:rPr lang="zh-CN" altLang="en-US" dirty="0"/>
              <a:t>观察置数</a:t>
            </a:r>
            <a:r>
              <a:rPr lang="en-US" altLang="zh-CN" dirty="0"/>
              <a:t>/</a:t>
            </a:r>
            <a:r>
              <a:rPr lang="zh-CN" altLang="en-US"/>
              <a:t>移位</a:t>
            </a:r>
            <a:r>
              <a:rPr lang="zh-CN" altLang="en-US" smtClean="0"/>
              <a:t>控制</a:t>
            </a:r>
            <a:r>
              <a:rPr lang="zh-CN" altLang="en-US"/>
              <a:t>信号</a:t>
            </a:r>
            <a:r>
              <a:rPr lang="zh-CN" altLang="en-US" smtClean="0"/>
              <a:t>，</a:t>
            </a:r>
            <a:r>
              <a:rPr lang="zh-CN" altLang="en-US" dirty="0" smtClean="0"/>
              <a:t>中频时由示波器单次触发观察波形序列。</a:t>
            </a:r>
            <a:endParaRPr lang="en-US" altLang="zh-CN" dirty="0" smtClean="0"/>
          </a:p>
          <a:p>
            <a:r>
              <a:rPr lang="en-US" altLang="zh-CN" dirty="0" smtClean="0"/>
              <a:t>LED0~LED3</a:t>
            </a:r>
            <a:r>
              <a:rPr lang="zh-CN" altLang="en-US" dirty="0" smtClean="0"/>
              <a:t>是并行显示移位寄存器输出。</a:t>
            </a:r>
            <a:endParaRPr lang="zh-CN" altLang="en-US" dirty="0"/>
          </a:p>
        </p:txBody>
      </p:sp>
    </p:spTree>
    <p:extLst>
      <p:ext uri="{BB962C8B-B14F-4D97-AF65-F5344CB8AC3E}">
        <p14:creationId xmlns:p14="http://schemas.microsoft.com/office/powerpoint/2010/main" val="2713301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2773" y="233681"/>
            <a:ext cx="5967307" cy="1051559"/>
          </a:xfrm>
        </p:spPr>
        <p:txBody>
          <a:bodyPr>
            <a:normAutofit/>
          </a:bodyPr>
          <a:lstStyle/>
          <a:p>
            <a:r>
              <a:rPr lang="zh-CN" altLang="en-US" dirty="0" smtClean="0"/>
              <a:t>“同步单稳态”脉冲</a:t>
            </a:r>
            <a:endParaRPr lang="zh-CN" altLang="en-US" dirty="0"/>
          </a:p>
        </p:txBody>
      </p:sp>
      <p:sp>
        <p:nvSpPr>
          <p:cNvPr id="6" name="文本框 5"/>
          <p:cNvSpPr txBox="1"/>
          <p:nvPr/>
        </p:nvSpPr>
        <p:spPr>
          <a:xfrm>
            <a:off x="2479094" y="4017263"/>
            <a:ext cx="6278826" cy="2677656"/>
          </a:xfrm>
          <a:prstGeom prst="rect">
            <a:avLst/>
          </a:prstGeom>
          <a:noFill/>
        </p:spPr>
        <p:txBody>
          <a:bodyPr wrap="square" rtlCol="0">
            <a:spAutoFit/>
          </a:bodyPr>
          <a:lstStyle/>
          <a:p>
            <a:r>
              <a:rPr lang="zh-CN" altLang="en-US" sz="2400" dirty="0" smtClean="0"/>
              <a:t>按键脉宽通常与按压时间有关，点击按键脉宽大约</a:t>
            </a:r>
            <a:r>
              <a:rPr lang="en-US" altLang="zh-CN" sz="2400" dirty="0" err="1" smtClean="0"/>
              <a:t>ms</a:t>
            </a:r>
            <a:r>
              <a:rPr lang="zh-CN" altLang="en-US" sz="2400" dirty="0" smtClean="0"/>
              <a:t>级，而本实验采用移位寄存器的置数是同步置数，也就是说，点击按键无法触发秒时钟移位寄存器置数。本电路的作用就是按键触发一个脉宽不小于一个移位时钟周期的脉冲。</a:t>
            </a:r>
            <a:endParaRPr lang="en-US" altLang="zh-CN" sz="2400" dirty="0" smtClean="0"/>
          </a:p>
          <a:p>
            <a:endParaRPr lang="zh-CN" altLang="en-US" sz="2400" dirty="0"/>
          </a:p>
        </p:txBody>
      </p:sp>
      <p:pic>
        <p:nvPicPr>
          <p:cNvPr id="10" name="内容占位符 9"/>
          <p:cNvPicPr>
            <a:picLocks noGrp="1" noChangeAspect="1"/>
          </p:cNvPicPr>
          <p:nvPr>
            <p:ph idx="1"/>
          </p:nvPr>
        </p:nvPicPr>
        <p:blipFill>
          <a:blip r:embed="rId2"/>
          <a:stretch>
            <a:fillRect/>
          </a:stretch>
        </p:blipFill>
        <p:spPr>
          <a:xfrm>
            <a:off x="132380" y="1285240"/>
            <a:ext cx="8940555" cy="2419128"/>
          </a:xfrm>
          <a:prstGeom prst="rect">
            <a:avLst/>
          </a:prstGeom>
        </p:spPr>
      </p:pic>
    </p:spTree>
    <p:extLst>
      <p:ext uri="{BB962C8B-B14F-4D97-AF65-F5344CB8AC3E}">
        <p14:creationId xmlns:p14="http://schemas.microsoft.com/office/powerpoint/2010/main" val="2624889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推荐发布</a:t>
            </a:r>
            <a:r>
              <a:rPr lang="zh-CN" altLang="en-US" dirty="0"/>
              <a:t>给学生</a:t>
            </a:r>
            <a:r>
              <a:rPr lang="zh-CN" altLang="en-US"/>
              <a:t>文件</a:t>
            </a:r>
            <a:r>
              <a:rPr lang="zh-CN" altLang="en-US" smtClean="0"/>
              <a:t>清单</a:t>
            </a:r>
            <a:endParaRPr lang="zh-CN" altLang="en-US" dirty="0"/>
          </a:p>
        </p:txBody>
      </p:sp>
      <p:sp>
        <p:nvSpPr>
          <p:cNvPr id="3" name="内容占位符 2"/>
          <p:cNvSpPr>
            <a:spLocks noGrp="1"/>
          </p:cNvSpPr>
          <p:nvPr>
            <p:ph idx="1"/>
          </p:nvPr>
        </p:nvSpPr>
        <p:spPr/>
        <p:txBody>
          <a:bodyPr/>
          <a:lstStyle/>
          <a:p>
            <a:r>
              <a:rPr lang="zh-CN" altLang="en-US" dirty="0" smtClean="0"/>
              <a:t>验证</a:t>
            </a:r>
            <a:r>
              <a:rPr lang="zh-CN" altLang="en-US" dirty="0"/>
              <a:t>实验综合测试码流文件</a:t>
            </a:r>
            <a:r>
              <a:rPr lang="zh-CN" altLang="en-US" dirty="0" smtClean="0"/>
              <a:t>：</a:t>
            </a:r>
            <a:r>
              <a:rPr lang="en-US" altLang="zh-CN" dirty="0" smtClean="0"/>
              <a:t>exp3_2_8b_1s.bit</a:t>
            </a:r>
            <a:r>
              <a:rPr lang="zh-CN" altLang="en-US" dirty="0" smtClean="0"/>
              <a:t>、</a:t>
            </a:r>
            <a:r>
              <a:rPr lang="en-US" altLang="zh-CN" dirty="0" smtClean="0"/>
              <a:t>exp3_3_8b_s.bit</a:t>
            </a:r>
            <a:endParaRPr lang="en-US" altLang="zh-CN" dirty="0"/>
          </a:p>
          <a:p>
            <a:r>
              <a:rPr lang="zh-CN" altLang="en-US" dirty="0" smtClean="0"/>
              <a:t>经</a:t>
            </a:r>
            <a:r>
              <a:rPr lang="zh-CN" altLang="en-US" dirty="0"/>
              <a:t>个人修订的</a:t>
            </a:r>
            <a:r>
              <a:rPr lang="zh-CN" altLang="en-US" dirty="0" smtClean="0"/>
              <a:t>实验</a:t>
            </a:r>
            <a:r>
              <a:rPr lang="en-US" altLang="zh-CN" dirty="0" smtClean="0"/>
              <a:t>3.pptx</a:t>
            </a:r>
            <a:endParaRPr lang="en-US" altLang="zh-CN" dirty="0"/>
          </a:p>
        </p:txBody>
      </p:sp>
    </p:spTree>
    <p:extLst>
      <p:ext uri="{BB962C8B-B14F-4D97-AF65-F5344CB8AC3E}">
        <p14:creationId xmlns:p14="http://schemas.microsoft.com/office/powerpoint/2010/main" val="2937849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TM03457496[[fn=视差]]</Template>
  <TotalTime>6141</TotalTime>
  <Words>405</Words>
  <Application>Microsoft Office PowerPoint</Application>
  <PresentationFormat>全屏显示(4:3)</PresentationFormat>
  <Paragraphs>36</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华文楷体</vt:lpstr>
      <vt:lpstr>Arial</vt:lpstr>
      <vt:lpstr>Corbel</vt:lpstr>
      <vt:lpstr>视差</vt:lpstr>
      <vt:lpstr>实验3 移位寄存器验证实验 可编程器件资料</vt:lpstr>
      <vt:lpstr>测试电路文件</vt:lpstr>
      <vt:lpstr>exp3_2_8b_1s.ms14 移位寄存器单源周期触发测试电路</vt:lpstr>
      <vt:lpstr>PowerPoint 演示文稿</vt:lpstr>
      <vt:lpstr>exp3_3_8b_s.ms14 移位寄存器单次触发测试电路</vt:lpstr>
      <vt:lpstr>综合描述</vt:lpstr>
      <vt:lpstr>“同步单稳态”脉冲</vt:lpstr>
      <vt:lpstr>推荐发布给学生文件清单</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实验1 组合逻辑测试 可编程器件资料</dc:title>
  <dc:creator>lenovo</dc:creator>
  <cp:lastModifiedBy>lenovo</cp:lastModifiedBy>
  <cp:revision>60</cp:revision>
  <dcterms:created xsi:type="dcterms:W3CDTF">2018-10-15T07:30:12Z</dcterms:created>
  <dcterms:modified xsi:type="dcterms:W3CDTF">2018-11-20T01:59:14Z</dcterms:modified>
</cp:coreProperties>
</file>