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7" r:id="rId4"/>
    <p:sldId id="261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8205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5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73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5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86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48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13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09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1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9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9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3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5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F06E49-33CD-4B05-9BD7-24B1F872A69A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65E0A4-5E9C-4F4F-B32E-7749018D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2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组合逻辑测试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可编程器件资料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2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综合测试电路文件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ZHLJZHCS.MS14:</a:t>
            </a:r>
            <a:r>
              <a:rPr lang="zh-CN" altLang="en-US" dirty="0" smtClean="0"/>
              <a:t>组合逻辑综合测试</a:t>
            </a:r>
            <a:r>
              <a:rPr lang="en-US" altLang="zh-CN" dirty="0" smtClean="0"/>
              <a:t>PLD</a:t>
            </a:r>
            <a:r>
              <a:rPr lang="zh-CN" altLang="en-US" dirty="0" smtClean="0"/>
              <a:t>顶层电路图</a:t>
            </a:r>
            <a:endParaRPr lang="en-US" altLang="zh-CN" dirty="0" smtClean="0"/>
          </a:p>
          <a:p>
            <a:r>
              <a:rPr lang="en-US" altLang="zh-CN" dirty="0" smtClean="0"/>
              <a:t>ZH4SC.MS14:</a:t>
            </a:r>
            <a:r>
              <a:rPr lang="zh-CN" altLang="en-US" dirty="0" smtClean="0"/>
              <a:t>子模块，四组态综合测试源控制模块</a:t>
            </a:r>
            <a:endParaRPr lang="en-US" altLang="zh-CN" dirty="0" smtClean="0"/>
          </a:p>
          <a:p>
            <a:r>
              <a:rPr lang="zh-CN" altLang="en-US" dirty="0" smtClean="0"/>
              <a:t>上述两文件为避免干扰，可不发给学生。</a:t>
            </a:r>
            <a:endParaRPr lang="en-US" altLang="zh-CN" dirty="0" smtClean="0"/>
          </a:p>
          <a:p>
            <a:r>
              <a:rPr lang="en-US" altLang="zh-CN" dirty="0" smtClean="0"/>
              <a:t>ZHLJZHCS.BIT</a:t>
            </a:r>
            <a:r>
              <a:rPr lang="zh-CN" altLang="en-US" dirty="0" smtClean="0"/>
              <a:t>，发给学生下载用，使用</a:t>
            </a:r>
            <a:r>
              <a:rPr lang="en-US" altLang="zh-CN" dirty="0" err="1" smtClean="0"/>
              <a:t>digilent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adpet</a:t>
            </a:r>
            <a:r>
              <a:rPr lang="zh-CN" altLang="en-US" dirty="0" smtClean="0"/>
              <a:t>下载。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1.pptx</a:t>
            </a:r>
            <a:r>
              <a:rPr lang="zh-CN" altLang="en-US" dirty="0" smtClean="0"/>
              <a:t>，</a:t>
            </a:r>
            <a:r>
              <a:rPr lang="zh-CN" altLang="en-US" dirty="0"/>
              <a:t>本</a:t>
            </a:r>
            <a:r>
              <a:rPr lang="zh-CN" altLang="en-US" dirty="0" smtClean="0"/>
              <a:t>文件，提供部分实验资料。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02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63" y="0"/>
            <a:ext cx="6154675" cy="68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sp>
        <p:nvSpPr>
          <p:cNvPr id="10" name="椭圆 9"/>
          <p:cNvSpPr/>
          <p:nvPr/>
        </p:nvSpPr>
        <p:spPr>
          <a:xfrm>
            <a:off x="4128447" y="956301"/>
            <a:ext cx="1337481" cy="4916504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4708403" y="448057"/>
            <a:ext cx="1191823" cy="508244"/>
          </a:xfrm>
          <a:prstGeom prst="wedgeRoundRectCallout">
            <a:avLst>
              <a:gd name="adj1" fmla="val -35560"/>
              <a:gd name="adj2" fmla="val 10380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异或门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被</a:t>
            </a:r>
            <a:r>
              <a:rPr lang="zh-CN" altLang="en-US" dirty="0" smtClean="0">
                <a:solidFill>
                  <a:srgbClr val="FF0000"/>
                </a:solidFill>
              </a:rPr>
              <a:t>测电路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17522" y="5753524"/>
            <a:ext cx="1337481" cy="1057989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750297" y="410381"/>
            <a:ext cx="1399829" cy="640113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7222399" y="620437"/>
            <a:ext cx="1647412" cy="986197"/>
          </a:xfrm>
          <a:prstGeom prst="wedgeRoundRectCallout">
            <a:avLst>
              <a:gd name="adj1" fmla="val -54298"/>
              <a:gd name="adj2" fmla="val 11830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LED</a:t>
            </a:r>
            <a:r>
              <a:rPr lang="zh-CN" altLang="en-US" dirty="0" smtClean="0">
                <a:solidFill>
                  <a:srgbClr val="FF0000"/>
                </a:solidFill>
              </a:rPr>
              <a:t>肉眼观察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JB</a:t>
            </a:r>
            <a:r>
              <a:rPr lang="zh-CN" altLang="en-US" dirty="0" smtClean="0">
                <a:solidFill>
                  <a:srgbClr val="FF0000"/>
                </a:solidFill>
              </a:rPr>
              <a:t>示波器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万用表测量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787852" y="6321551"/>
            <a:ext cx="1982023" cy="491319"/>
          </a:xfrm>
          <a:prstGeom prst="wedgeRoundRectCallout">
            <a:avLst>
              <a:gd name="adj1" fmla="val 81493"/>
              <a:gd name="adj2" fmla="val -7948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数据源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组态生成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SW1</a:t>
            </a:r>
            <a:r>
              <a:rPr lang="zh-CN" altLang="en-US" dirty="0" smtClean="0"/>
              <a:t>是异或门测试</a:t>
            </a:r>
            <a:r>
              <a:rPr lang="zh-CN" altLang="en-US" dirty="0"/>
              <a:t>静态</a:t>
            </a:r>
            <a:r>
              <a:rPr lang="zh-CN" altLang="en-US" dirty="0" smtClean="0"/>
              <a:t>输入。</a:t>
            </a:r>
            <a:endParaRPr lang="en-US" altLang="zh-CN" dirty="0" smtClean="0"/>
          </a:p>
          <a:p>
            <a:r>
              <a:rPr lang="en-US" altLang="zh-CN" dirty="0" smtClean="0"/>
              <a:t>SW15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SW14</a:t>
            </a:r>
            <a:r>
              <a:rPr lang="zh-CN" altLang="en-US" dirty="0" smtClean="0"/>
              <a:t>是输入信号源的切换开关。</a:t>
            </a:r>
            <a:endParaRPr lang="en-US" altLang="zh-CN" dirty="0" smtClean="0"/>
          </a:p>
          <a:p>
            <a:r>
              <a:rPr lang="en-US" altLang="zh-CN" dirty="0" smtClean="0"/>
              <a:t>LED</a:t>
            </a:r>
            <a:r>
              <a:rPr lang="zh-CN" altLang="en-US" dirty="0" smtClean="0"/>
              <a:t>对输入输出每个信号（一个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个）进行原变量、反变量双显</a:t>
            </a:r>
            <a:endParaRPr lang="en-US" altLang="zh-CN" dirty="0" smtClean="0"/>
          </a:p>
          <a:p>
            <a:r>
              <a:rPr lang="en-US" altLang="zh-CN" dirty="0"/>
              <a:t>JC0</a:t>
            </a:r>
            <a:r>
              <a:rPr lang="zh-CN" altLang="en-US" dirty="0"/>
              <a:t>、</a:t>
            </a:r>
            <a:r>
              <a:rPr lang="en-US" altLang="zh-CN" dirty="0"/>
              <a:t>JC1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JB0~JB3</a:t>
            </a:r>
            <a:r>
              <a:rPr lang="zh-CN" altLang="en-US" dirty="0" smtClean="0"/>
              <a:t>分别连接输入、输出用于万用表电压测试与示波器波形测试。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39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4011041"/>
                  </p:ext>
                </p:extLst>
              </p:nvPr>
            </p:nvGraphicFramePr>
            <p:xfrm>
              <a:off x="274320" y="1307592"/>
              <a:ext cx="8686799" cy="352272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96192">
                      <a:extLst>
                        <a:ext uri="{9D8B030D-6E8A-4147-A177-3AD203B41FA5}">
                          <a16:colId xmlns:a16="http://schemas.microsoft.com/office/drawing/2014/main" val="3241269387"/>
                        </a:ext>
                      </a:extLst>
                    </a:gridCol>
                    <a:gridCol w="1895951">
                      <a:extLst>
                        <a:ext uri="{9D8B030D-6E8A-4147-A177-3AD203B41FA5}">
                          <a16:colId xmlns:a16="http://schemas.microsoft.com/office/drawing/2014/main" val="2786029195"/>
                        </a:ext>
                      </a:extLst>
                    </a:gridCol>
                    <a:gridCol w="1012933">
                      <a:extLst>
                        <a:ext uri="{9D8B030D-6E8A-4147-A177-3AD203B41FA5}">
                          <a16:colId xmlns:a16="http://schemas.microsoft.com/office/drawing/2014/main" val="903955250"/>
                        </a:ext>
                      </a:extLst>
                    </a:gridCol>
                    <a:gridCol w="836801">
                      <a:extLst>
                        <a:ext uri="{9D8B030D-6E8A-4147-A177-3AD203B41FA5}">
                          <a16:colId xmlns:a16="http://schemas.microsoft.com/office/drawing/2014/main" val="641642572"/>
                        </a:ext>
                      </a:extLst>
                    </a:gridCol>
                    <a:gridCol w="1135660">
                      <a:extLst>
                        <a:ext uri="{9D8B030D-6E8A-4147-A177-3AD203B41FA5}">
                          <a16:colId xmlns:a16="http://schemas.microsoft.com/office/drawing/2014/main" val="2149979907"/>
                        </a:ext>
                      </a:extLst>
                    </a:gridCol>
                    <a:gridCol w="836801">
                      <a:extLst>
                        <a:ext uri="{9D8B030D-6E8A-4147-A177-3AD203B41FA5}">
                          <a16:colId xmlns:a16="http://schemas.microsoft.com/office/drawing/2014/main" val="1128407615"/>
                        </a:ext>
                      </a:extLst>
                    </a:gridCol>
                    <a:gridCol w="1135660">
                      <a:extLst>
                        <a:ext uri="{9D8B030D-6E8A-4147-A177-3AD203B41FA5}">
                          <a16:colId xmlns:a16="http://schemas.microsoft.com/office/drawing/2014/main" val="834238697"/>
                        </a:ext>
                      </a:extLst>
                    </a:gridCol>
                    <a:gridCol w="836801">
                      <a:extLst>
                        <a:ext uri="{9D8B030D-6E8A-4147-A177-3AD203B41FA5}">
                          <a16:colId xmlns:a16="http://schemas.microsoft.com/office/drawing/2014/main" val="1473995965"/>
                        </a:ext>
                      </a:extLst>
                    </a:gridCol>
                  </a:tblGrid>
                  <a:tr h="418529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</a:rPr>
                            <a:t>输入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 dirty="0">
                              <a:effectLst/>
                            </a:rPr>
                            <a:t>输出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3798974"/>
                      </a:ext>
                    </a:extLst>
                  </a:tr>
                  <a:tr h="41852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外设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变量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外设名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变量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外设名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变量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外设名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变量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30281493"/>
                      </a:ext>
                    </a:extLst>
                  </a:tr>
                  <a:tr h="41852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SW0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A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  <a:latin typeface="Cambria" panose="02040503050406030204" pitchFamily="18" charset="0"/>
                            </a:rPr>
                            <a:t>Zo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Z2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LED8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等线" panose="02010600030101010101" pitchFamily="2" charset="-122"/>
                            </a:rPr>
                            <a:t>A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10942933"/>
                      </a:ext>
                    </a:extLst>
                  </a:tr>
                  <a:tr h="5930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 smtClean="0">
                              <a:effectLst/>
                              <a:latin typeface="Cambria" panose="02040503050406030204" pitchFamily="18" charset="0"/>
                            </a:rPr>
                            <a:t>SW1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B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  <a:latin typeface="Cambria" panose="02040503050406030204" pitchFamily="18" charset="0"/>
                            </a:rPr>
                            <a:t>LED1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  <m:r>
                                      <a:rPr lang="en-US" altLang="zh-CN" sz="24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  <m:r>
                                      <a:rPr lang="en-US" altLang="zh-CN" sz="2400" b="0" i="0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LED9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38437847"/>
                      </a:ext>
                    </a:extLst>
                  </a:tr>
                  <a:tr h="41852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　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　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JB0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Zo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JB2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Z2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JC0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 smtClean="0">
                              <a:effectLst/>
                              <a:latin typeface="Cambria" panose="02040503050406030204" pitchFamily="18" charset="0"/>
                            </a:rPr>
                            <a:t>A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58770265"/>
                      </a:ext>
                    </a:extLst>
                  </a:tr>
                  <a:tr h="41852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SW15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功能控制</a:t>
                          </a:r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S1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LED2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Z3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Z1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LED10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 smtClean="0">
                              <a:effectLst/>
                              <a:latin typeface="Cambria" panose="02040503050406030204" pitchFamily="18" charset="0"/>
                            </a:rPr>
                            <a:t>B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678211991"/>
                      </a:ext>
                    </a:extLst>
                  </a:tr>
                  <a:tr h="41852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SW14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功能控制</a:t>
                          </a:r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S0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LED3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  <m:r>
                                      <a:rPr lang="en-US" altLang="zh-CN" sz="24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LED7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  <m:r>
                                      <a:rPr lang="en-US" altLang="zh-CN" sz="24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  <a:latin typeface="Cambria" panose="02040503050406030204" pitchFamily="18" charset="0"/>
                            </a:rPr>
                            <a:t>LED11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07077182"/>
                      </a:ext>
                    </a:extLst>
                  </a:tr>
                  <a:tr h="41852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　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 dirty="0">
                              <a:effectLst/>
                              <a:latin typeface="Cambria" panose="02040503050406030204" pitchFamily="18" charset="0"/>
                            </a:rPr>
                            <a:t>　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JB1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Z3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JB3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Z1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JC1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Cambria" panose="02040503050406030204" pitchFamily="18" charset="0"/>
                              <a:ea typeface="+mn-ea"/>
                            </a:rPr>
                            <a:t>B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126857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4011041"/>
                  </p:ext>
                </p:extLst>
              </p:nvPr>
            </p:nvGraphicFramePr>
            <p:xfrm>
              <a:off x="274320" y="1307592"/>
              <a:ext cx="8686799" cy="352272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96192">
                      <a:extLst>
                        <a:ext uri="{9D8B030D-6E8A-4147-A177-3AD203B41FA5}">
                          <a16:colId xmlns:a16="http://schemas.microsoft.com/office/drawing/2014/main" val="3241269387"/>
                        </a:ext>
                      </a:extLst>
                    </a:gridCol>
                    <a:gridCol w="1895951">
                      <a:extLst>
                        <a:ext uri="{9D8B030D-6E8A-4147-A177-3AD203B41FA5}">
                          <a16:colId xmlns:a16="http://schemas.microsoft.com/office/drawing/2014/main" val="2786029195"/>
                        </a:ext>
                      </a:extLst>
                    </a:gridCol>
                    <a:gridCol w="1012933">
                      <a:extLst>
                        <a:ext uri="{9D8B030D-6E8A-4147-A177-3AD203B41FA5}">
                          <a16:colId xmlns:a16="http://schemas.microsoft.com/office/drawing/2014/main" val="903955250"/>
                        </a:ext>
                      </a:extLst>
                    </a:gridCol>
                    <a:gridCol w="836801">
                      <a:extLst>
                        <a:ext uri="{9D8B030D-6E8A-4147-A177-3AD203B41FA5}">
                          <a16:colId xmlns:a16="http://schemas.microsoft.com/office/drawing/2014/main" val="641642572"/>
                        </a:ext>
                      </a:extLst>
                    </a:gridCol>
                    <a:gridCol w="1135660">
                      <a:extLst>
                        <a:ext uri="{9D8B030D-6E8A-4147-A177-3AD203B41FA5}">
                          <a16:colId xmlns:a16="http://schemas.microsoft.com/office/drawing/2014/main" val="2149979907"/>
                        </a:ext>
                      </a:extLst>
                    </a:gridCol>
                    <a:gridCol w="836801">
                      <a:extLst>
                        <a:ext uri="{9D8B030D-6E8A-4147-A177-3AD203B41FA5}">
                          <a16:colId xmlns:a16="http://schemas.microsoft.com/office/drawing/2014/main" val="1128407615"/>
                        </a:ext>
                      </a:extLst>
                    </a:gridCol>
                    <a:gridCol w="1135660">
                      <a:extLst>
                        <a:ext uri="{9D8B030D-6E8A-4147-A177-3AD203B41FA5}">
                          <a16:colId xmlns:a16="http://schemas.microsoft.com/office/drawing/2014/main" val="834238697"/>
                        </a:ext>
                      </a:extLst>
                    </a:gridCol>
                    <a:gridCol w="836801">
                      <a:extLst>
                        <a:ext uri="{9D8B030D-6E8A-4147-A177-3AD203B41FA5}">
                          <a16:colId xmlns:a16="http://schemas.microsoft.com/office/drawing/2014/main" val="1473995965"/>
                        </a:ext>
                      </a:extLst>
                    </a:gridCol>
                  </a:tblGrid>
                  <a:tr h="418529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</a:rPr>
                            <a:t>输入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 dirty="0">
                              <a:effectLst/>
                            </a:rPr>
                            <a:t>输出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3798974"/>
                      </a:ext>
                    </a:extLst>
                  </a:tr>
                  <a:tr h="41852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外设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变量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外设名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变量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外设名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变量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外设名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变量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30281493"/>
                      </a:ext>
                    </a:extLst>
                  </a:tr>
                  <a:tr h="41852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SW0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A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  <a:latin typeface="Cambria" panose="02040503050406030204" pitchFamily="18" charset="0"/>
                            </a:rPr>
                            <a:t>Zo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Z2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LED8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等线" panose="02010600030101010101" pitchFamily="2" charset="-122"/>
                            </a:rPr>
                            <a:t>A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10942933"/>
                      </a:ext>
                    </a:extLst>
                  </a:tr>
                  <a:tr h="5930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 smtClean="0">
                              <a:effectLst/>
                              <a:latin typeface="Cambria" panose="02040503050406030204" pitchFamily="18" charset="0"/>
                            </a:rPr>
                            <a:t>SW1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B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  <a:latin typeface="Cambria" panose="02040503050406030204" pitchFamily="18" charset="0"/>
                            </a:rPr>
                            <a:t>LED1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69343" t="-220408" r="-474453" b="-3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05109" t="-220408" r="-238686" b="-3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LED9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941606" t="-220408" r="-2190" b="-306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437847"/>
                      </a:ext>
                    </a:extLst>
                  </a:tr>
                  <a:tr h="41852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　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　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JB0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Zo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JB2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Z2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JC0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 smtClean="0">
                              <a:effectLst/>
                              <a:latin typeface="Cambria" panose="02040503050406030204" pitchFamily="18" charset="0"/>
                            </a:rPr>
                            <a:t>A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58770265"/>
                      </a:ext>
                    </a:extLst>
                  </a:tr>
                  <a:tr h="41852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SW15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功能控制</a:t>
                          </a:r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S1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LED2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Z3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LED6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Z1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LED10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 smtClean="0">
                              <a:effectLst/>
                              <a:latin typeface="Cambria" panose="02040503050406030204" pitchFamily="18" charset="0"/>
                            </a:rPr>
                            <a:t>B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678211991"/>
                      </a:ext>
                    </a:extLst>
                  </a:tr>
                  <a:tr h="41852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SW14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功能控制</a:t>
                          </a:r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S0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LED3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69343" t="-653623" r="-474453" b="-1362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LED7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05109" t="-653623" r="-238686" b="-1362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  <a:latin typeface="Cambria" panose="02040503050406030204" pitchFamily="18" charset="0"/>
                            </a:rPr>
                            <a:t>LED11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941606" t="-653623" r="-2190" b="-1362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077182"/>
                      </a:ext>
                    </a:extLst>
                  </a:tr>
                  <a:tr h="41852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　</a:t>
                          </a:r>
                          <a:endParaRPr lang="zh-CN" alt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u="none" strike="noStrike" dirty="0">
                              <a:effectLst/>
                              <a:latin typeface="Cambria" panose="02040503050406030204" pitchFamily="18" charset="0"/>
                            </a:rPr>
                            <a:t>　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JB1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Z3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JB3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Z1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  <a:latin typeface="Cambria" panose="02040503050406030204" pitchFamily="18" charset="0"/>
                            </a:rPr>
                            <a:t>JC1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Cambria" panose="02040503050406030204" pitchFamily="18" charset="0"/>
                              <a:ea typeface="+mn-ea"/>
                            </a:rPr>
                            <a:t>B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126857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50391"/>
          </a:xfrm>
        </p:spPr>
        <p:txBody>
          <a:bodyPr/>
          <a:lstStyle/>
          <a:p>
            <a:r>
              <a:rPr lang="zh-CN" altLang="en-US" dirty="0" smtClean="0"/>
              <a:t>外设使用配置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6411" y="4962909"/>
            <a:ext cx="7978987" cy="14356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特别强调：</a:t>
            </a:r>
            <a:r>
              <a:rPr lang="en-US" altLang="zh-CN" dirty="0" smtClean="0"/>
              <a:t>Multisim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JB</a:t>
            </a:r>
            <a:r>
              <a:rPr lang="zh-CN" altLang="en-US" dirty="0" smtClean="0"/>
              <a:t>的编号与</a:t>
            </a:r>
            <a:r>
              <a:rPr lang="en-US" altLang="zh-CN" dirty="0" smtClean="0"/>
              <a:t>Basys3</a:t>
            </a:r>
            <a:r>
              <a:rPr lang="zh-CN" altLang="en-US" dirty="0" smtClean="0"/>
              <a:t>上编号不同，</a:t>
            </a:r>
            <a:r>
              <a:rPr lang="en-US" altLang="zh-CN" dirty="0"/>
              <a:t> </a:t>
            </a:r>
            <a:r>
              <a:rPr lang="en-US" altLang="zh-CN" dirty="0" smtClean="0"/>
              <a:t>Multisim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JB0~JB3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Basys3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JB1~JB4</a:t>
            </a:r>
            <a:r>
              <a:rPr lang="zh-CN" altLang="en-US" dirty="0" smtClean="0"/>
              <a:t>，</a:t>
            </a:r>
            <a:r>
              <a:rPr lang="en-US" altLang="zh-CN" dirty="0"/>
              <a:t> Multisim</a:t>
            </a:r>
            <a:r>
              <a:rPr lang="zh-CN" altLang="en-US" dirty="0"/>
              <a:t>的</a:t>
            </a:r>
            <a:r>
              <a:rPr lang="en-US" altLang="zh-CN" dirty="0" smtClean="0"/>
              <a:t>JB4~JB7</a:t>
            </a:r>
            <a:r>
              <a:rPr lang="zh-CN" altLang="en-US" dirty="0" smtClean="0"/>
              <a:t>对应</a:t>
            </a:r>
            <a:r>
              <a:rPr lang="en-US" altLang="zh-CN" dirty="0"/>
              <a:t>Basys3</a:t>
            </a:r>
            <a:r>
              <a:rPr lang="zh-CN" altLang="en-US" dirty="0"/>
              <a:t>的</a:t>
            </a:r>
            <a:r>
              <a:rPr lang="en-US" altLang="zh-CN" dirty="0" smtClean="0"/>
              <a:t>JB7~JB10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JA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JC</a:t>
            </a:r>
            <a:r>
              <a:rPr lang="zh-CN" altLang="en-US" dirty="0" smtClean="0"/>
              <a:t>类似。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03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646460" cy="6852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656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191</TotalTime>
  <Words>226</Words>
  <Application>Microsoft Office PowerPoint</Application>
  <PresentationFormat>全屏显示(4:3)</PresentationFormat>
  <Paragraphs>77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华文楷体</vt:lpstr>
      <vt:lpstr>Arial</vt:lpstr>
      <vt:lpstr>Cambria</vt:lpstr>
      <vt:lpstr>Cambria Math</vt:lpstr>
      <vt:lpstr>Corbel</vt:lpstr>
      <vt:lpstr>视差</vt:lpstr>
      <vt:lpstr>实验1 组合逻辑测试 可编程器件资料</vt:lpstr>
      <vt:lpstr>综合测试电路文件</vt:lpstr>
      <vt:lpstr>PowerPoint 演示文稿</vt:lpstr>
      <vt:lpstr>综合描述</vt:lpstr>
      <vt:lpstr>外设使用配置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 组合逻辑测试 可编程器件资料</dc:title>
  <dc:creator>lenovo</dc:creator>
  <cp:lastModifiedBy>lenovo</cp:lastModifiedBy>
  <cp:revision>12</cp:revision>
  <dcterms:created xsi:type="dcterms:W3CDTF">2018-10-15T07:30:12Z</dcterms:created>
  <dcterms:modified xsi:type="dcterms:W3CDTF">2018-10-17T00:58:45Z</dcterms:modified>
</cp:coreProperties>
</file>