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1" roundtripDataSignature="AMtx7mgwbnzQWKH/4X7DxjpXDsjfkiw0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customschemas.google.com/relationships/presentationmetadata" Target="metadata"/><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[No speaker notes required for this slide.]</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your speaker notes, include an explanation of the different requirements you determined for DriverPass’s system. What are the functional requirements you selected to describe? What are the nonfunctional requirements you selected to describe? Be sure to explain how these requirements meet DriverPass’s needs.]</a:t>
            </a:r>
            <a:endParaRPr/>
          </a:p>
        </p:txBody>
      </p:sp>
      <p:sp>
        <p:nvSpPr>
          <p:cNvPr id="96" name="Google Shape;9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[Explain your diagram. Who are the different actors in the system? What are the different use cases? How did you account for DriverPass’s needs in your design? In your explanation, keep your audience in mind. Avoid the use of terms like “actors” and “use cases” in your explanation.]</a:t>
            </a:r>
            <a:endParaRPr/>
          </a:p>
        </p:txBody>
      </p:sp>
      <p:sp>
        <p:nvSpPr>
          <p:cNvPr id="106" name="Google Shape;10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[Explain your diagram. Which use case are you breaking down? What are the steps for this use case? How did you account for DriverPass’s needs in your design? In your explanation, keep your audience in mind. Avoid the use of technical terms such as “nodes,” “control flows,” and so on.]</a:t>
            </a:r>
            <a:endParaRPr/>
          </a:p>
          <a:p>
            <a:pPr indent="0" lvl="0" marL="0" rtl="0" algn="l">
              <a:spcBef>
                <a:spcPts val="0"/>
              </a:spcBef>
              <a:spcAft>
                <a:spcPts val="0"/>
              </a:spcAft>
              <a:buNone/>
            </a:pPr>
            <a:r>
              <a:t/>
            </a:r>
            <a:endParaRPr/>
          </a:p>
        </p:txBody>
      </p:sp>
      <p:sp>
        <p:nvSpPr>
          <p:cNvPr id="117" name="Google Shape;11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[How did you consider security in your design? In your explanation, keep your audience in mind by avoiding the use of technical terms.]</a:t>
            </a:r>
            <a:endParaRPr/>
          </a:p>
        </p:txBody>
      </p:sp>
      <p:sp>
        <p:nvSpPr>
          <p:cNvPr id="127" name="Google Shape;127;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[What are the limitations of your design? In your explanation, keep your audience in mind by avoiding the use of technical terms.]</a:t>
            </a:r>
            <a:endParaRPr/>
          </a:p>
        </p:txBody>
      </p:sp>
      <p:sp>
        <p:nvSpPr>
          <p:cNvPr id="137" name="Google Shape;13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6"/>
          <p:cNvSpPr/>
          <p:nvPr>
            <p:ph idx="2" type="pic"/>
          </p:nvPr>
        </p:nvSpPr>
        <p:spPr>
          <a:xfrm>
            <a:off x="5183188" y="987425"/>
            <a:ext cx="6172200" cy="4873625"/>
          </a:xfrm>
          <a:prstGeom prst="rect">
            <a:avLst/>
          </a:prstGeom>
          <a:noFill/>
          <a:ln>
            <a:noFill/>
          </a:ln>
        </p:spPr>
      </p:sp>
      <p:sp>
        <p:nvSpPr>
          <p:cNvPr id="68" name="Google Shape;68;p1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
          <p:cNvSpPr/>
          <p:nvPr/>
        </p:nvSpPr>
        <p:spPr>
          <a:xfrm>
            <a:off x="475488" y="0"/>
            <a:ext cx="10910292"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90" name="Google Shape;90;p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1" name="Google Shape;91;p1"/>
          <p:cNvSpPr txBox="1"/>
          <p:nvPr>
            <p:ph type="ctrTitle"/>
          </p:nvPr>
        </p:nvSpPr>
        <p:spPr>
          <a:xfrm>
            <a:off x="3045368" y="2043663"/>
            <a:ext cx="6105194" cy="203105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6000"/>
              <a:buFont typeface="Calibri"/>
              <a:buNone/>
            </a:pPr>
            <a:r>
              <a:rPr lang="en-US">
                <a:solidFill>
                  <a:srgbClr val="FFFFFF"/>
                </a:solidFill>
              </a:rPr>
              <a:t>DriverPass</a:t>
            </a:r>
            <a:br>
              <a:rPr lang="en-US">
                <a:solidFill>
                  <a:srgbClr val="FFFFFF"/>
                </a:solidFill>
              </a:rPr>
            </a:br>
            <a:r>
              <a:rPr lang="en-US">
                <a:solidFill>
                  <a:srgbClr val="FFFFFF"/>
                </a:solidFill>
              </a:rPr>
              <a:t>System Analysis</a:t>
            </a:r>
            <a:endParaRPr/>
          </a:p>
        </p:txBody>
      </p:sp>
      <p:sp>
        <p:nvSpPr>
          <p:cNvPr id="92" name="Google Shape;92;p1"/>
          <p:cNvSpPr txBox="1"/>
          <p:nvPr>
            <p:ph idx="1" type="subTitle"/>
          </p:nvPr>
        </p:nvSpPr>
        <p:spPr>
          <a:xfrm>
            <a:off x="3045368" y="4074718"/>
            <a:ext cx="6105194" cy="682079"/>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FFFF"/>
              </a:buClr>
              <a:buSzPts val="2400"/>
              <a:buNone/>
            </a:pPr>
            <a:r>
              <a:rPr lang="en-US">
                <a:solidFill>
                  <a:srgbClr val="FFFFFF"/>
                </a:solidFill>
              </a:rPr>
              <a:t>[Andrew Obrochta]</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Google Shape;99;p2"/>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00" name="Google Shape;100;p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01" name="Google Shape;101;p2"/>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System Requirements</a:t>
            </a:r>
            <a:endParaRPr/>
          </a:p>
        </p:txBody>
      </p:sp>
      <p:sp>
        <p:nvSpPr>
          <p:cNvPr id="102" name="Google Shape;102;p2"/>
          <p:cNvSpPr txBox="1"/>
          <p:nvPr>
            <p:ph idx="1" type="body"/>
          </p:nvPr>
        </p:nvSpPr>
        <p:spPr>
          <a:xfrm>
            <a:off x="6090574" y="801866"/>
            <a:ext cx="5306084" cy="5230634"/>
          </a:xfrm>
          <a:prstGeom prst="rect">
            <a:avLst/>
          </a:prstGeom>
          <a:noFill/>
          <a:ln>
            <a:noFill/>
          </a:ln>
        </p:spPr>
        <p:txBody>
          <a:bodyPr anchorCtr="0" anchor="ctr" bIns="45700" lIns="91425" spcFirstLastPara="1" rIns="91425" wrap="square" tIns="45700">
            <a:normAutofit/>
          </a:bodyPr>
          <a:lstStyle/>
          <a:p>
            <a:pPr indent="-228600" lvl="0" marL="22860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The system shall register users once the required information is provided and the password satisfies the requirements.</a:t>
            </a:r>
            <a:endParaRPr sz="1800">
              <a:latin typeface="Times New Roman"/>
              <a:ea typeface="Times New Roman"/>
              <a:cs typeface="Times New Roman"/>
              <a:sym typeface="Times New Roman"/>
            </a:endParaRPr>
          </a:p>
          <a:p>
            <a:pPr indent="-228600" lvl="0" marL="22860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The system shall verify the login credentials of the user.</a:t>
            </a:r>
            <a:endParaRPr sz="1800">
              <a:latin typeface="Times New Roman"/>
              <a:ea typeface="Times New Roman"/>
              <a:cs typeface="Times New Roman"/>
              <a:sym typeface="Times New Roman"/>
            </a:endParaRPr>
          </a:p>
          <a:p>
            <a:pPr indent="-228600" lvl="0" marL="228600" rtl="0" algn="l">
              <a:lnSpc>
                <a:spcPct val="107916"/>
              </a:lnSpc>
              <a:spcBef>
                <a:spcPts val="0"/>
              </a:spcBef>
              <a:spcAft>
                <a:spcPts val="0"/>
              </a:spcAft>
              <a:buClr>
                <a:srgbClr val="000000"/>
              </a:buClr>
              <a:buSzPts val="1800"/>
              <a:buChar char="•"/>
            </a:pPr>
            <a:r>
              <a:rPr lang="en-US" sz="1800">
                <a:latin typeface="Times New Roman"/>
                <a:ea typeface="Times New Roman"/>
                <a:cs typeface="Times New Roman"/>
                <a:sym typeface="Times New Roman"/>
              </a:rPr>
              <a:t>This application will be responsible for quickly retrieving information from databases and storing various types of data, including images uploaded by users. The primary focus is on ensuring the system can efficiently handle a large number of users, including both learners and instructors, accessing it simultaneously.</a:t>
            </a:r>
            <a:endParaRPr sz="1800">
              <a:latin typeface="Times New Roman"/>
              <a:ea typeface="Times New Roman"/>
              <a:cs typeface="Times New Roman"/>
              <a:sym typeface="Times New Roman"/>
            </a:endParaRPr>
          </a:p>
          <a:p>
            <a:pPr indent="-228600" lvl="0" marL="228600" rtl="0" algn="l">
              <a:lnSpc>
                <a:spcPct val="107916"/>
              </a:lnSpc>
              <a:spcBef>
                <a:spcPts val="800"/>
              </a:spcBef>
              <a:spcAft>
                <a:spcPts val="800"/>
              </a:spcAft>
              <a:buSzPts val="1800"/>
              <a:buFont typeface="Times New Roman"/>
              <a:buChar char="•"/>
            </a:pPr>
            <a:r>
              <a:rPr lang="en-US" sz="1800">
                <a:latin typeface="Times New Roman"/>
                <a:ea typeface="Times New Roman"/>
                <a:cs typeface="Times New Roman"/>
                <a:sym typeface="Times New Roman"/>
              </a:rPr>
              <a:t> The DriverPass system needs regular updates to work its best. These updates keep it running smoothly, secure, and up-to-date with new features and improvements.</a:t>
            </a:r>
            <a:endParaRPr sz="1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sp>
        <p:nvSpPr>
          <p:cNvPr id="108" name="Google Shape;108;p3"/>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9" name="Google Shape;109;p3"/>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10" name="Google Shape;110;p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1" name="Google Shape;111;p3"/>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Use Case Diagram</a:t>
            </a:r>
            <a:endParaRPr>
              <a:solidFill>
                <a:schemeClr val="lt1"/>
              </a:solidFill>
            </a:endParaRPr>
          </a:p>
        </p:txBody>
      </p:sp>
      <p:sp>
        <p:nvSpPr>
          <p:cNvPr id="112" name="Google Shape;112;p3"/>
          <p:cNvSpPr txBox="1"/>
          <p:nvPr>
            <p:ph idx="1" type="body"/>
          </p:nvPr>
        </p:nvSpPr>
        <p:spPr>
          <a:xfrm>
            <a:off x="6090574" y="801866"/>
            <a:ext cx="5306084" cy="523063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2400"/>
              <a:buNone/>
            </a:pPr>
            <a:r>
              <a:rPr lang="en-US" sz="2400">
                <a:solidFill>
                  <a:srgbClr val="000000"/>
                </a:solidFill>
              </a:rPr>
              <a:t>[Insert your use case diagram here.]</a:t>
            </a:r>
            <a:endParaRPr sz="2400">
              <a:solidFill>
                <a:srgbClr val="000000"/>
              </a:solidFill>
            </a:endParaRPr>
          </a:p>
        </p:txBody>
      </p:sp>
      <p:pic>
        <p:nvPicPr>
          <p:cNvPr id="113" name="Google Shape;113;p3"/>
          <p:cNvPicPr preferRelativeResize="0"/>
          <p:nvPr/>
        </p:nvPicPr>
        <p:blipFill>
          <a:blip r:embed="rId4">
            <a:alphaModFix/>
          </a:blip>
          <a:stretch>
            <a:fillRect/>
          </a:stretch>
        </p:blipFill>
        <p:spPr>
          <a:xfrm>
            <a:off x="6049726" y="314912"/>
            <a:ext cx="5387775" cy="6204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sp>
        <p:nvSpPr>
          <p:cNvPr id="119" name="Google Shape;119;p4"/>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0" name="Google Shape;120;p4"/>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21" name="Google Shape;121;p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2" name="Google Shape;122;p4"/>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Activity</a:t>
            </a:r>
            <a:br>
              <a:rPr lang="en-US">
                <a:solidFill>
                  <a:schemeClr val="lt1"/>
                </a:solidFill>
              </a:rPr>
            </a:br>
            <a:r>
              <a:rPr lang="en-US">
                <a:solidFill>
                  <a:schemeClr val="lt1"/>
                </a:solidFill>
              </a:rPr>
              <a:t>Diagram</a:t>
            </a:r>
            <a:endParaRPr>
              <a:solidFill>
                <a:schemeClr val="lt1"/>
              </a:solidFill>
            </a:endParaRPr>
          </a:p>
        </p:txBody>
      </p:sp>
      <p:pic>
        <p:nvPicPr>
          <p:cNvPr id="123" name="Google Shape;123;p4"/>
          <p:cNvPicPr preferRelativeResize="0"/>
          <p:nvPr/>
        </p:nvPicPr>
        <p:blipFill>
          <a:blip r:embed="rId4">
            <a:alphaModFix/>
          </a:blip>
          <a:stretch>
            <a:fillRect/>
          </a:stretch>
        </p:blipFill>
        <p:spPr>
          <a:xfrm>
            <a:off x="5973675" y="2181720"/>
            <a:ext cx="6082099" cy="225405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sp>
        <p:nvSpPr>
          <p:cNvPr id="129" name="Google Shape;129;p5"/>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0" name="Google Shape;130;p5"/>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31" name="Google Shape;131;p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32" name="Google Shape;132;p5"/>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Security</a:t>
            </a:r>
            <a:endParaRPr>
              <a:solidFill>
                <a:schemeClr val="lt1"/>
              </a:solidFill>
            </a:endParaRPr>
          </a:p>
        </p:txBody>
      </p:sp>
      <p:sp>
        <p:nvSpPr>
          <p:cNvPr id="133" name="Google Shape;133;p5"/>
          <p:cNvSpPr txBox="1"/>
          <p:nvPr>
            <p:ph idx="1" type="body"/>
          </p:nvPr>
        </p:nvSpPr>
        <p:spPr>
          <a:xfrm>
            <a:off x="6090574" y="801866"/>
            <a:ext cx="5306084" cy="5230634"/>
          </a:xfrm>
          <a:prstGeom prst="rect">
            <a:avLst/>
          </a:prstGeom>
          <a:noFill/>
          <a:ln>
            <a:noFill/>
          </a:ln>
        </p:spPr>
        <p:txBody>
          <a:bodyPr anchorCtr="0" anchor="ctr" bIns="45700" lIns="91425" spcFirstLastPara="1" rIns="91425" wrap="square" tIns="45700">
            <a:normAutofit/>
          </a:bodyPr>
          <a:lstStyle/>
          <a:p>
            <a:pPr indent="-292100" lvl="0" marL="228600" rtl="0" algn="l">
              <a:lnSpc>
                <a:spcPct val="107916"/>
              </a:lnSpc>
              <a:spcBef>
                <a:spcPts val="0"/>
              </a:spcBef>
              <a:spcAft>
                <a:spcPts val="0"/>
              </a:spcAft>
              <a:buClr>
                <a:srgbClr val="000000"/>
              </a:buClr>
              <a:buSzPts val="2800"/>
              <a:buChar char="•"/>
            </a:pPr>
            <a:r>
              <a:rPr lang="en-US" sz="1600">
                <a:latin typeface="Times New Roman"/>
                <a:ea typeface="Times New Roman"/>
                <a:cs typeface="Times New Roman"/>
                <a:sym typeface="Times New Roman"/>
              </a:rPr>
              <a:t>To enhance security, accessing a user account in the DriverPass system should require a password. </a:t>
            </a:r>
            <a:endParaRPr sz="1600">
              <a:latin typeface="Times New Roman"/>
              <a:ea typeface="Times New Roman"/>
              <a:cs typeface="Times New Roman"/>
              <a:sym typeface="Times New Roman"/>
            </a:endParaRPr>
          </a:p>
          <a:p>
            <a:pPr indent="-292100" lvl="0" marL="228600" rtl="0" algn="l">
              <a:lnSpc>
                <a:spcPct val="107916"/>
              </a:lnSpc>
              <a:spcBef>
                <a:spcPts val="800"/>
              </a:spcBef>
              <a:spcAft>
                <a:spcPts val="0"/>
              </a:spcAft>
              <a:buClr>
                <a:srgbClr val="000000"/>
              </a:buClr>
              <a:buSzPts val="2800"/>
              <a:buChar char="•"/>
            </a:pPr>
            <a:r>
              <a:rPr lang="en-US" sz="1600">
                <a:latin typeface="Times New Roman"/>
                <a:ea typeface="Times New Roman"/>
                <a:cs typeface="Times New Roman"/>
                <a:sym typeface="Times New Roman"/>
              </a:rPr>
              <a:t>To prevent fake accounts or unauthorized access, authentication via email could be implemented.</a:t>
            </a:r>
            <a:endParaRPr sz="1600">
              <a:latin typeface="Times New Roman"/>
              <a:ea typeface="Times New Roman"/>
              <a:cs typeface="Times New Roman"/>
              <a:sym typeface="Times New Roman"/>
            </a:endParaRPr>
          </a:p>
          <a:p>
            <a:pPr indent="-292100" lvl="0" marL="228600" rtl="0" algn="l">
              <a:lnSpc>
                <a:spcPct val="107916"/>
              </a:lnSpc>
              <a:spcBef>
                <a:spcPts val="800"/>
              </a:spcBef>
              <a:spcAft>
                <a:spcPts val="0"/>
              </a:spcAft>
              <a:buClr>
                <a:srgbClr val="000000"/>
              </a:buClr>
              <a:buSzPts val="2800"/>
              <a:buChar char="•"/>
            </a:pPr>
            <a:r>
              <a:rPr lang="en-US" sz="1600">
                <a:latin typeface="Times New Roman"/>
                <a:ea typeface="Times New Roman"/>
                <a:cs typeface="Times New Roman"/>
                <a:sym typeface="Times New Roman"/>
              </a:rPr>
              <a:t> It's recommended that developers utilize HTTPS as the protocol for sending and receiving data to ensure secure communication. </a:t>
            </a:r>
            <a:endParaRPr sz="1600">
              <a:latin typeface="Times New Roman"/>
              <a:ea typeface="Times New Roman"/>
              <a:cs typeface="Times New Roman"/>
              <a:sym typeface="Times New Roman"/>
            </a:endParaRPr>
          </a:p>
          <a:p>
            <a:pPr indent="-292100" lvl="0" marL="228600" rtl="0" algn="l">
              <a:lnSpc>
                <a:spcPct val="107916"/>
              </a:lnSpc>
              <a:spcBef>
                <a:spcPts val="800"/>
              </a:spcBef>
              <a:spcAft>
                <a:spcPts val="0"/>
              </a:spcAft>
              <a:buClr>
                <a:srgbClr val="000000"/>
              </a:buClr>
              <a:buSzPts val="2800"/>
              <a:buChar char="•"/>
            </a:pPr>
            <a:r>
              <a:rPr lang="en-US" sz="1600">
                <a:latin typeface="Times New Roman"/>
                <a:ea typeface="Times New Roman"/>
                <a:cs typeface="Times New Roman"/>
                <a:sym typeface="Times New Roman"/>
              </a:rPr>
              <a:t>Users should have the option to reset their passwords via email if forgotten, while the system should also impose limits on login attempts to deter brute force attacks.</a:t>
            </a:r>
            <a:endParaRPr sz="1600">
              <a:latin typeface="Times New Roman"/>
              <a:ea typeface="Times New Roman"/>
              <a:cs typeface="Times New Roman"/>
              <a:sym typeface="Times New Roman"/>
            </a:endParaRPr>
          </a:p>
          <a:p>
            <a:pPr indent="-292100" lvl="0" marL="228600" rtl="0" algn="l">
              <a:lnSpc>
                <a:spcPct val="107916"/>
              </a:lnSpc>
              <a:spcBef>
                <a:spcPts val="800"/>
              </a:spcBef>
              <a:spcAft>
                <a:spcPts val="800"/>
              </a:spcAft>
              <a:buClr>
                <a:srgbClr val="000000"/>
              </a:buClr>
              <a:buSzPts val="2800"/>
              <a:buChar char="•"/>
            </a:pPr>
            <a:r>
              <a:rPr lang="en-US" sz="1600">
                <a:latin typeface="Times New Roman"/>
                <a:ea typeface="Times New Roman"/>
                <a:cs typeface="Times New Roman"/>
                <a:sym typeface="Times New Roman"/>
              </a:rPr>
              <a:t> In case of forgotten passwords or usernames, users should be able to retrieve their accounts through a password reset process initiated via their email address.</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sp>
        <p:nvSpPr>
          <p:cNvPr id="139" name="Google Shape;139;p6"/>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0" name="Google Shape;140;p6"/>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41" name="Google Shape;141;p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42" name="Google Shape;142;p6"/>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System Limitations</a:t>
            </a:r>
            <a:endParaRPr>
              <a:solidFill>
                <a:schemeClr val="lt1"/>
              </a:solidFill>
            </a:endParaRPr>
          </a:p>
        </p:txBody>
      </p:sp>
      <p:sp>
        <p:nvSpPr>
          <p:cNvPr id="143" name="Google Shape;143;p6"/>
          <p:cNvSpPr txBox="1"/>
          <p:nvPr>
            <p:ph idx="1" type="body"/>
          </p:nvPr>
        </p:nvSpPr>
        <p:spPr>
          <a:xfrm>
            <a:off x="6090574" y="801866"/>
            <a:ext cx="5306084" cy="5230634"/>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400"/>
              <a:buChar char="•"/>
            </a:pPr>
            <a:r>
              <a:rPr lang="en-US" sz="2400">
                <a:solidFill>
                  <a:srgbClr val="000000"/>
                </a:solidFill>
              </a:rPr>
              <a:t>Driverpass may be limited to specific regions or countries due to regulatory, legal, or operational constraints.</a:t>
            </a:r>
            <a:endParaRPr sz="2400">
              <a:solidFill>
                <a:srgbClr val="000000"/>
              </a:solidFill>
            </a:endParaRPr>
          </a:p>
          <a:p>
            <a:pPr indent="-228600" lvl="0" marL="228600" rtl="0" algn="l">
              <a:lnSpc>
                <a:spcPct val="90000"/>
              </a:lnSpc>
              <a:spcBef>
                <a:spcPts val="0"/>
              </a:spcBef>
              <a:spcAft>
                <a:spcPts val="0"/>
              </a:spcAft>
              <a:buClr>
                <a:srgbClr val="000000"/>
              </a:buClr>
              <a:buSzPts val="2400"/>
              <a:buChar char="•"/>
            </a:pPr>
            <a:r>
              <a:rPr lang="en-US" sz="2400">
                <a:solidFill>
                  <a:srgbClr val="000000"/>
                </a:solidFill>
              </a:rPr>
              <a:t>Drivers must meet certain qualifications or criteria (such as age, experience, or licensing requirements) to use Driverpass.</a:t>
            </a:r>
            <a:endParaRPr sz="2400">
              <a:solidFill>
                <a:srgbClr val="000000"/>
              </a:solidFill>
            </a:endParaRPr>
          </a:p>
          <a:p>
            <a:pPr indent="-228600" lvl="0" marL="228600" rtl="0" algn="l">
              <a:lnSpc>
                <a:spcPct val="90000"/>
              </a:lnSpc>
              <a:spcBef>
                <a:spcPts val="0"/>
              </a:spcBef>
              <a:spcAft>
                <a:spcPts val="0"/>
              </a:spcAft>
              <a:buClr>
                <a:srgbClr val="000000"/>
              </a:buClr>
              <a:buSzPts val="2400"/>
              <a:buChar char="•"/>
            </a:pPr>
            <a:r>
              <a:rPr lang="en-US" sz="2400">
                <a:solidFill>
                  <a:srgbClr val="000000"/>
                </a:solidFill>
              </a:rPr>
              <a:t>Driverpass may have limitations on payment methods accepted </a:t>
            </a:r>
            <a:endParaRPr sz="2400">
              <a:solidFill>
                <a:srgbClr val="000000"/>
              </a:solidFill>
            </a:endParaRPr>
          </a:p>
          <a:p>
            <a:pPr indent="-228600" lvl="0" marL="228600" rtl="0" algn="l">
              <a:lnSpc>
                <a:spcPct val="90000"/>
              </a:lnSpc>
              <a:spcBef>
                <a:spcPts val="0"/>
              </a:spcBef>
              <a:spcAft>
                <a:spcPts val="0"/>
              </a:spcAft>
              <a:buClr>
                <a:srgbClr val="000000"/>
              </a:buClr>
              <a:buSzPts val="2400"/>
              <a:buChar char="•"/>
            </a:pPr>
            <a:r>
              <a:rPr lang="en-US" sz="2400">
                <a:solidFill>
                  <a:srgbClr val="000000"/>
                </a:solidFill>
              </a:rPr>
              <a:t>The Driverpass system may have technical limitations, such as compatibility with specific devices or operating systems, which could impact user accessibility.</a:t>
            </a:r>
            <a:endParaRPr sz="24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2019-10-14T02:36:52Z</dcterms:created>
  <dc:creator>Loay Alnaji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