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9" r:id="rId6"/>
    <p:sldId id="268" r:id="rId7"/>
    <p:sldId id="266" r:id="rId8"/>
    <p:sldId id="262" r:id="rId9"/>
    <p:sldId id="270" r:id="rId10"/>
    <p:sldId id="271" r:id="rId11"/>
    <p:sldId id="264" r:id="rId12"/>
    <p:sldId id="267" r:id="rId13"/>
    <p:sldId id="277" r:id="rId14"/>
    <p:sldId id="265" r:id="rId15"/>
    <p:sldId id="278" r:id="rId16"/>
    <p:sldId id="273" r:id="rId17"/>
    <p:sldId id="276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49AC2-E6A5-47DA-BF66-343C5ECBAEAE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D92FA-20CA-4191-9A3E-2AE3AA97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F7DB-78FB-4B71-8DEC-D27B2FFFBD5E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1EF7-C1FC-4AA5-B7F8-4B4792100D8F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3E1B-892F-45A2-9168-94FD4FA22E89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6946-1808-422D-9CFC-4793F691B1ED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2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C1B7-E6EB-4D03-A86F-B71DCE572472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EE2CD-AB3B-4F19-B239-B6D23B179B7E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7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2FAD-9409-4021-875F-723185D5E173}" type="datetime1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17B-60DA-4972-8ECF-7B33FB86F644}" type="datetime1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8B8D-A5B4-4093-8F41-366A3421A8F4}" type="datetime1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DFC3-0CC1-4185-916D-BCA957BAD2E5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4A14-44CF-4583-BEFE-B4D5FCC178EE}" type="datetime1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35B0-5F8D-4492-B6AB-B6AD530303D5}" type="datetime1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68276-1A4D-417C-A92A-E34F7A16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ougar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67" y="179109"/>
            <a:ext cx="1001323" cy="9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result for gif twitter bird end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0" y="2526384"/>
            <a:ext cx="11901339" cy="31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71740" y="3649613"/>
            <a:ext cx="4392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Anand </a:t>
            </a:r>
            <a:r>
              <a:rPr lang="en-US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Raghuraman</a:t>
            </a:r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en-US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Ehdieh</a:t>
            </a:r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dirty="0" err="1">
                <a:latin typeface="Traditional Arabic" panose="02020603050405020304" pitchFamily="18" charset="-78"/>
                <a:cs typeface="Traditional Arabic" panose="02020603050405020304" pitchFamily="18" charset="-78"/>
              </a:rPr>
              <a:t>Khaledian</a:t>
            </a:r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ctr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EECS, Washington state university</a:t>
            </a:r>
          </a:p>
          <a:p>
            <a:pPr algn="ctr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12/5/2016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86640" y="1656838"/>
            <a:ext cx="6664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Working with Streaming Data: Analysis of Twitter Tweets</a:t>
            </a:r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25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Our Project??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Fetched Tweets using Twitter Streaming API</a:t>
            </a:r>
          </a:p>
          <a:p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Computed the term frequency</a:t>
            </a:r>
          </a:p>
          <a:p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Used sentimental analysis to find Happiest State in US and Happiest Actor in Breaking Bad TV Series.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9/16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37" y="1579790"/>
            <a:ext cx="684402" cy="2277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2564" y="4967926"/>
            <a:ext cx="922666" cy="12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Sentiment Analysis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10/16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4951755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alt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Sentiment</a:t>
            </a:r>
          </a:p>
          <a:p>
            <a:pPr lvl="1"/>
            <a:r>
              <a:rPr lang="en-US" alt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A thought, view, or attitude, especially one based mainly on emotion instead of reason</a:t>
            </a:r>
          </a:p>
          <a:p>
            <a:pPr lvl="1"/>
            <a:endParaRPr lang="en-US" alt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lvl="1"/>
            <a:endParaRPr lang="en-US" alt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lvl="1" indent="0">
              <a:buNone/>
            </a:pPr>
            <a:endParaRPr lang="en-US" altLang="en-US" baseline="30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lvl="1" indent="0">
              <a:buNone/>
            </a:pPr>
            <a:endParaRPr lang="en-US" altLang="en-US" baseline="30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alt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Sentiment Analysis</a:t>
            </a:r>
          </a:p>
          <a:p>
            <a:pPr lvl="1"/>
            <a:r>
              <a:rPr lang="en-US" alt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Aka opinion mining</a:t>
            </a:r>
          </a:p>
          <a:p>
            <a:pPr lvl="1"/>
            <a:r>
              <a:rPr lang="en-US" alt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Use of natural language processing (NLP) and computational techniques </a:t>
            </a:r>
          </a:p>
          <a:p>
            <a:pPr marL="457200" lvl="1" indent="0">
              <a:buNone/>
            </a:pPr>
            <a:r>
              <a:rPr lang="en-US" alt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to automate the extraction or classification of sentiment from typically</a:t>
            </a:r>
          </a:p>
          <a:p>
            <a:pPr marL="457200" lvl="1" indent="0">
              <a:buNone/>
            </a:pPr>
            <a:r>
              <a:rPr lang="en-US" alt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unstructured text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62" y="3056819"/>
            <a:ext cx="1376169" cy="1836579"/>
          </a:xfrm>
          <a:prstGeom prst="rect">
            <a:avLst/>
          </a:prstGeom>
        </p:spPr>
      </p:pic>
      <p:pic>
        <p:nvPicPr>
          <p:cNvPr id="6148" name="Picture 4" descr="Image result for happ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17" y="2291073"/>
            <a:ext cx="1821435" cy="153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sad emoj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015" y="2291073"/>
            <a:ext cx="1413662" cy="141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17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5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5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Calculating Term Frequency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Formula:</a:t>
            </a:r>
          </a:p>
          <a:p>
            <a:pPr marL="0" indent="0">
              <a:buNone/>
            </a:pPr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  </a:t>
            </a:r>
          </a:p>
          <a:p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Results in the form:</a:t>
            </a:r>
          </a:p>
          <a:p>
            <a:pPr marL="0" indent="0">
              <a:buNone/>
            </a:pPr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  [term] [Frequency]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11/16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499" y="4368153"/>
            <a:ext cx="4254844" cy="19974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189" y="1881731"/>
            <a:ext cx="6981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Top 30 Most frequent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12/16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080" y="1577752"/>
            <a:ext cx="7623001" cy="4599211"/>
          </a:xfrm>
        </p:spPr>
      </p:pic>
    </p:spTree>
    <p:extLst>
      <p:ext uri="{BB962C8B-B14F-4D97-AF65-F5344CB8AC3E}">
        <p14:creationId xmlns:p14="http://schemas.microsoft.com/office/powerpoint/2010/main" val="37386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Sentiment Analysis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Computing Tweet Score</a:t>
            </a: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Computing Actor Score</a:t>
            </a: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Computing State Score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13/16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080" y="1307641"/>
            <a:ext cx="3667125" cy="454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185" y="2643203"/>
            <a:ext cx="7153275" cy="2190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794" y="2210052"/>
            <a:ext cx="7391400" cy="3724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87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Happiest Actor of Breaking Bad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14/16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562618"/>
            <a:ext cx="10420350" cy="45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Happiest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15/16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1861334"/>
            <a:ext cx="10420350" cy="39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2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404594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Twitter Streaming API</a:t>
            </a: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Sentiment Analysis</a:t>
            </a: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Using for various applications </a:t>
            </a: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Stock Market</a:t>
            </a: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Election Result</a:t>
            </a: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Human Development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16/16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4830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09" y="1809947"/>
            <a:ext cx="11388927" cy="318400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2983" y="2560105"/>
            <a:ext cx="10515600" cy="132081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7287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754" y="407916"/>
            <a:ext cx="9763045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Context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85645" y="455051"/>
            <a:ext cx="1505110" cy="1235637"/>
          </a:xfrm>
          <a:prstGeom prst="rect">
            <a:avLst/>
          </a:prstGeom>
        </p:spPr>
      </p:pic>
      <p:sp>
        <p:nvSpPr>
          <p:cNvPr id="10" name="자유형 42"/>
          <p:cNvSpPr/>
          <p:nvPr/>
        </p:nvSpPr>
        <p:spPr>
          <a:xfrm>
            <a:off x="1781701" y="1406914"/>
            <a:ext cx="7720518" cy="6304214"/>
          </a:xfrm>
          <a:custGeom>
            <a:avLst/>
            <a:gdLst>
              <a:gd name="connsiteX0" fmla="*/ 0 w 5940660"/>
              <a:gd name="connsiteY0" fmla="*/ 0 h 5499230"/>
              <a:gd name="connsiteX1" fmla="*/ 5940660 w 5940660"/>
              <a:gd name="connsiteY1" fmla="*/ 0 h 5499230"/>
              <a:gd name="connsiteX2" fmla="*/ 5940660 w 5940660"/>
              <a:gd name="connsiteY2" fmla="*/ 5499230 h 5499230"/>
              <a:gd name="connsiteX3" fmla="*/ 0 w 5940660"/>
              <a:gd name="connsiteY3" fmla="*/ 5499230 h 5499230"/>
              <a:gd name="connsiteX4" fmla="*/ 0 w 5940660"/>
              <a:gd name="connsiteY4" fmla="*/ 0 h 5499230"/>
              <a:gd name="connsiteX0" fmla="*/ 1298 w 5941958"/>
              <a:gd name="connsiteY0" fmla="*/ 0 h 5499230"/>
              <a:gd name="connsiteX1" fmla="*/ 5941958 w 5941958"/>
              <a:gd name="connsiteY1" fmla="*/ 0 h 5499230"/>
              <a:gd name="connsiteX2" fmla="*/ 5941958 w 5941958"/>
              <a:gd name="connsiteY2" fmla="*/ 5499230 h 5499230"/>
              <a:gd name="connsiteX3" fmla="*/ 0 w 5941958"/>
              <a:gd name="connsiteY3" fmla="*/ 5096010 h 5499230"/>
              <a:gd name="connsiteX4" fmla="*/ 1298 w 5941958"/>
              <a:gd name="connsiteY4" fmla="*/ 0 h 5499230"/>
              <a:gd name="connsiteX0" fmla="*/ 1298 w 5941958"/>
              <a:gd name="connsiteY0" fmla="*/ 0 h 5499230"/>
              <a:gd name="connsiteX1" fmla="*/ 5735960 w 5941958"/>
              <a:gd name="connsiteY1" fmla="*/ 30570 h 5499230"/>
              <a:gd name="connsiteX2" fmla="*/ 5941958 w 5941958"/>
              <a:gd name="connsiteY2" fmla="*/ 5499230 h 5499230"/>
              <a:gd name="connsiteX3" fmla="*/ 0 w 5941958"/>
              <a:gd name="connsiteY3" fmla="*/ 5096010 h 5499230"/>
              <a:gd name="connsiteX4" fmla="*/ 1298 w 5941958"/>
              <a:gd name="connsiteY4" fmla="*/ 0 h 5499230"/>
              <a:gd name="connsiteX0" fmla="*/ 1298 w 5735960"/>
              <a:gd name="connsiteY0" fmla="*/ 0 h 6273811"/>
              <a:gd name="connsiteX1" fmla="*/ 5735960 w 5735960"/>
              <a:gd name="connsiteY1" fmla="*/ 30570 h 6273811"/>
              <a:gd name="connsiteX2" fmla="*/ 3807333 w 5735960"/>
              <a:gd name="connsiteY2" fmla="*/ 6273811 h 6273811"/>
              <a:gd name="connsiteX3" fmla="*/ 0 w 5735960"/>
              <a:gd name="connsiteY3" fmla="*/ 5096010 h 6273811"/>
              <a:gd name="connsiteX4" fmla="*/ 1298 w 5735960"/>
              <a:gd name="connsiteY4" fmla="*/ 0 h 6273811"/>
              <a:gd name="connsiteX0" fmla="*/ 1298 w 5746578"/>
              <a:gd name="connsiteY0" fmla="*/ 0 h 6273811"/>
              <a:gd name="connsiteX1" fmla="*/ 5746578 w 5746578"/>
              <a:gd name="connsiteY1" fmla="*/ 33851 h 6273811"/>
              <a:gd name="connsiteX2" fmla="*/ 3807333 w 5746578"/>
              <a:gd name="connsiteY2" fmla="*/ 6273811 h 6273811"/>
              <a:gd name="connsiteX3" fmla="*/ 0 w 5746578"/>
              <a:gd name="connsiteY3" fmla="*/ 5096010 h 6273811"/>
              <a:gd name="connsiteX4" fmla="*/ 1298 w 5746578"/>
              <a:gd name="connsiteY4" fmla="*/ 0 h 6273811"/>
              <a:gd name="connsiteX0" fmla="*/ 1298 w 5746578"/>
              <a:gd name="connsiteY0" fmla="*/ 0 h 6277092"/>
              <a:gd name="connsiteX1" fmla="*/ 5746578 w 5746578"/>
              <a:gd name="connsiteY1" fmla="*/ 33851 h 6277092"/>
              <a:gd name="connsiteX2" fmla="*/ 3817951 w 5746578"/>
              <a:gd name="connsiteY2" fmla="*/ 6277092 h 6277092"/>
              <a:gd name="connsiteX3" fmla="*/ 0 w 5746578"/>
              <a:gd name="connsiteY3" fmla="*/ 5096010 h 6277092"/>
              <a:gd name="connsiteX4" fmla="*/ 1298 w 5746578"/>
              <a:gd name="connsiteY4" fmla="*/ 0 h 627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6578" h="6277092">
                <a:moveTo>
                  <a:pt x="1298" y="0"/>
                </a:moveTo>
                <a:lnTo>
                  <a:pt x="5746578" y="33851"/>
                </a:lnTo>
                <a:lnTo>
                  <a:pt x="3817951" y="6277092"/>
                </a:lnTo>
                <a:lnTo>
                  <a:pt x="0" y="5096010"/>
                </a:lnTo>
                <a:cubicBezTo>
                  <a:pt x="433" y="3397340"/>
                  <a:pt x="865" y="1698670"/>
                  <a:pt x="129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solidFill>
              <a:srgbClr val="00B0F0"/>
            </a:solidFill>
          </a:ln>
          <a:effectLst>
            <a:innerShdw blurRad="635000">
              <a:schemeClr val="bg1">
                <a:lumMod val="9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양쪽 모서리가 둥근 사각형 33"/>
          <p:cNvSpPr/>
          <p:nvPr/>
        </p:nvSpPr>
        <p:spPr>
          <a:xfrm rot="5400000">
            <a:off x="3180121" y="-15762"/>
            <a:ext cx="540376" cy="348811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31"/>
          <p:cNvGrpSpPr/>
          <p:nvPr/>
        </p:nvGrpSpPr>
        <p:grpSpPr>
          <a:xfrm>
            <a:off x="1589904" y="1456995"/>
            <a:ext cx="405064" cy="646436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3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현 32"/>
          <p:cNvSpPr/>
          <p:nvPr/>
        </p:nvSpPr>
        <p:spPr>
          <a:xfrm>
            <a:off x="1610205" y="1959157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solidFill>
              <a:srgbClr val="00B0F0"/>
            </a:solidFill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54"/>
          <p:cNvSpPr/>
          <p:nvPr/>
        </p:nvSpPr>
        <p:spPr>
          <a:xfrm rot="10001">
            <a:off x="1812889" y="1608473"/>
            <a:ext cx="280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Introduction</a:t>
            </a:r>
          </a:p>
        </p:txBody>
      </p:sp>
      <p:sp>
        <p:nvSpPr>
          <p:cNvPr id="17" name="양쪽 모서리가 둥근 사각형 33"/>
          <p:cNvSpPr/>
          <p:nvPr/>
        </p:nvSpPr>
        <p:spPr>
          <a:xfrm rot="5400000">
            <a:off x="3258767" y="745948"/>
            <a:ext cx="459225" cy="3411969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31"/>
          <p:cNvGrpSpPr/>
          <p:nvPr/>
        </p:nvGrpSpPr>
        <p:grpSpPr>
          <a:xfrm>
            <a:off x="1592797" y="2237511"/>
            <a:ext cx="383560" cy="540273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현 32"/>
          <p:cNvSpPr/>
          <p:nvPr/>
        </p:nvSpPr>
        <p:spPr>
          <a:xfrm>
            <a:off x="1602346" y="2686592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54"/>
          <p:cNvSpPr/>
          <p:nvPr/>
        </p:nvSpPr>
        <p:spPr>
          <a:xfrm rot="10001">
            <a:off x="1805030" y="2335908"/>
            <a:ext cx="280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Twitter</a:t>
            </a:r>
          </a:p>
        </p:txBody>
      </p:sp>
      <p:sp>
        <p:nvSpPr>
          <p:cNvPr id="23" name="양쪽 모서리가 둥근 사각형 33"/>
          <p:cNvSpPr/>
          <p:nvPr/>
        </p:nvSpPr>
        <p:spPr>
          <a:xfrm rot="5400000">
            <a:off x="3271991" y="1494458"/>
            <a:ext cx="451632" cy="339311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4" name="그룹 31"/>
          <p:cNvGrpSpPr/>
          <p:nvPr/>
        </p:nvGrpSpPr>
        <p:grpSpPr>
          <a:xfrm>
            <a:off x="1611651" y="2972798"/>
            <a:ext cx="383560" cy="540273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25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현 32"/>
          <p:cNvSpPr/>
          <p:nvPr/>
        </p:nvSpPr>
        <p:spPr>
          <a:xfrm>
            <a:off x="1621200" y="3421879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54"/>
          <p:cNvSpPr/>
          <p:nvPr/>
        </p:nvSpPr>
        <p:spPr>
          <a:xfrm rot="10001">
            <a:off x="1823884" y="3071195"/>
            <a:ext cx="280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Twitter Streaming API</a:t>
            </a:r>
          </a:p>
        </p:txBody>
      </p:sp>
      <p:sp>
        <p:nvSpPr>
          <p:cNvPr id="29" name="양쪽 모서리가 둥근 사각형 33">
            <a:hlinkClick r:id="" action="ppaction://noaction"/>
          </p:cNvPr>
          <p:cNvSpPr/>
          <p:nvPr/>
        </p:nvSpPr>
        <p:spPr>
          <a:xfrm rot="5400000">
            <a:off x="3199756" y="2192465"/>
            <a:ext cx="540376" cy="3448841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31"/>
          <p:cNvGrpSpPr/>
          <p:nvPr/>
        </p:nvGrpSpPr>
        <p:grpSpPr>
          <a:xfrm>
            <a:off x="1629180" y="3645585"/>
            <a:ext cx="405064" cy="646436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1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현 32"/>
          <p:cNvSpPr/>
          <p:nvPr/>
        </p:nvSpPr>
        <p:spPr>
          <a:xfrm>
            <a:off x="1649481" y="4147747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54"/>
          <p:cNvSpPr/>
          <p:nvPr/>
        </p:nvSpPr>
        <p:spPr>
          <a:xfrm rot="10001">
            <a:off x="1852163" y="3797848"/>
            <a:ext cx="3341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Project</a:t>
            </a:r>
          </a:p>
        </p:txBody>
      </p:sp>
      <p:sp>
        <p:nvSpPr>
          <p:cNvPr id="35" name="양쪽 모서리가 둥근 사각형 33"/>
          <p:cNvSpPr/>
          <p:nvPr/>
        </p:nvSpPr>
        <p:spPr>
          <a:xfrm rot="5400000">
            <a:off x="3233596" y="2930431"/>
            <a:ext cx="451632" cy="3427777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6" name="그룹 31"/>
          <p:cNvGrpSpPr/>
          <p:nvPr/>
        </p:nvGrpSpPr>
        <p:grpSpPr>
          <a:xfrm>
            <a:off x="1622646" y="4416674"/>
            <a:ext cx="383560" cy="540273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7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현 32"/>
          <p:cNvSpPr/>
          <p:nvPr/>
        </p:nvSpPr>
        <p:spPr>
          <a:xfrm>
            <a:off x="1632195" y="4875182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54"/>
          <p:cNvSpPr/>
          <p:nvPr/>
        </p:nvSpPr>
        <p:spPr>
          <a:xfrm rot="10001">
            <a:off x="1844306" y="4524498"/>
            <a:ext cx="280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Sentiment Analysis</a:t>
            </a:r>
          </a:p>
        </p:txBody>
      </p:sp>
      <p:sp>
        <p:nvSpPr>
          <p:cNvPr id="41" name="양쪽 모서리가 둥근 사각형 33"/>
          <p:cNvSpPr/>
          <p:nvPr/>
        </p:nvSpPr>
        <p:spPr>
          <a:xfrm rot="5400000">
            <a:off x="3268451" y="3685894"/>
            <a:ext cx="451632" cy="3387424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31"/>
          <p:cNvGrpSpPr/>
          <p:nvPr/>
        </p:nvGrpSpPr>
        <p:grpSpPr>
          <a:xfrm>
            <a:off x="1632073" y="5151961"/>
            <a:ext cx="383560" cy="540273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43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현 32"/>
          <p:cNvSpPr/>
          <p:nvPr/>
        </p:nvSpPr>
        <p:spPr>
          <a:xfrm>
            <a:off x="1641622" y="5610469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54"/>
          <p:cNvSpPr/>
          <p:nvPr/>
        </p:nvSpPr>
        <p:spPr>
          <a:xfrm rot="10001">
            <a:off x="1863160" y="5259785"/>
            <a:ext cx="280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Result</a:t>
            </a:r>
          </a:p>
        </p:txBody>
      </p:sp>
      <p:sp>
        <p:nvSpPr>
          <p:cNvPr id="47" name="양쪽 모서리가 둥근 사각형 33"/>
          <p:cNvSpPr/>
          <p:nvPr/>
        </p:nvSpPr>
        <p:spPr>
          <a:xfrm rot="5400000">
            <a:off x="3297129" y="4416769"/>
            <a:ext cx="451632" cy="334284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31"/>
          <p:cNvGrpSpPr/>
          <p:nvPr/>
        </p:nvGrpSpPr>
        <p:grpSpPr>
          <a:xfrm>
            <a:off x="1661926" y="5860544"/>
            <a:ext cx="383560" cy="540273"/>
            <a:chOff x="1489628" y="3383995"/>
            <a:chExt cx="225025" cy="643720"/>
          </a:xfr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49" name="현 34"/>
            <p:cNvSpPr/>
            <p:nvPr/>
          </p:nvSpPr>
          <p:spPr>
            <a:xfrm>
              <a:off x="1489628" y="3383995"/>
              <a:ext cx="225025" cy="225025"/>
            </a:xfrm>
            <a:prstGeom prst="chord">
              <a:avLst>
                <a:gd name="adj1" fmla="val 5330435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35"/>
            <p:cNvSpPr/>
            <p:nvPr/>
          </p:nvSpPr>
          <p:spPr>
            <a:xfrm>
              <a:off x="1490133" y="3490939"/>
              <a:ext cx="110320" cy="5367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현 32"/>
          <p:cNvSpPr/>
          <p:nvPr/>
        </p:nvSpPr>
        <p:spPr>
          <a:xfrm>
            <a:off x="1671475" y="6319052"/>
            <a:ext cx="354958" cy="184637"/>
          </a:xfrm>
          <a:prstGeom prst="chord">
            <a:avLst>
              <a:gd name="adj1" fmla="val 5330435"/>
              <a:gd name="adj2" fmla="val 16200000"/>
            </a:avLst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2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4"/>
          <p:cNvSpPr/>
          <p:nvPr/>
        </p:nvSpPr>
        <p:spPr>
          <a:xfrm rot="10001">
            <a:off x="1874159" y="5968368"/>
            <a:ext cx="28021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schemeClr val="bg1"/>
                </a:solidFill>
                <a:latin typeface="Arial Black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47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Introduction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2/16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63704" y="1908980"/>
            <a:ext cx="1983314" cy="4115594"/>
            <a:chOff x="389188" y="1684361"/>
            <a:chExt cx="2057400" cy="3040040"/>
          </a:xfrm>
        </p:grpSpPr>
        <p:sp>
          <p:nvSpPr>
            <p:cNvPr id="11" name="Round Same Side Corner Rectangle 4"/>
            <p:cNvSpPr/>
            <p:nvPr/>
          </p:nvSpPr>
          <p:spPr>
            <a:xfrm>
              <a:off x="389188" y="1684361"/>
              <a:ext cx="2057400" cy="239452"/>
            </a:xfrm>
            <a:prstGeom prst="round2SameRect">
              <a:avLst/>
            </a:prstGeom>
            <a:solidFill>
              <a:srgbClr val="1F8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Round Same Side Corner Rectangle 9"/>
            <p:cNvSpPr/>
            <p:nvPr/>
          </p:nvSpPr>
          <p:spPr>
            <a:xfrm>
              <a:off x="389188" y="1923814"/>
              <a:ext cx="2057400" cy="2800587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88D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TextBox 19"/>
            <p:cNvSpPr txBox="1"/>
            <p:nvPr/>
          </p:nvSpPr>
          <p:spPr>
            <a:xfrm>
              <a:off x="473576" y="2209800"/>
              <a:ext cx="1888624" cy="1432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sz="2000" b="1" dirty="0">
                  <a:latin typeface="Traditional Arabic" panose="02020603050405020304" pitchFamily="18" charset="-78"/>
                  <a:cs typeface="Traditional Arabic" panose="02020603050405020304" pitchFamily="18" charset="-78"/>
                </a:rPr>
                <a:t>Typical Data Analysis: Reading from a csv file or any other historical data </a:t>
              </a: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593379" y="3882858"/>
              <a:ext cx="1756295" cy="29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1" dirty="0">
                <a:solidFill>
                  <a:schemeClr val="bg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806459" y="3559255"/>
            <a:ext cx="457200" cy="457200"/>
            <a:chOff x="-891540" y="3558064"/>
            <a:chExt cx="548640" cy="548640"/>
          </a:xfrm>
        </p:grpSpPr>
        <p:sp>
          <p:nvSpPr>
            <p:cNvPr id="16" name="Oval 15"/>
            <p:cNvSpPr/>
            <p:nvPr/>
          </p:nvSpPr>
          <p:spPr>
            <a:xfrm>
              <a:off x="-891540" y="3558064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-727397" y="3718084"/>
              <a:ext cx="304800" cy="228600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604" y="1822406"/>
            <a:ext cx="6681063" cy="34087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245" y="2233149"/>
            <a:ext cx="7473120" cy="25514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594" y="2694309"/>
            <a:ext cx="5188833" cy="346274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800" y="2387841"/>
            <a:ext cx="6745796" cy="240698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214" y="2071064"/>
            <a:ext cx="6741066" cy="32977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1175" y="2620317"/>
            <a:ext cx="4901545" cy="3610726"/>
          </a:xfrm>
          <a:prstGeom prst="rect">
            <a:avLst/>
          </a:prstGeom>
        </p:spPr>
      </p:pic>
      <p:pic>
        <p:nvPicPr>
          <p:cNvPr id="25" name="Content Placeholder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1033" y="2596753"/>
            <a:ext cx="6486884" cy="36678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94928" y="2233149"/>
            <a:ext cx="5175315" cy="37856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REAL TIME DATA</a:t>
            </a:r>
          </a:p>
        </p:txBody>
      </p:sp>
    </p:spTree>
    <p:extLst>
      <p:ext uri="{BB962C8B-B14F-4D97-AF65-F5344CB8AC3E}">
        <p14:creationId xmlns:p14="http://schemas.microsoft.com/office/powerpoint/2010/main" val="19582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Twitter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094" y="1581228"/>
            <a:ext cx="6562555" cy="4003567"/>
          </a:xfrm>
          <a:ln>
            <a:noFill/>
          </a:ln>
        </p:spPr>
        <p:txBody>
          <a:bodyPr>
            <a:normAutofit/>
          </a:bodyPr>
          <a:lstStyle/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350 Million   Tweets/Day</a:t>
            </a:r>
          </a:p>
          <a:p>
            <a:pPr marL="285750" indent="-285750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140 Million    Active users</a:t>
            </a:r>
          </a:p>
          <a:p>
            <a:pPr marL="285750" indent="-285750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&gt;1 million     application using API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3/16</a:t>
            </a:r>
          </a:p>
        </p:txBody>
      </p:sp>
      <p:pic>
        <p:nvPicPr>
          <p:cNvPr id="1026" name="Picture 2" descr="Image result for twitter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952" y="1664740"/>
            <a:ext cx="3836542" cy="19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8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Anatomy of a tweet 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What is in a tweet???</a:t>
            </a:r>
          </a:p>
          <a:p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sz="32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Is that all there is???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4/16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188" y="2666072"/>
            <a:ext cx="9424259" cy="2381664"/>
          </a:xfrm>
          <a:prstGeom prst="rect">
            <a:avLst/>
          </a:prstGeom>
        </p:spPr>
      </p:pic>
      <p:pic>
        <p:nvPicPr>
          <p:cNvPr id="11" name="Picture 2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04" y="2036913"/>
            <a:ext cx="1931626" cy="12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A lot more than that…. 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5/16</a:t>
            </a:r>
          </a:p>
        </p:txBody>
      </p:sp>
      <p:pic>
        <p:nvPicPr>
          <p:cNvPr id="3074" name="Picture 2" descr="Image result for tweet informatio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81" y="1310327"/>
            <a:ext cx="6458232" cy="47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5542961" y="3704734"/>
            <a:ext cx="2658359" cy="6033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360782"/>
            <a:ext cx="9997610" cy="90241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</a:t>
            </a: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raditional Arabic" panose="02020603050405020304" pitchFamily="18" charset="-78"/>
                <a:cs typeface="Traditional Arabic" panose="02020603050405020304" pitchFamily="18" charset="-78"/>
              </a:rPr>
              <a:t>How do we get tweets??? </a:t>
            </a:r>
            <a:endParaRPr lang="en-US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pPr marL="285750" indent="-28575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REST Search API: </a:t>
            </a:r>
          </a:p>
          <a:p>
            <a:pPr marL="1657350" lvl="3" indent="-285750"/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Search request on past data (1 week)</a:t>
            </a:r>
            <a:endParaRPr 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285750" indent="-285750"/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Streaming API: </a:t>
            </a:r>
          </a:p>
          <a:p>
            <a:pPr marL="1657350" lvl="3" indent="-285750"/>
            <a:r>
              <a:rPr lang="en-US" sz="28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Subscribe to real-time feeds moving forward </a:t>
            </a:r>
          </a:p>
          <a:p>
            <a:pPr marL="285750" indent="-28575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6/16</a:t>
            </a:r>
          </a:p>
        </p:txBody>
      </p:sp>
      <p:pic>
        <p:nvPicPr>
          <p:cNvPr id="4098" name="Picture 2" descr="Image result for twitter 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29" y="1528111"/>
            <a:ext cx="2283742" cy="128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9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Twitter Streaming API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Retrieve the tweets in real-time (Not a csv file).</a:t>
            </a: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Work with streaming tweets: </a:t>
            </a:r>
          </a:p>
          <a:p>
            <a:pPr lvl="2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Open a persistent connection to the Twitter API.</a:t>
            </a:r>
          </a:p>
          <a:p>
            <a:pPr lvl="2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Process each tweet that we receive.</a:t>
            </a:r>
          </a:p>
          <a:p>
            <a:pPr lvl="2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Store the processed tweets.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Twitter Streaming API:</a:t>
            </a:r>
            <a:endParaRPr lang="en-US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Create a persistent connection to the Twitter API, and read each connection incrementally.</a:t>
            </a: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Process tweets quickly, and don’t let your program get backed up.</a:t>
            </a:r>
          </a:p>
          <a:p>
            <a:pPr lvl="1"/>
            <a:r>
              <a:rPr lang="en-US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Handle errors and other issues properly.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7/16</a:t>
            </a:r>
          </a:p>
        </p:txBody>
      </p:sp>
      <p:pic>
        <p:nvPicPr>
          <p:cNvPr id="5122" name="Picture 2" descr="Twitter Illustration Gang Icons Graph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578" y="1577752"/>
            <a:ext cx="1062746" cy="155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witter Illustration Gang Icons Graph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" y="5033847"/>
            <a:ext cx="917146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0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189" y="407916"/>
            <a:ext cx="9997610" cy="902411"/>
          </a:xfrm>
          <a:solidFill>
            <a:srgbClr val="00B0F0"/>
          </a:solidFill>
        </p:spPr>
        <p:txBody>
          <a:bodyPr/>
          <a:lstStyle/>
          <a:p>
            <a:r>
              <a:rPr lang="en-US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   Twitter Streaming API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357460"/>
            <a:ext cx="10420546" cy="4998889"/>
          </a:xfrm>
          <a:ln>
            <a:solidFill>
              <a:srgbClr val="00B0F0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39" b="37891" l="220" r="19327">
                        <a14:backgroundMark x1="5857" y1="10156" x2="6515" y2="5599"/>
                      </a14:backgroundRemoval>
                    </a14:imgEffect>
                  </a14:imgLayer>
                </a14:imgProps>
              </a:ext>
            </a:extLst>
          </a:blip>
          <a:srcRect l="103" t="7915" r="80027" b="63074"/>
          <a:stretch/>
        </p:blipFill>
        <p:spPr>
          <a:xfrm>
            <a:off x="254523" y="140489"/>
            <a:ext cx="1750707" cy="143726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902A-86F8-4287-ABE5-FE1F0D1C2535}" type="datetime1">
              <a:rPr lang="en-US" sz="1400" b="1" smtClean="0">
                <a:solidFill>
                  <a:schemeClr val="tx1"/>
                </a:solidFill>
              </a:rPr>
              <a:t>12/4/2016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85094" y="6406168"/>
            <a:ext cx="4114800" cy="365125"/>
          </a:xfrm>
        </p:spPr>
        <p:txBody>
          <a:bodyPr/>
          <a:lstStyle/>
          <a:p>
            <a:r>
              <a:rPr lang="en-US" sz="1400" b="1" dirty="0">
                <a:solidFill>
                  <a:schemeClr val="tx1"/>
                </a:solidFill>
              </a:rPr>
              <a:t>Using the Twitter API to capture tweets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08849" y="6437476"/>
            <a:ext cx="64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8/16</a:t>
            </a:r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28" y="1498863"/>
            <a:ext cx="7923992" cy="46991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5401560" y="2809188"/>
            <a:ext cx="5184742" cy="24603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487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Arial Black</vt:lpstr>
      <vt:lpstr>Calibri</vt:lpstr>
      <vt:lpstr>Calibri Light</vt:lpstr>
      <vt:lpstr>Traditional Arabic</vt:lpstr>
      <vt:lpstr>Office Theme</vt:lpstr>
      <vt:lpstr>PowerPoint Presentation</vt:lpstr>
      <vt:lpstr>Context </vt:lpstr>
      <vt:lpstr>    Introduction </vt:lpstr>
      <vt:lpstr>    Twitter </vt:lpstr>
      <vt:lpstr>    Anatomy of a tweet </vt:lpstr>
      <vt:lpstr>    A lot more than that…. </vt:lpstr>
      <vt:lpstr>    How do we get tweets??? </vt:lpstr>
      <vt:lpstr>    Twitter Streaming API </vt:lpstr>
      <vt:lpstr>    Twitter Streaming API </vt:lpstr>
      <vt:lpstr>    Our Project??</vt:lpstr>
      <vt:lpstr>    Sentiment Analysis </vt:lpstr>
      <vt:lpstr>   Calculating Term Frequency </vt:lpstr>
      <vt:lpstr>   Top 30 Most frequent Words</vt:lpstr>
      <vt:lpstr>    Sentiment Analysis </vt:lpstr>
      <vt:lpstr>   Happiest Actor of Breaking Bad</vt:lpstr>
      <vt:lpstr>   Happiest State</vt:lpstr>
      <vt:lpstr>   Summary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Saanaa</dc:creator>
  <cp:lastModifiedBy>Saanaa</cp:lastModifiedBy>
  <cp:revision>44</cp:revision>
  <dcterms:created xsi:type="dcterms:W3CDTF">2016-12-03T22:48:14Z</dcterms:created>
  <dcterms:modified xsi:type="dcterms:W3CDTF">2016-12-05T01:47:45Z</dcterms:modified>
</cp:coreProperties>
</file>