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9" r:id="rId15"/>
    <p:sldId id="280" r:id="rId16"/>
    <p:sldId id="281" r:id="rId17"/>
    <p:sldId id="283" r:id="rId18"/>
    <p:sldId id="284" r:id="rId19"/>
    <p:sldId id="296" r:id="rId20"/>
    <p:sldId id="297" r:id="rId21"/>
    <p:sldId id="298" r:id="rId22"/>
    <p:sldId id="299" r:id="rId23"/>
    <p:sldId id="274" r:id="rId24"/>
    <p:sldId id="291" r:id="rId25"/>
    <p:sldId id="293" r:id="rId26"/>
    <p:sldId id="294" r:id="rId27"/>
    <p:sldId id="276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52E1A-F783-E04D-8621-3F0F67623EF2}" type="doc">
      <dgm:prSet loTypeId="urn:microsoft.com/office/officeart/2005/8/layout/hProcess9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D364616-4EE5-4547-84B4-34ACE026CFB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>
              <a:solidFill>
                <a:srgbClr val="44546A"/>
              </a:solidFill>
            </a:rPr>
            <a:t>Clean data</a:t>
          </a:r>
          <a:endParaRPr lang="en-US" sz="1600" dirty="0">
            <a:solidFill>
              <a:srgbClr val="44546A"/>
            </a:solidFill>
          </a:endParaRPr>
        </a:p>
      </dgm:t>
    </dgm:pt>
    <dgm:pt modelId="{68457FB4-0D75-6A48-ADB8-472CEBB9B921}" type="parTrans" cxnId="{EBC77BE3-B4F4-1245-BB5D-F3D6731F1CED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6803F538-99EA-F047-9007-D1FA9B3D7A98}" type="sibTrans" cxnId="{EBC77BE3-B4F4-1245-BB5D-F3D6731F1CED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42B0A121-4FA9-A34D-AD2D-B17B6381DF26}">
      <dgm:prSet custT="1"/>
      <dgm:spPr/>
      <dgm:t>
        <a:bodyPr/>
        <a:lstStyle/>
        <a:p>
          <a:r>
            <a:rPr lang="en-US" sz="1600">
              <a:solidFill>
                <a:srgbClr val="44546A"/>
              </a:solidFill>
            </a:rPr>
            <a:t>Transform data</a:t>
          </a:r>
          <a:endParaRPr lang="en-US" sz="1600" dirty="0">
            <a:solidFill>
              <a:srgbClr val="44546A"/>
            </a:solidFill>
          </a:endParaRPr>
        </a:p>
      </dgm:t>
    </dgm:pt>
    <dgm:pt modelId="{CDF2AA7D-9BE7-184D-B182-54FB17296609}" type="parTrans" cxnId="{8FAA545E-7C36-E442-95A1-AB42D78AC557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26C7E66D-7CDE-1E4B-9004-7A4E679C8788}" type="sibTrans" cxnId="{8FAA545E-7C36-E442-95A1-AB42D78AC557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FE1A3248-34A0-4146-A010-E704D932C501}">
      <dgm:prSet custT="1"/>
      <dgm:spPr/>
      <dgm:t>
        <a:bodyPr/>
        <a:lstStyle/>
        <a:p>
          <a:r>
            <a:rPr lang="en-US" sz="1600">
              <a:solidFill>
                <a:srgbClr val="44546A"/>
              </a:solidFill>
            </a:rPr>
            <a:t>Visualize data</a:t>
          </a:r>
          <a:endParaRPr lang="en-US" sz="1600" dirty="0">
            <a:solidFill>
              <a:srgbClr val="44546A"/>
            </a:solidFill>
          </a:endParaRPr>
        </a:p>
      </dgm:t>
    </dgm:pt>
    <dgm:pt modelId="{769AE7E7-DF02-5941-86DC-97265D79D81C}" type="parTrans" cxnId="{69C48803-3DAA-1641-B8F7-5E715D22A108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35C08744-1399-7945-B027-6591D1CA3DF6}" type="sibTrans" cxnId="{69C48803-3DAA-1641-B8F7-5E715D22A108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5E3A9E92-FBA8-AC47-BDC3-E8367840EE5E}" type="pres">
      <dgm:prSet presAssocID="{F2052E1A-F783-E04D-8621-3F0F67623EF2}" presName="CompostProcess" presStyleCnt="0">
        <dgm:presLayoutVars>
          <dgm:dir/>
          <dgm:resizeHandles val="exact"/>
        </dgm:presLayoutVars>
      </dgm:prSet>
      <dgm:spPr/>
    </dgm:pt>
    <dgm:pt modelId="{87F6481C-F1CB-A841-9B39-844721D57B70}" type="pres">
      <dgm:prSet presAssocID="{F2052E1A-F783-E04D-8621-3F0F67623EF2}" presName="arrow" presStyleLbl="bgShp" presStyleIdx="0" presStyleCnt="1"/>
      <dgm:spPr/>
    </dgm:pt>
    <dgm:pt modelId="{C7ADC5CB-2DCA-DA44-98F8-D8BC35DDB6A5}" type="pres">
      <dgm:prSet presAssocID="{F2052E1A-F783-E04D-8621-3F0F67623EF2}" presName="linearProcess" presStyleCnt="0"/>
      <dgm:spPr/>
    </dgm:pt>
    <dgm:pt modelId="{4465AA9E-4288-B343-AC8B-35E05BE487C6}" type="pres">
      <dgm:prSet presAssocID="{BD364616-4EE5-4547-84B4-34ACE026CFB9}" presName="textNode" presStyleLbl="node1" presStyleIdx="0" presStyleCnt="3">
        <dgm:presLayoutVars>
          <dgm:bulletEnabled val="1"/>
        </dgm:presLayoutVars>
      </dgm:prSet>
      <dgm:spPr/>
    </dgm:pt>
    <dgm:pt modelId="{C0F27BFC-2A1B-D643-9799-F6E8766ECEBC}" type="pres">
      <dgm:prSet presAssocID="{6803F538-99EA-F047-9007-D1FA9B3D7A98}" presName="sibTrans" presStyleCnt="0"/>
      <dgm:spPr/>
    </dgm:pt>
    <dgm:pt modelId="{A7983E3B-0959-6A40-9608-DF15751AB645}" type="pres">
      <dgm:prSet presAssocID="{42B0A121-4FA9-A34D-AD2D-B17B6381DF26}" presName="textNode" presStyleLbl="node1" presStyleIdx="1" presStyleCnt="3">
        <dgm:presLayoutVars>
          <dgm:bulletEnabled val="1"/>
        </dgm:presLayoutVars>
      </dgm:prSet>
      <dgm:spPr/>
    </dgm:pt>
    <dgm:pt modelId="{7E5CF511-33C7-B844-844C-66AB700BA173}" type="pres">
      <dgm:prSet presAssocID="{26C7E66D-7CDE-1E4B-9004-7A4E679C8788}" presName="sibTrans" presStyleCnt="0"/>
      <dgm:spPr/>
    </dgm:pt>
    <dgm:pt modelId="{EB1F0B15-D230-914A-B0F2-A902BE591EAD}" type="pres">
      <dgm:prSet presAssocID="{FE1A3248-34A0-4146-A010-E704D932C50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9C48803-3DAA-1641-B8F7-5E715D22A108}" srcId="{F2052E1A-F783-E04D-8621-3F0F67623EF2}" destId="{FE1A3248-34A0-4146-A010-E704D932C501}" srcOrd="2" destOrd="0" parTransId="{769AE7E7-DF02-5941-86DC-97265D79D81C}" sibTransId="{35C08744-1399-7945-B027-6591D1CA3DF6}"/>
    <dgm:cxn modelId="{7E3E0645-E5C3-0045-815C-7EB3AB9429B4}" type="presOf" srcId="{F2052E1A-F783-E04D-8621-3F0F67623EF2}" destId="{5E3A9E92-FBA8-AC47-BDC3-E8367840EE5E}" srcOrd="0" destOrd="0" presId="urn:microsoft.com/office/officeart/2005/8/layout/hProcess9"/>
    <dgm:cxn modelId="{8FAA545E-7C36-E442-95A1-AB42D78AC557}" srcId="{F2052E1A-F783-E04D-8621-3F0F67623EF2}" destId="{42B0A121-4FA9-A34D-AD2D-B17B6381DF26}" srcOrd="1" destOrd="0" parTransId="{CDF2AA7D-9BE7-184D-B182-54FB17296609}" sibTransId="{26C7E66D-7CDE-1E4B-9004-7A4E679C8788}"/>
    <dgm:cxn modelId="{9063BFA5-0837-354F-B403-420B82CE7EBA}" type="presOf" srcId="{42B0A121-4FA9-A34D-AD2D-B17B6381DF26}" destId="{A7983E3B-0959-6A40-9608-DF15751AB645}" srcOrd="0" destOrd="0" presId="urn:microsoft.com/office/officeart/2005/8/layout/hProcess9"/>
    <dgm:cxn modelId="{AA93D6AB-C9FE-1242-8B6C-CB8C943D2674}" type="presOf" srcId="{BD364616-4EE5-4547-84B4-34ACE026CFB9}" destId="{4465AA9E-4288-B343-AC8B-35E05BE487C6}" srcOrd="0" destOrd="0" presId="urn:microsoft.com/office/officeart/2005/8/layout/hProcess9"/>
    <dgm:cxn modelId="{44E903CC-3146-4341-AB32-CD94C0B8938D}" type="presOf" srcId="{FE1A3248-34A0-4146-A010-E704D932C501}" destId="{EB1F0B15-D230-914A-B0F2-A902BE591EAD}" srcOrd="0" destOrd="0" presId="urn:microsoft.com/office/officeart/2005/8/layout/hProcess9"/>
    <dgm:cxn modelId="{EBC77BE3-B4F4-1245-BB5D-F3D6731F1CED}" srcId="{F2052E1A-F783-E04D-8621-3F0F67623EF2}" destId="{BD364616-4EE5-4547-84B4-34ACE026CFB9}" srcOrd="0" destOrd="0" parTransId="{68457FB4-0D75-6A48-ADB8-472CEBB9B921}" sibTransId="{6803F538-99EA-F047-9007-D1FA9B3D7A98}"/>
    <dgm:cxn modelId="{A99142F1-25FA-C44C-BC42-1AE8220A4B5F}" type="presParOf" srcId="{5E3A9E92-FBA8-AC47-BDC3-E8367840EE5E}" destId="{87F6481C-F1CB-A841-9B39-844721D57B70}" srcOrd="0" destOrd="0" presId="urn:microsoft.com/office/officeart/2005/8/layout/hProcess9"/>
    <dgm:cxn modelId="{29131DC3-7162-4D40-B899-404A2A1465A7}" type="presParOf" srcId="{5E3A9E92-FBA8-AC47-BDC3-E8367840EE5E}" destId="{C7ADC5CB-2DCA-DA44-98F8-D8BC35DDB6A5}" srcOrd="1" destOrd="0" presId="urn:microsoft.com/office/officeart/2005/8/layout/hProcess9"/>
    <dgm:cxn modelId="{FC9D88FE-4C39-9041-8646-F849D8F307D7}" type="presParOf" srcId="{C7ADC5CB-2DCA-DA44-98F8-D8BC35DDB6A5}" destId="{4465AA9E-4288-B343-AC8B-35E05BE487C6}" srcOrd="0" destOrd="0" presId="urn:microsoft.com/office/officeart/2005/8/layout/hProcess9"/>
    <dgm:cxn modelId="{E1CF9F2C-0AD6-EC4F-97B7-586BCFC06E7F}" type="presParOf" srcId="{C7ADC5CB-2DCA-DA44-98F8-D8BC35DDB6A5}" destId="{C0F27BFC-2A1B-D643-9799-F6E8766ECEBC}" srcOrd="1" destOrd="0" presId="urn:microsoft.com/office/officeart/2005/8/layout/hProcess9"/>
    <dgm:cxn modelId="{9BF9A7A0-5C80-9B41-AD47-EB7DAA758B5B}" type="presParOf" srcId="{C7ADC5CB-2DCA-DA44-98F8-D8BC35DDB6A5}" destId="{A7983E3B-0959-6A40-9608-DF15751AB645}" srcOrd="2" destOrd="0" presId="urn:microsoft.com/office/officeart/2005/8/layout/hProcess9"/>
    <dgm:cxn modelId="{08C83008-6F16-DA48-BFFF-D205D8B6BEB0}" type="presParOf" srcId="{C7ADC5CB-2DCA-DA44-98F8-D8BC35DDB6A5}" destId="{7E5CF511-33C7-B844-844C-66AB700BA173}" srcOrd="3" destOrd="0" presId="urn:microsoft.com/office/officeart/2005/8/layout/hProcess9"/>
    <dgm:cxn modelId="{7B7E6FC1-11A6-6041-A716-29F4C1F08E9F}" type="presParOf" srcId="{C7ADC5CB-2DCA-DA44-98F8-D8BC35DDB6A5}" destId="{EB1F0B15-D230-914A-B0F2-A902BE591E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52E1A-F783-E04D-8621-3F0F67623EF2}" type="doc">
      <dgm:prSet loTypeId="urn:microsoft.com/office/officeart/2005/8/layout/hProcess9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D364616-4EE5-4547-84B4-34ACE026CFB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solidFill>
                <a:srgbClr val="44546A"/>
              </a:solidFill>
            </a:rPr>
            <a:t>Clean and rescale data</a:t>
          </a:r>
        </a:p>
      </dgm:t>
    </dgm:pt>
    <dgm:pt modelId="{68457FB4-0D75-6A48-ADB8-472CEBB9B921}" type="parTrans" cxnId="{EBC77BE3-B4F4-1245-BB5D-F3D6731F1CED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6803F538-99EA-F047-9007-D1FA9B3D7A98}" type="sibTrans" cxnId="{EBC77BE3-B4F4-1245-BB5D-F3D6731F1CED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42B0A121-4FA9-A34D-AD2D-B17B6381DF26}">
      <dgm:prSet custT="1"/>
      <dgm:spPr/>
      <dgm:t>
        <a:bodyPr/>
        <a:lstStyle/>
        <a:p>
          <a:r>
            <a:rPr lang="en-US" sz="1600">
              <a:solidFill>
                <a:srgbClr val="44546A"/>
              </a:solidFill>
            </a:rPr>
            <a:t>Apply model</a:t>
          </a:r>
          <a:endParaRPr lang="en-US" sz="1600" dirty="0">
            <a:solidFill>
              <a:srgbClr val="44546A"/>
            </a:solidFill>
          </a:endParaRPr>
        </a:p>
      </dgm:t>
    </dgm:pt>
    <dgm:pt modelId="{CDF2AA7D-9BE7-184D-B182-54FB17296609}" type="parTrans" cxnId="{8FAA545E-7C36-E442-95A1-AB42D78AC557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26C7E66D-7CDE-1E4B-9004-7A4E679C8788}" type="sibTrans" cxnId="{8FAA545E-7C36-E442-95A1-AB42D78AC557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FE1A3248-34A0-4146-A010-E704D932C501}">
      <dgm:prSet custT="1"/>
      <dgm:spPr/>
      <dgm:t>
        <a:bodyPr/>
        <a:lstStyle/>
        <a:p>
          <a:r>
            <a:rPr lang="en-US" sz="1600" dirty="0">
              <a:solidFill>
                <a:srgbClr val="44546A"/>
              </a:solidFill>
            </a:rPr>
            <a:t>Evaluate model</a:t>
          </a:r>
        </a:p>
      </dgm:t>
    </dgm:pt>
    <dgm:pt modelId="{769AE7E7-DF02-5941-86DC-97265D79D81C}" type="parTrans" cxnId="{69C48803-3DAA-1641-B8F7-5E715D22A108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35C08744-1399-7945-B027-6591D1CA3DF6}" type="sibTrans" cxnId="{69C48803-3DAA-1641-B8F7-5E715D22A108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15CDBDBF-4FD0-944F-A927-978A86B4548F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Identify correlation</a:t>
          </a:r>
          <a:endParaRPr lang="en-US" sz="1600" kern="1200" dirty="0">
            <a:solidFill>
              <a:srgbClr val="44546A"/>
            </a:solidFill>
            <a:latin typeface="Calibri" panose="020F0502020204030204"/>
            <a:ea typeface="+mn-ea"/>
            <a:cs typeface="+mn-cs"/>
          </a:endParaRPr>
        </a:p>
      </dgm:t>
    </dgm:pt>
    <dgm:pt modelId="{F126E543-9191-B64F-9A28-3575A815878E}" type="parTrans" cxnId="{DD4B174A-23FD-F34A-A4C4-E1643C255671}">
      <dgm:prSet/>
      <dgm:spPr/>
      <dgm:t>
        <a:bodyPr/>
        <a:lstStyle/>
        <a:p>
          <a:endParaRPr lang="en-US">
            <a:solidFill>
              <a:srgbClr val="44546A"/>
            </a:solidFill>
          </a:endParaRPr>
        </a:p>
      </dgm:t>
    </dgm:pt>
    <dgm:pt modelId="{B9F3DC9B-3315-644E-A0E6-0EDE05B75A4D}" type="sibTrans" cxnId="{DD4B174A-23FD-F34A-A4C4-E1643C255671}">
      <dgm:prSet/>
      <dgm:spPr/>
      <dgm:t>
        <a:bodyPr/>
        <a:lstStyle/>
        <a:p>
          <a:endParaRPr lang="en-US">
            <a:solidFill>
              <a:srgbClr val="44546A"/>
            </a:solidFill>
          </a:endParaRPr>
        </a:p>
      </dgm:t>
    </dgm:pt>
    <dgm:pt modelId="{5E3A9E92-FBA8-AC47-BDC3-E8367840EE5E}" type="pres">
      <dgm:prSet presAssocID="{F2052E1A-F783-E04D-8621-3F0F67623EF2}" presName="CompostProcess" presStyleCnt="0">
        <dgm:presLayoutVars>
          <dgm:dir/>
          <dgm:resizeHandles val="exact"/>
        </dgm:presLayoutVars>
      </dgm:prSet>
      <dgm:spPr/>
    </dgm:pt>
    <dgm:pt modelId="{87F6481C-F1CB-A841-9B39-844721D57B70}" type="pres">
      <dgm:prSet presAssocID="{F2052E1A-F783-E04D-8621-3F0F67623EF2}" presName="arrow" presStyleLbl="bgShp" presStyleIdx="0" presStyleCnt="1"/>
      <dgm:spPr/>
    </dgm:pt>
    <dgm:pt modelId="{C7ADC5CB-2DCA-DA44-98F8-D8BC35DDB6A5}" type="pres">
      <dgm:prSet presAssocID="{F2052E1A-F783-E04D-8621-3F0F67623EF2}" presName="linearProcess" presStyleCnt="0"/>
      <dgm:spPr/>
    </dgm:pt>
    <dgm:pt modelId="{4465AA9E-4288-B343-AC8B-35E05BE487C6}" type="pres">
      <dgm:prSet presAssocID="{BD364616-4EE5-4547-84B4-34ACE026CFB9}" presName="textNode" presStyleLbl="node1" presStyleIdx="0" presStyleCnt="4">
        <dgm:presLayoutVars>
          <dgm:bulletEnabled val="1"/>
        </dgm:presLayoutVars>
      </dgm:prSet>
      <dgm:spPr/>
    </dgm:pt>
    <dgm:pt modelId="{C0F27BFC-2A1B-D643-9799-F6E8766ECEBC}" type="pres">
      <dgm:prSet presAssocID="{6803F538-99EA-F047-9007-D1FA9B3D7A98}" presName="sibTrans" presStyleCnt="0"/>
      <dgm:spPr/>
    </dgm:pt>
    <dgm:pt modelId="{A7983E3B-0959-6A40-9608-DF15751AB645}" type="pres">
      <dgm:prSet presAssocID="{42B0A121-4FA9-A34D-AD2D-B17B6381DF26}" presName="textNode" presStyleLbl="node1" presStyleIdx="1" presStyleCnt="4">
        <dgm:presLayoutVars>
          <dgm:bulletEnabled val="1"/>
        </dgm:presLayoutVars>
      </dgm:prSet>
      <dgm:spPr/>
    </dgm:pt>
    <dgm:pt modelId="{7E5CF511-33C7-B844-844C-66AB700BA173}" type="pres">
      <dgm:prSet presAssocID="{26C7E66D-7CDE-1E4B-9004-7A4E679C8788}" presName="sibTrans" presStyleCnt="0"/>
      <dgm:spPr/>
    </dgm:pt>
    <dgm:pt modelId="{EB1F0B15-D230-914A-B0F2-A902BE591EAD}" type="pres">
      <dgm:prSet presAssocID="{FE1A3248-34A0-4146-A010-E704D932C501}" presName="textNode" presStyleLbl="node1" presStyleIdx="2" presStyleCnt="4">
        <dgm:presLayoutVars>
          <dgm:bulletEnabled val="1"/>
        </dgm:presLayoutVars>
      </dgm:prSet>
      <dgm:spPr/>
    </dgm:pt>
    <dgm:pt modelId="{06C37E5C-9792-A04C-AA8A-976A0AF2A2DA}" type="pres">
      <dgm:prSet presAssocID="{35C08744-1399-7945-B027-6591D1CA3DF6}" presName="sibTrans" presStyleCnt="0"/>
      <dgm:spPr/>
    </dgm:pt>
    <dgm:pt modelId="{347E0720-2C1D-2B44-BBC0-E031B1435221}" type="pres">
      <dgm:prSet presAssocID="{15CDBDBF-4FD0-944F-A927-978A86B4548F}" presName="textNode" presStyleLbl="node1" presStyleIdx="3" presStyleCnt="4">
        <dgm:presLayoutVars>
          <dgm:bulletEnabled val="1"/>
        </dgm:presLayoutVars>
      </dgm:prSet>
      <dgm:spPr>
        <a:xfrm>
          <a:off x="5056350" y="654086"/>
          <a:ext cx="1604131" cy="872114"/>
        </a:xfrm>
        <a:prstGeom prst="roundRect">
          <a:avLst/>
        </a:prstGeom>
      </dgm:spPr>
    </dgm:pt>
  </dgm:ptLst>
  <dgm:cxnLst>
    <dgm:cxn modelId="{4DBA6201-8A7B-014A-9E76-A54B0ADB21C5}" type="presOf" srcId="{15CDBDBF-4FD0-944F-A927-978A86B4548F}" destId="{347E0720-2C1D-2B44-BBC0-E031B1435221}" srcOrd="0" destOrd="0" presId="urn:microsoft.com/office/officeart/2005/8/layout/hProcess9"/>
    <dgm:cxn modelId="{69C48803-3DAA-1641-B8F7-5E715D22A108}" srcId="{F2052E1A-F783-E04D-8621-3F0F67623EF2}" destId="{FE1A3248-34A0-4146-A010-E704D932C501}" srcOrd="2" destOrd="0" parTransId="{769AE7E7-DF02-5941-86DC-97265D79D81C}" sibTransId="{35C08744-1399-7945-B027-6591D1CA3DF6}"/>
    <dgm:cxn modelId="{7E3E0645-E5C3-0045-815C-7EB3AB9429B4}" type="presOf" srcId="{F2052E1A-F783-E04D-8621-3F0F67623EF2}" destId="{5E3A9E92-FBA8-AC47-BDC3-E8367840EE5E}" srcOrd="0" destOrd="0" presId="urn:microsoft.com/office/officeart/2005/8/layout/hProcess9"/>
    <dgm:cxn modelId="{DD4B174A-23FD-F34A-A4C4-E1643C255671}" srcId="{F2052E1A-F783-E04D-8621-3F0F67623EF2}" destId="{15CDBDBF-4FD0-944F-A927-978A86B4548F}" srcOrd="3" destOrd="0" parTransId="{F126E543-9191-B64F-9A28-3575A815878E}" sibTransId="{B9F3DC9B-3315-644E-A0E6-0EDE05B75A4D}"/>
    <dgm:cxn modelId="{8FAA545E-7C36-E442-95A1-AB42D78AC557}" srcId="{F2052E1A-F783-E04D-8621-3F0F67623EF2}" destId="{42B0A121-4FA9-A34D-AD2D-B17B6381DF26}" srcOrd="1" destOrd="0" parTransId="{CDF2AA7D-9BE7-184D-B182-54FB17296609}" sibTransId="{26C7E66D-7CDE-1E4B-9004-7A4E679C8788}"/>
    <dgm:cxn modelId="{9063BFA5-0837-354F-B403-420B82CE7EBA}" type="presOf" srcId="{42B0A121-4FA9-A34D-AD2D-B17B6381DF26}" destId="{A7983E3B-0959-6A40-9608-DF15751AB645}" srcOrd="0" destOrd="0" presId="urn:microsoft.com/office/officeart/2005/8/layout/hProcess9"/>
    <dgm:cxn modelId="{AA93D6AB-C9FE-1242-8B6C-CB8C943D2674}" type="presOf" srcId="{BD364616-4EE5-4547-84B4-34ACE026CFB9}" destId="{4465AA9E-4288-B343-AC8B-35E05BE487C6}" srcOrd="0" destOrd="0" presId="urn:microsoft.com/office/officeart/2005/8/layout/hProcess9"/>
    <dgm:cxn modelId="{44E903CC-3146-4341-AB32-CD94C0B8938D}" type="presOf" srcId="{FE1A3248-34A0-4146-A010-E704D932C501}" destId="{EB1F0B15-D230-914A-B0F2-A902BE591EAD}" srcOrd="0" destOrd="0" presId="urn:microsoft.com/office/officeart/2005/8/layout/hProcess9"/>
    <dgm:cxn modelId="{EBC77BE3-B4F4-1245-BB5D-F3D6731F1CED}" srcId="{F2052E1A-F783-E04D-8621-3F0F67623EF2}" destId="{BD364616-4EE5-4547-84B4-34ACE026CFB9}" srcOrd="0" destOrd="0" parTransId="{68457FB4-0D75-6A48-ADB8-472CEBB9B921}" sibTransId="{6803F538-99EA-F047-9007-D1FA9B3D7A98}"/>
    <dgm:cxn modelId="{A99142F1-25FA-C44C-BC42-1AE8220A4B5F}" type="presParOf" srcId="{5E3A9E92-FBA8-AC47-BDC3-E8367840EE5E}" destId="{87F6481C-F1CB-A841-9B39-844721D57B70}" srcOrd="0" destOrd="0" presId="urn:microsoft.com/office/officeart/2005/8/layout/hProcess9"/>
    <dgm:cxn modelId="{29131DC3-7162-4D40-B899-404A2A1465A7}" type="presParOf" srcId="{5E3A9E92-FBA8-AC47-BDC3-E8367840EE5E}" destId="{C7ADC5CB-2DCA-DA44-98F8-D8BC35DDB6A5}" srcOrd="1" destOrd="0" presId="urn:microsoft.com/office/officeart/2005/8/layout/hProcess9"/>
    <dgm:cxn modelId="{FC9D88FE-4C39-9041-8646-F849D8F307D7}" type="presParOf" srcId="{C7ADC5CB-2DCA-DA44-98F8-D8BC35DDB6A5}" destId="{4465AA9E-4288-B343-AC8B-35E05BE487C6}" srcOrd="0" destOrd="0" presId="urn:microsoft.com/office/officeart/2005/8/layout/hProcess9"/>
    <dgm:cxn modelId="{E1CF9F2C-0AD6-EC4F-97B7-586BCFC06E7F}" type="presParOf" srcId="{C7ADC5CB-2DCA-DA44-98F8-D8BC35DDB6A5}" destId="{C0F27BFC-2A1B-D643-9799-F6E8766ECEBC}" srcOrd="1" destOrd="0" presId="urn:microsoft.com/office/officeart/2005/8/layout/hProcess9"/>
    <dgm:cxn modelId="{9BF9A7A0-5C80-9B41-AD47-EB7DAA758B5B}" type="presParOf" srcId="{C7ADC5CB-2DCA-DA44-98F8-D8BC35DDB6A5}" destId="{A7983E3B-0959-6A40-9608-DF15751AB645}" srcOrd="2" destOrd="0" presId="urn:microsoft.com/office/officeart/2005/8/layout/hProcess9"/>
    <dgm:cxn modelId="{08C83008-6F16-DA48-BFFF-D205D8B6BEB0}" type="presParOf" srcId="{C7ADC5CB-2DCA-DA44-98F8-D8BC35DDB6A5}" destId="{7E5CF511-33C7-B844-844C-66AB700BA173}" srcOrd="3" destOrd="0" presId="urn:microsoft.com/office/officeart/2005/8/layout/hProcess9"/>
    <dgm:cxn modelId="{7B7E6FC1-11A6-6041-A716-29F4C1F08E9F}" type="presParOf" srcId="{C7ADC5CB-2DCA-DA44-98F8-D8BC35DDB6A5}" destId="{EB1F0B15-D230-914A-B0F2-A902BE591EAD}" srcOrd="4" destOrd="0" presId="urn:microsoft.com/office/officeart/2005/8/layout/hProcess9"/>
    <dgm:cxn modelId="{E4281B38-7D74-D54D-8551-3E21B3AE314F}" type="presParOf" srcId="{C7ADC5CB-2DCA-DA44-98F8-D8BC35DDB6A5}" destId="{06C37E5C-9792-A04C-AA8A-976A0AF2A2DA}" srcOrd="5" destOrd="0" presId="urn:microsoft.com/office/officeart/2005/8/layout/hProcess9"/>
    <dgm:cxn modelId="{C102F19B-E6C6-EA4C-B119-70EB39FCAC43}" type="presParOf" srcId="{C7ADC5CB-2DCA-DA44-98F8-D8BC35DDB6A5}" destId="{347E0720-2C1D-2B44-BBC0-E031B143522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52E1A-F783-E04D-8621-3F0F67623EF2}" type="doc">
      <dgm:prSet loTypeId="urn:microsoft.com/office/officeart/2005/8/layout/hProcess9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D364616-4EE5-4547-84B4-34ACE026CFB9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Split data</a:t>
          </a:r>
        </a:p>
      </dgm:t>
    </dgm:pt>
    <dgm:pt modelId="{68457FB4-0D75-6A48-ADB8-472CEBB9B921}" type="parTrans" cxnId="{EBC77BE3-B4F4-1245-BB5D-F3D6731F1CED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6803F538-99EA-F047-9007-D1FA9B3D7A98}" type="sibTrans" cxnId="{EBC77BE3-B4F4-1245-BB5D-F3D6731F1CED}">
      <dgm:prSet/>
      <dgm:spPr/>
      <dgm:t>
        <a:bodyPr/>
        <a:lstStyle/>
        <a:p>
          <a:endParaRPr lang="en-US" sz="1600">
            <a:solidFill>
              <a:srgbClr val="44546A"/>
            </a:solidFill>
          </a:endParaRPr>
        </a:p>
      </dgm:t>
    </dgm:pt>
    <dgm:pt modelId="{D10DC60E-FC30-A445-942D-3F242A33B5E3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Fit model</a:t>
          </a:r>
        </a:p>
      </dgm:t>
    </dgm:pt>
    <dgm:pt modelId="{E1E56470-A9CF-0543-95B8-9D812CCAC594}" type="parTrans" cxnId="{3236C60E-01EA-E04A-A9BC-9A68A9BB0CAD}">
      <dgm:prSet/>
      <dgm:spPr/>
      <dgm:t>
        <a:bodyPr/>
        <a:lstStyle/>
        <a:p>
          <a:endParaRPr lang="en-US">
            <a:solidFill>
              <a:srgbClr val="44546A"/>
            </a:solidFill>
          </a:endParaRPr>
        </a:p>
      </dgm:t>
    </dgm:pt>
    <dgm:pt modelId="{4E60FC16-3454-C849-A339-5F364B0ACE09}" type="sibTrans" cxnId="{3236C60E-01EA-E04A-A9BC-9A68A9BB0CAD}">
      <dgm:prSet/>
      <dgm:spPr/>
      <dgm:t>
        <a:bodyPr/>
        <a:lstStyle/>
        <a:p>
          <a:endParaRPr lang="en-US">
            <a:solidFill>
              <a:srgbClr val="44546A"/>
            </a:solidFill>
          </a:endParaRPr>
        </a:p>
      </dgm:t>
    </dgm:pt>
    <dgm:pt modelId="{B7DFA509-B81B-3C44-9C95-065B53E57C7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Evaluate model</a:t>
          </a:r>
          <a:endParaRPr lang="en-US" sz="1600" kern="1200" dirty="0">
            <a:solidFill>
              <a:srgbClr val="44546A"/>
            </a:solidFill>
            <a:latin typeface="Calibri" panose="020F0502020204030204"/>
            <a:ea typeface="+mn-ea"/>
            <a:cs typeface="+mn-cs"/>
          </a:endParaRPr>
        </a:p>
      </dgm:t>
    </dgm:pt>
    <dgm:pt modelId="{CEA3568B-0F7E-1542-8941-646A75672F79}" type="parTrans" cxnId="{5D598A94-4F13-FF42-B423-2467CBD256F5}">
      <dgm:prSet/>
      <dgm:spPr/>
      <dgm:t>
        <a:bodyPr/>
        <a:lstStyle/>
        <a:p>
          <a:endParaRPr lang="en-US">
            <a:solidFill>
              <a:srgbClr val="44546A"/>
            </a:solidFill>
          </a:endParaRPr>
        </a:p>
      </dgm:t>
    </dgm:pt>
    <dgm:pt modelId="{8C02AF59-76CD-F147-A769-5530768F90BE}" type="sibTrans" cxnId="{5D598A94-4F13-FF42-B423-2467CBD256F5}">
      <dgm:prSet/>
      <dgm:spPr/>
      <dgm:t>
        <a:bodyPr/>
        <a:lstStyle/>
        <a:p>
          <a:endParaRPr lang="en-US">
            <a:solidFill>
              <a:srgbClr val="44546A"/>
            </a:solidFill>
          </a:endParaRPr>
        </a:p>
      </dgm:t>
    </dgm:pt>
    <dgm:pt modelId="{F63F7A98-A777-614B-9A87-A90A4F16A3C9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Summarize results</a:t>
          </a:r>
        </a:p>
      </dgm:t>
    </dgm:pt>
    <dgm:pt modelId="{B420D9C3-AC1F-CF4B-BFC9-A8B3FB145B73}" type="parTrans" cxnId="{712721A3-8B35-9B4C-A9AA-65CD91B39EB3}">
      <dgm:prSet/>
      <dgm:spPr/>
      <dgm:t>
        <a:bodyPr/>
        <a:lstStyle/>
        <a:p>
          <a:endParaRPr lang="en-US">
            <a:solidFill>
              <a:srgbClr val="44546A"/>
            </a:solidFill>
          </a:endParaRPr>
        </a:p>
      </dgm:t>
    </dgm:pt>
    <dgm:pt modelId="{A92FD2C4-1452-5B42-884C-7B40B43E0FB1}" type="sibTrans" cxnId="{712721A3-8B35-9B4C-A9AA-65CD91B39EB3}">
      <dgm:prSet/>
      <dgm:spPr/>
      <dgm:t>
        <a:bodyPr/>
        <a:lstStyle/>
        <a:p>
          <a:endParaRPr lang="en-US">
            <a:solidFill>
              <a:srgbClr val="44546A"/>
            </a:solidFill>
          </a:endParaRPr>
        </a:p>
      </dgm:t>
    </dgm:pt>
    <dgm:pt modelId="{5E3A9E92-FBA8-AC47-BDC3-E8367840EE5E}" type="pres">
      <dgm:prSet presAssocID="{F2052E1A-F783-E04D-8621-3F0F67623EF2}" presName="CompostProcess" presStyleCnt="0">
        <dgm:presLayoutVars>
          <dgm:dir/>
          <dgm:resizeHandles val="exact"/>
        </dgm:presLayoutVars>
      </dgm:prSet>
      <dgm:spPr/>
    </dgm:pt>
    <dgm:pt modelId="{87F6481C-F1CB-A841-9B39-844721D57B70}" type="pres">
      <dgm:prSet presAssocID="{F2052E1A-F783-E04D-8621-3F0F67623EF2}" presName="arrow" presStyleLbl="bgShp" presStyleIdx="0" presStyleCnt="1"/>
      <dgm:spPr/>
    </dgm:pt>
    <dgm:pt modelId="{C7ADC5CB-2DCA-DA44-98F8-D8BC35DDB6A5}" type="pres">
      <dgm:prSet presAssocID="{F2052E1A-F783-E04D-8621-3F0F67623EF2}" presName="linearProcess" presStyleCnt="0"/>
      <dgm:spPr/>
    </dgm:pt>
    <dgm:pt modelId="{4465AA9E-4288-B343-AC8B-35E05BE487C6}" type="pres">
      <dgm:prSet presAssocID="{BD364616-4EE5-4547-84B4-34ACE026CFB9}" presName="textNode" presStyleLbl="node1" presStyleIdx="0" presStyleCnt="4">
        <dgm:presLayoutVars>
          <dgm:bulletEnabled val="1"/>
        </dgm:presLayoutVars>
      </dgm:prSet>
      <dgm:spPr>
        <a:xfrm>
          <a:off x="1007" y="654086"/>
          <a:ext cx="1563565" cy="872114"/>
        </a:xfrm>
        <a:prstGeom prst="roundRect">
          <a:avLst/>
        </a:prstGeom>
      </dgm:spPr>
    </dgm:pt>
    <dgm:pt modelId="{C0F27BFC-2A1B-D643-9799-F6E8766ECEBC}" type="pres">
      <dgm:prSet presAssocID="{6803F538-99EA-F047-9007-D1FA9B3D7A98}" presName="sibTrans" presStyleCnt="0"/>
      <dgm:spPr/>
    </dgm:pt>
    <dgm:pt modelId="{23120786-355B-D34F-809D-E42343FC0F7E}" type="pres">
      <dgm:prSet presAssocID="{D10DC60E-FC30-A445-942D-3F242A33B5E3}" presName="textNode" presStyleLbl="node1" presStyleIdx="1" presStyleCnt="4">
        <dgm:presLayoutVars>
          <dgm:bulletEnabled val="1"/>
        </dgm:presLayoutVars>
      </dgm:prSet>
      <dgm:spPr>
        <a:xfrm>
          <a:off x="1700419" y="654086"/>
          <a:ext cx="1563565" cy="872114"/>
        </a:xfrm>
        <a:prstGeom prst="roundRect">
          <a:avLst/>
        </a:prstGeom>
      </dgm:spPr>
    </dgm:pt>
    <dgm:pt modelId="{AB8A57F5-DF0D-2548-9129-4CC6A7790424}" type="pres">
      <dgm:prSet presAssocID="{4E60FC16-3454-C849-A339-5F364B0ACE09}" presName="sibTrans" presStyleCnt="0"/>
      <dgm:spPr/>
    </dgm:pt>
    <dgm:pt modelId="{6A9ECA34-D20A-484B-8C82-BA34DDA7E5DF}" type="pres">
      <dgm:prSet presAssocID="{B7DFA509-B81B-3C44-9C95-065B53E57C7D}" presName="textNode" presStyleLbl="node1" presStyleIdx="2" presStyleCnt="4">
        <dgm:presLayoutVars>
          <dgm:bulletEnabled val="1"/>
        </dgm:presLayoutVars>
      </dgm:prSet>
      <dgm:spPr>
        <a:xfrm>
          <a:off x="3399832" y="654086"/>
          <a:ext cx="1563565" cy="872114"/>
        </a:xfrm>
        <a:prstGeom prst="roundRect">
          <a:avLst/>
        </a:prstGeom>
      </dgm:spPr>
    </dgm:pt>
    <dgm:pt modelId="{411EE9E4-194D-1D4F-92AD-9B1E86810F97}" type="pres">
      <dgm:prSet presAssocID="{8C02AF59-76CD-F147-A769-5530768F90BE}" presName="sibTrans" presStyleCnt="0"/>
      <dgm:spPr/>
    </dgm:pt>
    <dgm:pt modelId="{998BECEA-80CD-FB4F-9CAB-48DCF30DAB5B}" type="pres">
      <dgm:prSet presAssocID="{F63F7A98-A777-614B-9A87-A90A4F16A3C9}" presName="textNode" presStyleLbl="node1" presStyleIdx="3" presStyleCnt="4">
        <dgm:presLayoutVars>
          <dgm:bulletEnabled val="1"/>
        </dgm:presLayoutVars>
      </dgm:prSet>
      <dgm:spPr>
        <a:xfrm>
          <a:off x="5097643" y="654086"/>
          <a:ext cx="1564892" cy="872114"/>
        </a:xfrm>
        <a:prstGeom prst="roundRect">
          <a:avLst/>
        </a:prstGeom>
      </dgm:spPr>
    </dgm:pt>
  </dgm:ptLst>
  <dgm:cxnLst>
    <dgm:cxn modelId="{3236C60E-01EA-E04A-A9BC-9A68A9BB0CAD}" srcId="{F2052E1A-F783-E04D-8621-3F0F67623EF2}" destId="{D10DC60E-FC30-A445-942D-3F242A33B5E3}" srcOrd="1" destOrd="0" parTransId="{E1E56470-A9CF-0543-95B8-9D812CCAC594}" sibTransId="{4E60FC16-3454-C849-A339-5F364B0ACE09}"/>
    <dgm:cxn modelId="{756BE620-FE1F-054C-A4D2-36B834A6F209}" type="presOf" srcId="{D10DC60E-FC30-A445-942D-3F242A33B5E3}" destId="{23120786-355B-D34F-809D-E42343FC0F7E}" srcOrd="0" destOrd="0" presId="urn:microsoft.com/office/officeart/2005/8/layout/hProcess9"/>
    <dgm:cxn modelId="{7E3E0645-E5C3-0045-815C-7EB3AB9429B4}" type="presOf" srcId="{F2052E1A-F783-E04D-8621-3F0F67623EF2}" destId="{5E3A9E92-FBA8-AC47-BDC3-E8367840EE5E}" srcOrd="0" destOrd="0" presId="urn:microsoft.com/office/officeart/2005/8/layout/hProcess9"/>
    <dgm:cxn modelId="{AA086F82-8772-6349-8D78-1065A2F0CDB8}" type="presOf" srcId="{B7DFA509-B81B-3C44-9C95-065B53E57C7D}" destId="{6A9ECA34-D20A-484B-8C82-BA34DDA7E5DF}" srcOrd="0" destOrd="0" presId="urn:microsoft.com/office/officeart/2005/8/layout/hProcess9"/>
    <dgm:cxn modelId="{A26A9B8A-2CF4-3C4D-8D30-53EF33205421}" type="presOf" srcId="{F63F7A98-A777-614B-9A87-A90A4F16A3C9}" destId="{998BECEA-80CD-FB4F-9CAB-48DCF30DAB5B}" srcOrd="0" destOrd="0" presId="urn:microsoft.com/office/officeart/2005/8/layout/hProcess9"/>
    <dgm:cxn modelId="{5D598A94-4F13-FF42-B423-2467CBD256F5}" srcId="{F2052E1A-F783-E04D-8621-3F0F67623EF2}" destId="{B7DFA509-B81B-3C44-9C95-065B53E57C7D}" srcOrd="2" destOrd="0" parTransId="{CEA3568B-0F7E-1542-8941-646A75672F79}" sibTransId="{8C02AF59-76CD-F147-A769-5530768F90BE}"/>
    <dgm:cxn modelId="{712721A3-8B35-9B4C-A9AA-65CD91B39EB3}" srcId="{F2052E1A-F783-E04D-8621-3F0F67623EF2}" destId="{F63F7A98-A777-614B-9A87-A90A4F16A3C9}" srcOrd="3" destOrd="0" parTransId="{B420D9C3-AC1F-CF4B-BFC9-A8B3FB145B73}" sibTransId="{A92FD2C4-1452-5B42-884C-7B40B43E0FB1}"/>
    <dgm:cxn modelId="{AA93D6AB-C9FE-1242-8B6C-CB8C943D2674}" type="presOf" srcId="{BD364616-4EE5-4547-84B4-34ACE026CFB9}" destId="{4465AA9E-4288-B343-AC8B-35E05BE487C6}" srcOrd="0" destOrd="0" presId="urn:microsoft.com/office/officeart/2005/8/layout/hProcess9"/>
    <dgm:cxn modelId="{EBC77BE3-B4F4-1245-BB5D-F3D6731F1CED}" srcId="{F2052E1A-F783-E04D-8621-3F0F67623EF2}" destId="{BD364616-4EE5-4547-84B4-34ACE026CFB9}" srcOrd="0" destOrd="0" parTransId="{68457FB4-0D75-6A48-ADB8-472CEBB9B921}" sibTransId="{6803F538-99EA-F047-9007-D1FA9B3D7A98}"/>
    <dgm:cxn modelId="{A99142F1-25FA-C44C-BC42-1AE8220A4B5F}" type="presParOf" srcId="{5E3A9E92-FBA8-AC47-BDC3-E8367840EE5E}" destId="{87F6481C-F1CB-A841-9B39-844721D57B70}" srcOrd="0" destOrd="0" presId="urn:microsoft.com/office/officeart/2005/8/layout/hProcess9"/>
    <dgm:cxn modelId="{29131DC3-7162-4D40-B899-404A2A1465A7}" type="presParOf" srcId="{5E3A9E92-FBA8-AC47-BDC3-E8367840EE5E}" destId="{C7ADC5CB-2DCA-DA44-98F8-D8BC35DDB6A5}" srcOrd="1" destOrd="0" presId="urn:microsoft.com/office/officeart/2005/8/layout/hProcess9"/>
    <dgm:cxn modelId="{FC9D88FE-4C39-9041-8646-F849D8F307D7}" type="presParOf" srcId="{C7ADC5CB-2DCA-DA44-98F8-D8BC35DDB6A5}" destId="{4465AA9E-4288-B343-AC8B-35E05BE487C6}" srcOrd="0" destOrd="0" presId="urn:microsoft.com/office/officeart/2005/8/layout/hProcess9"/>
    <dgm:cxn modelId="{E1CF9F2C-0AD6-EC4F-97B7-586BCFC06E7F}" type="presParOf" srcId="{C7ADC5CB-2DCA-DA44-98F8-D8BC35DDB6A5}" destId="{C0F27BFC-2A1B-D643-9799-F6E8766ECEBC}" srcOrd="1" destOrd="0" presId="urn:microsoft.com/office/officeart/2005/8/layout/hProcess9"/>
    <dgm:cxn modelId="{21345480-C133-304B-83E5-5AB8437DBB0E}" type="presParOf" srcId="{C7ADC5CB-2DCA-DA44-98F8-D8BC35DDB6A5}" destId="{23120786-355B-D34F-809D-E42343FC0F7E}" srcOrd="2" destOrd="0" presId="urn:microsoft.com/office/officeart/2005/8/layout/hProcess9"/>
    <dgm:cxn modelId="{07A4F55A-10E0-584E-A33A-1CCC580BD04A}" type="presParOf" srcId="{C7ADC5CB-2DCA-DA44-98F8-D8BC35DDB6A5}" destId="{AB8A57F5-DF0D-2548-9129-4CC6A7790424}" srcOrd="3" destOrd="0" presId="urn:microsoft.com/office/officeart/2005/8/layout/hProcess9"/>
    <dgm:cxn modelId="{F14D146A-460E-A140-8772-B10B4DB6EF6E}" type="presParOf" srcId="{C7ADC5CB-2DCA-DA44-98F8-D8BC35DDB6A5}" destId="{6A9ECA34-D20A-484B-8C82-BA34DDA7E5DF}" srcOrd="4" destOrd="0" presId="urn:microsoft.com/office/officeart/2005/8/layout/hProcess9"/>
    <dgm:cxn modelId="{B762394A-3FF9-3B41-9CE1-FBAF0B92A96A}" type="presParOf" srcId="{C7ADC5CB-2DCA-DA44-98F8-D8BC35DDB6A5}" destId="{411EE9E4-194D-1D4F-92AD-9B1E86810F97}" srcOrd="5" destOrd="0" presId="urn:microsoft.com/office/officeart/2005/8/layout/hProcess9"/>
    <dgm:cxn modelId="{DC27F592-F5A5-3543-BD1F-E6B281E49963}" type="presParOf" srcId="{C7ADC5CB-2DCA-DA44-98F8-D8BC35DDB6A5}" destId="{998BECEA-80CD-FB4F-9CAB-48DCF30DAB5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387E3-C7AA-A14B-8624-F20987344EF5}" type="doc">
      <dgm:prSet loTypeId="urn:microsoft.com/office/officeart/2005/8/layout/process2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96BF729-AA46-8947-90F7-D3CD52D5E4A2}">
      <dgm:prSet phldrT="[Text]" phldr="0" custT="1"/>
      <dgm:spPr/>
      <dgm:t>
        <a:bodyPr/>
        <a:lstStyle/>
        <a:p>
          <a:r>
            <a:rPr lang="en-US" sz="2000" dirty="0">
              <a:solidFill>
                <a:srgbClr val="44546A"/>
              </a:solidFill>
            </a:rPr>
            <a:t>Descriptive Analysis</a:t>
          </a:r>
        </a:p>
      </dgm:t>
    </dgm:pt>
    <dgm:pt modelId="{118913E8-B352-264D-9947-71E1AD6D3256}" type="parTrans" cxnId="{1EAA0203-7F03-C843-8BF2-812A54F19A0B}">
      <dgm:prSet/>
      <dgm:spPr/>
      <dgm:t>
        <a:bodyPr/>
        <a:lstStyle/>
        <a:p>
          <a:endParaRPr lang="en-US" sz="1400"/>
        </a:p>
      </dgm:t>
    </dgm:pt>
    <dgm:pt modelId="{D9BFBCD7-BAEA-9F42-BF14-D86AE433E513}" type="sibTrans" cxnId="{1EAA0203-7F03-C843-8BF2-812A54F19A0B}">
      <dgm:prSet custT="1"/>
      <dgm:spPr/>
      <dgm:t>
        <a:bodyPr/>
        <a:lstStyle/>
        <a:p>
          <a:endParaRPr lang="en-US" sz="1400"/>
        </a:p>
      </dgm:t>
    </dgm:pt>
    <dgm:pt modelId="{1AB40623-8C37-324E-9092-26C103A8B830}">
      <dgm:prSet phldrT="[Text]" phldr="0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Correlation Analysis</a:t>
          </a:r>
        </a:p>
      </dgm:t>
    </dgm:pt>
    <dgm:pt modelId="{C70CD8E1-F04B-6D4A-9C7C-63E6E2F62C02}" type="parTrans" cxnId="{25E8F318-AF10-2845-93F9-6C507D6478FF}">
      <dgm:prSet/>
      <dgm:spPr/>
      <dgm:t>
        <a:bodyPr/>
        <a:lstStyle/>
        <a:p>
          <a:endParaRPr lang="en-US" sz="1400"/>
        </a:p>
      </dgm:t>
    </dgm:pt>
    <dgm:pt modelId="{999D3503-F28C-F848-8284-715C3311B600}" type="sibTrans" cxnId="{25E8F318-AF10-2845-93F9-6C507D6478FF}">
      <dgm:prSet custT="1"/>
      <dgm:spPr/>
      <dgm:t>
        <a:bodyPr/>
        <a:lstStyle/>
        <a:p>
          <a:endParaRPr lang="en-US" sz="1400"/>
        </a:p>
      </dgm:t>
    </dgm:pt>
    <dgm:pt modelId="{14755F74-7D50-B04F-B866-C444EBF403A0}">
      <dgm:prSet phldrT="[Text]" phldr="0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Prediction By ML</a:t>
          </a:r>
          <a:endParaRPr lang="en-US" sz="2000" kern="1200" dirty="0">
            <a:solidFill>
              <a:srgbClr val="44546A"/>
            </a:solidFill>
            <a:latin typeface="Calibri" panose="020F0502020204030204"/>
            <a:ea typeface="+mn-ea"/>
            <a:cs typeface="+mn-cs"/>
          </a:endParaRPr>
        </a:p>
      </dgm:t>
    </dgm:pt>
    <dgm:pt modelId="{B00B3CF1-8C5A-7F48-B546-BE985983E0E1}" type="parTrans" cxnId="{3A315F43-BEDA-B34C-A4DC-951E724B812A}">
      <dgm:prSet/>
      <dgm:spPr/>
      <dgm:t>
        <a:bodyPr/>
        <a:lstStyle/>
        <a:p>
          <a:endParaRPr lang="en-US" sz="1400"/>
        </a:p>
      </dgm:t>
    </dgm:pt>
    <dgm:pt modelId="{4D28EFB2-38D1-2049-85F5-40E04273135E}" type="sibTrans" cxnId="{3A315F43-BEDA-B34C-A4DC-951E724B812A}">
      <dgm:prSet/>
      <dgm:spPr/>
    </dgm:pt>
    <dgm:pt modelId="{7DD35616-A663-574E-9967-2371AC620B24}" type="pres">
      <dgm:prSet presAssocID="{36D387E3-C7AA-A14B-8624-F20987344EF5}" presName="linearFlow" presStyleCnt="0">
        <dgm:presLayoutVars>
          <dgm:resizeHandles val="exact"/>
        </dgm:presLayoutVars>
      </dgm:prSet>
      <dgm:spPr/>
    </dgm:pt>
    <dgm:pt modelId="{630709B6-A353-B745-8E02-3C4493B3427F}" type="pres">
      <dgm:prSet presAssocID="{196BF729-AA46-8947-90F7-D3CD52D5E4A2}" presName="node" presStyleLbl="node1" presStyleIdx="0" presStyleCnt="3">
        <dgm:presLayoutVars>
          <dgm:bulletEnabled val="1"/>
        </dgm:presLayoutVars>
      </dgm:prSet>
      <dgm:spPr/>
    </dgm:pt>
    <dgm:pt modelId="{E629F37E-D870-BD4C-8691-CA29D403331D}" type="pres">
      <dgm:prSet presAssocID="{D9BFBCD7-BAEA-9F42-BF14-D86AE433E513}" presName="sibTrans" presStyleLbl="sibTrans2D1" presStyleIdx="0" presStyleCnt="2"/>
      <dgm:spPr/>
    </dgm:pt>
    <dgm:pt modelId="{DF3899D7-1380-9D4C-9784-0E892DE190C2}" type="pres">
      <dgm:prSet presAssocID="{D9BFBCD7-BAEA-9F42-BF14-D86AE433E513}" presName="connectorText" presStyleLbl="sibTrans2D1" presStyleIdx="0" presStyleCnt="2"/>
      <dgm:spPr/>
    </dgm:pt>
    <dgm:pt modelId="{6D48F2BA-D372-FB49-85BE-8B555421592C}" type="pres">
      <dgm:prSet presAssocID="{1AB40623-8C37-324E-9092-26C103A8B830}" presName="node" presStyleLbl="node1" presStyleIdx="1" presStyleCnt="3">
        <dgm:presLayoutVars>
          <dgm:bulletEnabled val="1"/>
        </dgm:presLayoutVars>
      </dgm:prSet>
      <dgm:spPr>
        <a:xfrm>
          <a:off x="361788" y="1697949"/>
          <a:ext cx="2037539" cy="1131966"/>
        </a:xfrm>
        <a:prstGeom prst="roundRect">
          <a:avLst>
            <a:gd name="adj" fmla="val 10000"/>
          </a:avLst>
        </a:prstGeom>
      </dgm:spPr>
    </dgm:pt>
    <dgm:pt modelId="{C4B1AD7D-7080-EE4B-B13D-07407781646F}" type="pres">
      <dgm:prSet presAssocID="{999D3503-F28C-F848-8284-715C3311B600}" presName="sibTrans" presStyleLbl="sibTrans2D1" presStyleIdx="1" presStyleCnt="2"/>
      <dgm:spPr/>
    </dgm:pt>
    <dgm:pt modelId="{3A38A374-136D-F642-A033-F20E10D9AFFB}" type="pres">
      <dgm:prSet presAssocID="{999D3503-F28C-F848-8284-715C3311B600}" presName="connectorText" presStyleLbl="sibTrans2D1" presStyleIdx="1" presStyleCnt="2"/>
      <dgm:spPr/>
    </dgm:pt>
    <dgm:pt modelId="{79E10D73-A770-C74D-AFFA-6B214519A317}" type="pres">
      <dgm:prSet presAssocID="{14755F74-7D50-B04F-B866-C444EBF403A0}" presName="node" presStyleLbl="node1" presStyleIdx="2" presStyleCnt="3">
        <dgm:presLayoutVars>
          <dgm:bulletEnabled val="1"/>
        </dgm:presLayoutVars>
      </dgm:prSet>
      <dgm:spPr>
        <a:xfrm>
          <a:off x="361788" y="3395898"/>
          <a:ext cx="2037539" cy="1131966"/>
        </a:xfrm>
        <a:prstGeom prst="roundRect">
          <a:avLst>
            <a:gd name="adj" fmla="val 10000"/>
          </a:avLst>
        </a:prstGeom>
      </dgm:spPr>
    </dgm:pt>
  </dgm:ptLst>
  <dgm:cxnLst>
    <dgm:cxn modelId="{1EAA0203-7F03-C843-8BF2-812A54F19A0B}" srcId="{36D387E3-C7AA-A14B-8624-F20987344EF5}" destId="{196BF729-AA46-8947-90F7-D3CD52D5E4A2}" srcOrd="0" destOrd="0" parTransId="{118913E8-B352-264D-9947-71E1AD6D3256}" sibTransId="{D9BFBCD7-BAEA-9F42-BF14-D86AE433E513}"/>
    <dgm:cxn modelId="{25E8F318-AF10-2845-93F9-6C507D6478FF}" srcId="{36D387E3-C7AA-A14B-8624-F20987344EF5}" destId="{1AB40623-8C37-324E-9092-26C103A8B830}" srcOrd="1" destOrd="0" parTransId="{C70CD8E1-F04B-6D4A-9C7C-63E6E2F62C02}" sibTransId="{999D3503-F28C-F848-8284-715C3311B600}"/>
    <dgm:cxn modelId="{3D9B1B20-B571-7F4E-8B02-116E79F5C0BD}" type="presOf" srcId="{1AB40623-8C37-324E-9092-26C103A8B830}" destId="{6D48F2BA-D372-FB49-85BE-8B555421592C}" srcOrd="0" destOrd="0" presId="urn:microsoft.com/office/officeart/2005/8/layout/process2"/>
    <dgm:cxn modelId="{3A315F43-BEDA-B34C-A4DC-951E724B812A}" srcId="{36D387E3-C7AA-A14B-8624-F20987344EF5}" destId="{14755F74-7D50-B04F-B866-C444EBF403A0}" srcOrd="2" destOrd="0" parTransId="{B00B3CF1-8C5A-7F48-B546-BE985983E0E1}" sibTransId="{4D28EFB2-38D1-2049-85F5-40E04273135E}"/>
    <dgm:cxn modelId="{9EEF5052-E9F6-0841-BEE9-661CCE8FFD40}" type="presOf" srcId="{999D3503-F28C-F848-8284-715C3311B600}" destId="{C4B1AD7D-7080-EE4B-B13D-07407781646F}" srcOrd="0" destOrd="0" presId="urn:microsoft.com/office/officeart/2005/8/layout/process2"/>
    <dgm:cxn modelId="{3DEDD267-6B2B-534D-9C8B-3A9043DC0AAB}" type="presOf" srcId="{999D3503-F28C-F848-8284-715C3311B600}" destId="{3A38A374-136D-F642-A033-F20E10D9AFFB}" srcOrd="1" destOrd="0" presId="urn:microsoft.com/office/officeart/2005/8/layout/process2"/>
    <dgm:cxn modelId="{9B1D2C95-91EB-CC4E-8B04-3DEDAB2B5371}" type="presOf" srcId="{14755F74-7D50-B04F-B866-C444EBF403A0}" destId="{79E10D73-A770-C74D-AFFA-6B214519A317}" srcOrd="0" destOrd="0" presId="urn:microsoft.com/office/officeart/2005/8/layout/process2"/>
    <dgm:cxn modelId="{3F0719A8-42E9-2446-9EF5-4ECEEDE9263A}" type="presOf" srcId="{196BF729-AA46-8947-90F7-D3CD52D5E4A2}" destId="{630709B6-A353-B745-8E02-3C4493B3427F}" srcOrd="0" destOrd="0" presId="urn:microsoft.com/office/officeart/2005/8/layout/process2"/>
    <dgm:cxn modelId="{6E9504BE-FEFE-1E47-866F-80329A27F74A}" type="presOf" srcId="{D9BFBCD7-BAEA-9F42-BF14-D86AE433E513}" destId="{E629F37E-D870-BD4C-8691-CA29D403331D}" srcOrd="0" destOrd="0" presId="urn:microsoft.com/office/officeart/2005/8/layout/process2"/>
    <dgm:cxn modelId="{50A91DD0-B6D8-C04B-A501-84D6ED89C4B2}" type="presOf" srcId="{D9BFBCD7-BAEA-9F42-BF14-D86AE433E513}" destId="{DF3899D7-1380-9D4C-9784-0E892DE190C2}" srcOrd="1" destOrd="0" presId="urn:microsoft.com/office/officeart/2005/8/layout/process2"/>
    <dgm:cxn modelId="{2F7793F8-9054-3749-B94A-F10292166171}" type="presOf" srcId="{36D387E3-C7AA-A14B-8624-F20987344EF5}" destId="{7DD35616-A663-574E-9967-2371AC620B24}" srcOrd="0" destOrd="0" presId="urn:microsoft.com/office/officeart/2005/8/layout/process2"/>
    <dgm:cxn modelId="{CEAE49A3-FA93-F64C-BD7C-89776D2FFEC1}" type="presParOf" srcId="{7DD35616-A663-574E-9967-2371AC620B24}" destId="{630709B6-A353-B745-8E02-3C4493B3427F}" srcOrd="0" destOrd="0" presId="urn:microsoft.com/office/officeart/2005/8/layout/process2"/>
    <dgm:cxn modelId="{FD71DADD-E44D-E143-9CC2-651C63248E87}" type="presParOf" srcId="{7DD35616-A663-574E-9967-2371AC620B24}" destId="{E629F37E-D870-BD4C-8691-CA29D403331D}" srcOrd="1" destOrd="0" presId="urn:microsoft.com/office/officeart/2005/8/layout/process2"/>
    <dgm:cxn modelId="{AABFBBA6-932A-EB48-9FBE-264DA93A982E}" type="presParOf" srcId="{E629F37E-D870-BD4C-8691-CA29D403331D}" destId="{DF3899D7-1380-9D4C-9784-0E892DE190C2}" srcOrd="0" destOrd="0" presId="urn:microsoft.com/office/officeart/2005/8/layout/process2"/>
    <dgm:cxn modelId="{D60E0CAC-3A85-2446-BF24-F3E18B49E788}" type="presParOf" srcId="{7DD35616-A663-574E-9967-2371AC620B24}" destId="{6D48F2BA-D372-FB49-85BE-8B555421592C}" srcOrd="2" destOrd="0" presId="urn:microsoft.com/office/officeart/2005/8/layout/process2"/>
    <dgm:cxn modelId="{DA569945-9BF3-DC4D-B879-E8ACC3A32009}" type="presParOf" srcId="{7DD35616-A663-574E-9967-2371AC620B24}" destId="{C4B1AD7D-7080-EE4B-B13D-07407781646F}" srcOrd="3" destOrd="0" presId="urn:microsoft.com/office/officeart/2005/8/layout/process2"/>
    <dgm:cxn modelId="{40A67B47-6626-944E-85A1-F06C31375E76}" type="presParOf" srcId="{C4B1AD7D-7080-EE4B-B13D-07407781646F}" destId="{3A38A374-136D-F642-A033-F20E10D9AFFB}" srcOrd="0" destOrd="0" presId="urn:microsoft.com/office/officeart/2005/8/layout/process2"/>
    <dgm:cxn modelId="{8890B0E2-9596-F648-9D0B-445434357103}" type="presParOf" srcId="{7DD35616-A663-574E-9967-2371AC620B24}" destId="{79E10D73-A770-C74D-AFFA-6B214519A31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6481C-F1CB-A841-9B39-844721D57B70}">
      <dsp:nvSpPr>
        <dsp:cNvPr id="0" name=""/>
        <dsp:cNvSpPr/>
      </dsp:nvSpPr>
      <dsp:spPr>
        <a:xfrm>
          <a:off x="419317" y="0"/>
          <a:ext cx="4752267" cy="15693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5AA9E-4288-B343-AC8B-35E05BE487C6}">
      <dsp:nvSpPr>
        <dsp:cNvPr id="0" name=""/>
        <dsp:cNvSpPr/>
      </dsp:nvSpPr>
      <dsp:spPr>
        <a:xfrm>
          <a:off x="0" y="470792"/>
          <a:ext cx="1677270" cy="627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>
              <a:solidFill>
                <a:srgbClr val="44546A"/>
              </a:solidFill>
            </a:rPr>
            <a:t>Clean data</a:t>
          </a:r>
          <a:endParaRPr lang="en-US" sz="1600" kern="1200" dirty="0">
            <a:solidFill>
              <a:srgbClr val="44546A"/>
            </a:solidFill>
          </a:endParaRPr>
        </a:p>
      </dsp:txBody>
      <dsp:txXfrm>
        <a:off x="30643" y="501435"/>
        <a:ext cx="1615984" cy="566437"/>
      </dsp:txXfrm>
    </dsp:sp>
    <dsp:sp modelId="{A7983E3B-0959-6A40-9608-DF15751AB645}">
      <dsp:nvSpPr>
        <dsp:cNvPr id="0" name=""/>
        <dsp:cNvSpPr/>
      </dsp:nvSpPr>
      <dsp:spPr>
        <a:xfrm>
          <a:off x="1956816" y="470792"/>
          <a:ext cx="1677270" cy="627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44546A"/>
              </a:solidFill>
            </a:rPr>
            <a:t>Transform data</a:t>
          </a:r>
          <a:endParaRPr lang="en-US" sz="1600" kern="1200" dirty="0">
            <a:solidFill>
              <a:srgbClr val="44546A"/>
            </a:solidFill>
          </a:endParaRPr>
        </a:p>
      </dsp:txBody>
      <dsp:txXfrm>
        <a:off x="1987459" y="501435"/>
        <a:ext cx="1615984" cy="566437"/>
      </dsp:txXfrm>
    </dsp:sp>
    <dsp:sp modelId="{EB1F0B15-D230-914A-B0F2-A902BE591EAD}">
      <dsp:nvSpPr>
        <dsp:cNvPr id="0" name=""/>
        <dsp:cNvSpPr/>
      </dsp:nvSpPr>
      <dsp:spPr>
        <a:xfrm>
          <a:off x="3913632" y="470792"/>
          <a:ext cx="1677270" cy="627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44546A"/>
              </a:solidFill>
            </a:rPr>
            <a:t>Visualize data</a:t>
          </a:r>
          <a:endParaRPr lang="en-US" sz="1600" kern="1200" dirty="0">
            <a:solidFill>
              <a:srgbClr val="44546A"/>
            </a:solidFill>
          </a:endParaRPr>
        </a:p>
      </dsp:txBody>
      <dsp:txXfrm>
        <a:off x="3944275" y="501435"/>
        <a:ext cx="1615984" cy="566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6481C-F1CB-A841-9B39-844721D57B70}">
      <dsp:nvSpPr>
        <dsp:cNvPr id="0" name=""/>
        <dsp:cNvSpPr/>
      </dsp:nvSpPr>
      <dsp:spPr>
        <a:xfrm>
          <a:off x="419317" y="0"/>
          <a:ext cx="4752267" cy="15693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5AA9E-4288-B343-AC8B-35E05BE487C6}">
      <dsp:nvSpPr>
        <dsp:cNvPr id="0" name=""/>
        <dsp:cNvSpPr/>
      </dsp:nvSpPr>
      <dsp:spPr>
        <a:xfrm>
          <a:off x="170" y="470792"/>
          <a:ext cx="1267627" cy="627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rgbClr val="44546A"/>
              </a:solidFill>
            </a:rPr>
            <a:t>Clean and rescale data</a:t>
          </a:r>
        </a:p>
      </dsp:txBody>
      <dsp:txXfrm>
        <a:off x="30813" y="501435"/>
        <a:ext cx="1206341" cy="566437"/>
      </dsp:txXfrm>
    </dsp:sp>
    <dsp:sp modelId="{A7983E3B-0959-6A40-9608-DF15751AB645}">
      <dsp:nvSpPr>
        <dsp:cNvPr id="0" name=""/>
        <dsp:cNvSpPr/>
      </dsp:nvSpPr>
      <dsp:spPr>
        <a:xfrm>
          <a:off x="1441148" y="470792"/>
          <a:ext cx="1267627" cy="627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44546A"/>
              </a:solidFill>
            </a:rPr>
            <a:t>Apply model</a:t>
          </a:r>
          <a:endParaRPr lang="en-US" sz="1600" kern="1200" dirty="0">
            <a:solidFill>
              <a:srgbClr val="44546A"/>
            </a:solidFill>
          </a:endParaRPr>
        </a:p>
      </dsp:txBody>
      <dsp:txXfrm>
        <a:off x="1471791" y="501435"/>
        <a:ext cx="1206341" cy="566437"/>
      </dsp:txXfrm>
    </dsp:sp>
    <dsp:sp modelId="{EB1F0B15-D230-914A-B0F2-A902BE591EAD}">
      <dsp:nvSpPr>
        <dsp:cNvPr id="0" name=""/>
        <dsp:cNvSpPr/>
      </dsp:nvSpPr>
      <dsp:spPr>
        <a:xfrm>
          <a:off x="2882126" y="470792"/>
          <a:ext cx="1267627" cy="627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4546A"/>
              </a:solidFill>
            </a:rPr>
            <a:t>Evaluate model</a:t>
          </a:r>
        </a:p>
      </dsp:txBody>
      <dsp:txXfrm>
        <a:off x="2912769" y="501435"/>
        <a:ext cx="1206341" cy="566437"/>
      </dsp:txXfrm>
    </dsp:sp>
    <dsp:sp modelId="{347E0720-2C1D-2B44-BBC0-E031B1435221}">
      <dsp:nvSpPr>
        <dsp:cNvPr id="0" name=""/>
        <dsp:cNvSpPr/>
      </dsp:nvSpPr>
      <dsp:spPr>
        <a:xfrm>
          <a:off x="4323105" y="470792"/>
          <a:ext cx="1267627" cy="627723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Identify correlation</a:t>
          </a:r>
          <a:endParaRPr lang="en-US" sz="1600" kern="1200" dirty="0">
            <a:solidFill>
              <a:srgbClr val="44546A"/>
            </a:solidFill>
            <a:latin typeface="Calibri" panose="020F0502020204030204"/>
            <a:ea typeface="+mn-ea"/>
            <a:cs typeface="+mn-cs"/>
          </a:endParaRPr>
        </a:p>
      </dsp:txBody>
      <dsp:txXfrm>
        <a:off x="4353748" y="501435"/>
        <a:ext cx="1206341" cy="566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6481C-F1CB-A841-9B39-844721D57B70}">
      <dsp:nvSpPr>
        <dsp:cNvPr id="0" name=""/>
        <dsp:cNvSpPr/>
      </dsp:nvSpPr>
      <dsp:spPr>
        <a:xfrm>
          <a:off x="419317" y="0"/>
          <a:ext cx="4752267" cy="15693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5AA9E-4288-B343-AC8B-35E05BE487C6}">
      <dsp:nvSpPr>
        <dsp:cNvPr id="0" name=""/>
        <dsp:cNvSpPr/>
      </dsp:nvSpPr>
      <dsp:spPr>
        <a:xfrm>
          <a:off x="1364" y="470792"/>
          <a:ext cx="1251264" cy="627723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Split data</a:t>
          </a:r>
        </a:p>
      </dsp:txBody>
      <dsp:txXfrm>
        <a:off x="32007" y="501435"/>
        <a:ext cx="1189978" cy="566437"/>
      </dsp:txXfrm>
    </dsp:sp>
    <dsp:sp modelId="{23120786-355B-D34F-809D-E42343FC0F7E}">
      <dsp:nvSpPr>
        <dsp:cNvPr id="0" name=""/>
        <dsp:cNvSpPr/>
      </dsp:nvSpPr>
      <dsp:spPr>
        <a:xfrm>
          <a:off x="1447001" y="470792"/>
          <a:ext cx="1251264" cy="627723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Fit model</a:t>
          </a:r>
        </a:p>
      </dsp:txBody>
      <dsp:txXfrm>
        <a:off x="1477644" y="501435"/>
        <a:ext cx="1189978" cy="566437"/>
      </dsp:txXfrm>
    </dsp:sp>
    <dsp:sp modelId="{6A9ECA34-D20A-484B-8C82-BA34DDA7E5DF}">
      <dsp:nvSpPr>
        <dsp:cNvPr id="0" name=""/>
        <dsp:cNvSpPr/>
      </dsp:nvSpPr>
      <dsp:spPr>
        <a:xfrm>
          <a:off x="2892637" y="470792"/>
          <a:ext cx="1251264" cy="627723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Evaluate model</a:t>
          </a:r>
          <a:endParaRPr lang="en-US" sz="1600" kern="1200" dirty="0">
            <a:solidFill>
              <a:srgbClr val="44546A"/>
            </a:solidFill>
            <a:latin typeface="Calibri" panose="020F0502020204030204"/>
            <a:ea typeface="+mn-ea"/>
            <a:cs typeface="+mn-cs"/>
          </a:endParaRPr>
        </a:p>
      </dsp:txBody>
      <dsp:txXfrm>
        <a:off x="2923280" y="501435"/>
        <a:ext cx="1189978" cy="566437"/>
      </dsp:txXfrm>
    </dsp:sp>
    <dsp:sp modelId="{998BECEA-80CD-FB4F-9CAB-48DCF30DAB5B}">
      <dsp:nvSpPr>
        <dsp:cNvPr id="0" name=""/>
        <dsp:cNvSpPr/>
      </dsp:nvSpPr>
      <dsp:spPr>
        <a:xfrm>
          <a:off x="4338273" y="470792"/>
          <a:ext cx="1251264" cy="627723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Summarize results</a:t>
          </a:r>
        </a:p>
      </dsp:txBody>
      <dsp:txXfrm>
        <a:off x="4368916" y="501435"/>
        <a:ext cx="1189978" cy="566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709B6-A353-B745-8E02-3C4493B3427F}">
      <dsp:nvSpPr>
        <dsp:cNvPr id="0" name=""/>
        <dsp:cNvSpPr/>
      </dsp:nvSpPr>
      <dsp:spPr>
        <a:xfrm>
          <a:off x="361788" y="0"/>
          <a:ext cx="2037539" cy="11319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44546A"/>
              </a:solidFill>
            </a:rPr>
            <a:t>Descriptive Analysis</a:t>
          </a:r>
        </a:p>
      </dsp:txBody>
      <dsp:txXfrm>
        <a:off x="394942" y="33154"/>
        <a:ext cx="1971231" cy="1065658"/>
      </dsp:txXfrm>
    </dsp:sp>
    <dsp:sp modelId="{E629F37E-D870-BD4C-8691-CA29D403331D}">
      <dsp:nvSpPr>
        <dsp:cNvPr id="0" name=""/>
        <dsp:cNvSpPr/>
      </dsp:nvSpPr>
      <dsp:spPr>
        <a:xfrm rot="5400000">
          <a:off x="1168314" y="1160265"/>
          <a:ext cx="424487" cy="509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27743" y="1202713"/>
        <a:ext cx="305630" cy="297141"/>
      </dsp:txXfrm>
    </dsp:sp>
    <dsp:sp modelId="{6D48F2BA-D372-FB49-85BE-8B555421592C}">
      <dsp:nvSpPr>
        <dsp:cNvPr id="0" name=""/>
        <dsp:cNvSpPr/>
      </dsp:nvSpPr>
      <dsp:spPr>
        <a:xfrm>
          <a:off x="361788" y="1697949"/>
          <a:ext cx="2037539" cy="1131966"/>
        </a:xfrm>
        <a:prstGeom prst="roundRect">
          <a:avLst>
            <a:gd name="adj" fmla="val 1000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Correlation Analysis</a:t>
          </a:r>
        </a:p>
      </dsp:txBody>
      <dsp:txXfrm>
        <a:off x="394942" y="1731103"/>
        <a:ext cx="1971231" cy="1065658"/>
      </dsp:txXfrm>
    </dsp:sp>
    <dsp:sp modelId="{C4B1AD7D-7080-EE4B-B13D-07407781646F}">
      <dsp:nvSpPr>
        <dsp:cNvPr id="0" name=""/>
        <dsp:cNvSpPr/>
      </dsp:nvSpPr>
      <dsp:spPr>
        <a:xfrm rot="5400000">
          <a:off x="1168314" y="2858214"/>
          <a:ext cx="424487" cy="509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27743" y="2900662"/>
        <a:ext cx="305630" cy="297141"/>
      </dsp:txXfrm>
    </dsp:sp>
    <dsp:sp modelId="{79E10D73-A770-C74D-AFFA-6B214519A317}">
      <dsp:nvSpPr>
        <dsp:cNvPr id="0" name=""/>
        <dsp:cNvSpPr/>
      </dsp:nvSpPr>
      <dsp:spPr>
        <a:xfrm>
          <a:off x="361788" y="3395898"/>
          <a:ext cx="2037539" cy="1131966"/>
        </a:xfrm>
        <a:prstGeom prst="roundRect">
          <a:avLst>
            <a:gd name="adj" fmla="val 1000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44546A"/>
              </a:solidFill>
              <a:latin typeface="Calibri" panose="020F0502020204030204"/>
              <a:ea typeface="+mn-ea"/>
              <a:cs typeface="+mn-cs"/>
            </a:rPr>
            <a:t>Prediction By ML</a:t>
          </a:r>
          <a:endParaRPr lang="en-US" sz="2000" kern="1200" dirty="0">
            <a:solidFill>
              <a:srgbClr val="44546A"/>
            </a:solidFill>
            <a:latin typeface="Calibri" panose="020F0502020204030204"/>
            <a:ea typeface="+mn-ea"/>
            <a:cs typeface="+mn-cs"/>
          </a:endParaRPr>
        </a:p>
      </dsp:txBody>
      <dsp:txXfrm>
        <a:off x="394942" y="3429052"/>
        <a:ext cx="1971231" cy="1065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02BC-282F-C04C-A552-A396A591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2A4-5EBA-1C4B-80D6-01E0274C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F050-3426-C046-8F57-B261CE70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9E51-671B-AF45-8D31-FE7B7BC3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2C58-6592-1247-9D66-A9512A47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4967-B18E-DE46-B9EC-F8D4017D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061ED-C53B-7D44-B833-BBD42ED7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203A-442C-9F4A-9C9B-2463966B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1BB9-FFF5-D546-B024-88AEEC10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A9067-5618-EF44-8BE8-4103026D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E887F-6E51-044C-AD10-B1E20F8F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4B2B-31BE-E744-94BE-E706E75F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617A5-5330-2F48-B498-3847C1A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F4C0-EF45-7E48-9B8C-7A1AC11D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9C4B-5652-7249-8903-0F8F6AAC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1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B06B-90A6-6B47-BDA7-BE3AC60F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3ABD-D6FE-924A-9F42-9E32598B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ACDD-F1CF-8848-BFA1-78E1071D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E13A-9E47-E44E-8E8B-5D4D42D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46B2-FE05-DE4E-886F-5298D1F3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3169-A586-2A4A-AF79-E625AA0D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82729-32C0-564C-BE7E-68891D74D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CF7A-0FA1-C14D-9FC3-8F7C3456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29D1-B3E6-664A-8129-991DB4D2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8151-C2D4-E545-82CA-9DEFA485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A8AC-C335-A84E-A016-7FE3B2B1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9B98-2889-C243-9A37-939DD108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20555-A8A4-9747-870E-98928811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C2D3-A38B-C44D-BB4E-FC6A9164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46C3-3C10-A74E-9D89-ECA3158B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6193-D393-B342-8C9C-4F056392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E46C-3AAC-0548-BDF9-7AAC2FE3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B89D0-1A8C-2D49-9B39-B170E6AF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3C330-21B1-0046-9517-2E6D9E855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ED624-0C0D-0649-97D7-075EFD2C6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2D9FF-309D-3A40-994E-AFB5FFCDF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B1BF4-E866-3541-B34F-B0461EFA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B5A60-30DA-B646-9AC6-978ADCA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DEE09-1AA0-8B42-B045-F455281D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BCE-7037-4643-AE28-5D6497B4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D55C-DD4B-5A45-8C01-9F2DAEF2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2B18B-F974-C940-BE45-FCBF828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1CAE2-2B0C-2947-80AB-272B5AD0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AA7C2-6187-8A45-AAEB-E515E131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B0AC7-5E82-DB46-A78A-84278587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8DCDA-0A90-B34C-945C-6C212C12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FC84-2F56-A44B-AF56-176FC9FD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855F-5E7F-7747-9162-AA251ABC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B8F90-DFA7-0D4E-A52A-0E31E00C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EB6D-39C6-B64A-AB55-B8D40577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4C560-77EF-5940-A779-BD1EA3B3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08E2-717A-7346-8B7F-F003ABC0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53A4-7860-E241-B0DD-EEBAED7D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C20EC-428C-9844-AB4A-6037EED08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31E4B-1570-EF41-801D-67B35B46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EC5F-40ED-7B4E-A731-19460BA6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25CEA-84DA-F848-A2E7-F286A3DC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1140-8FA8-D84E-B34D-F96B46E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DDC10-B82E-524D-9CA9-B833CD47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1FB81-B6A7-4247-93E1-DFDC313D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9C87-5F28-334B-B0DC-2D002086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B38A-A09E-A248-BA6E-701D9BCFEF9D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7A8A-786C-2A4F-BCF1-08D46400C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13E8-EEDF-E246-96F5-D15BD698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356E-494F-BC49-9E51-C02BE57E5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erisavani/eda-and-price-prediction-of-used-vehicles" TargetMode="External"/><Relationship Id="rId2" Type="http://schemas.openxmlformats.org/officeDocument/2006/relationships/hyperlink" Target="https://www.kaggle.com/vbmokin/used-cars-price-prediction-by-15-models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ustinreese/craigslist-carstrucks-dat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94FD-915E-964C-AED8-8332A652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2125906"/>
            <a:ext cx="4805996" cy="1297115"/>
          </a:xfrm>
        </p:spPr>
        <p:txBody>
          <a:bodyPr anchor="t">
            <a:normAutofit/>
          </a:bodyPr>
          <a:lstStyle/>
          <a:p>
            <a:pPr algn="l"/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Used Cars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255DD-9070-0944-A48E-CE6131913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1297115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Team 11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Xi Zhao</a:t>
            </a:r>
          </a:p>
          <a:p>
            <a:pPr algn="l"/>
            <a:r>
              <a:rPr lang="en-US" sz="1800">
                <a:solidFill>
                  <a:schemeClr val="tx2"/>
                </a:solidFill>
              </a:rPr>
              <a:t>Hanzhang Wang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6B0EE03-391B-43DE-B0C0-DD394C450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569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Descriptive Analysis - 5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F67AD-631E-E643-B5AB-9B0F17366460}"/>
              </a:ext>
            </a:extLst>
          </p:cNvPr>
          <p:cNvSpPr txBox="1"/>
          <p:nvPr/>
        </p:nvSpPr>
        <p:spPr>
          <a:xfrm>
            <a:off x="1179226" y="1358834"/>
            <a:ext cx="9649883" cy="7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From 2000 to 2020, Ford and Chevrolet both dominated the used car market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FA92353-812B-A149-B465-963C79742F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36" y="2425636"/>
            <a:ext cx="6815328" cy="4140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97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Descriptive Analysis - 6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F67AD-631E-E643-B5AB-9B0F17366460}"/>
              </a:ext>
            </a:extLst>
          </p:cNvPr>
          <p:cNvSpPr txBox="1"/>
          <p:nvPr/>
        </p:nvSpPr>
        <p:spPr>
          <a:xfrm>
            <a:off x="1179226" y="1239566"/>
            <a:ext cx="9649883" cy="7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Chevrolet, Pickup and Red cars are more expensive on average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BB7CDF-3C6A-404A-9339-D787B5B2C7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58" y="2098170"/>
            <a:ext cx="8031480" cy="4306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51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Descriptive Analysis - 7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F67AD-631E-E643-B5AB-9B0F17366460}"/>
              </a:ext>
            </a:extLst>
          </p:cNvPr>
          <p:cNvSpPr txBox="1"/>
          <p:nvPr/>
        </p:nvSpPr>
        <p:spPr>
          <a:xfrm>
            <a:off x="1179226" y="1239566"/>
            <a:ext cx="9649883" cy="7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For the top 5 manufacturers, used cars for sale posts were posted more from middle east and east coast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9816FB7-DE3F-2644-8EF9-1CD33910BF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02" y="2137768"/>
            <a:ext cx="7119730" cy="442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10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Correlation </a:t>
            </a:r>
            <a:r>
              <a:rPr lang="en-US" sz="3600">
                <a:solidFill>
                  <a:srgbClr val="44546A"/>
                </a:solidFill>
              </a:rPr>
              <a:t>Analysis-1 </a:t>
            </a:r>
            <a:endParaRPr lang="en-US" sz="3600" dirty="0">
              <a:solidFill>
                <a:srgbClr val="44546A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70051">
            <a:off x="-49632" y="4786029"/>
            <a:ext cx="4039723" cy="1894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8A0755-941B-4318-87C8-B743BF07B2B5}"/>
              </a:ext>
            </a:extLst>
          </p:cNvPr>
          <p:cNvSpPr txBox="1"/>
          <p:nvPr/>
        </p:nvSpPr>
        <p:spPr>
          <a:xfrm>
            <a:off x="1184786" y="1516626"/>
            <a:ext cx="63934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cs typeface="Calibri"/>
              </a:rPr>
              <a:t>Clean data for correlation analysis and further prediction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44546A"/>
                </a:solidFill>
                <a:cs typeface="Calibri"/>
              </a:rPr>
              <a:t>Drop useless columns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44546A"/>
                </a:solidFill>
                <a:cs typeface="Calibri"/>
              </a:rPr>
              <a:t>Check null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F0ABB-08A5-40F1-87B6-96358EC0F190}"/>
              </a:ext>
            </a:extLst>
          </p:cNvPr>
          <p:cNvSpPr txBox="1"/>
          <p:nvPr/>
        </p:nvSpPr>
        <p:spPr>
          <a:xfrm>
            <a:off x="7981334" y="1455174"/>
            <a:ext cx="387390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nsolas"/>
              </a:rPr>
              <a:t># of null value in columns</a:t>
            </a:r>
            <a:endParaRPr lang="en-US" dirty="0">
              <a:latin typeface="Consolas"/>
            </a:endParaRPr>
          </a:p>
          <a:p>
            <a:r>
              <a:rPr lang="en-US">
                <a:latin typeface="Consolas"/>
              </a:rPr>
              <a:t>region               0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price                0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year              1050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manufacturer     18220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model             4846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condition       192940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cylinders       171140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fuel              3237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odometer         55303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title_status      2577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transmission      2442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drive           134188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size            321348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type            112738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paint_color     140843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state                0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posting_date        28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dtype: int64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8C798-8B9C-4B86-9EE2-9958D38B75AD}"/>
              </a:ext>
            </a:extLst>
          </p:cNvPr>
          <p:cNvSpPr txBox="1"/>
          <p:nvPr/>
        </p:nvSpPr>
        <p:spPr>
          <a:xfrm>
            <a:off x="160082" y="3171209"/>
            <a:ext cx="76716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44546A"/>
                </a:solidFill>
                <a:ea typeface="+mn-lt"/>
                <a:cs typeface="+mn-lt"/>
              </a:rPr>
              <a:t>vehicles.drop</a:t>
            </a: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(['id', '</a:t>
            </a:r>
            <a:r>
              <a:rPr lang="en-US" dirty="0" err="1">
                <a:solidFill>
                  <a:srgbClr val="44546A"/>
                </a:solidFill>
                <a:ea typeface="+mn-lt"/>
                <a:cs typeface="+mn-lt"/>
              </a:rPr>
              <a:t>url</a:t>
            </a: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','</a:t>
            </a:r>
            <a:r>
              <a:rPr lang="en-US" dirty="0" err="1">
                <a:solidFill>
                  <a:srgbClr val="44546A"/>
                </a:solidFill>
                <a:ea typeface="+mn-lt"/>
                <a:cs typeface="+mn-lt"/>
              </a:rPr>
              <a:t>region_url</a:t>
            </a: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', 'VIN', '</a:t>
            </a:r>
            <a:r>
              <a:rPr lang="en-US" dirty="0" err="1">
                <a:solidFill>
                  <a:srgbClr val="44546A"/>
                </a:solidFill>
                <a:ea typeface="+mn-lt"/>
                <a:cs typeface="+mn-lt"/>
              </a:rPr>
              <a:t>image_url</a:t>
            </a: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', '</a:t>
            </a:r>
            <a:r>
              <a:rPr lang="en-US" dirty="0" err="1">
                <a:solidFill>
                  <a:srgbClr val="44546A"/>
                </a:solidFill>
                <a:ea typeface="+mn-lt"/>
                <a:cs typeface="+mn-lt"/>
              </a:rPr>
              <a:t>lat</a:t>
            </a: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', 'long', 'description'], axis=1, </a:t>
            </a:r>
            <a:r>
              <a:rPr lang="en-US" dirty="0" err="1">
                <a:solidFill>
                  <a:srgbClr val="44546A"/>
                </a:solidFill>
                <a:ea typeface="+mn-lt"/>
                <a:cs typeface="+mn-lt"/>
              </a:rPr>
              <a:t>inplace</a:t>
            </a: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=True)</a:t>
            </a:r>
            <a:endParaRPr 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3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973303-E8E4-44EC-85D3-D6B436D5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16" y="1242696"/>
            <a:ext cx="4304071" cy="52452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F87910-7946-4B30-933C-AE2541D08360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>
                <a:solidFill>
                  <a:srgbClr val="44546A"/>
                </a:solidFill>
              </a:rPr>
              <a:t>Correlation Analysis-2</a:t>
            </a:r>
            <a:endParaRPr lang="en-US" sz="3600" dirty="0">
              <a:solidFill>
                <a:srgbClr val="44546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ECC15-F1DB-4169-9714-D4B88D7F65E0}"/>
              </a:ext>
            </a:extLst>
          </p:cNvPr>
          <p:cNvSpPr txBox="1"/>
          <p:nvPr/>
        </p:nvSpPr>
        <p:spPr>
          <a:xfrm>
            <a:off x="1184789" y="1565785"/>
            <a:ext cx="42549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Sort columns based on their total null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Keep columns which have less than 40% of missing values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Cleaned remain rows with missing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5A1AC-DA83-3944-AA29-6E31CD43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0051">
            <a:off x="-49632" y="4786029"/>
            <a:ext cx="4039723" cy="1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BF386B-8AA6-499C-95C2-0F661B1AC99D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>
                <a:solidFill>
                  <a:srgbClr val="44546A"/>
                </a:solidFill>
              </a:rPr>
              <a:t>Correlation Analysis-3</a:t>
            </a:r>
            <a:endParaRPr lang="en-US" sz="3600" dirty="0">
              <a:solidFill>
                <a:srgbClr val="44546A"/>
              </a:solidFill>
            </a:endParaRP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B4CD57-AC1F-464A-8ACD-FD980490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05" y="1440490"/>
            <a:ext cx="4635909" cy="4642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D49DB-CCFE-411E-9C24-CC8135F91A85}"/>
              </a:ext>
            </a:extLst>
          </p:cNvPr>
          <p:cNvSpPr txBox="1"/>
          <p:nvPr/>
        </p:nvSpPr>
        <p:spPr>
          <a:xfrm>
            <a:off x="1184787" y="17132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</a:rPr>
              <a:t>Handle outliers</a:t>
            </a: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44546A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5342D-2340-6E4D-A0AB-F2A346CC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0051">
            <a:off x="-49632" y="4786029"/>
            <a:ext cx="4039723" cy="1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3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93DE36-5FE1-4CBC-B4BF-4BAE7EDA256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>
                <a:solidFill>
                  <a:srgbClr val="44546A"/>
                </a:solidFill>
              </a:rPr>
              <a:t>Correlation Analysis-4</a:t>
            </a:r>
            <a:endParaRPr lang="en-US" sz="3600" dirty="0">
              <a:solidFill>
                <a:srgbClr val="44546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3CA74-BF1F-443F-9478-167719E08DDB}"/>
              </a:ext>
            </a:extLst>
          </p:cNvPr>
          <p:cNvSpPr txBox="1"/>
          <p:nvPr/>
        </p:nvSpPr>
        <p:spPr>
          <a:xfrm>
            <a:off x="1135625" y="1664109"/>
            <a:ext cx="3234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</a:rPr>
              <a:t>Rescale column "Odometer"</a:t>
            </a:r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1201A0D-72D9-4D13-9CA1-4D94DC12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16" y="997591"/>
            <a:ext cx="4414682" cy="3867301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7D4442D-607E-4138-B530-56339283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" y="4915955"/>
            <a:ext cx="10916263" cy="16472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D55B24-CF4B-48AD-B31F-6FECAF45DFF3}"/>
              </a:ext>
            </a:extLst>
          </p:cNvPr>
          <p:cNvSpPr/>
          <p:nvPr/>
        </p:nvSpPr>
        <p:spPr>
          <a:xfrm>
            <a:off x="6592834" y="4921353"/>
            <a:ext cx="737421" cy="15731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569AF-C6F4-9F4E-8319-5781EF95F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52368">
            <a:off x="10200340" y="481685"/>
            <a:ext cx="2359664" cy="14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6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7243D8-F665-40F7-AC24-D8CFBD3FC6F3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>
                <a:solidFill>
                  <a:srgbClr val="44546A"/>
                </a:solidFill>
              </a:rPr>
              <a:t>Correlation Analysis-5</a:t>
            </a:r>
            <a:endParaRPr lang="en-US" sz="3600" dirty="0">
              <a:solidFill>
                <a:srgbClr val="4454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63E6D-5FCB-4268-8482-6A84708C286A}"/>
              </a:ext>
            </a:extLst>
          </p:cNvPr>
          <p:cNvSpPr txBox="1"/>
          <p:nvPr/>
        </p:nvSpPr>
        <p:spPr>
          <a:xfrm>
            <a:off x="1184788" y="1295399"/>
            <a:ext cx="71308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Predictors with respect to target(price) for general understanding.</a:t>
            </a:r>
            <a:endParaRPr lang="en-US" dirty="0">
              <a:solidFill>
                <a:srgbClr val="44546A"/>
              </a:solidFill>
              <a:cs typeface="Calibri" panose="020F0502020204030204"/>
            </a:endParaRP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56B8D2-BC1F-482E-85E6-5B1B8DBA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68" y="1710452"/>
            <a:ext cx="6024714" cy="5194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FCE6E-A6FE-3846-9951-70367D00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0322FC-E8D2-41C5-9E08-4C526785CC95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>
                <a:solidFill>
                  <a:srgbClr val="44546A"/>
                </a:solidFill>
              </a:rPr>
              <a:t>Correlation Analysis-6</a:t>
            </a:r>
            <a:endParaRPr lang="en-US" sz="3600" dirty="0">
              <a:solidFill>
                <a:srgbClr val="4454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6D8DF-76C2-4417-A2DF-813001A89085}"/>
              </a:ext>
            </a:extLst>
          </p:cNvPr>
          <p:cNvSpPr txBox="1"/>
          <p:nvPr/>
        </p:nvSpPr>
        <p:spPr>
          <a:xfrm>
            <a:off x="1184787" y="1319980"/>
            <a:ext cx="7696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Use Multiple Linear Regression to get the high relation features with price.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44546A"/>
              </a:solidFill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Filter Method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Backward Elimination Method</a:t>
            </a: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29CADA-05A0-47D6-B49E-DB856A68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36" y="3597058"/>
            <a:ext cx="5041490" cy="1359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89091-89C8-C441-8FD6-8C247A5F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5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0322FC-E8D2-41C5-9E08-4C526785CC95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44546A"/>
                </a:solidFill>
              </a:rPr>
              <a:t>Correlation Analysis-7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6D8DF-76C2-4417-A2DF-813001A89085}"/>
              </a:ext>
            </a:extLst>
          </p:cNvPr>
          <p:cNvSpPr txBox="1"/>
          <p:nvPr/>
        </p:nvSpPr>
        <p:spPr>
          <a:xfrm>
            <a:off x="1179226" y="2400782"/>
            <a:ext cx="38052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Top 5 features related to price:</a:t>
            </a:r>
            <a:r>
              <a:rPr lang="zh-CN" altLang="en-US" dirty="0">
                <a:solidFill>
                  <a:srgbClr val="44546A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year, cylinders,</a:t>
            </a:r>
            <a:r>
              <a:rPr lang="zh-CN" altLang="en-US" dirty="0">
                <a:solidFill>
                  <a:srgbClr val="44546A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transmission, drive, and odometer</a:t>
            </a:r>
            <a:endParaRPr lang="en-US" dirty="0">
              <a:solidFill>
                <a:srgbClr val="44546A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89091-89C8-C441-8FD6-8C247A5F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40206">
            <a:off x="-502250" y="4539775"/>
            <a:ext cx="2814862" cy="1716983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0C4770A-5959-48C0-AF49-6D1A584B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44" y="1034144"/>
            <a:ext cx="6508260" cy="57715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D7CCF0-4378-F440-8D3F-C022CCA8ADDA}"/>
              </a:ext>
            </a:extLst>
          </p:cNvPr>
          <p:cNvSpPr/>
          <p:nvPr/>
        </p:nvSpPr>
        <p:spPr>
          <a:xfrm>
            <a:off x="1179226" y="1885797"/>
            <a:ext cx="153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4546A"/>
                </a:solidFill>
                <a:cs typeface="Calibri"/>
              </a:rPr>
              <a:t>Filter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822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05D83-6261-484D-9EE8-54178850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DAE99-0C4D-D74D-AFBC-A95387B7F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Project Introduction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Dataset Description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Project Methodology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Results and Analysis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1914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0322FC-E8D2-41C5-9E08-4C526785CC95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44546A"/>
                </a:solidFill>
              </a:rPr>
              <a:t>Correlation Analysis-</a:t>
            </a:r>
            <a:r>
              <a:rPr lang="en-US" altLang="zh-CN" sz="3600" dirty="0">
                <a:solidFill>
                  <a:srgbClr val="44546A"/>
                </a:solidFill>
              </a:rPr>
              <a:t>8</a:t>
            </a:r>
            <a:endParaRPr lang="en-US" sz="3600" dirty="0">
              <a:solidFill>
                <a:srgbClr val="4454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6D8DF-76C2-4417-A2DF-813001A89085}"/>
              </a:ext>
            </a:extLst>
          </p:cNvPr>
          <p:cNvSpPr txBox="1"/>
          <p:nvPr/>
        </p:nvSpPr>
        <p:spPr>
          <a:xfrm>
            <a:off x="1179226" y="2400782"/>
            <a:ext cx="380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Feature's independency 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89091-89C8-C441-8FD6-8C247A5F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40206">
            <a:off x="-502250" y="4539775"/>
            <a:ext cx="2814862" cy="17169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D7CCF0-4378-F440-8D3F-C022CCA8ADDA}"/>
              </a:ext>
            </a:extLst>
          </p:cNvPr>
          <p:cNvSpPr/>
          <p:nvPr/>
        </p:nvSpPr>
        <p:spPr>
          <a:xfrm>
            <a:off x="1179226" y="1885797"/>
            <a:ext cx="153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4546A"/>
                </a:solidFill>
                <a:cs typeface="Calibri"/>
              </a:rPr>
              <a:t>Filter Method</a:t>
            </a:r>
            <a:endParaRPr lang="en-US" b="1" dirty="0"/>
          </a:p>
        </p:txBody>
      </p:sp>
      <p:pic>
        <p:nvPicPr>
          <p:cNvPr id="8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620B74E5-D375-CC40-8DBC-5C74D569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72" y="825433"/>
            <a:ext cx="503758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7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0322FC-E8D2-41C5-9E08-4C526785CC95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44546A"/>
                </a:solidFill>
              </a:rPr>
              <a:t>Correlation Analysis-</a:t>
            </a:r>
            <a:r>
              <a:rPr lang="en-US" altLang="zh-CN" sz="3600" dirty="0">
                <a:solidFill>
                  <a:srgbClr val="44546A"/>
                </a:solidFill>
              </a:rPr>
              <a:t>9</a:t>
            </a:r>
            <a:endParaRPr lang="en-US" sz="3600" dirty="0">
              <a:solidFill>
                <a:srgbClr val="4454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6D8DF-76C2-4417-A2DF-813001A89085}"/>
              </a:ext>
            </a:extLst>
          </p:cNvPr>
          <p:cNvSpPr txBox="1"/>
          <p:nvPr/>
        </p:nvSpPr>
        <p:spPr>
          <a:xfrm>
            <a:off x="1179226" y="2400782"/>
            <a:ext cx="38052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Feed all the possible features to the model at first.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Iteratively remove the worst performing features one by one till the overall performance of the model comes in acceptable range (0.05).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89091-89C8-C441-8FD6-8C247A5F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40206">
            <a:off x="-502250" y="4539775"/>
            <a:ext cx="2814862" cy="17169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D7CCF0-4378-F440-8D3F-C022CCA8ADDA}"/>
              </a:ext>
            </a:extLst>
          </p:cNvPr>
          <p:cNvSpPr/>
          <p:nvPr/>
        </p:nvSpPr>
        <p:spPr>
          <a:xfrm>
            <a:off x="1179226" y="1885797"/>
            <a:ext cx="2312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4546A"/>
                </a:solidFill>
                <a:cs typeface="Calibri"/>
              </a:rPr>
              <a:t>Backward Elimination </a:t>
            </a:r>
          </a:p>
        </p:txBody>
      </p:sp>
      <p:pic>
        <p:nvPicPr>
          <p:cNvPr id="7" name="Picture 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DEE2CC0-F951-A345-81F7-3DAD94BC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9" y="500984"/>
            <a:ext cx="5353357" cy="61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0322FC-E8D2-41C5-9E08-4C526785CC95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44546A"/>
                </a:solidFill>
              </a:rPr>
              <a:t>Correlation Analysis-</a:t>
            </a:r>
            <a:r>
              <a:rPr lang="en-US" altLang="zh-CN" sz="3600" dirty="0">
                <a:solidFill>
                  <a:srgbClr val="44546A"/>
                </a:solidFill>
              </a:rPr>
              <a:t>10</a:t>
            </a:r>
            <a:endParaRPr lang="en-US" sz="3600" dirty="0">
              <a:solidFill>
                <a:srgbClr val="4454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6D8DF-76C2-4417-A2DF-813001A89085}"/>
              </a:ext>
            </a:extLst>
          </p:cNvPr>
          <p:cNvSpPr txBox="1"/>
          <p:nvPr/>
        </p:nvSpPr>
        <p:spPr>
          <a:xfrm>
            <a:off x="1179226" y="2400782"/>
            <a:ext cx="380522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Kept eliminating features and fit model until maximum p values is below 0.05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Top 5 features related to price: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year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cylinders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transmission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drive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odometer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89091-89C8-C441-8FD6-8C247A5F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40206">
            <a:off x="-502250" y="4539775"/>
            <a:ext cx="2814862" cy="17169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D7CCF0-4378-F440-8D3F-C022CCA8ADDA}"/>
              </a:ext>
            </a:extLst>
          </p:cNvPr>
          <p:cNvSpPr/>
          <p:nvPr/>
        </p:nvSpPr>
        <p:spPr>
          <a:xfrm>
            <a:off x="1179226" y="1885797"/>
            <a:ext cx="2312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4546A"/>
                </a:solidFill>
                <a:cs typeface="Calibri"/>
              </a:rPr>
              <a:t>Backward Elimination </a:t>
            </a:r>
          </a:p>
        </p:txBody>
      </p:sp>
      <p:pic>
        <p:nvPicPr>
          <p:cNvPr id="8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32D490-E0F9-DF40-9B23-7BE2720F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50" y="2070463"/>
            <a:ext cx="7069393" cy="27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Predication by Machine Learning-1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AEA27-D5EE-480B-B310-784BD23682FC}"/>
              </a:ext>
            </a:extLst>
          </p:cNvPr>
          <p:cNvSpPr txBox="1"/>
          <p:nvPr/>
        </p:nvSpPr>
        <p:spPr>
          <a:xfrm>
            <a:off x="1184787" y="1602657"/>
            <a:ext cx="58034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Use Multiple Linear Regression Model for both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cs typeface="Calibri"/>
              </a:rPr>
              <a:t>The one with higher accuracy stands for MLR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4546A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ea typeface="+mn-lt"/>
                <a:cs typeface="+mn-lt"/>
              </a:rPr>
              <a:t>First, we used Filter Method of MLR model. </a:t>
            </a:r>
            <a:endParaRPr lang="en-US" dirty="0">
              <a:solidFill>
                <a:srgbClr val="44546A"/>
              </a:solidFill>
              <a:cs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F96A9E-4058-40D1-A991-3D7EF4A3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77" y="2993285"/>
            <a:ext cx="8200103" cy="19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>
                <a:solidFill>
                  <a:srgbClr val="44546A"/>
                </a:solidFill>
              </a:rPr>
              <a:t>Predication by Machine Learning-2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AEA27-D5EE-480B-B310-784BD23682FC}"/>
              </a:ext>
            </a:extLst>
          </p:cNvPr>
          <p:cNvSpPr txBox="1"/>
          <p:nvPr/>
        </p:nvSpPr>
        <p:spPr>
          <a:xfrm>
            <a:off x="1184787" y="1602657"/>
            <a:ext cx="5803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  <a:cs typeface="Calibri"/>
              </a:rPr>
              <a:t>Fit the model  (Filter Method)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D879B2-73BB-467F-B28B-3D6EFE03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68" y="2422683"/>
            <a:ext cx="5459361" cy="311876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3E5D113-3650-46A5-83AA-D131EC68A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335" y="2854160"/>
            <a:ext cx="5533103" cy="19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95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>
                <a:solidFill>
                  <a:srgbClr val="44546A"/>
                </a:solidFill>
              </a:rPr>
              <a:t>Predication by Machine Learning-3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AEA27-D5EE-480B-B310-784BD23682FC}"/>
              </a:ext>
            </a:extLst>
          </p:cNvPr>
          <p:cNvSpPr txBox="1"/>
          <p:nvPr/>
        </p:nvSpPr>
        <p:spPr>
          <a:xfrm>
            <a:off x="1184787" y="1602657"/>
            <a:ext cx="5803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4546A"/>
                </a:solidFill>
                <a:cs typeface="Calibri"/>
              </a:rPr>
              <a:t>Fit the model (Backward Elimination)</a:t>
            </a:r>
          </a:p>
        </p:txBody>
      </p:sp>
      <p:pic>
        <p:nvPicPr>
          <p:cNvPr id="4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771F5CC-14A0-44F7-8ED6-A01B8820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70" y="2325527"/>
            <a:ext cx="7708490" cy="2477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8BA3E-50B6-4AD1-8CF4-806EE05F681D}"/>
              </a:ext>
            </a:extLst>
          </p:cNvPr>
          <p:cNvSpPr txBox="1"/>
          <p:nvPr/>
        </p:nvSpPr>
        <p:spPr>
          <a:xfrm>
            <a:off x="1184787" y="5179141"/>
            <a:ext cx="87040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44546A"/>
                </a:solidFill>
                <a:ea typeface="+mn-lt"/>
                <a:cs typeface="+mn-lt"/>
              </a:rPr>
              <a:t>Backward Elimination method has slightly higher R</a:t>
            </a:r>
            <a:r>
              <a:rPr lang="en-US" baseline="30000">
                <a:solidFill>
                  <a:srgbClr val="44546A"/>
                </a:solidFill>
                <a:ea typeface="+mn-lt"/>
                <a:cs typeface="+mn-lt"/>
              </a:rPr>
              <a:t>2</a:t>
            </a:r>
            <a:r>
              <a:rPr lang="en-US">
                <a:solidFill>
                  <a:srgbClr val="44546A"/>
                </a:solidFill>
                <a:ea typeface="+mn-lt"/>
                <a:cs typeface="+mn-lt"/>
              </a:rPr>
              <a:t> score.</a:t>
            </a:r>
            <a:endParaRPr lang="en-US">
              <a:solidFill>
                <a:srgbClr val="44546A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44546A"/>
                </a:solidFill>
                <a:ea typeface="+mn-lt"/>
                <a:cs typeface="+mn-lt"/>
              </a:rPr>
              <a:t>We used results from Backward Elimination method to stand for the MLR model results. </a:t>
            </a:r>
            <a:endParaRPr lang="en-US">
              <a:solidFill>
                <a:srgbClr val="44546A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44546A"/>
                </a:solidFill>
                <a:ea typeface="+mn-lt"/>
                <a:cs typeface="+mn-lt"/>
              </a:rPr>
              <a:t>Top 5 features which have high relationship with price are year, manufacturer, cylinders, fuel, and odometer.</a:t>
            </a:r>
            <a:endParaRPr lang="en-US">
              <a:solidFill>
                <a:srgbClr val="44546A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351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>
                <a:solidFill>
                  <a:srgbClr val="44546A"/>
                </a:solidFill>
              </a:rPr>
              <a:t>Predication by Machine Learning-4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BAB4C-C269-4DAD-B59B-AEC506FF0820}"/>
              </a:ext>
            </a:extLst>
          </p:cNvPr>
          <p:cNvSpPr txBox="1"/>
          <p:nvPr/>
        </p:nvSpPr>
        <p:spPr>
          <a:xfrm>
            <a:off x="1184787" y="1356851"/>
            <a:ext cx="4586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4546A"/>
                </a:solidFill>
                <a:ea typeface="+mn-lt"/>
                <a:cs typeface="+mn-lt"/>
              </a:rPr>
              <a:t>Random Forest Model</a:t>
            </a:r>
          </a:p>
        </p:txBody>
      </p:sp>
      <p:pic>
        <p:nvPicPr>
          <p:cNvPr id="6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853794-84F5-4906-B08B-BF19EE99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23" y="2195121"/>
            <a:ext cx="6565490" cy="282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718933-A7FA-4A67-AF25-3D7074FF8E82}"/>
              </a:ext>
            </a:extLst>
          </p:cNvPr>
          <p:cNvSpPr txBox="1"/>
          <p:nvPr/>
        </p:nvSpPr>
        <p:spPr>
          <a:xfrm>
            <a:off x="1536597" y="5408048"/>
            <a:ext cx="81017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4546A"/>
                </a:solidFill>
                <a:ea typeface="+mn-lt"/>
                <a:cs typeface="+mn-lt"/>
              </a:rPr>
              <a:t>We can see that the R</a:t>
            </a:r>
            <a:r>
              <a:rPr lang="en-US" baseline="30000">
                <a:solidFill>
                  <a:srgbClr val="44546A"/>
                </a:solidFill>
                <a:ea typeface="+mn-lt"/>
                <a:cs typeface="+mn-lt"/>
              </a:rPr>
              <a:t>2</a:t>
            </a:r>
            <a:r>
              <a:rPr lang="en-US">
                <a:solidFill>
                  <a:srgbClr val="44546A"/>
                </a:solidFill>
                <a:ea typeface="+mn-lt"/>
                <a:cs typeface="+mn-lt"/>
              </a:rPr>
              <a:t> score of Random Forest is 0.84, while MLR model’s is 0.51. Therefore, Random Forest Model is the optimal model for the used car dataset.</a:t>
            </a:r>
          </a:p>
        </p:txBody>
      </p:sp>
    </p:spTree>
    <p:extLst>
      <p:ext uri="{BB962C8B-B14F-4D97-AF65-F5344CB8AC3E}">
        <p14:creationId xmlns:p14="http://schemas.microsoft.com/office/powerpoint/2010/main" val="2588925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62233-C4A9-0446-B2ED-F09DF6D61DAF}"/>
              </a:ext>
            </a:extLst>
          </p:cNvPr>
          <p:cNvSpPr txBox="1"/>
          <p:nvPr/>
        </p:nvSpPr>
        <p:spPr>
          <a:xfrm>
            <a:off x="838200" y="1472315"/>
            <a:ext cx="9833548" cy="50205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Rosenbaum, Eric. (2020,October 15). The used car boom is one of the hottest, and trickiest, coronavirus markets for consumers. https://</a:t>
            </a:r>
            <a:r>
              <a:rPr lang="en-US" sz="1600" dirty="0" err="1">
                <a:solidFill>
                  <a:schemeClr val="tx2"/>
                </a:solidFill>
              </a:rPr>
              <a:t>www.cnbc.com</a:t>
            </a:r>
            <a:r>
              <a:rPr lang="en-US" sz="1600" dirty="0">
                <a:solidFill>
                  <a:schemeClr val="tx2"/>
                </a:solidFill>
              </a:rPr>
              <a:t>/2020/10/15/used-car-boom-is-one-of-hottest-coronavirus-markets-for-consumers.html 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</a:rPr>
              <a:t>JeongBin_Park</a:t>
            </a:r>
            <a:r>
              <a:rPr lang="en-US" sz="1600" dirty="0">
                <a:solidFill>
                  <a:schemeClr val="tx2"/>
                </a:solidFill>
              </a:rPr>
              <a:t>. (2021, March). </a:t>
            </a:r>
            <a:r>
              <a:rPr lang="en-US" sz="1600" dirty="0" err="1">
                <a:solidFill>
                  <a:schemeClr val="tx2"/>
                </a:solidFill>
              </a:rPr>
              <a:t>Craigslist_Car</a:t>
            </a:r>
            <a:r>
              <a:rPr lang="en-US" sz="1600" dirty="0">
                <a:solidFill>
                  <a:schemeClr val="tx2"/>
                </a:solidFill>
              </a:rPr>
              <a:t> Data Analysis. https://</a:t>
            </a:r>
            <a:r>
              <a:rPr lang="en-US" sz="1600" dirty="0" err="1">
                <a:solidFill>
                  <a:schemeClr val="tx2"/>
                </a:solidFill>
              </a:rPr>
              <a:t>www.kaggle.com</a:t>
            </a:r>
            <a:r>
              <a:rPr lang="en-US" sz="1600" dirty="0">
                <a:solidFill>
                  <a:schemeClr val="tx2"/>
                </a:solidFill>
              </a:rPr>
              <a:t>/</a:t>
            </a:r>
            <a:r>
              <a:rPr lang="en-US" sz="1600" dirty="0" err="1">
                <a:solidFill>
                  <a:schemeClr val="tx2"/>
                </a:solidFill>
              </a:rPr>
              <a:t>jeongbinpark</a:t>
            </a:r>
            <a:r>
              <a:rPr lang="en-US" sz="1600" dirty="0">
                <a:solidFill>
                  <a:schemeClr val="tx2"/>
                </a:solidFill>
              </a:rPr>
              <a:t>/craigslist-car-data-analysis/data#1.Data-setting 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Deep Shah. (2020, November). Used Cars EDA. https://</a:t>
            </a:r>
            <a:r>
              <a:rPr lang="en-US" sz="1600" dirty="0" err="1">
                <a:solidFill>
                  <a:schemeClr val="tx2"/>
                </a:solidFill>
              </a:rPr>
              <a:t>www.kaggle.com</a:t>
            </a:r>
            <a:r>
              <a:rPr lang="en-US" sz="1600" dirty="0">
                <a:solidFill>
                  <a:schemeClr val="tx2"/>
                </a:solidFill>
              </a:rPr>
              <a:t>/deepshah16/used-cars-</a:t>
            </a:r>
            <a:r>
              <a:rPr lang="en-US" sz="1600" dirty="0" err="1">
                <a:solidFill>
                  <a:schemeClr val="tx2"/>
                </a:solidFill>
              </a:rPr>
              <a:t>eda</a:t>
            </a:r>
            <a:r>
              <a:rPr lang="en-US" sz="1600" dirty="0">
                <a:solidFill>
                  <a:schemeClr val="tx2"/>
                </a:solidFill>
              </a:rPr>
              <a:t> 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</a:rPr>
              <a:t>Nurlaida</a:t>
            </a:r>
            <a:r>
              <a:rPr lang="en-US" sz="1600" dirty="0">
                <a:solidFill>
                  <a:schemeClr val="tx2"/>
                </a:solidFill>
              </a:rPr>
              <a:t>. (2021, April). Exploratory Data Analysis. https://</a:t>
            </a:r>
            <a:r>
              <a:rPr lang="en-US" sz="1600" dirty="0" err="1">
                <a:solidFill>
                  <a:schemeClr val="tx2"/>
                </a:solidFill>
              </a:rPr>
              <a:t>www.kaggle.com</a:t>
            </a:r>
            <a:r>
              <a:rPr lang="en-US" sz="1600" dirty="0">
                <a:solidFill>
                  <a:schemeClr val="tx2"/>
                </a:solidFill>
              </a:rPr>
              <a:t>/</a:t>
            </a:r>
            <a:r>
              <a:rPr lang="en-US" sz="1600" dirty="0" err="1">
                <a:solidFill>
                  <a:schemeClr val="tx2"/>
                </a:solidFill>
              </a:rPr>
              <a:t>ideayahya</a:t>
            </a:r>
            <a:r>
              <a:rPr lang="en-US" sz="1600" dirty="0">
                <a:solidFill>
                  <a:schemeClr val="tx2"/>
                </a:solidFill>
              </a:rPr>
              <a:t>/exploratory-data-analysis-framework-created 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</a:rPr>
              <a:t>Vitalii</a:t>
            </a:r>
            <a:r>
              <a:rPr lang="en-US" sz="1600" dirty="0">
                <a:solidFill>
                  <a:schemeClr val="tx2"/>
                </a:solidFill>
              </a:rPr>
              <a:t> </a:t>
            </a:r>
            <a:r>
              <a:rPr lang="en-US" sz="1600" dirty="0" err="1">
                <a:solidFill>
                  <a:schemeClr val="tx2"/>
                </a:solidFill>
              </a:rPr>
              <a:t>Mokin</a:t>
            </a:r>
            <a:r>
              <a:rPr lang="en-US" sz="1600" dirty="0">
                <a:solidFill>
                  <a:schemeClr val="tx2"/>
                </a:solidFill>
              </a:rPr>
              <a:t> (2020, April). Used Cars Price Prediction by 15 models. https://www.kaggle.com/vbmokin/used-cars-price-prediction-by-15-models</a:t>
            </a:r>
            <a:endParaRPr lang="en-US" sz="1600" dirty="0">
              <a:solidFill>
                <a:schemeClr val="tx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</a:rPr>
              <a:t>Aneri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Savani</a:t>
            </a:r>
            <a:r>
              <a:rPr lang="en-US" sz="1600" dirty="0">
                <a:solidFill>
                  <a:schemeClr val="tx2"/>
                </a:solidFill>
              </a:rPr>
              <a:t> (2020, October). EDA and price prediction of used vehicles. https://www.kaggle.com/anerisavani/eda-and-price-prediction-of-used-vehicles</a:t>
            </a:r>
            <a:endParaRPr lang="en-US" sz="1600" dirty="0">
              <a:solidFill>
                <a:schemeClr val="tx2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0FEE77-0750-0C45-9A38-6AE12DC9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4546A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3822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5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7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5" name="Group 39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56" name="Freeform: Shape 40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1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42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43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45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61" name="Freeform: Shape 46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47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48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4ECEC31A-319C-1C41-A09E-1853AE3A08FC}"/>
              </a:ext>
            </a:extLst>
          </p:cNvPr>
          <p:cNvSpPr txBox="1">
            <a:spLocks/>
          </p:cNvSpPr>
          <p:nvPr/>
        </p:nvSpPr>
        <p:spPr>
          <a:xfrm>
            <a:off x="804672" y="1055098"/>
            <a:ext cx="5760719" cy="47478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229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B243-449B-FF40-81FD-132C81AF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Introduction</a:t>
            </a: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6" name="Freeform: Shape 26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7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8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29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F62233-C4A9-0446-B2ED-F09DF6D61DAF}"/>
              </a:ext>
            </a:extLst>
          </p:cNvPr>
          <p:cNvSpPr txBox="1"/>
          <p:nvPr/>
        </p:nvSpPr>
        <p:spPr>
          <a:xfrm>
            <a:off x="1179226" y="3049325"/>
            <a:ext cx="9833548" cy="294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Background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Covid-19 pandemic has led to an increase in used car sales as people avoid mass public transportation 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People are more sensitive to vehicles cost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Motivations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better understanding of the used cars market is crucial for the whole autos industry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Goals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To have a full picture of the used car market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To find out the correlation of car features and the price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To develop a healthy and powerful used car price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10162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B243-449B-FF40-81FD-132C81AF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6" name="Freeform: Shape 26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7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8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29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F62233-C4A9-0446-B2ED-F09DF6D61DAF}"/>
              </a:ext>
            </a:extLst>
          </p:cNvPr>
          <p:cNvSpPr txBox="1"/>
          <p:nvPr/>
        </p:nvSpPr>
        <p:spPr>
          <a:xfrm>
            <a:off x="1179226" y="3049325"/>
            <a:ext cx="9833548" cy="294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This dataset contains every used vehicle entry within the United States between October 2020 to December 2020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data has all relevant information on car sales including columns like price, condition, manufacturer, latitude/longitude, and 18 other categories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All the tabulated information of used vehicles for sale are from Craigslist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link: </a:t>
            </a:r>
            <a:r>
              <a:rPr lang="en-US" sz="1600" dirty="0">
                <a:solidFill>
                  <a:schemeClr val="tx2"/>
                </a:solidFill>
                <a:hlinkClick r:id="rId2"/>
              </a:rPr>
              <a:t>https://www.kaggle.com/austinreese/craigslist-carstrucks-data</a:t>
            </a:r>
            <a:endParaRPr lang="en-US" sz="1600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tx2"/>
                </a:solidFill>
              </a:rPr>
              <a:t>Project Methodology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6B8063-870F-AD43-B505-7560D7DFE2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256970"/>
              </p:ext>
            </p:extLst>
          </p:nvPr>
        </p:nvGraphicFramePr>
        <p:xfrm>
          <a:off x="4767946" y="1508626"/>
          <a:ext cx="5590903" cy="156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E2C50C-4AD8-F14D-9A97-FDA240C10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488074"/>
              </p:ext>
            </p:extLst>
          </p:nvPr>
        </p:nvGraphicFramePr>
        <p:xfrm>
          <a:off x="4767945" y="3174592"/>
          <a:ext cx="5590903" cy="156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87C6A7-D759-8641-978A-22A605613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002989"/>
              </p:ext>
            </p:extLst>
          </p:nvPr>
        </p:nvGraphicFramePr>
        <p:xfrm>
          <a:off x="4767945" y="4855705"/>
          <a:ext cx="5590903" cy="156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8952D-A1BF-DF47-B110-0A8C323D7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591791"/>
              </p:ext>
            </p:extLst>
          </p:nvPr>
        </p:nvGraphicFramePr>
        <p:xfrm>
          <a:off x="1092430" y="1650865"/>
          <a:ext cx="2761116" cy="452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05AF320F-7BBF-0749-8695-123A0FC2A7CC}"/>
              </a:ext>
            </a:extLst>
          </p:cNvPr>
          <p:cNvSpPr/>
          <p:nvPr/>
        </p:nvSpPr>
        <p:spPr>
          <a:xfrm rot="5400000">
            <a:off x="3728801" y="2110501"/>
            <a:ext cx="803514" cy="22395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1F01B98E-A91A-2F49-8CE5-367BB11AEB61}"/>
              </a:ext>
            </a:extLst>
          </p:cNvPr>
          <p:cNvSpPr/>
          <p:nvPr/>
        </p:nvSpPr>
        <p:spPr>
          <a:xfrm rot="5400000">
            <a:off x="3738672" y="3815801"/>
            <a:ext cx="803514" cy="22395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6857EAE-8ED7-6D45-8C9E-03F871DE88FA}"/>
              </a:ext>
            </a:extLst>
          </p:cNvPr>
          <p:cNvSpPr/>
          <p:nvPr/>
        </p:nvSpPr>
        <p:spPr>
          <a:xfrm rot="5400000">
            <a:off x="3694400" y="5496914"/>
            <a:ext cx="803514" cy="22395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Descriptive Analysis - 1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1501C90-139D-4247-B0F5-362E01D635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25" y="2372788"/>
            <a:ext cx="6793684" cy="3944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F67AD-631E-E643-B5AB-9B0F17366460}"/>
              </a:ext>
            </a:extLst>
          </p:cNvPr>
          <p:cNvSpPr txBox="1"/>
          <p:nvPr/>
        </p:nvSpPr>
        <p:spPr>
          <a:xfrm>
            <a:off x="1179226" y="1358834"/>
            <a:ext cx="9649883" cy="73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People tend to sell their cars after using 5 to 10 years</a:t>
            </a:r>
          </a:p>
        </p:txBody>
      </p:sp>
    </p:spTree>
    <p:extLst>
      <p:ext uri="{BB962C8B-B14F-4D97-AF65-F5344CB8AC3E}">
        <p14:creationId xmlns:p14="http://schemas.microsoft.com/office/powerpoint/2010/main" val="137264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3881F6E-7BE5-564D-9B38-6758A0BCDC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97" y="1447369"/>
            <a:ext cx="7809032" cy="48982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Descriptive Analysis - 2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15153">
            <a:off x="-301770" y="4652367"/>
            <a:ext cx="2814862" cy="1716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F67AD-631E-E643-B5AB-9B0F17366460}"/>
              </a:ext>
            </a:extLst>
          </p:cNvPr>
          <p:cNvSpPr txBox="1"/>
          <p:nvPr/>
        </p:nvSpPr>
        <p:spPr>
          <a:xfrm>
            <a:off x="1179226" y="1881945"/>
            <a:ext cx="3029571" cy="4035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 5 manufacturers are Ford, Chevrolet, Toyota, Honda, and Nissan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 5 car types are sedan, SUV, and truck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 5 car models are f-150, Silverado 1500, 1500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 6 car colors are white, black, silver, grey, blue, and red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Descriptive Analysis - 3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F67AD-631E-E643-B5AB-9B0F17366460}"/>
              </a:ext>
            </a:extLst>
          </p:cNvPr>
          <p:cNvSpPr txBox="1"/>
          <p:nvPr/>
        </p:nvSpPr>
        <p:spPr>
          <a:xfrm>
            <a:off x="1179226" y="1201782"/>
            <a:ext cx="9649883" cy="896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Ford truck, Chevrolet truck, Ford SUV, Chevrolet SUV, Jeep SUV, and Toyota sedan are top posted used cars for sale</a:t>
            </a:r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03E52079-4507-A442-8300-8CB3A8A96A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97" y="2098170"/>
            <a:ext cx="7143206" cy="4549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12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557-EDAA-4742-B579-D5688DA45C54}"/>
              </a:ext>
            </a:extLst>
          </p:cNvPr>
          <p:cNvSpPr txBox="1">
            <a:spLocks/>
          </p:cNvSpPr>
          <p:nvPr/>
        </p:nvSpPr>
        <p:spPr>
          <a:xfrm>
            <a:off x="1179226" y="292032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44546A"/>
                </a:solidFill>
              </a:rPr>
              <a:t>Descriptive Analysis - 4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606FE-34CA-864D-9B15-3FD9224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15153">
            <a:off x="9882558" y="596498"/>
            <a:ext cx="2814862" cy="1716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6F67AD-631E-E643-B5AB-9B0F17366460}"/>
              </a:ext>
            </a:extLst>
          </p:cNvPr>
          <p:cNvSpPr txBox="1"/>
          <p:nvPr/>
        </p:nvSpPr>
        <p:spPr>
          <a:xfrm>
            <a:off x="1179226" y="1019199"/>
            <a:ext cx="9649883" cy="133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Ford has the most posted used cars for sale between 2012 and 2018. And Chevrolet also has a lot of posts from 2011 to 2014</a:t>
            </a:r>
          </a:p>
        </p:txBody>
      </p:sp>
      <p:pic>
        <p:nvPicPr>
          <p:cNvPr id="7" name="Picture 6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284D43F-B627-3F42-B680-897BCDC9AD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11" y="2086001"/>
            <a:ext cx="7469777" cy="4864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3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982</Words>
  <Application>Microsoft Macintosh PowerPoint</Application>
  <PresentationFormat>Widescreen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 Used Cars Analysis</vt:lpstr>
      <vt:lpstr>Agenda</vt:lpstr>
      <vt:lpstr>Project Introduction</vt:lpstr>
      <vt:lpstr>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 Zhao</dc:creator>
  <cp:lastModifiedBy>Xi Zhao</cp:lastModifiedBy>
  <cp:revision>5</cp:revision>
  <dcterms:created xsi:type="dcterms:W3CDTF">2021-04-15T22:20:47Z</dcterms:created>
  <dcterms:modified xsi:type="dcterms:W3CDTF">2021-04-18T19:45:11Z</dcterms:modified>
</cp:coreProperties>
</file>