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Sanchez" charset="1" panose="02000000000000000000"/>
      <p:regular r:id="rId14"/>
    </p:embeddedFont>
    <p:embeddedFont>
      <p:font typeface="Sanchez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Drukaatie Burti" charset="1" panose="03080602030402030204"/>
      <p:regular r:id="rId20"/>
    </p:embeddedFont>
    <p:embeddedFont>
      <p:font typeface="Drukaatie Burti Bold" charset="1" panose="0308070204040203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10415" y="-2569279"/>
            <a:ext cx="4229887" cy="4229887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7333643" y="963216"/>
            <a:ext cx="1490428" cy="632121"/>
            <a:chOff x="0" y="0"/>
            <a:chExt cx="2527300" cy="10718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829834" y="4007853"/>
            <a:ext cx="12628333" cy="4777016"/>
            <a:chOff x="0" y="0"/>
            <a:chExt cx="16837777" cy="63693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6837777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BF1EF"/>
                  </a:solidFill>
                  <a:latin typeface="Sanchez"/>
                </a:rPr>
                <a:t>WORKSHOP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85697"/>
              <a:ext cx="16837777" cy="3928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0"/>
                </a:lnSpc>
              </a:pPr>
              <a:r>
                <a:rPr lang="en-US" spc="-330" sz="11000">
                  <a:solidFill>
                    <a:srgbClr val="B175FF"/>
                  </a:solidFill>
                  <a:latin typeface="Drukaatie Burti"/>
                </a:rPr>
                <a:t>MODELAGEM DE DADOS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47054"/>
              <a:ext cx="16837777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FBF1EF"/>
                  </a:solidFill>
                  <a:latin typeface="Sanchez"/>
                </a:rPr>
                <a:t>Ane e Matheus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668528" y="8626392"/>
            <a:ext cx="4229887" cy="4229887"/>
            <a:chOff x="0" y="0"/>
            <a:chExt cx="2787650" cy="27876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-536071" y="8691663"/>
            <a:ext cx="1490428" cy="632121"/>
            <a:chOff x="0" y="0"/>
            <a:chExt cx="2527300" cy="107188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45120" y="1595337"/>
            <a:ext cx="1997760" cy="2193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63287" y="-593415"/>
            <a:ext cx="19392900" cy="3914037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605043"/>
            <a:ext cx="13283037" cy="2171290"/>
            <a:chOff x="0" y="0"/>
            <a:chExt cx="17710717" cy="28950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7032"/>
              <a:ext cx="17710717" cy="1945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92"/>
                </a:lnSpc>
              </a:pPr>
              <a:r>
                <a:rPr lang="en-US" sz="5175">
                  <a:solidFill>
                    <a:srgbClr val="2D1674"/>
                  </a:solidFill>
                  <a:latin typeface="Sanchez"/>
                </a:rPr>
                <a:t>ETAPAS PARA O DESENVOLVIMENTO DE UM BANCO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0492"/>
              <a:ext cx="17710717" cy="57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5"/>
                </a:lnSpc>
              </a:pPr>
              <a:r>
                <a:rPr lang="en-US" sz="3125">
                  <a:solidFill>
                    <a:srgbClr val="B175FF"/>
                  </a:solidFill>
                  <a:latin typeface="Glacial Indifference Bold"/>
                </a:rPr>
                <a:t>AS PRINCIPAIS ETAPAS: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1185628" y="6718874"/>
            <a:ext cx="20659255" cy="51502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028700" y="6473201"/>
            <a:ext cx="3088850" cy="3298923"/>
            <a:chOff x="0" y="0"/>
            <a:chExt cx="4118467" cy="439856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46084"/>
              <a:ext cx="4118467" cy="160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pc="330" sz="2625">
                  <a:solidFill>
                    <a:srgbClr val="FBF1EF"/>
                  </a:solidFill>
                  <a:latin typeface="Glacial Indifference"/>
                </a:rPr>
                <a:t>ESPECIFICAÇÃO E ANÁLISE DE REQUISITOS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131826"/>
              <a:ext cx="4118467" cy="104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Os requisitos são documentados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663001" y="0"/>
              <a:ext cx="792466" cy="792466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4314137" y="4517225"/>
            <a:ext cx="3088850" cy="2550325"/>
            <a:chOff x="0" y="0"/>
            <a:chExt cx="4118467" cy="340043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55710"/>
              <a:ext cx="4118467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pc="330" sz="2625">
                  <a:solidFill>
                    <a:srgbClr val="FBF1EF"/>
                  </a:solidFill>
                  <a:latin typeface="Glacial Indifference"/>
                </a:rPr>
                <a:t>PROJETO CONCEITUAL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3531"/>
              <a:ext cx="4118467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Baseado nos requistitos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1663001" y="2607967"/>
              <a:ext cx="792466" cy="792466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7599575" y="6473201"/>
            <a:ext cx="3088850" cy="2895511"/>
            <a:chOff x="0" y="0"/>
            <a:chExt cx="4118467" cy="386068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346084"/>
              <a:ext cx="4118467" cy="1101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"/>
                </a:rPr>
                <a:t>PROCESSO LÓGICO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593943"/>
              <a:ext cx="4118467" cy="104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Expresso em um modelo de dados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1663001" y="0"/>
              <a:ext cx="792466" cy="792466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0">
            <a:off x="10885012" y="3720487"/>
            <a:ext cx="3088850" cy="3347063"/>
            <a:chOff x="0" y="0"/>
            <a:chExt cx="4118467" cy="446275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992628"/>
              <a:ext cx="4118467" cy="1101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"/>
                </a:rPr>
                <a:t>PROJETO FÍSICO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63531"/>
              <a:ext cx="4118467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Especificações para armazenar e acessar o banco de dados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1663001" y="3670285"/>
              <a:ext cx="792466" cy="792466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27" id="27"/>
          <p:cNvGrpSpPr/>
          <p:nvPr/>
        </p:nvGrpSpPr>
        <p:grpSpPr>
          <a:xfrm rot="0">
            <a:off x="14170450" y="6518359"/>
            <a:ext cx="3088850" cy="3255446"/>
            <a:chOff x="0" y="0"/>
            <a:chExt cx="4118467" cy="434059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285873"/>
              <a:ext cx="4118467" cy="1101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"/>
                </a:rPr>
                <a:t>PROJETO FÍSICO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2540456"/>
              <a:ext cx="4118467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Implementação do BD, inserção de dados reais e manutenção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1663001" y="0"/>
              <a:ext cx="792466" cy="792466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5778382" y="-979437"/>
            <a:ext cx="3051232" cy="3051232"/>
            <a:chOff x="0" y="0"/>
            <a:chExt cx="2787650" cy="278765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5449591" y="1117078"/>
            <a:ext cx="1352467" cy="573609"/>
            <a:chOff x="0" y="0"/>
            <a:chExt cx="2527300" cy="1071880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2D1674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06473" y="-822015"/>
            <a:ext cx="19491110" cy="4142637"/>
          </a:xfrm>
          <a:prstGeom prst="rect">
            <a:avLst/>
          </a:prstGeom>
          <a:solidFill>
            <a:srgbClr val="FBF1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645241" y="1390650"/>
            <a:ext cx="96140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50"/>
              </a:lnSpc>
            </a:pPr>
            <a:r>
              <a:rPr lang="en-US" sz="4500">
                <a:solidFill>
                  <a:srgbClr val="2D1674"/>
                </a:solidFill>
                <a:latin typeface="Sanchez"/>
              </a:rPr>
              <a:t>Elementos da modelagem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33684" y="7732684"/>
            <a:ext cx="3051232" cy="3051232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4442243"/>
            <a:ext cx="3621389" cy="4816057"/>
          </a:xfrm>
          <a:prstGeom prst="rect">
            <a:avLst/>
          </a:prstGeom>
          <a:solidFill>
            <a:srgbClr val="FBF1EF"/>
          </a:solidFill>
        </p:spPr>
      </p:sp>
      <p:sp>
        <p:nvSpPr>
          <p:cNvPr name="AutoShape 7" id="7"/>
          <p:cNvSpPr/>
          <p:nvPr/>
        </p:nvSpPr>
        <p:spPr>
          <a:xfrm rot="0">
            <a:off x="5231770" y="4442243"/>
            <a:ext cx="3621389" cy="4816057"/>
          </a:xfrm>
          <a:prstGeom prst="rect">
            <a:avLst/>
          </a:prstGeom>
          <a:solidFill>
            <a:srgbClr val="FBF1EF"/>
          </a:solidFill>
        </p:spPr>
      </p:sp>
      <p:sp>
        <p:nvSpPr>
          <p:cNvPr name="AutoShape 8" id="8"/>
          <p:cNvSpPr/>
          <p:nvPr/>
        </p:nvSpPr>
        <p:spPr>
          <a:xfrm rot="0">
            <a:off x="9434841" y="4442243"/>
            <a:ext cx="3621389" cy="4816057"/>
          </a:xfrm>
          <a:prstGeom prst="rect">
            <a:avLst/>
          </a:prstGeom>
          <a:solidFill>
            <a:srgbClr val="FBF1EF"/>
          </a:solidFill>
        </p:spPr>
      </p:sp>
      <p:sp>
        <p:nvSpPr>
          <p:cNvPr name="AutoShape 9" id="9"/>
          <p:cNvSpPr/>
          <p:nvPr/>
        </p:nvSpPr>
        <p:spPr>
          <a:xfrm rot="0">
            <a:off x="13637911" y="4442243"/>
            <a:ext cx="3621389" cy="4816057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492351" y="4906668"/>
            <a:ext cx="2694087" cy="3803605"/>
            <a:chOff x="0" y="0"/>
            <a:chExt cx="3592116" cy="507147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359211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ENTIDADE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40293"/>
              <a:ext cx="3592116" cy="3179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É a tabela de um banco de dados. É um conjunto de informações sobre determinado conceito do sistema. 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1360102" y="818031"/>
              <a:ext cx="871913" cy="369796"/>
              <a:chOff x="0" y="0"/>
              <a:chExt cx="2527300" cy="107188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2527300" cy="1071880"/>
              </a:xfrm>
              <a:custGeom>
                <a:avLst/>
                <a:gdLst/>
                <a:ahLst/>
                <a:cxnLst/>
                <a:rect r="r" b="b" t="t" l="l"/>
                <a:pathLst>
                  <a:path h="1071880" w="2527300">
                    <a:moveTo>
                      <a:pt x="260350" y="1071880"/>
                    </a:moveTo>
                    <a:lnTo>
                      <a:pt x="0" y="914400"/>
                    </a:lnTo>
                    <a:lnTo>
                      <a:pt x="524510" y="48260"/>
                    </a:lnTo>
                    <a:lnTo>
                      <a:pt x="941070" y="516890"/>
                    </a:lnTo>
                    <a:lnTo>
                      <a:pt x="1245870" y="0"/>
                    </a:lnTo>
                    <a:lnTo>
                      <a:pt x="1604010" y="500380"/>
                    </a:lnTo>
                    <a:lnTo>
                      <a:pt x="1941830" y="15240"/>
                    </a:lnTo>
                    <a:lnTo>
                      <a:pt x="2527300" y="787400"/>
                    </a:lnTo>
                    <a:lnTo>
                      <a:pt x="2284730" y="971550"/>
                    </a:lnTo>
                    <a:lnTo>
                      <a:pt x="1951990" y="533400"/>
                    </a:lnTo>
                    <a:lnTo>
                      <a:pt x="1607820" y="1028700"/>
                    </a:lnTo>
                    <a:lnTo>
                      <a:pt x="1271270" y="557530"/>
                    </a:lnTo>
                    <a:lnTo>
                      <a:pt x="990600" y="1031240"/>
                    </a:lnTo>
                    <a:lnTo>
                      <a:pt x="571500" y="560070"/>
                    </a:ln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5695421" y="4906668"/>
            <a:ext cx="2694087" cy="3003505"/>
            <a:chOff x="0" y="0"/>
            <a:chExt cx="3592116" cy="400467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359211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ATRIBUTO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40293"/>
              <a:ext cx="3592116" cy="21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Um elemento da tabela, ou seja, é um campo. É como uma variável</a:t>
              </a:r>
            </a:p>
          </p:txBody>
        </p: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360102" y="818031"/>
              <a:ext cx="871913" cy="369796"/>
              <a:chOff x="0" y="0"/>
              <a:chExt cx="2527300" cy="107188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527300" cy="1071880"/>
              </a:xfrm>
              <a:custGeom>
                <a:avLst/>
                <a:gdLst/>
                <a:ahLst/>
                <a:cxnLst/>
                <a:rect r="r" b="b" t="t" l="l"/>
                <a:pathLst>
                  <a:path h="1071880" w="2527300">
                    <a:moveTo>
                      <a:pt x="260350" y="1071880"/>
                    </a:moveTo>
                    <a:lnTo>
                      <a:pt x="0" y="914400"/>
                    </a:lnTo>
                    <a:lnTo>
                      <a:pt x="524510" y="48260"/>
                    </a:lnTo>
                    <a:lnTo>
                      <a:pt x="941070" y="516890"/>
                    </a:lnTo>
                    <a:lnTo>
                      <a:pt x="1245870" y="0"/>
                    </a:lnTo>
                    <a:lnTo>
                      <a:pt x="1604010" y="500380"/>
                    </a:lnTo>
                    <a:lnTo>
                      <a:pt x="1941830" y="15240"/>
                    </a:lnTo>
                    <a:lnTo>
                      <a:pt x="2527300" y="787400"/>
                    </a:lnTo>
                    <a:lnTo>
                      <a:pt x="2284730" y="971550"/>
                    </a:lnTo>
                    <a:lnTo>
                      <a:pt x="1951990" y="533400"/>
                    </a:lnTo>
                    <a:lnTo>
                      <a:pt x="1607820" y="1028700"/>
                    </a:lnTo>
                    <a:lnTo>
                      <a:pt x="1271270" y="557530"/>
                    </a:lnTo>
                    <a:lnTo>
                      <a:pt x="990600" y="1031240"/>
                    </a:lnTo>
                    <a:lnTo>
                      <a:pt x="571500" y="560070"/>
                    </a:ln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9898492" y="4906668"/>
            <a:ext cx="2694087" cy="3808087"/>
            <a:chOff x="0" y="0"/>
            <a:chExt cx="3592116" cy="507745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3592116" cy="1101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RELACIONA-MENTO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979670"/>
              <a:ext cx="3592116" cy="264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São associações entre tabelas. Conexões são sempre formadas pelas foreign keys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360102" y="1357408"/>
              <a:ext cx="871913" cy="369796"/>
              <a:chOff x="0" y="0"/>
              <a:chExt cx="2527300" cy="107188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2527300" cy="1071880"/>
              </a:xfrm>
              <a:custGeom>
                <a:avLst/>
                <a:gdLst/>
                <a:ahLst/>
                <a:cxnLst/>
                <a:rect r="r" b="b" t="t" l="l"/>
                <a:pathLst>
                  <a:path h="1071880" w="2527300">
                    <a:moveTo>
                      <a:pt x="260350" y="1071880"/>
                    </a:moveTo>
                    <a:lnTo>
                      <a:pt x="0" y="914400"/>
                    </a:lnTo>
                    <a:lnTo>
                      <a:pt x="524510" y="48260"/>
                    </a:lnTo>
                    <a:lnTo>
                      <a:pt x="941070" y="516890"/>
                    </a:lnTo>
                    <a:lnTo>
                      <a:pt x="1245870" y="0"/>
                    </a:lnTo>
                    <a:lnTo>
                      <a:pt x="1604010" y="500380"/>
                    </a:lnTo>
                    <a:lnTo>
                      <a:pt x="1941830" y="15240"/>
                    </a:lnTo>
                    <a:lnTo>
                      <a:pt x="2527300" y="787400"/>
                    </a:lnTo>
                    <a:lnTo>
                      <a:pt x="2284730" y="971550"/>
                    </a:lnTo>
                    <a:lnTo>
                      <a:pt x="1951990" y="533400"/>
                    </a:lnTo>
                    <a:lnTo>
                      <a:pt x="1607820" y="1028700"/>
                    </a:lnTo>
                    <a:lnTo>
                      <a:pt x="1271270" y="557530"/>
                    </a:lnTo>
                    <a:lnTo>
                      <a:pt x="990600" y="1031240"/>
                    </a:lnTo>
                    <a:lnTo>
                      <a:pt x="571500" y="560070"/>
                    </a:ln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14101562" y="4906668"/>
            <a:ext cx="2694087" cy="4203655"/>
            <a:chOff x="0" y="0"/>
            <a:chExt cx="3592116" cy="560487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9525"/>
              <a:ext cx="359211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CHAVES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440293"/>
              <a:ext cx="3592116" cy="3713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Uma ou mais colunas de uma relação cujos valores são usados para identificar de forma exclusiva uma linha ou conjunto de linha</a:t>
              </a:r>
            </a:p>
          </p:txBody>
        </p: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1360102" y="818031"/>
              <a:ext cx="871913" cy="369796"/>
              <a:chOff x="0" y="0"/>
              <a:chExt cx="2527300" cy="107188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2527300" cy="1071880"/>
              </a:xfrm>
              <a:custGeom>
                <a:avLst/>
                <a:gdLst/>
                <a:ahLst/>
                <a:cxnLst/>
                <a:rect r="r" b="b" t="t" l="l"/>
                <a:pathLst>
                  <a:path h="1071880" w="2527300">
                    <a:moveTo>
                      <a:pt x="260350" y="1071880"/>
                    </a:moveTo>
                    <a:lnTo>
                      <a:pt x="0" y="914400"/>
                    </a:lnTo>
                    <a:lnTo>
                      <a:pt x="524510" y="48260"/>
                    </a:lnTo>
                    <a:lnTo>
                      <a:pt x="941070" y="516890"/>
                    </a:lnTo>
                    <a:lnTo>
                      <a:pt x="1245870" y="0"/>
                    </a:lnTo>
                    <a:lnTo>
                      <a:pt x="1604010" y="500380"/>
                    </a:lnTo>
                    <a:lnTo>
                      <a:pt x="1941830" y="15240"/>
                    </a:lnTo>
                    <a:lnTo>
                      <a:pt x="2527300" y="787400"/>
                    </a:lnTo>
                    <a:lnTo>
                      <a:pt x="2284730" y="971550"/>
                    </a:lnTo>
                    <a:lnTo>
                      <a:pt x="1951990" y="533400"/>
                    </a:lnTo>
                    <a:lnTo>
                      <a:pt x="1607820" y="1028700"/>
                    </a:lnTo>
                    <a:lnTo>
                      <a:pt x="1271270" y="557530"/>
                    </a:lnTo>
                    <a:lnTo>
                      <a:pt x="990600" y="1031240"/>
                    </a:lnTo>
                    <a:lnTo>
                      <a:pt x="571500" y="560070"/>
                    </a:lnTo>
                    <a:close/>
                  </a:path>
                </a:pathLst>
              </a:custGeom>
              <a:solidFill>
                <a:srgbClr val="B175FF"/>
              </a:solidFill>
            </p:spPr>
          </p:sp>
        </p:grp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-614290" y="-1671240"/>
            <a:ext cx="4213282" cy="4213282"/>
            <a:chOff x="0" y="0"/>
            <a:chExt cx="2787650" cy="278765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4244133" y="1343025"/>
            <a:ext cx="1451289" cy="615521"/>
            <a:chOff x="0" y="0"/>
            <a:chExt cx="2527300" cy="107188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497109" y="-1319293"/>
            <a:ext cx="3051232" cy="3051232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1260340" y="8555062"/>
            <a:ext cx="3051232" cy="3051232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4186808"/>
            <a:ext cx="16230600" cy="1913384"/>
          </a:xfrm>
          <a:prstGeom prst="rect">
            <a:avLst/>
          </a:prstGeom>
          <a:solidFill>
            <a:srgbClr val="B175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107718" y="4883364"/>
            <a:ext cx="1407256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2D1674"/>
                </a:solidFill>
                <a:latin typeface="Sanchez"/>
              </a:rPr>
              <a:t>Tipos de Chaves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5199210" cy="2923514"/>
            <a:chOff x="0" y="0"/>
            <a:chExt cx="3697364" cy="207902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697363" cy="2079026"/>
            </a:xfrm>
            <a:custGeom>
              <a:avLst/>
              <a:gdLst/>
              <a:ahLst/>
              <a:cxnLst/>
              <a:rect r="r" b="b" t="t" l="l"/>
              <a:pathLst>
                <a:path h="2079026" w="3697363">
                  <a:moveTo>
                    <a:pt x="0" y="0"/>
                  </a:moveTo>
                  <a:lnTo>
                    <a:pt x="0" y="2079026"/>
                  </a:lnTo>
                  <a:lnTo>
                    <a:pt x="3697363" y="2079026"/>
                  </a:lnTo>
                  <a:lnTo>
                    <a:pt x="3697363" y="0"/>
                  </a:lnTo>
                  <a:lnTo>
                    <a:pt x="0" y="0"/>
                  </a:lnTo>
                  <a:close/>
                  <a:moveTo>
                    <a:pt x="3636404" y="2018066"/>
                  </a:moveTo>
                  <a:lnTo>
                    <a:pt x="59690" y="2018066"/>
                  </a:lnTo>
                  <a:lnTo>
                    <a:pt x="59690" y="59690"/>
                  </a:lnTo>
                  <a:lnTo>
                    <a:pt x="3636404" y="59690"/>
                  </a:lnTo>
                  <a:lnTo>
                    <a:pt x="3636404" y="2018066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14647" y="1564907"/>
            <a:ext cx="4227315" cy="1851101"/>
            <a:chOff x="0" y="0"/>
            <a:chExt cx="5636420" cy="246813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22" y="-12887"/>
              <a:ext cx="563559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"/>
                </a:rPr>
                <a:t>CHAVE CANDIDATA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8337"/>
              <a:ext cx="5635597" cy="1579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Atributo ou grupo de atributos com o potencial para se tornarem uma chave primária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60090" y="1028700"/>
            <a:ext cx="5199210" cy="2923514"/>
            <a:chOff x="0" y="0"/>
            <a:chExt cx="3697364" cy="2079026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697363" cy="2079026"/>
            </a:xfrm>
            <a:custGeom>
              <a:avLst/>
              <a:gdLst/>
              <a:ahLst/>
              <a:cxnLst/>
              <a:rect r="r" b="b" t="t" l="l"/>
              <a:pathLst>
                <a:path h="2079026" w="3697363">
                  <a:moveTo>
                    <a:pt x="0" y="0"/>
                  </a:moveTo>
                  <a:lnTo>
                    <a:pt x="0" y="2079026"/>
                  </a:lnTo>
                  <a:lnTo>
                    <a:pt x="3697363" y="2079026"/>
                  </a:lnTo>
                  <a:lnTo>
                    <a:pt x="3697363" y="0"/>
                  </a:lnTo>
                  <a:lnTo>
                    <a:pt x="0" y="0"/>
                  </a:lnTo>
                  <a:close/>
                  <a:moveTo>
                    <a:pt x="3636404" y="2018066"/>
                  </a:moveTo>
                  <a:lnTo>
                    <a:pt x="59690" y="2018066"/>
                  </a:lnTo>
                  <a:lnTo>
                    <a:pt x="59690" y="59690"/>
                  </a:lnTo>
                  <a:lnTo>
                    <a:pt x="3636404" y="59690"/>
                  </a:lnTo>
                  <a:lnTo>
                    <a:pt x="3636404" y="2018066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46038" y="1325459"/>
            <a:ext cx="4227315" cy="3174516"/>
            <a:chOff x="0" y="0"/>
            <a:chExt cx="5636420" cy="423268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822" y="78815"/>
              <a:ext cx="5635597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pc="346" sz="2749">
                  <a:solidFill>
                    <a:srgbClr val="FBF1EF"/>
                  </a:solidFill>
                  <a:latin typeface="Glacial Indifference"/>
                </a:rPr>
                <a:t>CHAVE COMPOSTA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42690"/>
              <a:ext cx="5635597" cy="3179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Chave que é composta de dois ou mais atributos (colunas). Usada quando não é possível utilizar uma única coluna</a:t>
              </a:r>
            </a:p>
            <a:p>
              <a:pPr algn="ctr">
                <a:lnSpc>
                  <a:spcPts val="3219"/>
                </a:lnSpc>
              </a:pPr>
            </a:p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44395" y="6346397"/>
            <a:ext cx="5199210" cy="2923514"/>
            <a:chOff x="0" y="0"/>
            <a:chExt cx="3697364" cy="2079026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3697363" cy="2079026"/>
            </a:xfrm>
            <a:custGeom>
              <a:avLst/>
              <a:gdLst/>
              <a:ahLst/>
              <a:cxnLst/>
              <a:rect r="r" b="b" t="t" l="l"/>
              <a:pathLst>
                <a:path h="2079026" w="3697363">
                  <a:moveTo>
                    <a:pt x="0" y="0"/>
                  </a:moveTo>
                  <a:lnTo>
                    <a:pt x="0" y="2079026"/>
                  </a:lnTo>
                  <a:lnTo>
                    <a:pt x="3697363" y="2079026"/>
                  </a:lnTo>
                  <a:lnTo>
                    <a:pt x="3697363" y="0"/>
                  </a:lnTo>
                  <a:lnTo>
                    <a:pt x="0" y="0"/>
                  </a:lnTo>
                  <a:close/>
                  <a:moveTo>
                    <a:pt x="3636404" y="2018066"/>
                  </a:moveTo>
                  <a:lnTo>
                    <a:pt x="59690" y="2018066"/>
                  </a:lnTo>
                  <a:lnTo>
                    <a:pt x="59690" y="59690"/>
                  </a:lnTo>
                  <a:lnTo>
                    <a:pt x="3636404" y="59690"/>
                  </a:lnTo>
                  <a:lnTo>
                    <a:pt x="3636404" y="2018066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030343" y="6485075"/>
            <a:ext cx="4227315" cy="2646158"/>
            <a:chOff x="0" y="0"/>
            <a:chExt cx="5636420" cy="352821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822" y="-16248"/>
              <a:ext cx="563559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"/>
                </a:rPr>
                <a:t>CHAVE ESTRANGEIRA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71613"/>
              <a:ext cx="5635597" cy="2646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BF1EF"/>
                  </a:solidFill>
                  <a:latin typeface="Glacial Indifference"/>
                </a:rPr>
                <a:t>Coluna de uma tabela que estabelece um Relacionamento com a Chave Primária (Pk) de outra tabela. A partir dela sabemos o relacionamento.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0">
            <a:off x="6543778" y="1028700"/>
            <a:ext cx="5200443" cy="2911903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24" id="24"/>
          <p:cNvGrpSpPr/>
          <p:nvPr/>
        </p:nvGrpSpPr>
        <p:grpSpPr>
          <a:xfrm rot="0">
            <a:off x="7030343" y="1325459"/>
            <a:ext cx="4227315" cy="2318386"/>
            <a:chOff x="0" y="0"/>
            <a:chExt cx="5636420" cy="3091182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822" y="31937"/>
              <a:ext cx="563559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CHAVE PRIMÁRIA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67984"/>
              <a:ext cx="5635597" cy="21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Chave principal da Relação , identifica de forma exclusiva os registros em uma tabela.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Primary Key ou PK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rot="0">
            <a:off x="1027466" y="6346397"/>
            <a:ext cx="5200443" cy="2911903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28" id="28"/>
          <p:cNvGrpSpPr/>
          <p:nvPr/>
        </p:nvGrpSpPr>
        <p:grpSpPr>
          <a:xfrm rot="0">
            <a:off x="1514031" y="7090955"/>
            <a:ext cx="4227315" cy="1446008"/>
            <a:chOff x="0" y="0"/>
            <a:chExt cx="5636420" cy="1928011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822" y="-16248"/>
              <a:ext cx="563559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CHAVE ALTERNATIVA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771613"/>
              <a:ext cx="5635597" cy="104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Uma chave candidata que não seja usada como chave primária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rot="0">
            <a:off x="12060090" y="6358007"/>
            <a:ext cx="5200443" cy="2911903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32" id="32"/>
          <p:cNvGrpSpPr/>
          <p:nvPr/>
        </p:nvGrpSpPr>
        <p:grpSpPr>
          <a:xfrm rot="0">
            <a:off x="12546655" y="6654766"/>
            <a:ext cx="4227315" cy="2318386"/>
            <a:chOff x="0" y="0"/>
            <a:chExt cx="5636420" cy="3091182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822" y="31937"/>
              <a:ext cx="563559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CHAVE SUBSTITUTA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867984"/>
              <a:ext cx="5635597" cy="211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2D1674"/>
                  </a:solidFill>
                  <a:latin typeface="Glacial Indifference"/>
                </a:rPr>
                <a:t>Valor numérico, único, adicionado a uma relação para servir como chave primária. Fica escondida nas aplicações</a:t>
              </a:r>
            </a:p>
          </p:txBody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6534889" y="4870879"/>
            <a:ext cx="1451289" cy="615521"/>
            <a:chOff x="0" y="0"/>
            <a:chExt cx="2527300" cy="1071880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-10800000">
            <a:off x="303056" y="4870879"/>
            <a:ext cx="1451289" cy="615521"/>
            <a:chOff x="0" y="0"/>
            <a:chExt cx="2527300" cy="1071880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940674" y="-496916"/>
            <a:ext cx="3051232" cy="3051232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762384" y="2092268"/>
            <a:ext cx="3051232" cy="3051232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778324" y="8476752"/>
            <a:ext cx="3051232" cy="3051232"/>
            <a:chOff x="0" y="0"/>
            <a:chExt cx="2787650" cy="27876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3501533" y="225639"/>
            <a:ext cx="1451289" cy="615521"/>
            <a:chOff x="0" y="0"/>
            <a:chExt cx="2527300" cy="107188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484158" y="9446957"/>
            <a:ext cx="1451289" cy="615521"/>
            <a:chOff x="0" y="0"/>
            <a:chExt cx="2527300" cy="107188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9049" y="1673474"/>
            <a:ext cx="7554951" cy="6803278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784779" y="2092268"/>
            <a:ext cx="6664943" cy="5435518"/>
            <a:chOff x="0" y="0"/>
            <a:chExt cx="8886591" cy="724735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32510"/>
              <a:ext cx="8886591" cy="881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7"/>
                </a:lnSpc>
              </a:pPr>
              <a:r>
                <a:rPr lang="en-US" sz="4625">
                  <a:solidFill>
                    <a:srgbClr val="2D1674"/>
                  </a:solidFill>
                  <a:latin typeface="Sanchez"/>
                </a:rPr>
                <a:t>CARDINALIDADES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568995"/>
              <a:ext cx="8886591" cy="57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5"/>
                </a:lnSpc>
              </a:pPr>
              <a:r>
                <a:rPr lang="en-US" sz="3125">
                  <a:solidFill>
                    <a:srgbClr val="2D1674"/>
                  </a:solidFill>
                  <a:latin typeface="Glacial Indifference Bold"/>
                </a:rPr>
                <a:t>O QUE É?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086738"/>
              <a:ext cx="8886591" cy="4099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4"/>
                </a:lnSpc>
              </a:pPr>
              <a:r>
                <a:rPr lang="en-US" sz="2524">
                  <a:solidFill>
                    <a:srgbClr val="2D1674"/>
                  </a:solidFill>
                  <a:latin typeface="Glacial Indifference"/>
                </a:rPr>
                <a:t>A cardinalidade diz respeito ao número de itens que se relacionam nas entidades.</a:t>
              </a:r>
            </a:p>
            <a:p>
              <a:pPr>
                <a:lnSpc>
                  <a:spcPts val="3254"/>
                </a:lnSpc>
              </a:pPr>
            </a:p>
            <a:p>
              <a:pPr algn="l">
                <a:lnSpc>
                  <a:spcPts val="3534"/>
                </a:lnSpc>
              </a:pPr>
              <a:r>
                <a:rPr lang="en-US" sz="2524">
                  <a:solidFill>
                    <a:srgbClr val="2D1674"/>
                  </a:solidFill>
                  <a:latin typeface="Arimo"/>
                </a:rPr>
                <a:t>A cardinalidade pode ser máxima ou mínima, significando respectivamente os números mínimo e máximo de instâncias de cada entidade associadas no relacionamento.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73575" y="-822015"/>
            <a:ext cx="19435151" cy="5303706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236402"/>
            <a:ext cx="12703933" cy="1490053"/>
            <a:chOff x="0" y="0"/>
            <a:chExt cx="16938578" cy="198673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6881"/>
              <a:ext cx="16938578" cy="835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7"/>
                </a:lnSpc>
              </a:pPr>
              <a:r>
                <a:rPr lang="en-US" sz="4325">
                  <a:solidFill>
                    <a:srgbClr val="2D1674"/>
                  </a:solidFill>
                  <a:latin typeface="Sanchez"/>
                </a:rPr>
                <a:t>FORMAS NORMAIS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02177"/>
              <a:ext cx="11425462" cy="57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5"/>
                </a:lnSpc>
              </a:pPr>
              <a:r>
                <a:rPr lang="en-US" sz="3125">
                  <a:solidFill>
                    <a:srgbClr val="2D1674"/>
                  </a:solidFill>
                  <a:latin typeface="Glacial Indifference Bold"/>
                </a:rPr>
                <a:t>3 PRINCIPAIS FN'S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024258"/>
            <a:ext cx="4805680" cy="4015473"/>
            <a:chOff x="0" y="0"/>
            <a:chExt cx="6407573" cy="535396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557313" y="1781902"/>
              <a:ext cx="5295017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BF1EF"/>
                  </a:solidFill>
                  <a:latin typeface="Glacial Indifference"/>
                </a:rPr>
                <a:t>Todos os atributos precisam ser atômicos, ou seja, as tabelas não podem ter valores repetidos e nem atributos possuindo mais de um valor.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0"/>
              <a:ext cx="6407573" cy="1219819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56278" y="357026"/>
              <a:ext cx="529501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1° FORMA NORMAL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453620" y="4024258"/>
            <a:ext cx="4805680" cy="4853673"/>
            <a:chOff x="0" y="0"/>
            <a:chExt cx="6407573" cy="647156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556278" y="1781902"/>
              <a:ext cx="5295017" cy="4446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BF1EF"/>
                  </a:solidFill>
                  <a:latin typeface="Glacial Indifference"/>
                </a:rPr>
                <a:t>Precisa já estar na 2FN. Os atributos normais (não-chave) devem ser funcionalmente independentes uns dos outros, ao mesmo tempo que devem ser dependentes exclusivamente das chave primária (PK)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0"/>
              <a:ext cx="6407573" cy="1219819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556278" y="357026"/>
              <a:ext cx="529501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3° FORMA NORMAL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741160" y="4024258"/>
            <a:ext cx="4805680" cy="4434573"/>
            <a:chOff x="0" y="0"/>
            <a:chExt cx="6407573" cy="591276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556278" y="1781902"/>
              <a:ext cx="5295017" cy="3887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BF1EF"/>
                  </a:solidFill>
                  <a:latin typeface="Glacial Indifference"/>
                </a:rPr>
                <a:t>Precisa já estar na 1FN. 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BF1EF"/>
                  </a:solidFill>
                  <a:latin typeface="Glacial Indifference"/>
                </a:rPr>
                <a:t>Todos os atributos normais (não-chave) são funcionalmente dependentes da chave na sua totalidade e não apenas de parte da chave.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rot="0">
              <a:off x="0" y="0"/>
              <a:ext cx="6407573" cy="1219819"/>
            </a:xfrm>
            <a:prstGeom prst="rect">
              <a:avLst/>
            </a:prstGeom>
            <a:solidFill>
              <a:srgbClr val="B175FF"/>
            </a:solid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556278" y="357026"/>
              <a:ext cx="5295017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2° FORMA NORMAL</a:t>
              </a: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6457584" y="-822015"/>
            <a:ext cx="3051232" cy="3051232"/>
            <a:chOff x="0" y="0"/>
            <a:chExt cx="2787650" cy="278765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-304800" y="9390008"/>
            <a:ext cx="2114946" cy="896992"/>
            <a:chOff x="0" y="0"/>
            <a:chExt cx="2527300" cy="107188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867034" y="-1525616"/>
            <a:ext cx="3946582" cy="3946582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422589" y="9446957"/>
            <a:ext cx="1451289" cy="615521"/>
            <a:chOff x="0" y="0"/>
            <a:chExt cx="2527300" cy="10718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2593380"/>
            <a:ext cx="8008812" cy="510024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853615"/>
            <a:ext cx="6664943" cy="6579770"/>
            <a:chOff x="0" y="0"/>
            <a:chExt cx="8886591" cy="877302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5596"/>
              <a:ext cx="8886591" cy="2818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00"/>
                </a:lnSpc>
              </a:pPr>
              <a:r>
                <a:rPr lang="en-US" sz="5000">
                  <a:solidFill>
                    <a:srgbClr val="FBF1EF"/>
                  </a:solidFill>
                  <a:latin typeface="Sanchez"/>
                </a:rPr>
                <a:t>MODELO ENTIDADE-RELACIONAMENTO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131917"/>
              <a:ext cx="8886591" cy="57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5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659185"/>
              <a:ext cx="8886591" cy="4052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FBF1EF"/>
                  </a:solidFill>
                  <a:latin typeface="Glacial Indifference"/>
                </a:rPr>
                <a:t>É um modelo conceitual para descrever os objetos (entidades) envolvidos em um domínio de negócios, com suas características (atributos) e como elas se relacionam entre si (relacionamentos). 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BF1EF"/>
                  </a:solidFill>
                  <a:latin typeface="Glacial Indifference"/>
                </a:rPr>
                <a:t>Representa de forma abstrata a estrutura que possuirá o banco de dados da aplicação.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031376" y="7327872"/>
            <a:ext cx="4127557" cy="4127557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464424" y="-1137840"/>
            <a:ext cx="3051232" cy="3051232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390097" y="9083889"/>
            <a:ext cx="1451289" cy="615521"/>
            <a:chOff x="0" y="0"/>
            <a:chExt cx="2527300" cy="10718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532038" y="1605631"/>
            <a:ext cx="1451289" cy="615521"/>
            <a:chOff x="0" y="0"/>
            <a:chExt cx="2527300" cy="10718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67230" y="1028700"/>
            <a:ext cx="12753541" cy="7765936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3667518" y="8213896"/>
            <a:ext cx="9240964" cy="2073104"/>
            <a:chOff x="0" y="0"/>
            <a:chExt cx="12321285" cy="2764139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12321285" cy="2764139"/>
            </a:xfrm>
            <a:prstGeom prst="rect">
              <a:avLst/>
            </a:prstGeom>
            <a:solidFill>
              <a:srgbClr val="FBF1EF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946320" y="1072078"/>
              <a:ext cx="876274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D1674"/>
                  </a:solidFill>
                  <a:latin typeface="Glacial Indifference Bold"/>
                </a:rPr>
                <a:t>OUTRO  EXEMPLO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77498" y="-573575"/>
            <a:ext cx="9821498" cy="11434151"/>
          </a:xfrm>
          <a:prstGeom prst="rect">
            <a:avLst/>
          </a:prstGeom>
          <a:solidFill>
            <a:srgbClr val="2D167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815768" y="1046116"/>
            <a:ext cx="2226872" cy="222687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15768" y="4030064"/>
            <a:ext cx="2226872" cy="222687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030564" y="4030064"/>
            <a:ext cx="2226872" cy="222687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15768" y="7031428"/>
            <a:ext cx="2226872" cy="222687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030564" y="7031428"/>
            <a:ext cx="2226872" cy="222687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030564" y="1028700"/>
            <a:ext cx="2226872" cy="222687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-1074024" y="-1438824"/>
            <a:ext cx="3908482" cy="3908482"/>
            <a:chOff x="0" y="0"/>
            <a:chExt cx="2787650" cy="27876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7259300" y="515416"/>
            <a:ext cx="1451289" cy="615521"/>
            <a:chOff x="0" y="0"/>
            <a:chExt cx="2527300" cy="107188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75277" y="1430545"/>
            <a:ext cx="1287607" cy="124897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75277" y="4555004"/>
            <a:ext cx="1383217" cy="1176992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738210">
            <a:off x="8999305" y="7200900"/>
            <a:ext cx="239552" cy="1887928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1028700" y="7757184"/>
            <a:ext cx="5457431" cy="1501116"/>
            <a:chOff x="0" y="0"/>
            <a:chExt cx="7276575" cy="200148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274034"/>
              <a:ext cx="7276575" cy="839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40"/>
                </a:lnSpc>
              </a:pPr>
              <a:r>
                <a:rPr lang="en-US" sz="4400">
                  <a:solidFill>
                    <a:srgbClr val="FBF1EF"/>
                  </a:solidFill>
                  <a:latin typeface="Sanchez"/>
                </a:rPr>
                <a:t>FINALIZAÇÃO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420339"/>
              <a:ext cx="7276575" cy="581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5"/>
                </a:lnSpc>
              </a:pPr>
              <a:r>
                <a:rPr lang="en-US" sz="3125">
                  <a:solidFill>
                    <a:srgbClr val="B175FF"/>
                  </a:solidFill>
                  <a:latin typeface="Glacial Indifference Bold"/>
                </a:rPr>
                <a:t>FATORES PARA O SUCESSO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826571" y="1907186"/>
            <a:ext cx="64327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D1674"/>
                </a:solidFill>
                <a:latin typeface="Glacial Indifference"/>
              </a:rPr>
              <a:t>Dúvidas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26571" y="5000861"/>
            <a:ext cx="64327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D1674"/>
                </a:solidFill>
                <a:latin typeface="Glacial Indifference"/>
              </a:rPr>
              <a:t>Explicação de vocês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26571" y="7909914"/>
            <a:ext cx="64327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D1674"/>
                </a:solidFill>
                <a:latin typeface="Glacial Indifference"/>
              </a:rPr>
              <a:t>Praticar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47041" y="-573575"/>
            <a:ext cx="8196001" cy="11434151"/>
          </a:xfrm>
          <a:prstGeom prst="rect">
            <a:avLst/>
          </a:prstGeom>
          <a:solidFill>
            <a:srgbClr val="FBF1EF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232212" y="-1602264"/>
            <a:ext cx="3051232" cy="3051232"/>
            <a:chOff x="0" y="0"/>
            <a:chExt cx="2787650" cy="27876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7173" y="4026563"/>
            <a:ext cx="5948341" cy="2233875"/>
            <a:chOff x="0" y="0"/>
            <a:chExt cx="7931122" cy="29785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4486"/>
              <a:ext cx="7931122" cy="2099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2D1674"/>
                  </a:solidFill>
                  <a:latin typeface="Sanchez"/>
                </a:rPr>
                <a:t>CONTEÚDO </a:t>
              </a:r>
            </a:p>
            <a:p>
              <a:pPr algn="l">
                <a:lnSpc>
                  <a:spcPts val="6160"/>
                </a:lnSpc>
              </a:pPr>
              <a:r>
                <a:rPr lang="en-US" sz="5600">
                  <a:solidFill>
                    <a:srgbClr val="2D1674"/>
                  </a:solidFill>
                  <a:latin typeface="Sanchez"/>
                </a:rPr>
                <a:t>DE HOJE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92482"/>
              <a:ext cx="7524270" cy="589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sz="3200">
                  <a:solidFill>
                    <a:srgbClr val="2D1674"/>
                  </a:solidFill>
                  <a:latin typeface="Glacial Indifference Bold"/>
                </a:rPr>
                <a:t>PONTOS DE DISCUSSÃO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783089" y="2604770"/>
            <a:ext cx="8476211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Glacial Indifference"/>
              </a:rPr>
              <a:t>1- Dado e informação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2- Banco de dados relacional e não relacional (breve)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3- O que é modelagem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4- Níveis de modelagem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5- Etapas para o desenvolvimento de um banco (breve)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6- Explicar elementos da modelagem (entidade, atributo, relacionamentos...)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7- Explicar os tipos de chaves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8- Tipos de cardinalidade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9- Formas normais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BF1EF"/>
                </a:solidFill>
                <a:latin typeface="Arimo"/>
              </a:rPr>
              <a:t>10- Modelo Entidade Relacionamento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7333643" y="963216"/>
            <a:ext cx="1490428" cy="632121"/>
            <a:chOff x="0" y="0"/>
            <a:chExt cx="2527300" cy="107188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BF1E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903746" y="8942239"/>
            <a:ext cx="1490428" cy="632121"/>
            <a:chOff x="0" y="0"/>
            <a:chExt cx="2527300" cy="107188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86716" y="6910657"/>
            <a:ext cx="2180430" cy="2180430"/>
            <a:chOff x="-2540" y="-2540"/>
            <a:chExt cx="6355080" cy="6355080"/>
          </a:xfrm>
        </p:grpSpPr>
        <p:sp>
          <p:nvSpPr>
            <p:cNvPr name="Freeform 3" id="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D1674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2D167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3267145" y="2485756"/>
            <a:ext cx="11909166" cy="5315488"/>
            <a:chOff x="0" y="0"/>
            <a:chExt cx="15878889" cy="708731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3615"/>
              <a:ext cx="15878889" cy="1020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30"/>
                </a:lnSpc>
              </a:pPr>
              <a:r>
                <a:rPr lang="en-US" sz="5300">
                  <a:solidFill>
                    <a:srgbClr val="FBF1EF"/>
                  </a:solidFill>
                  <a:latin typeface="Sanchez"/>
                </a:rPr>
                <a:t>DADO E INFORMAÇÃO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530072" y="1623516"/>
              <a:ext cx="12818745" cy="547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 Bold"/>
                </a:rPr>
                <a:t>DADO</a:t>
              </a: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: ELEMENTO BRUTO GERALMENTE PROVENIENTE DE UMA ENTRADA DO USUÁRIO OU DE OUTROS SISTEMAS 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 Bold"/>
                </a:rPr>
                <a:t>INFORMAÇÃO</a:t>
              </a: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: ELEMENTO PROCESSADO (LAPIDADO) CONSTITUÍDO DE DADOS. </a:t>
              </a:r>
            </a:p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 </a:t>
              </a:r>
            </a:p>
            <a:p>
              <a:pPr algn="ctr">
                <a:lnSpc>
                  <a:spcPts val="3240"/>
                </a:lnSpc>
              </a:pP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DADO É SEMELHANTE AO ÁTOMO -&gt; MENOR UNIDADE </a:t>
              </a:r>
            </a:p>
            <a:p>
              <a:pPr algn="ctr">
                <a:lnSpc>
                  <a:spcPts val="324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-592166" y="-631009"/>
            <a:ext cx="3051232" cy="3051232"/>
            <a:chOff x="0" y="0"/>
            <a:chExt cx="2787650" cy="27876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280564" y="720939"/>
            <a:ext cx="1451289" cy="615521"/>
            <a:chOff x="0" y="0"/>
            <a:chExt cx="2527300" cy="107188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25642" y="8950539"/>
            <a:ext cx="1451289" cy="615521"/>
            <a:chOff x="0" y="0"/>
            <a:chExt cx="2527300" cy="107188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828934" y="7866778"/>
            <a:ext cx="3051232" cy="3051232"/>
            <a:chOff x="0" y="0"/>
            <a:chExt cx="2787650" cy="278765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1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482404" y="-1361955"/>
            <a:ext cx="3384607" cy="3384607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7097931" y="1028700"/>
            <a:ext cx="1451289" cy="615521"/>
            <a:chOff x="0" y="0"/>
            <a:chExt cx="2527300" cy="10718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9899" y="4297456"/>
            <a:ext cx="5206418" cy="45153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29964" y="5346817"/>
            <a:ext cx="6573491" cy="346602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9144000" y="1782772"/>
            <a:ext cx="8569097" cy="1477895"/>
            <a:chOff x="0" y="0"/>
            <a:chExt cx="11425462" cy="19705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7150"/>
              <a:ext cx="11425462" cy="1065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77"/>
                </a:lnSpc>
              </a:pPr>
              <a:r>
                <a:rPr lang="en-US" sz="5525">
                  <a:solidFill>
                    <a:srgbClr val="2D1674"/>
                  </a:solidFill>
                  <a:latin typeface="Sanchez"/>
                </a:rPr>
                <a:t>INFORMAÇÃO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82554"/>
              <a:ext cx="11425462" cy="59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29964" y="3321084"/>
            <a:ext cx="8201264" cy="4051467"/>
            <a:chOff x="0" y="0"/>
            <a:chExt cx="10935019" cy="54019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6248"/>
              <a:ext cx="10935019" cy="274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R</a:t>
              </a: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ELATÓRIO MENSAL DE VENDAS: REGIÃO OESTE </a:t>
              </a:r>
            </a:p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VENDEDOR: JOÃO</a:t>
              </a:r>
            </a:p>
            <a:p>
              <a:pPr algn="l">
                <a:lnSpc>
                  <a:spcPts val="3240"/>
                </a:lnSpc>
              </a:pPr>
              <a:r>
                <a:rPr lang="en-US" spc="340" sz="2700">
                  <a:solidFill>
                    <a:srgbClr val="2D1674"/>
                  </a:solidFill>
                  <a:latin typeface="Glacial Indifference"/>
                </a:rPr>
                <a:t>CÓDIGO DO EMPREGADO: 79154 </a:t>
              </a:r>
            </a:p>
            <a:p>
              <a:pPr algn="l">
                <a:lnSpc>
                  <a:spcPts val="3240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163950"/>
              <a:ext cx="10935019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91173"/>
              <a:ext cx="10935019" cy="514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4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886971"/>
              <a:ext cx="10935019" cy="514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1782772"/>
            <a:ext cx="8569097" cy="1477895"/>
            <a:chOff x="0" y="0"/>
            <a:chExt cx="11425462" cy="197052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57150"/>
              <a:ext cx="11425462" cy="1065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77"/>
                </a:lnSpc>
              </a:pPr>
              <a:r>
                <a:rPr lang="en-US" sz="5525">
                  <a:solidFill>
                    <a:srgbClr val="2D1674"/>
                  </a:solidFill>
                  <a:latin typeface="Sanchez"/>
                </a:rPr>
                <a:t>DADO BRUTO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382554"/>
              <a:ext cx="11425462" cy="59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860047" y="4652327"/>
            <a:ext cx="15077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1200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3474" y="6063975"/>
            <a:ext cx="19209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Oeste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88002" y="7455186"/>
            <a:ext cx="18847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79154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652327"/>
            <a:ext cx="82012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100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11683" y="6063975"/>
            <a:ext cx="14352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João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01103" y="7455186"/>
            <a:ext cx="16564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1674"/>
                </a:solidFill>
                <a:latin typeface="Open Sans Bold"/>
              </a:rPr>
              <a:t>Copo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67271" y="5740125"/>
            <a:ext cx="26494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pc="340" sz="2700">
                <a:solidFill>
                  <a:srgbClr val="2D1674"/>
                </a:solidFill>
                <a:latin typeface="Glacial Indifference"/>
              </a:rPr>
              <a:t>ITEM: COPOS</a:t>
            </a:r>
            <a:r>
              <a:rPr lang="en-US" spc="340" sz="2700">
                <a:solidFill>
                  <a:srgbClr val="2D1674"/>
                </a:solidFill>
                <a:latin typeface="Glacial Indifferenc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67271" y="6736758"/>
            <a:ext cx="35428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pc="340" sz="2700">
                <a:solidFill>
                  <a:srgbClr val="2D1674"/>
                </a:solidFill>
                <a:latin typeface="Glacial Indifference"/>
              </a:rPr>
              <a:t>QUANTIDADE: 1200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67271" y="7732046"/>
            <a:ext cx="405035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pc="340" sz="2700">
                <a:solidFill>
                  <a:srgbClr val="2D1674"/>
                </a:solidFill>
                <a:latin typeface="Glacial Indifference"/>
              </a:rPr>
              <a:t>PREÇO UNITÁRIO: 100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41347" y="9248775"/>
            <a:ext cx="1228278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pc="340" sz="2700">
                <a:solidFill>
                  <a:srgbClr val="2D1674"/>
                </a:solidFill>
                <a:latin typeface="Glacial Indifference"/>
              </a:rPr>
              <a:t>A INFORMAÇÃO É PROVENIENTE DO PROCESSAMENTO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564" y="1028700"/>
            <a:ext cx="16999011" cy="1333115"/>
            <a:chOff x="0" y="0"/>
            <a:chExt cx="22665348" cy="17774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22665348" cy="881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7"/>
                </a:lnSpc>
              </a:pPr>
              <a:r>
                <a:rPr lang="en-US" sz="4625">
                  <a:solidFill>
                    <a:srgbClr val="FBF1EF"/>
                  </a:solidFill>
                  <a:latin typeface="Sanchez"/>
                </a:rPr>
                <a:t>BA</a:t>
              </a:r>
              <a:r>
                <a:rPr lang="en-US" sz="4625">
                  <a:solidFill>
                    <a:srgbClr val="FBF1EF"/>
                  </a:solidFill>
                  <a:latin typeface="Sanchez"/>
                </a:rPr>
                <a:t>NCO DE DADOS RELACIONAL X NÃO RELACIONAL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89514"/>
              <a:ext cx="22591524" cy="59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3150">
                  <a:solidFill>
                    <a:srgbClr val="B175FF"/>
                  </a:solidFill>
                  <a:latin typeface="Glacial Indifference Bold"/>
                </a:rPr>
                <a:t>DEFINIÇÃO E DIFERENÇAS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44000" y="4122101"/>
            <a:ext cx="8081448" cy="94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Usa 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NoSQL (Not Only SQL) - podem ou não usar SQL e algo mais.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540814" y="8464798"/>
            <a:ext cx="3051232" cy="3051232"/>
            <a:chOff x="0" y="0"/>
            <a:chExt cx="2787650" cy="27876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46876" y="4122101"/>
            <a:ext cx="8081448" cy="32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D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ados são guardados em tabelas que podem ou não estarem relacionadas.</a:t>
            </a:r>
          </a:p>
          <a:p>
            <a:pPr algn="l">
              <a:lnSpc>
                <a:spcPts val="3814"/>
              </a:lnSpc>
            </a:pP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Usa SQL (Structure Query Language), linguagem de consulta estruturada.</a:t>
            </a:r>
          </a:p>
          <a:p>
            <a:pPr algn="l">
              <a:lnSpc>
                <a:spcPts val="3254"/>
              </a:lnSpc>
            </a:pPr>
          </a:p>
          <a:p>
            <a:pPr algn="l">
              <a:lnSpc>
                <a:spcPts val="325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46876" y="3020858"/>
            <a:ext cx="436006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BANCOS RELACIONAIS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82045" y="3020858"/>
            <a:ext cx="53990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BANCOS NÃO-RELACIONAIS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77852" y="5690233"/>
            <a:ext cx="8081448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Surgiu como uma s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olução de banco de dados que não oferecia uma interface SQL, mas ainda era baseada inicialmente na arquitetura relacional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FBF1EF"/>
                </a:solidFill>
                <a:latin typeface="Glacial Indifference"/>
              </a:rPr>
              <a:t>Como não usa o modelo estruturado de tabelas, trabalha dados muito mais rápido.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564" y="1028700"/>
            <a:ext cx="16999011" cy="1333115"/>
            <a:chOff x="0" y="0"/>
            <a:chExt cx="22665348" cy="17774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22665348" cy="881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7"/>
                </a:lnSpc>
              </a:pPr>
              <a:r>
                <a:rPr lang="en-US" sz="4625">
                  <a:solidFill>
                    <a:srgbClr val="FBF1EF"/>
                  </a:solidFill>
                  <a:latin typeface="Sanchez"/>
                </a:rPr>
                <a:t>BA</a:t>
              </a:r>
              <a:r>
                <a:rPr lang="en-US" sz="4625">
                  <a:solidFill>
                    <a:srgbClr val="FBF1EF"/>
                  </a:solidFill>
                  <a:latin typeface="Sanchez"/>
                </a:rPr>
                <a:t>NCO DE DADOS RELACIONAL X NÃO RELACIONAL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89514"/>
              <a:ext cx="22591524" cy="59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3150">
                  <a:solidFill>
                    <a:srgbClr val="B175FF"/>
                  </a:solidFill>
                  <a:latin typeface="Glacial Indifference Bold"/>
                </a:rPr>
                <a:t>BANCO RELACIONAL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324070" y="4122101"/>
            <a:ext cx="8081448" cy="142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Dificuldade de conciliar o modelo relacional</a:t>
            </a:r>
            <a:r>
              <a:rPr lang="en-US" sz="2724">
                <a:solidFill>
                  <a:srgbClr val="FBF1EF"/>
                </a:solidFill>
                <a:latin typeface="Arimo"/>
              </a:rPr>
              <a:t> com a demanda por escaabilidade* cada vez mais frequente.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540814" y="8464798"/>
            <a:ext cx="3051232" cy="3051232"/>
            <a:chOff x="0" y="0"/>
            <a:chExt cx="2787650" cy="27876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24564" y="4122101"/>
            <a:ext cx="8081448" cy="374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SGBDR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s - Sistema Gerenciadores de Bancos de Dados, oferecem processos de validação, verificação e garantias de integridade dos dados.</a:t>
            </a:r>
          </a:p>
          <a:p>
            <a:pPr algn="l">
              <a:lnSpc>
                <a:spcPts val="3814"/>
              </a:lnSpc>
            </a:pP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Controle de concorrência, recuperação de falhas de segurança, controle de transações, otimização de consultas, etc.</a:t>
            </a:r>
          </a:p>
          <a:p>
            <a:pPr algn="l">
              <a:lnSpc>
                <a:spcPts val="325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24564" y="3020858"/>
            <a:ext cx="321126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PONTOS FORTES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24070" y="3020858"/>
            <a:ext cx="333642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PONTOS FRACOS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4070" y="5961696"/>
            <a:ext cx="8081448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Dificuldade 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em organizar os dados em um sistema distribuído* trabalhando com o particionamento de dados* </a:t>
            </a:r>
          </a:p>
          <a:p>
            <a:pPr algn="l">
              <a:lnSpc>
                <a:spcPts val="353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564" y="1028700"/>
            <a:ext cx="16999011" cy="1333115"/>
            <a:chOff x="0" y="0"/>
            <a:chExt cx="22665348" cy="17774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22665348" cy="881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7"/>
                </a:lnSpc>
              </a:pPr>
              <a:r>
                <a:rPr lang="en-US" sz="4625">
                  <a:solidFill>
                    <a:srgbClr val="FBF1EF"/>
                  </a:solidFill>
                  <a:latin typeface="Sanchez"/>
                </a:rPr>
                <a:t>BA</a:t>
              </a:r>
              <a:r>
                <a:rPr lang="en-US" sz="4625">
                  <a:solidFill>
                    <a:srgbClr val="FBF1EF"/>
                  </a:solidFill>
                  <a:latin typeface="Sanchez"/>
                </a:rPr>
                <a:t>NCO DE DADOS RELACIONAL X NÃO RELACIONAL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89514"/>
              <a:ext cx="22591524" cy="59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3150">
                  <a:solidFill>
                    <a:srgbClr val="B175FF"/>
                  </a:solidFill>
                  <a:latin typeface="Glacial Indifference Bold"/>
                </a:rPr>
                <a:t>BANCO NÃO-RELACIONAL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324070" y="4122101"/>
            <a:ext cx="8081448" cy="380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 A única forma de registar o número de utiliz</a:t>
            </a:r>
            <a:r>
              <a:rPr lang="en-US" sz="2724">
                <a:solidFill>
                  <a:srgbClr val="FBF1EF"/>
                </a:solidFill>
                <a:latin typeface="Arimo"/>
              </a:rPr>
              <a:t>adores seria contá-los um a um</a:t>
            </a:r>
          </a:p>
          <a:p>
            <a:pPr>
              <a:lnSpc>
                <a:spcPts val="3814"/>
              </a:lnSpc>
            </a:pP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Dificuldade de instalação e manutenção</a:t>
            </a:r>
          </a:p>
          <a:p>
            <a:pPr>
              <a:lnSpc>
                <a:spcPts val="3814"/>
              </a:lnSpc>
            </a:pPr>
          </a:p>
          <a:p>
            <a:pPr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Suporte técnico limitado</a:t>
            </a:r>
          </a:p>
          <a:p>
            <a:pPr>
              <a:lnSpc>
                <a:spcPts val="3814"/>
              </a:lnSpc>
            </a:pP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Menos pessoas tem conhecimento sobre NoSQL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701051" y="8882061"/>
            <a:ext cx="3051232" cy="3051232"/>
            <a:chOff x="0" y="0"/>
            <a:chExt cx="2787650" cy="27876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24564" y="4122101"/>
            <a:ext cx="8081448" cy="428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O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 grande diferencial é a performance, como não usa o modelo estruturado de tabelas, trabalha dados muito mais rápido. </a:t>
            </a:r>
          </a:p>
          <a:p>
            <a:pPr algn="l">
              <a:lnSpc>
                <a:spcPts val="3814"/>
              </a:lnSpc>
            </a:pP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Sis</a:t>
            </a:r>
            <a:r>
              <a:rPr lang="en-US" sz="2724">
                <a:solidFill>
                  <a:srgbClr val="FBF1EF"/>
                </a:solidFill>
                <a:latin typeface="Glacial Indifference"/>
              </a:rPr>
              <a:t>temas baseados em armazenamento de chave/valor, documentos e colunas ou grafos</a:t>
            </a: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Alta disponibilidade e maior escalabilidade</a:t>
            </a:r>
          </a:p>
          <a:p>
            <a:pPr algn="l">
              <a:lnSpc>
                <a:spcPts val="3814"/>
              </a:lnSpc>
            </a:pPr>
          </a:p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BF1EF"/>
                </a:solidFill>
                <a:latin typeface="Glacial Indifference"/>
              </a:rPr>
              <a:t>Necescitam de muito menos manutenção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4564" y="3020858"/>
            <a:ext cx="321126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PONTOS FORTES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24070" y="3020858"/>
            <a:ext cx="333642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352" sz="2799">
                <a:solidFill>
                  <a:srgbClr val="FFFFFF"/>
                </a:solidFill>
                <a:latin typeface="Glacial Indifference"/>
              </a:rPr>
              <a:t>PONTOS FRACOS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701051" y="8882061"/>
            <a:ext cx="3051232" cy="3051232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B175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189417" y="1729468"/>
            <a:ext cx="11909166" cy="5639338"/>
            <a:chOff x="0" y="0"/>
            <a:chExt cx="15878889" cy="75191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3615"/>
              <a:ext cx="15878889" cy="1997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30"/>
                </a:lnSpc>
              </a:pPr>
              <a:r>
                <a:rPr lang="en-US" sz="5300">
                  <a:solidFill>
                    <a:srgbClr val="FBF1EF"/>
                  </a:solidFill>
                  <a:latin typeface="Sanchez"/>
                </a:rPr>
                <a:t>MODELAGEM CONCEITUAL. LÓGICA E FÍSICA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30072" y="2601416"/>
              <a:ext cx="12818745" cy="492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</a:p>
            <a:p>
              <a:pPr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 Bold"/>
                </a:rPr>
                <a:t>O QUE É:</a:t>
              </a: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 A REPRESENTAÇÃO (ABSTRAÇÃO) DE INFORMAÇÕES DE UMA REALIDADE (MINIMUNDO)</a:t>
              </a:r>
            </a:p>
            <a:p>
              <a:pPr algn="ctr">
                <a:lnSpc>
                  <a:spcPts val="3240"/>
                </a:lnSpc>
              </a:pPr>
            </a:p>
            <a:p>
              <a:pPr>
                <a:lnSpc>
                  <a:spcPts val="3240"/>
                </a:lnSpc>
              </a:pPr>
              <a:r>
                <a:rPr lang="en-US" spc="340" sz="2700">
                  <a:solidFill>
                    <a:srgbClr val="FBF1EF"/>
                  </a:solidFill>
                  <a:latin typeface="Glacial Indifference Bold"/>
                </a:rPr>
                <a:t>PARA QUE SERVE:</a:t>
              </a:r>
              <a:r>
                <a:rPr lang="en-US" spc="340" sz="2700">
                  <a:solidFill>
                    <a:srgbClr val="B175FF"/>
                  </a:solidFill>
                  <a:latin typeface="Glacial Indifference"/>
                </a:rPr>
                <a:t> CRIAR OS PROJETOS CONCEITUAIS E LÓGICOS DE UM BANCO DE DADOS, O QUAL SE DIVIDE EM: MODELO CONCEITUAL, MODELO LÓGICO E MODELO FÍSICO.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1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24731" y="2386514"/>
            <a:ext cx="9638537" cy="71699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5663" y="1271142"/>
            <a:ext cx="1673959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pc="579" sz="4599">
                <a:solidFill>
                  <a:srgbClr val="FFFFFF"/>
                </a:solidFill>
                <a:latin typeface="Sanchez"/>
              </a:rPr>
              <a:t>MODELAGEM CONCEITUAL. LÓGICA E FÍSICA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DAE3GxvP7hg</dc:identifier>
  <dcterms:modified xsi:type="dcterms:W3CDTF">2011-08-01T06:04:30Z</dcterms:modified>
  <cp:revision>1</cp:revision>
  <dc:title>Roxo Diversão Educação Apresentação</dc:title>
</cp:coreProperties>
</file>