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varScale="1">
        <p:scale>
          <a:sx n="113" d="100"/>
          <a:sy n="113" d="100"/>
        </p:scale>
        <p:origin x="176"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B7C3-1E4D-6D81-6501-CCA2EA2C89B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F78BD0DD-9965-E316-F97C-8473BB7BBC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28704082-D0D5-9FEC-CAD7-46A6C1D7F60C}"/>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5" name="Footer Placeholder 4">
            <a:extLst>
              <a:ext uri="{FF2B5EF4-FFF2-40B4-BE49-F238E27FC236}">
                <a16:creationId xmlns:a16="http://schemas.microsoft.com/office/drawing/2014/main" id="{14C3CDAE-BEE0-075F-51F2-FB1A97F4A88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6EA72F-4FBE-4EA6-5593-77AAEE4FE3A7}"/>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86001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1C23-4A5A-C5DD-73F2-945207C4E49C}"/>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F1800A5A-4D8A-FFFA-1C3F-BD42AAAEF99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B12F9373-C7B9-F543-C0BB-05395417457E}"/>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5" name="Footer Placeholder 4">
            <a:extLst>
              <a:ext uri="{FF2B5EF4-FFF2-40B4-BE49-F238E27FC236}">
                <a16:creationId xmlns:a16="http://schemas.microsoft.com/office/drawing/2014/main" id="{29DFF729-ADF4-5444-5E44-ABDA439720A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3AB4421-341B-E24E-BCA7-012B6AD0FE3D}"/>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59227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65F34-D4C7-1D3C-B706-2AB184A414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272B1CDF-D9A7-FC60-A4FB-C5ADEDA28D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4A680B29-D56C-382B-6C7E-5E16C93815EE}"/>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5" name="Footer Placeholder 4">
            <a:extLst>
              <a:ext uri="{FF2B5EF4-FFF2-40B4-BE49-F238E27FC236}">
                <a16:creationId xmlns:a16="http://schemas.microsoft.com/office/drawing/2014/main" id="{E251DBCF-26E3-E492-9B03-74FDDE58EB3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3E3A114-7A37-2F8C-59EB-9E1D9E94ADBD}"/>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271851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F42B-01E6-C5AA-E4F7-8749A2C03FD7}"/>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F4654976-7FCB-5810-D16D-A0CCE743CA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97F03FDC-01A6-8DD4-A58D-DDFA9C78006D}"/>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5" name="Footer Placeholder 4">
            <a:extLst>
              <a:ext uri="{FF2B5EF4-FFF2-40B4-BE49-F238E27FC236}">
                <a16:creationId xmlns:a16="http://schemas.microsoft.com/office/drawing/2014/main" id="{DE97A394-8D6C-5244-F993-E3F5FA17FD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C0EB83-6B94-FCFF-5460-528BA53BA37F}"/>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186457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18B8-D747-F5B5-89F4-DA7852E05E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9394F3BC-7988-1EA0-1F7D-BC82D642EF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262A49-39ED-2063-B150-545B7464D080}"/>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5" name="Footer Placeholder 4">
            <a:extLst>
              <a:ext uri="{FF2B5EF4-FFF2-40B4-BE49-F238E27FC236}">
                <a16:creationId xmlns:a16="http://schemas.microsoft.com/office/drawing/2014/main" id="{D22E33D2-0D3C-B901-577E-1D852F91F5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10DACC4-195C-BF9E-476E-F0408706A916}"/>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232085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5F0D-5B3C-AC93-8067-269892146174}"/>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B004C839-1FB8-8D31-4E46-2F99EDD876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1F478796-9182-86AE-8748-A3640673D4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ED5BC424-CD4E-E039-7F4F-445987ACFE1E}"/>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6" name="Footer Placeholder 5">
            <a:extLst>
              <a:ext uri="{FF2B5EF4-FFF2-40B4-BE49-F238E27FC236}">
                <a16:creationId xmlns:a16="http://schemas.microsoft.com/office/drawing/2014/main" id="{36950368-0854-40EE-1545-137A5EA947F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0B25070-98EE-28AE-3132-868B9BC6D11E}"/>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12056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02B8-F4FD-765F-0810-DD64D0DEF2C2}"/>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5F77C672-FA57-1B04-F37E-7F0585D2B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78D50E-9CDC-0555-8B9F-F7C939F8449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A2CA341D-EF7B-F891-48B1-AE26BBFEF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04518B-BFF5-7586-6D02-D3D3B8458A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14D3AA36-5B3A-A5FE-52C2-8B90B1434CD4}"/>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8" name="Footer Placeholder 7">
            <a:extLst>
              <a:ext uri="{FF2B5EF4-FFF2-40B4-BE49-F238E27FC236}">
                <a16:creationId xmlns:a16="http://schemas.microsoft.com/office/drawing/2014/main" id="{1B2C5331-208C-163E-EBAE-DFEC7333B9A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1DE391D-625E-9FCE-1E72-86F71FB9055F}"/>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28222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9E27-8B9A-0551-DC04-AA99B29BD370}"/>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37CB0023-8E5C-3A6B-A39F-9EC898EC1431}"/>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4" name="Footer Placeholder 3">
            <a:extLst>
              <a:ext uri="{FF2B5EF4-FFF2-40B4-BE49-F238E27FC236}">
                <a16:creationId xmlns:a16="http://schemas.microsoft.com/office/drawing/2014/main" id="{2BCA7155-D689-4DAC-7476-3F418D3470B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B0C4E27D-0326-659B-B6C7-869E7E443DC6}"/>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35184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394A3-24C3-0CA1-9AE4-D315407C867E}"/>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3" name="Footer Placeholder 2">
            <a:extLst>
              <a:ext uri="{FF2B5EF4-FFF2-40B4-BE49-F238E27FC236}">
                <a16:creationId xmlns:a16="http://schemas.microsoft.com/office/drawing/2014/main" id="{00217DF2-FE15-0F29-E9BC-DD1DAA5E70F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242D981-22DB-367F-3633-D0671C1D69E9}"/>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162532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FED4-5C22-2387-3410-1266D00518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E0D75C6B-4035-2EB7-18A1-7FA0DEDB7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00A97786-0D16-AE74-0B25-DD6264328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A97665-9220-0C08-07FC-62B90BE57AA8}"/>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6" name="Footer Placeholder 5">
            <a:extLst>
              <a:ext uri="{FF2B5EF4-FFF2-40B4-BE49-F238E27FC236}">
                <a16:creationId xmlns:a16="http://schemas.microsoft.com/office/drawing/2014/main" id="{07DD6C5B-2AE8-57FD-0AE5-2ABE2C1DB45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0CBFC36-C631-5442-2EBF-B0D7561F3787}"/>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210282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6FC1-A7DD-C642-867F-0E6CA0DC82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58D494FE-5207-EB78-C255-52078DA58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03AA7F7-21F5-D512-72A4-0D357A3EA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0AE7D5-9BB0-A407-6A00-277779582889}"/>
              </a:ext>
            </a:extLst>
          </p:cNvPr>
          <p:cNvSpPr>
            <a:spLocks noGrp="1"/>
          </p:cNvSpPr>
          <p:nvPr>
            <p:ph type="dt" sz="half" idx="10"/>
          </p:nvPr>
        </p:nvSpPr>
        <p:spPr/>
        <p:txBody>
          <a:bodyPr/>
          <a:lstStyle/>
          <a:p>
            <a:fld id="{3EECC861-0537-E94D-9D2F-0D54A378081D}" type="datetimeFigureOut">
              <a:rPr lang="en-PK" smtClean="0"/>
              <a:t>20/05/2024</a:t>
            </a:fld>
            <a:endParaRPr lang="en-PK"/>
          </a:p>
        </p:txBody>
      </p:sp>
      <p:sp>
        <p:nvSpPr>
          <p:cNvPr id="6" name="Footer Placeholder 5">
            <a:extLst>
              <a:ext uri="{FF2B5EF4-FFF2-40B4-BE49-F238E27FC236}">
                <a16:creationId xmlns:a16="http://schemas.microsoft.com/office/drawing/2014/main" id="{C2384598-4319-7879-BF4B-B406A602331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2ABBF86-E300-3AE8-3656-1867E05E94E3}"/>
              </a:ext>
            </a:extLst>
          </p:cNvPr>
          <p:cNvSpPr>
            <a:spLocks noGrp="1"/>
          </p:cNvSpPr>
          <p:nvPr>
            <p:ph type="sldNum" sz="quarter" idx="12"/>
          </p:nvPr>
        </p:nvSpPr>
        <p:spPr/>
        <p:txBody>
          <a:bodyPr/>
          <a:lstStyle/>
          <a:p>
            <a:fld id="{F3FBD956-1437-1D46-A70E-2DBC88711814}" type="slidenum">
              <a:rPr lang="en-PK" smtClean="0"/>
              <a:t>‹#›</a:t>
            </a:fld>
            <a:endParaRPr lang="en-PK"/>
          </a:p>
        </p:txBody>
      </p:sp>
    </p:spTree>
    <p:extLst>
      <p:ext uri="{BB962C8B-B14F-4D97-AF65-F5344CB8AC3E}">
        <p14:creationId xmlns:p14="http://schemas.microsoft.com/office/powerpoint/2010/main" val="377942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EF80E-128B-AF96-E1DF-570FB11DB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4F0BA8D1-BFED-1EB1-6384-3F4073181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C5BBCC6D-6E31-18CA-372D-B6E8289F9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ECC861-0537-E94D-9D2F-0D54A378081D}" type="datetimeFigureOut">
              <a:rPr lang="en-PK" smtClean="0"/>
              <a:t>20/05/2024</a:t>
            </a:fld>
            <a:endParaRPr lang="en-PK"/>
          </a:p>
        </p:txBody>
      </p:sp>
      <p:sp>
        <p:nvSpPr>
          <p:cNvPr id="5" name="Footer Placeholder 4">
            <a:extLst>
              <a:ext uri="{FF2B5EF4-FFF2-40B4-BE49-F238E27FC236}">
                <a16:creationId xmlns:a16="http://schemas.microsoft.com/office/drawing/2014/main" id="{0B41BAE3-14D6-42C7-B128-36C45BC26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BDA72C5E-D9D9-E171-5491-14A4E5766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FBD956-1437-1D46-A70E-2DBC88711814}" type="slidenum">
              <a:rPr lang="en-PK" smtClean="0"/>
              <a:t>‹#›</a:t>
            </a:fld>
            <a:endParaRPr lang="en-PK"/>
          </a:p>
        </p:txBody>
      </p:sp>
    </p:spTree>
    <p:extLst>
      <p:ext uri="{BB962C8B-B14F-4D97-AF65-F5344CB8AC3E}">
        <p14:creationId xmlns:p14="http://schemas.microsoft.com/office/powerpoint/2010/main" val="112552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4AC8B00-962D-D3CB-D10F-208646558477}"/>
              </a:ext>
            </a:extLst>
          </p:cNvPr>
          <p:cNvSpPr>
            <a:spLocks noGrp="1"/>
          </p:cNvSpPr>
          <p:nvPr>
            <p:ph type="ctrTitle"/>
          </p:nvPr>
        </p:nvSpPr>
        <p:spPr>
          <a:xfrm>
            <a:off x="1804988" y="1442172"/>
            <a:ext cx="8582025" cy="2177328"/>
          </a:xfrm>
        </p:spPr>
        <p:txBody>
          <a:bodyPr anchor="ctr">
            <a:normAutofit/>
          </a:bodyPr>
          <a:lstStyle/>
          <a:p>
            <a:r>
              <a:rPr lang="en-PK" sz="6600"/>
              <a:t>Zomato </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47AC7D-DDBB-8B5C-A3E4-E1A493DFA308}"/>
              </a:ext>
            </a:extLst>
          </p:cNvPr>
          <p:cNvSpPr>
            <a:spLocks noGrp="1"/>
          </p:cNvSpPr>
          <p:nvPr>
            <p:ph type="subTitle" idx="1"/>
          </p:nvPr>
        </p:nvSpPr>
        <p:spPr>
          <a:xfrm>
            <a:off x="2566988" y="3962400"/>
            <a:ext cx="7058025" cy="581025"/>
          </a:xfrm>
        </p:spPr>
        <p:txBody>
          <a:bodyPr anchor="ctr">
            <a:normAutofit/>
          </a:bodyPr>
          <a:lstStyle/>
          <a:p>
            <a:r>
              <a:rPr lang="en-PK" sz="2800">
                <a:solidFill>
                  <a:srgbClr val="FFFFFF"/>
                </a:solidFill>
              </a:rPr>
              <a:t>Exploratory Data Analysis </a:t>
            </a:r>
          </a:p>
        </p:txBody>
      </p:sp>
    </p:spTree>
    <p:extLst>
      <p:ext uri="{BB962C8B-B14F-4D97-AF65-F5344CB8AC3E}">
        <p14:creationId xmlns:p14="http://schemas.microsoft.com/office/powerpoint/2010/main" val="300483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B8E40-3892-AB78-9366-6E8D5D5B2A92}"/>
              </a:ext>
            </a:extLst>
          </p:cNvPr>
          <p:cNvSpPr>
            <a:spLocks noGrp="1"/>
          </p:cNvSpPr>
          <p:nvPr>
            <p:ph type="title"/>
          </p:nvPr>
        </p:nvSpPr>
        <p:spPr>
          <a:xfrm>
            <a:off x="621792" y="1161288"/>
            <a:ext cx="3602736" cy="4526280"/>
          </a:xfrm>
        </p:spPr>
        <p:txBody>
          <a:bodyPr>
            <a:normAutofit/>
          </a:bodyPr>
          <a:lstStyle/>
          <a:p>
            <a:r>
              <a:rPr lang="en-PK" sz="4000"/>
              <a:t>Goal of Analysis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B7A09C3-0302-4E0E-DEBD-7BE91CA2A77D}"/>
              </a:ext>
            </a:extLst>
          </p:cNvPr>
          <p:cNvSpPr>
            <a:spLocks noGrp="1"/>
          </p:cNvSpPr>
          <p:nvPr>
            <p:ph idx="1"/>
          </p:nvPr>
        </p:nvSpPr>
        <p:spPr>
          <a:xfrm>
            <a:off x="5434149" y="932688"/>
            <a:ext cx="5916603" cy="4992624"/>
          </a:xfrm>
        </p:spPr>
        <p:txBody>
          <a:bodyPr anchor="ctr">
            <a:normAutofit/>
          </a:bodyPr>
          <a:lstStyle/>
          <a:p>
            <a:pPr marL="0" indent="0">
              <a:buNone/>
            </a:pPr>
            <a:r>
              <a:rPr lang="en-GB" sz="2000" b="0" i="0">
                <a:effectLst/>
                <a:highlight>
                  <a:srgbClr val="FFFFFF"/>
                </a:highlight>
                <a:latin typeface="Söhne"/>
              </a:rPr>
              <a:t>The goal is to identify and understand the patterns and trends in dining preferences across various Indian cities to guide targeted marketing strategies.</a:t>
            </a:r>
            <a:endParaRPr lang="en-PK" sz="2000"/>
          </a:p>
        </p:txBody>
      </p:sp>
    </p:spTree>
    <p:extLst>
      <p:ext uri="{BB962C8B-B14F-4D97-AF65-F5344CB8AC3E}">
        <p14:creationId xmlns:p14="http://schemas.microsoft.com/office/powerpoint/2010/main" val="120794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1A2960-6374-E662-2C6E-F47388418806}"/>
              </a:ext>
            </a:extLst>
          </p:cNvPr>
          <p:cNvSpPr>
            <a:spLocks noGrp="1"/>
          </p:cNvSpPr>
          <p:nvPr>
            <p:ph type="title"/>
          </p:nvPr>
        </p:nvSpPr>
        <p:spPr>
          <a:xfrm>
            <a:off x="621792" y="1161288"/>
            <a:ext cx="3602736" cy="4526280"/>
          </a:xfrm>
        </p:spPr>
        <p:txBody>
          <a:bodyPr>
            <a:normAutofit/>
          </a:bodyPr>
          <a:lstStyle/>
          <a:p>
            <a:r>
              <a:rPr lang="en-PK" sz="4000"/>
              <a:t>About Dataset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342DF4C-4F64-0FD4-1785-B931816B39A8}"/>
              </a:ext>
            </a:extLst>
          </p:cNvPr>
          <p:cNvSpPr>
            <a:spLocks noGrp="1"/>
          </p:cNvSpPr>
          <p:nvPr>
            <p:ph idx="1"/>
          </p:nvPr>
        </p:nvSpPr>
        <p:spPr>
          <a:xfrm>
            <a:off x="5434149" y="932688"/>
            <a:ext cx="5916603" cy="4992624"/>
          </a:xfrm>
        </p:spPr>
        <p:txBody>
          <a:bodyPr anchor="ctr">
            <a:normAutofit/>
          </a:bodyPr>
          <a:lstStyle/>
          <a:p>
            <a:pPr marL="0" indent="0">
              <a:buNone/>
            </a:pPr>
            <a:r>
              <a:rPr lang="en-GB" sz="2000" b="0" i="0">
                <a:effectLst/>
                <a:highlight>
                  <a:srgbClr val="FFFFFF"/>
                </a:highlight>
                <a:latin typeface="Söhne"/>
              </a:rPr>
              <a:t>The dataset consists of 211,944 entries, with each entry corresponding to a restaurant. It encompasses a wide range of restaurants from different cities throughout India, ensuring geographic diversity. Each restaurant in the dataset is identified by a unique identifier. The dataset categorizes the dining establishments into various types, such as Quick Bites, Casual Dining, and Cafes. It includes comprehensive location details such as address, city, and locality. Additionally, latitude and longitude data are provided for mapping and spatial analysis. The dataset also details the types of cuisines served, such as Indian and Italian, and includes the typical operating hours of each restaurant.</a:t>
            </a:r>
            <a:endParaRPr lang="en-PK" sz="2000"/>
          </a:p>
        </p:txBody>
      </p:sp>
    </p:spTree>
    <p:extLst>
      <p:ext uri="{BB962C8B-B14F-4D97-AF65-F5344CB8AC3E}">
        <p14:creationId xmlns:p14="http://schemas.microsoft.com/office/powerpoint/2010/main" val="366861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0EE10047-E6AF-2022-042A-0131E380EABA}"/>
              </a:ext>
            </a:extLst>
          </p:cNvPr>
          <p:cNvSpPr>
            <a:spLocks noGrp="1"/>
          </p:cNvSpPr>
          <p:nvPr>
            <p:ph type="title"/>
          </p:nvPr>
        </p:nvSpPr>
        <p:spPr>
          <a:xfrm>
            <a:off x="1246824" y="643467"/>
            <a:ext cx="4772975" cy="1800526"/>
          </a:xfrm>
        </p:spPr>
        <p:txBody>
          <a:bodyPr>
            <a:normAutofit/>
          </a:bodyPr>
          <a:lstStyle/>
          <a:p>
            <a:r>
              <a:rPr lang="en-GB"/>
              <a:t>Data  Cleaning and Exploration</a:t>
            </a:r>
            <a:endParaRPr lang="en-PK"/>
          </a:p>
        </p:txBody>
      </p:sp>
      <p:sp>
        <p:nvSpPr>
          <p:cNvPr id="3" name="Content Placeholder 2">
            <a:extLst>
              <a:ext uri="{FF2B5EF4-FFF2-40B4-BE49-F238E27FC236}">
                <a16:creationId xmlns:a16="http://schemas.microsoft.com/office/drawing/2014/main" id="{D97D4F55-D39F-CC22-F554-109E86A58240}"/>
              </a:ext>
            </a:extLst>
          </p:cNvPr>
          <p:cNvSpPr>
            <a:spLocks noGrp="1"/>
          </p:cNvSpPr>
          <p:nvPr>
            <p:ph idx="1"/>
          </p:nvPr>
        </p:nvSpPr>
        <p:spPr>
          <a:xfrm>
            <a:off x="1246824" y="2178757"/>
            <a:ext cx="4772974" cy="3998206"/>
          </a:xfrm>
        </p:spPr>
        <p:txBody>
          <a:bodyPr>
            <a:normAutofit fontScale="92500" lnSpcReduction="10000"/>
          </a:bodyPr>
          <a:lstStyle/>
          <a:p>
            <a:r>
              <a:rPr lang="en-PK" sz="1400" dirty="0"/>
              <a:t>Sorted missing values:</a:t>
            </a:r>
          </a:p>
          <a:p>
            <a:pPr marL="0" indent="0">
              <a:buNone/>
            </a:pPr>
            <a:r>
              <a:rPr lang="en-GB" sz="1400" b="0" i="0" dirty="0">
                <a:effectLst/>
                <a:latin typeface="Söhne"/>
              </a:rPr>
              <a:t>data['address'].</a:t>
            </a:r>
            <a:r>
              <a:rPr lang="en-GB" sz="1400" b="0" i="0" dirty="0" err="1">
                <a:effectLst/>
                <a:latin typeface="Söhne"/>
              </a:rPr>
              <a:t>fillna</a:t>
            </a:r>
            <a:r>
              <a:rPr lang="en-GB" sz="1400" b="0" i="0" dirty="0">
                <a:effectLst/>
                <a:latin typeface="Söhne"/>
              </a:rPr>
              <a:t>('Unknown', </a:t>
            </a:r>
            <a:r>
              <a:rPr lang="en-GB" sz="1400" b="0" i="0" dirty="0" err="1">
                <a:effectLst/>
                <a:latin typeface="Söhne"/>
              </a:rPr>
              <a:t>inplace</a:t>
            </a:r>
            <a:r>
              <a:rPr lang="en-GB" sz="1400" b="0" i="0" dirty="0">
                <a:effectLst/>
                <a:latin typeface="Söhne"/>
              </a:rPr>
              <a:t>=True): This command fills any empty entries in the 'address' column with the string 'Unknown'. data['timings’].</a:t>
            </a:r>
            <a:br>
              <a:rPr lang="en-GB" sz="1400" b="0" i="0" dirty="0">
                <a:effectLst/>
                <a:latin typeface="Söhne"/>
              </a:rPr>
            </a:br>
            <a:r>
              <a:rPr lang="en-GB" sz="1400" b="0" i="0" dirty="0" err="1">
                <a:effectLst/>
                <a:latin typeface="Söhne"/>
              </a:rPr>
              <a:t>fillna</a:t>
            </a:r>
            <a:r>
              <a:rPr lang="en-GB" sz="1400" b="0" i="0" dirty="0">
                <a:effectLst/>
                <a:latin typeface="Söhne"/>
              </a:rPr>
              <a:t>('Not available', </a:t>
            </a:r>
            <a:r>
              <a:rPr lang="en-GB" sz="1400" b="0" i="0" dirty="0" err="1">
                <a:effectLst/>
                <a:latin typeface="Söhne"/>
              </a:rPr>
              <a:t>inplace</a:t>
            </a:r>
            <a:r>
              <a:rPr lang="en-GB" sz="1400" b="0" i="0" dirty="0">
                <a:effectLst/>
                <a:latin typeface="Söhne"/>
              </a:rPr>
              <a:t>=True): This command substitutes missing values in the 'timings' column with 'Not available'. data['cuisines’].</a:t>
            </a:r>
            <a:br>
              <a:rPr lang="en-GB" sz="1400" b="0" i="0" dirty="0">
                <a:effectLst/>
                <a:latin typeface="Söhne"/>
              </a:rPr>
            </a:br>
            <a:r>
              <a:rPr lang="en-GB" sz="1400" b="0" i="0" dirty="0" err="1">
                <a:effectLst/>
                <a:latin typeface="Söhne"/>
              </a:rPr>
              <a:t>fillna</a:t>
            </a:r>
            <a:r>
              <a:rPr lang="en-GB" sz="1400" b="0" i="0" dirty="0">
                <a:effectLst/>
                <a:latin typeface="Söhne"/>
              </a:rPr>
              <a:t>(data['cuisines'].mode()[0], </a:t>
            </a:r>
            <a:r>
              <a:rPr lang="en-GB" sz="1400" b="0" i="0" dirty="0" err="1">
                <a:effectLst/>
                <a:latin typeface="Söhne"/>
              </a:rPr>
              <a:t>inplace</a:t>
            </a:r>
            <a:r>
              <a:rPr lang="en-GB" sz="1400" b="0" i="0" dirty="0">
                <a:effectLst/>
                <a:latin typeface="Söhne"/>
              </a:rPr>
              <a:t>=True): This fills empty spaces in the 'cuisines' column with the most common cuisine listed in the dataset, ensuring each restaurant has a cuisine type specified.</a:t>
            </a:r>
          </a:p>
          <a:p>
            <a:r>
              <a:rPr lang="en-GB" sz="1400" dirty="0">
                <a:effectLst/>
                <a:latin typeface="+mj-lt"/>
              </a:rPr>
              <a:t>Data Transformation:</a:t>
            </a:r>
          </a:p>
          <a:p>
            <a:pPr marL="0" indent="0">
              <a:buNone/>
            </a:pPr>
            <a:r>
              <a:rPr lang="en-GB" sz="1400" b="0" i="0" dirty="0">
                <a:effectLst/>
                <a:latin typeface="Söhne"/>
              </a:rPr>
              <a:t>data['votes'] = data['votes'].apply(lambda x: max(x, 0)): This line uses a lambda function to ensure that all entries in the 'votes' column are non-negative by replacing any negative values with zero.</a:t>
            </a:r>
          </a:p>
          <a:p>
            <a:pPr marL="0" indent="0">
              <a:buNone/>
            </a:pPr>
            <a:r>
              <a:rPr lang="en-GB" sz="1400" b="0" i="0" dirty="0">
                <a:effectLst/>
                <a:latin typeface="Söhne"/>
              </a:rPr>
              <a:t>import </a:t>
            </a:r>
            <a:r>
              <a:rPr lang="en-GB" sz="1400" b="0" i="0" dirty="0" err="1">
                <a:effectLst/>
                <a:latin typeface="Söhne"/>
              </a:rPr>
              <a:t>ast</a:t>
            </a:r>
            <a:r>
              <a:rPr lang="en-GB" sz="1400" b="0" i="0" dirty="0">
                <a:effectLst/>
                <a:latin typeface="Söhne"/>
              </a:rPr>
              <a:t>: This statement imports the </a:t>
            </a:r>
            <a:r>
              <a:rPr lang="en-GB" sz="1400" b="0" i="0" dirty="0" err="1">
                <a:effectLst/>
                <a:latin typeface="Söhne"/>
              </a:rPr>
              <a:t>ast</a:t>
            </a:r>
            <a:r>
              <a:rPr lang="en-GB" sz="1400" b="0" i="0" dirty="0">
                <a:effectLst/>
                <a:latin typeface="Söhne"/>
              </a:rPr>
              <a:t> module, which is utilized for processing the Python abstract syntax grammar trees.</a:t>
            </a:r>
          </a:p>
          <a:p>
            <a:pPr marL="0" indent="0">
              <a:buNone/>
            </a:pPr>
            <a:r>
              <a:rPr lang="en-GB" sz="1400" b="0" i="0" dirty="0">
                <a:effectLst/>
                <a:latin typeface="Söhne"/>
              </a:rPr>
              <a:t>data['establishment'] = data['establishment'].apply(</a:t>
            </a:r>
            <a:r>
              <a:rPr lang="en-GB" sz="1400" b="0" i="0" dirty="0" err="1">
                <a:effectLst/>
                <a:latin typeface="Söhne"/>
              </a:rPr>
              <a:t>ast.literal_eval</a:t>
            </a:r>
            <a:r>
              <a:rPr lang="en-GB" sz="1400" b="0" i="0" dirty="0">
                <a:effectLst/>
                <a:latin typeface="Söhne"/>
              </a:rPr>
              <a:t>): This line applies </a:t>
            </a:r>
            <a:r>
              <a:rPr lang="en-GB" sz="1400" b="0" i="0" dirty="0" err="1">
                <a:effectLst/>
                <a:latin typeface="Söhne"/>
              </a:rPr>
              <a:t>ast.literal_eval</a:t>
            </a:r>
            <a:r>
              <a:rPr lang="en-GB" sz="1400" b="0" i="0" dirty="0">
                <a:effectLst/>
                <a:latin typeface="Söhne"/>
              </a:rPr>
              <a:t> to convert string representations of lists in the 'establishment' column into actual Python list objects.</a:t>
            </a:r>
          </a:p>
          <a:p>
            <a:pPr marL="0" indent="0">
              <a:buNone/>
            </a:pPr>
            <a:endParaRPr lang="en-GB" sz="1100" dirty="0">
              <a:effectLst/>
              <a:latin typeface="Helvetica" pitchFamily="2" charset="0"/>
            </a:endParaRPr>
          </a:p>
        </p:txBody>
      </p:sp>
      <p:pic>
        <p:nvPicPr>
          <p:cNvPr id="7" name="Picture 6" descr="A graph with blue lines&#10;&#10;Description automatically generated">
            <a:extLst>
              <a:ext uri="{FF2B5EF4-FFF2-40B4-BE49-F238E27FC236}">
                <a16:creationId xmlns:a16="http://schemas.microsoft.com/office/drawing/2014/main" id="{36D566D0-62DA-7F2B-DAF2-F12D7E73A307}"/>
              </a:ext>
            </a:extLst>
          </p:cNvPr>
          <p:cNvPicPr>
            <a:picLocks noChangeAspect="1"/>
          </p:cNvPicPr>
          <p:nvPr/>
        </p:nvPicPr>
        <p:blipFill>
          <a:blip r:embed="rId2"/>
          <a:stretch>
            <a:fillRect/>
          </a:stretch>
        </p:blipFill>
        <p:spPr>
          <a:xfrm>
            <a:off x="7700211" y="905786"/>
            <a:ext cx="3848322" cy="2020369"/>
          </a:xfrm>
          <a:prstGeom prst="rect">
            <a:avLst/>
          </a:prstGeom>
        </p:spPr>
      </p:pic>
      <p:pic>
        <p:nvPicPr>
          <p:cNvPr id="5" name="Picture 4" descr="A graph of a number of bars&#10;&#10;Description automatically generated with medium confidence">
            <a:extLst>
              <a:ext uri="{FF2B5EF4-FFF2-40B4-BE49-F238E27FC236}">
                <a16:creationId xmlns:a16="http://schemas.microsoft.com/office/drawing/2014/main" id="{536C6684-CDC6-1EEC-E0C9-2CF3A1DE1F09}"/>
              </a:ext>
            </a:extLst>
          </p:cNvPr>
          <p:cNvPicPr>
            <a:picLocks noChangeAspect="1"/>
          </p:cNvPicPr>
          <p:nvPr/>
        </p:nvPicPr>
        <p:blipFill>
          <a:blip r:embed="rId3"/>
          <a:stretch>
            <a:fillRect/>
          </a:stretch>
        </p:blipFill>
        <p:spPr>
          <a:xfrm>
            <a:off x="7700211" y="3901688"/>
            <a:ext cx="3848322" cy="2097334"/>
          </a:xfrm>
          <a:prstGeom prst="rect">
            <a:avLst/>
          </a:prstGeom>
        </p:spPr>
      </p:pic>
    </p:spTree>
    <p:extLst>
      <p:ext uri="{BB962C8B-B14F-4D97-AF65-F5344CB8AC3E}">
        <p14:creationId xmlns:p14="http://schemas.microsoft.com/office/powerpoint/2010/main" val="28375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C5AD3-3529-C9DE-03D8-1FEAC5513FA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0" u="none" strike="noStrike" kern="1200">
                <a:solidFill>
                  <a:srgbClr val="FFFFFF"/>
                </a:solidFill>
                <a:effectLst/>
                <a:latin typeface="+mj-lt"/>
                <a:ea typeface="+mj-ea"/>
                <a:cs typeface="+mj-cs"/>
              </a:rPr>
              <a:t>Regional Analysis</a:t>
            </a:r>
            <a:endParaRPr lang="en-US" sz="2600" kern="1200">
              <a:solidFill>
                <a:srgbClr val="FFFFFF"/>
              </a:solidFill>
              <a:latin typeface="+mj-lt"/>
              <a:ea typeface="+mj-ea"/>
              <a:cs typeface="+mj-cs"/>
            </a:endParaRPr>
          </a:p>
        </p:txBody>
      </p:sp>
      <p:pic>
        <p:nvPicPr>
          <p:cNvPr id="5" name="Content Placeholder 4" descr="A bar graph with different colored bars&#10;&#10;Description automatically generated">
            <a:extLst>
              <a:ext uri="{FF2B5EF4-FFF2-40B4-BE49-F238E27FC236}">
                <a16:creationId xmlns:a16="http://schemas.microsoft.com/office/drawing/2014/main" id="{D2AB4D1C-59CB-A79C-EAF6-6BC40F3A0ECE}"/>
              </a:ext>
            </a:extLst>
          </p:cNvPr>
          <p:cNvPicPr>
            <a:picLocks noGrp="1" noChangeAspect="1"/>
          </p:cNvPicPr>
          <p:nvPr>
            <p:ph idx="1"/>
          </p:nvPr>
        </p:nvPicPr>
        <p:blipFill>
          <a:blip r:embed="rId2"/>
          <a:stretch>
            <a:fillRect/>
          </a:stretch>
        </p:blipFill>
        <p:spPr>
          <a:xfrm>
            <a:off x="4038600" y="1639241"/>
            <a:ext cx="7188199" cy="3576128"/>
          </a:xfrm>
          <a:prstGeom prst="rect">
            <a:avLst/>
          </a:prstGeom>
        </p:spPr>
      </p:pic>
    </p:spTree>
    <p:extLst>
      <p:ext uri="{BB962C8B-B14F-4D97-AF65-F5344CB8AC3E}">
        <p14:creationId xmlns:p14="http://schemas.microsoft.com/office/powerpoint/2010/main" val="85690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3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E274-C8B1-64ED-88C0-9E2C943028F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0" u="none" strike="noStrike" kern="1200">
                <a:solidFill>
                  <a:srgbClr val="FFFFFF"/>
                </a:solidFill>
                <a:effectLst/>
                <a:latin typeface="+mj-lt"/>
                <a:ea typeface="+mj-ea"/>
                <a:cs typeface="+mj-cs"/>
              </a:rPr>
              <a:t>Customer Preference Analysis:</a:t>
            </a:r>
            <a:endParaRPr lang="en-US" sz="2600" kern="1200">
              <a:solidFill>
                <a:srgbClr val="FFFFFF"/>
              </a:solidFill>
              <a:latin typeface="+mj-lt"/>
              <a:ea typeface="+mj-ea"/>
              <a:cs typeface="+mj-cs"/>
            </a:endParaRPr>
          </a:p>
        </p:txBody>
      </p:sp>
      <p:pic>
        <p:nvPicPr>
          <p:cNvPr id="5" name="Content Placeholder 4" descr="A graph showing a number of points&#10;&#10;Description automatically generated">
            <a:extLst>
              <a:ext uri="{FF2B5EF4-FFF2-40B4-BE49-F238E27FC236}">
                <a16:creationId xmlns:a16="http://schemas.microsoft.com/office/drawing/2014/main" id="{95E8DD88-76A5-79BE-A178-F0EFBD3E3234}"/>
              </a:ext>
            </a:extLst>
          </p:cNvPr>
          <p:cNvPicPr>
            <a:picLocks noGrp="1" noChangeAspect="1"/>
          </p:cNvPicPr>
          <p:nvPr>
            <p:ph idx="1"/>
          </p:nvPr>
        </p:nvPicPr>
        <p:blipFill>
          <a:blip r:embed="rId2"/>
          <a:stretch>
            <a:fillRect/>
          </a:stretch>
        </p:blipFill>
        <p:spPr>
          <a:xfrm>
            <a:off x="4038600" y="1154037"/>
            <a:ext cx="7188199" cy="4546536"/>
          </a:xfrm>
          <a:prstGeom prst="rect">
            <a:avLst/>
          </a:prstGeom>
        </p:spPr>
      </p:pic>
    </p:spTree>
    <p:extLst>
      <p:ext uri="{BB962C8B-B14F-4D97-AF65-F5344CB8AC3E}">
        <p14:creationId xmlns:p14="http://schemas.microsoft.com/office/powerpoint/2010/main" val="101473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E1571-7A18-E06F-F9D2-29DE251421B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0" u="none" strike="noStrike" kern="1200">
                <a:solidFill>
                  <a:srgbClr val="FFFFFF"/>
                </a:solidFill>
                <a:effectLst/>
                <a:latin typeface="+mj-lt"/>
                <a:ea typeface="+mj-ea"/>
                <a:cs typeface="+mj-cs"/>
              </a:rPr>
              <a:t>Competitive Analysis:</a:t>
            </a:r>
            <a:endParaRPr lang="en-US" sz="2600" kern="1200">
              <a:solidFill>
                <a:srgbClr val="FFFFFF"/>
              </a:solidFill>
              <a:latin typeface="+mj-lt"/>
              <a:ea typeface="+mj-ea"/>
              <a:cs typeface="+mj-cs"/>
            </a:endParaRPr>
          </a:p>
        </p:txBody>
      </p:sp>
      <p:pic>
        <p:nvPicPr>
          <p:cNvPr id="5" name="Content Placeholder 4" descr="A graph with different colored bars&#10;&#10;Description automatically generated">
            <a:extLst>
              <a:ext uri="{FF2B5EF4-FFF2-40B4-BE49-F238E27FC236}">
                <a16:creationId xmlns:a16="http://schemas.microsoft.com/office/drawing/2014/main" id="{794AA34F-5F6A-4ABF-27BC-601D32515776}"/>
              </a:ext>
            </a:extLst>
          </p:cNvPr>
          <p:cNvPicPr>
            <a:picLocks noGrp="1" noChangeAspect="1"/>
          </p:cNvPicPr>
          <p:nvPr>
            <p:ph idx="1"/>
          </p:nvPr>
        </p:nvPicPr>
        <p:blipFill>
          <a:blip r:embed="rId2"/>
          <a:stretch>
            <a:fillRect/>
          </a:stretch>
        </p:blipFill>
        <p:spPr>
          <a:xfrm>
            <a:off x="4511821" y="961812"/>
            <a:ext cx="6241757" cy="4930987"/>
          </a:xfrm>
          <a:prstGeom prst="rect">
            <a:avLst/>
          </a:prstGeom>
        </p:spPr>
      </p:pic>
    </p:spTree>
    <p:extLst>
      <p:ext uri="{BB962C8B-B14F-4D97-AF65-F5344CB8AC3E}">
        <p14:creationId xmlns:p14="http://schemas.microsoft.com/office/powerpoint/2010/main" val="16842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8E9C2-8F38-0C9F-1F03-E7F8621E331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Market Analysis:</a:t>
            </a:r>
          </a:p>
        </p:txBody>
      </p:sp>
      <p:pic>
        <p:nvPicPr>
          <p:cNvPr id="5" name="Content Placeholder 4" descr="A graph with blue dots&#10;&#10;Description automatically generated">
            <a:extLst>
              <a:ext uri="{FF2B5EF4-FFF2-40B4-BE49-F238E27FC236}">
                <a16:creationId xmlns:a16="http://schemas.microsoft.com/office/drawing/2014/main" id="{C07B27C4-D9BC-7B17-778F-11198E46153A}"/>
              </a:ext>
            </a:extLst>
          </p:cNvPr>
          <p:cNvPicPr>
            <a:picLocks noGrp="1" noChangeAspect="1"/>
          </p:cNvPicPr>
          <p:nvPr>
            <p:ph idx="1"/>
          </p:nvPr>
        </p:nvPicPr>
        <p:blipFill>
          <a:blip r:embed="rId2"/>
          <a:stretch>
            <a:fillRect/>
          </a:stretch>
        </p:blipFill>
        <p:spPr>
          <a:xfrm>
            <a:off x="4038600" y="1198964"/>
            <a:ext cx="7188199" cy="4456682"/>
          </a:xfrm>
          <a:prstGeom prst="rect">
            <a:avLst/>
          </a:prstGeom>
        </p:spPr>
      </p:pic>
    </p:spTree>
    <p:extLst>
      <p:ext uri="{BB962C8B-B14F-4D97-AF65-F5344CB8AC3E}">
        <p14:creationId xmlns:p14="http://schemas.microsoft.com/office/powerpoint/2010/main" val="414255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CD05-A0C4-FCC7-E1C4-04CD980F3123}"/>
              </a:ext>
            </a:extLst>
          </p:cNvPr>
          <p:cNvSpPr>
            <a:spLocks noGrp="1"/>
          </p:cNvSpPr>
          <p:nvPr>
            <p:ph type="title"/>
          </p:nvPr>
        </p:nvSpPr>
        <p:spPr>
          <a:xfrm>
            <a:off x="5868557" y="1138036"/>
            <a:ext cx="5444382" cy="1402470"/>
          </a:xfrm>
        </p:spPr>
        <p:txBody>
          <a:bodyPr anchor="t">
            <a:normAutofit/>
          </a:bodyPr>
          <a:lstStyle/>
          <a:p>
            <a:r>
              <a:rPr lang="en-PK" sz="3200"/>
              <a:t>Conclusion </a:t>
            </a:r>
          </a:p>
        </p:txBody>
      </p:sp>
      <p:pic>
        <p:nvPicPr>
          <p:cNvPr id="5" name="Picture 4" descr="Variety of fresh salads">
            <a:extLst>
              <a:ext uri="{FF2B5EF4-FFF2-40B4-BE49-F238E27FC236}">
                <a16:creationId xmlns:a16="http://schemas.microsoft.com/office/drawing/2014/main" id="{934A866F-6296-8491-D3AE-56D9187FE14C}"/>
              </a:ext>
            </a:extLst>
          </p:cNvPr>
          <p:cNvPicPr>
            <a:picLocks noChangeAspect="1"/>
          </p:cNvPicPr>
          <p:nvPr/>
        </p:nvPicPr>
        <p:blipFill rotWithShape="1">
          <a:blip r:embed="rId2"/>
          <a:srcRect l="20317" r="29545"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2F0538-F9FB-43E1-EE47-8FD76B867962}"/>
              </a:ext>
            </a:extLst>
          </p:cNvPr>
          <p:cNvSpPr>
            <a:spLocks noGrp="1"/>
          </p:cNvSpPr>
          <p:nvPr>
            <p:ph idx="1"/>
          </p:nvPr>
        </p:nvSpPr>
        <p:spPr>
          <a:xfrm>
            <a:off x="5868557" y="1625600"/>
            <a:ext cx="5444382" cy="4516783"/>
          </a:xfrm>
        </p:spPr>
        <p:txBody>
          <a:bodyPr>
            <a:normAutofit/>
          </a:bodyPr>
          <a:lstStyle/>
          <a:p>
            <a:r>
              <a:rPr lang="en-GB" sz="1400" b="0" i="0" dirty="0">
                <a:effectLst/>
                <a:highlight>
                  <a:srgbClr val="FFFFFF"/>
                </a:highlight>
                <a:latin typeface="Söhne"/>
              </a:rPr>
              <a:t>The analysis revealed considerable differences in preferred cuisines across various cities, highlighting how regional preferences and cultural distinctions greatly affect dining choices. For example, the most </a:t>
            </a:r>
            <a:r>
              <a:rPr lang="en-GB" sz="1400" b="0" i="0" dirty="0" err="1">
                <a:effectLst/>
                <a:highlight>
                  <a:srgbClr val="FFFFFF"/>
                </a:highlight>
                <a:latin typeface="Söhne"/>
              </a:rPr>
              <a:t>favored</a:t>
            </a:r>
            <a:r>
              <a:rPr lang="en-GB" sz="1400" b="0" i="0" dirty="0">
                <a:effectLst/>
                <a:highlight>
                  <a:srgbClr val="FFFFFF"/>
                </a:highlight>
                <a:latin typeface="Söhne"/>
              </a:rPr>
              <a:t> cuisine in each city often mirrors the local culinary practices or the demographic composition of the region. Marketers and new dining establishments can use this knowledge to customize their menus to better suit local tastes.</a:t>
            </a:r>
          </a:p>
          <a:p>
            <a:r>
              <a:rPr lang="en-GB" sz="1400" b="0" i="0" dirty="0">
                <a:effectLst/>
                <a:highlight>
                  <a:srgbClr val="FFFFFF"/>
                </a:highlight>
                <a:latin typeface="Söhne"/>
              </a:rPr>
              <a:t>The scatterplot analysis comparing restaurant ratings with the average cost for two, distinguished by price range, indicates that restaurants with higher prices tend to receive better ratings. This correlation may stem from the perceived or actual quality of food and service in more expensive establishments. This pattern suggests that positioning themselves in a higher price bracket could be an effective strategy for restaurants seeking to signal quality. However, to maintain customer satisfaction, any increase in prices must be justified by corresponding improvements in quality.</a:t>
            </a:r>
          </a:p>
          <a:p>
            <a:r>
              <a:rPr lang="en-GB" sz="1400" b="0" i="0" dirty="0">
                <a:effectLst/>
                <a:highlight>
                  <a:srgbClr val="FFFFFF"/>
                </a:highlight>
                <a:latin typeface="Söhne"/>
              </a:rPr>
              <a:t>The positive correlation between the number of votes (indicative of popularity) and aggregate ratings shows that restaurants with higher popularity usually receive better ratings. This relationship implies that greater customer satisfaction may enhance a restaurant's popularity via word-of-mouth and repeat business. </a:t>
            </a:r>
            <a:endParaRPr lang="en-PK" sz="1400" dirty="0"/>
          </a:p>
        </p:txBody>
      </p:sp>
    </p:spTree>
    <p:extLst>
      <p:ext uri="{BB962C8B-B14F-4D97-AF65-F5344CB8AC3E}">
        <p14:creationId xmlns:p14="http://schemas.microsoft.com/office/powerpoint/2010/main" val="253982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593</Words>
  <Application>Microsoft Macintosh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Helvetica</vt:lpstr>
      <vt:lpstr>Söhne</vt:lpstr>
      <vt:lpstr>Office Theme</vt:lpstr>
      <vt:lpstr>Zomato </vt:lpstr>
      <vt:lpstr>Goal of Analysis</vt:lpstr>
      <vt:lpstr>About Dataset </vt:lpstr>
      <vt:lpstr>Data  Cleaning and Exploration</vt:lpstr>
      <vt:lpstr>Regional Analysis</vt:lpstr>
      <vt:lpstr>Customer Preference Analysis:</vt:lpstr>
      <vt:lpstr>Competitive Analysis:</vt:lpstr>
      <vt:lpstr>Market Analysis: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c:title>
  <dc:creator>Moaz Hameed</dc:creator>
  <cp:lastModifiedBy>Moaz Hameed</cp:lastModifiedBy>
  <cp:revision>2</cp:revision>
  <dcterms:created xsi:type="dcterms:W3CDTF">2024-05-19T20:54:17Z</dcterms:created>
  <dcterms:modified xsi:type="dcterms:W3CDTF">2024-05-19T21:51:26Z</dcterms:modified>
</cp:coreProperties>
</file>