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5" r:id="rId10"/>
    <p:sldId id="263" r:id="rId11"/>
    <p:sldId id="266" r:id="rId12"/>
    <p:sldId id="267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/>
    <p:restoredTop sz="94715"/>
  </p:normalViewPr>
  <p:slideViewPr>
    <p:cSldViewPr snapToGrid="0" snapToObjects="1">
      <p:cViewPr varScale="1">
        <p:scale>
          <a:sx n="118" d="100"/>
          <a:sy n="118" d="100"/>
        </p:scale>
        <p:origin x="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F7FCA-818E-44EB-81FD-F60E6B5DE03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3B9BDF-CE31-4DF4-80C6-6E24992A0F50}">
      <dgm:prSet/>
      <dgm:spPr/>
      <dgm:t>
        <a:bodyPr/>
        <a:lstStyle/>
        <a:p>
          <a:r>
            <a:rPr lang="en-US" b="0" i="0"/>
            <a:t>- Created CAD model of wheelchair and simulated automatic navigation.</a:t>
          </a:r>
          <a:endParaRPr lang="en-US"/>
        </a:p>
      </dgm:t>
    </dgm:pt>
    <dgm:pt modelId="{01A9B6B1-B205-4D42-BDB9-B4BC0D7B0526}" type="parTrans" cxnId="{E85B2353-46E5-4B0F-8FE3-4C9C9941C8EA}">
      <dgm:prSet/>
      <dgm:spPr/>
      <dgm:t>
        <a:bodyPr/>
        <a:lstStyle/>
        <a:p>
          <a:endParaRPr lang="en-US"/>
        </a:p>
      </dgm:t>
    </dgm:pt>
    <dgm:pt modelId="{5072668D-A8FD-4334-A55E-00D0CD99F698}" type="sibTrans" cxnId="{E85B2353-46E5-4B0F-8FE3-4C9C9941C8EA}">
      <dgm:prSet/>
      <dgm:spPr/>
      <dgm:t>
        <a:bodyPr/>
        <a:lstStyle/>
        <a:p>
          <a:endParaRPr lang="en-US"/>
        </a:p>
      </dgm:t>
    </dgm:pt>
    <dgm:pt modelId="{9EB4EABD-EA64-4815-97E6-3AACCB85F39F}">
      <dgm:prSet/>
      <dgm:spPr/>
      <dgm:t>
        <a:bodyPr/>
        <a:lstStyle/>
        <a:p>
          <a:r>
            <a:rPr lang="en-US" b="0" i="0"/>
            <a:t>- Developed code for automatic mapping in enclosed environments.</a:t>
          </a:r>
          <a:endParaRPr lang="en-US"/>
        </a:p>
      </dgm:t>
    </dgm:pt>
    <dgm:pt modelId="{81573563-EEE0-4598-8140-58DACE4B2D75}" type="parTrans" cxnId="{C569F113-751C-4AC9-8645-4F068BABD328}">
      <dgm:prSet/>
      <dgm:spPr/>
      <dgm:t>
        <a:bodyPr/>
        <a:lstStyle/>
        <a:p>
          <a:endParaRPr lang="en-US"/>
        </a:p>
      </dgm:t>
    </dgm:pt>
    <dgm:pt modelId="{47478F73-12F9-46CD-9251-121602F5B514}" type="sibTrans" cxnId="{C569F113-751C-4AC9-8645-4F068BABD328}">
      <dgm:prSet/>
      <dgm:spPr/>
      <dgm:t>
        <a:bodyPr/>
        <a:lstStyle/>
        <a:p>
          <a:endParaRPr lang="en-US"/>
        </a:p>
      </dgm:t>
    </dgm:pt>
    <dgm:pt modelId="{A7D598F8-D6D8-7D4B-BD20-11A998F45AC9}" type="pres">
      <dgm:prSet presAssocID="{467F7FCA-818E-44EB-81FD-F60E6B5DE0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AD8611-6366-FE4E-8A0A-39A92DC55004}" type="pres">
      <dgm:prSet presAssocID="{273B9BDF-CE31-4DF4-80C6-6E24992A0F50}" presName="hierRoot1" presStyleCnt="0"/>
      <dgm:spPr/>
    </dgm:pt>
    <dgm:pt modelId="{B6C41F3A-3139-FB43-A68F-6F9EA2243249}" type="pres">
      <dgm:prSet presAssocID="{273B9BDF-CE31-4DF4-80C6-6E24992A0F50}" presName="composite" presStyleCnt="0"/>
      <dgm:spPr/>
    </dgm:pt>
    <dgm:pt modelId="{4B6AE8F3-B9B4-674D-8F98-32111622F93D}" type="pres">
      <dgm:prSet presAssocID="{273B9BDF-CE31-4DF4-80C6-6E24992A0F50}" presName="background" presStyleLbl="node0" presStyleIdx="0" presStyleCnt="2"/>
      <dgm:spPr/>
    </dgm:pt>
    <dgm:pt modelId="{E83F3E66-38D1-6B4B-B0DD-E3FAC540F885}" type="pres">
      <dgm:prSet presAssocID="{273B9BDF-CE31-4DF4-80C6-6E24992A0F50}" presName="text" presStyleLbl="fgAcc0" presStyleIdx="0" presStyleCnt="2">
        <dgm:presLayoutVars>
          <dgm:chPref val="3"/>
        </dgm:presLayoutVars>
      </dgm:prSet>
      <dgm:spPr/>
    </dgm:pt>
    <dgm:pt modelId="{79FD5F8D-14E4-D64D-AE9C-A8ED53598C92}" type="pres">
      <dgm:prSet presAssocID="{273B9BDF-CE31-4DF4-80C6-6E24992A0F50}" presName="hierChild2" presStyleCnt="0"/>
      <dgm:spPr/>
    </dgm:pt>
    <dgm:pt modelId="{CBE0DBFB-22CF-5649-AC61-26E9A47ED9F8}" type="pres">
      <dgm:prSet presAssocID="{9EB4EABD-EA64-4815-97E6-3AACCB85F39F}" presName="hierRoot1" presStyleCnt="0"/>
      <dgm:spPr/>
    </dgm:pt>
    <dgm:pt modelId="{585CA00D-4868-DD46-928D-C7FA70BF502D}" type="pres">
      <dgm:prSet presAssocID="{9EB4EABD-EA64-4815-97E6-3AACCB85F39F}" presName="composite" presStyleCnt="0"/>
      <dgm:spPr/>
    </dgm:pt>
    <dgm:pt modelId="{0635A288-2A6C-8B45-BC6B-A3FF2C27D586}" type="pres">
      <dgm:prSet presAssocID="{9EB4EABD-EA64-4815-97E6-3AACCB85F39F}" presName="background" presStyleLbl="node0" presStyleIdx="1" presStyleCnt="2"/>
      <dgm:spPr/>
    </dgm:pt>
    <dgm:pt modelId="{800EC362-9A9C-7846-A90D-45704904742E}" type="pres">
      <dgm:prSet presAssocID="{9EB4EABD-EA64-4815-97E6-3AACCB85F39F}" presName="text" presStyleLbl="fgAcc0" presStyleIdx="1" presStyleCnt="2">
        <dgm:presLayoutVars>
          <dgm:chPref val="3"/>
        </dgm:presLayoutVars>
      </dgm:prSet>
      <dgm:spPr/>
    </dgm:pt>
    <dgm:pt modelId="{7A565449-E0D4-F543-8161-914AD589B073}" type="pres">
      <dgm:prSet presAssocID="{9EB4EABD-EA64-4815-97E6-3AACCB85F39F}" presName="hierChild2" presStyleCnt="0"/>
      <dgm:spPr/>
    </dgm:pt>
  </dgm:ptLst>
  <dgm:cxnLst>
    <dgm:cxn modelId="{48968404-BAE3-064F-89FA-60C2DDEA7B7F}" type="presOf" srcId="{467F7FCA-818E-44EB-81FD-F60E6B5DE035}" destId="{A7D598F8-D6D8-7D4B-BD20-11A998F45AC9}" srcOrd="0" destOrd="0" presId="urn:microsoft.com/office/officeart/2005/8/layout/hierarchy1"/>
    <dgm:cxn modelId="{C569F113-751C-4AC9-8645-4F068BABD328}" srcId="{467F7FCA-818E-44EB-81FD-F60E6B5DE035}" destId="{9EB4EABD-EA64-4815-97E6-3AACCB85F39F}" srcOrd="1" destOrd="0" parTransId="{81573563-EEE0-4598-8140-58DACE4B2D75}" sibTransId="{47478F73-12F9-46CD-9251-121602F5B514}"/>
    <dgm:cxn modelId="{E85B2353-46E5-4B0F-8FE3-4C9C9941C8EA}" srcId="{467F7FCA-818E-44EB-81FD-F60E6B5DE035}" destId="{273B9BDF-CE31-4DF4-80C6-6E24992A0F50}" srcOrd="0" destOrd="0" parTransId="{01A9B6B1-B205-4D42-BDB9-B4BC0D7B0526}" sibTransId="{5072668D-A8FD-4334-A55E-00D0CD99F698}"/>
    <dgm:cxn modelId="{EE365C55-84FA-984B-A6FE-3AECD102443E}" type="presOf" srcId="{273B9BDF-CE31-4DF4-80C6-6E24992A0F50}" destId="{E83F3E66-38D1-6B4B-B0DD-E3FAC540F885}" srcOrd="0" destOrd="0" presId="urn:microsoft.com/office/officeart/2005/8/layout/hierarchy1"/>
    <dgm:cxn modelId="{63993DE1-2843-F543-8361-9F592FCD7FDC}" type="presOf" srcId="{9EB4EABD-EA64-4815-97E6-3AACCB85F39F}" destId="{800EC362-9A9C-7846-A90D-45704904742E}" srcOrd="0" destOrd="0" presId="urn:microsoft.com/office/officeart/2005/8/layout/hierarchy1"/>
    <dgm:cxn modelId="{5A8B256B-E86C-8241-B121-A6BDF69BB7E3}" type="presParOf" srcId="{A7D598F8-D6D8-7D4B-BD20-11A998F45AC9}" destId="{70AD8611-6366-FE4E-8A0A-39A92DC55004}" srcOrd="0" destOrd="0" presId="urn:microsoft.com/office/officeart/2005/8/layout/hierarchy1"/>
    <dgm:cxn modelId="{2D63A4D5-DAD9-8242-8C4C-FF70005180F6}" type="presParOf" srcId="{70AD8611-6366-FE4E-8A0A-39A92DC55004}" destId="{B6C41F3A-3139-FB43-A68F-6F9EA2243249}" srcOrd="0" destOrd="0" presId="urn:microsoft.com/office/officeart/2005/8/layout/hierarchy1"/>
    <dgm:cxn modelId="{20EA21DA-B903-2149-9CBF-745872BD3A14}" type="presParOf" srcId="{B6C41F3A-3139-FB43-A68F-6F9EA2243249}" destId="{4B6AE8F3-B9B4-674D-8F98-32111622F93D}" srcOrd="0" destOrd="0" presId="urn:microsoft.com/office/officeart/2005/8/layout/hierarchy1"/>
    <dgm:cxn modelId="{A8B82D21-194A-6846-9D1A-E28D045733E5}" type="presParOf" srcId="{B6C41F3A-3139-FB43-A68F-6F9EA2243249}" destId="{E83F3E66-38D1-6B4B-B0DD-E3FAC540F885}" srcOrd="1" destOrd="0" presId="urn:microsoft.com/office/officeart/2005/8/layout/hierarchy1"/>
    <dgm:cxn modelId="{74935251-41CA-F44B-9B91-23A64FE940AB}" type="presParOf" srcId="{70AD8611-6366-FE4E-8A0A-39A92DC55004}" destId="{79FD5F8D-14E4-D64D-AE9C-A8ED53598C92}" srcOrd="1" destOrd="0" presId="urn:microsoft.com/office/officeart/2005/8/layout/hierarchy1"/>
    <dgm:cxn modelId="{4FD40DDB-3C21-7341-BD38-648F9B202FF2}" type="presParOf" srcId="{A7D598F8-D6D8-7D4B-BD20-11A998F45AC9}" destId="{CBE0DBFB-22CF-5649-AC61-26E9A47ED9F8}" srcOrd="1" destOrd="0" presId="urn:microsoft.com/office/officeart/2005/8/layout/hierarchy1"/>
    <dgm:cxn modelId="{ABF15221-881C-1D42-BCE2-EC59C8197A1E}" type="presParOf" srcId="{CBE0DBFB-22CF-5649-AC61-26E9A47ED9F8}" destId="{585CA00D-4868-DD46-928D-C7FA70BF502D}" srcOrd="0" destOrd="0" presId="urn:microsoft.com/office/officeart/2005/8/layout/hierarchy1"/>
    <dgm:cxn modelId="{D94A55C1-5F87-F246-9A77-42D5353A520A}" type="presParOf" srcId="{585CA00D-4868-DD46-928D-C7FA70BF502D}" destId="{0635A288-2A6C-8B45-BC6B-A3FF2C27D586}" srcOrd="0" destOrd="0" presId="urn:microsoft.com/office/officeart/2005/8/layout/hierarchy1"/>
    <dgm:cxn modelId="{81106355-6665-194E-A3DD-2F7B06018C32}" type="presParOf" srcId="{585CA00D-4868-DD46-928D-C7FA70BF502D}" destId="{800EC362-9A9C-7846-A90D-45704904742E}" srcOrd="1" destOrd="0" presId="urn:microsoft.com/office/officeart/2005/8/layout/hierarchy1"/>
    <dgm:cxn modelId="{7DCD6AD1-BA79-D54A-B0A4-1105FE34B3C3}" type="presParOf" srcId="{CBE0DBFB-22CF-5649-AC61-26E9A47ED9F8}" destId="{7A565449-E0D4-F543-8161-914AD589B0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629769-2AA7-4805-94E9-65106C563CC3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DC39C4-C515-41AC-A7C9-974C5BE5C58C}">
      <dgm:prSet/>
      <dgm:spPr/>
      <dgm:t>
        <a:bodyPr/>
        <a:lstStyle/>
        <a:p>
          <a:r>
            <a:rPr lang="en-US" b="0" i="0" dirty="0"/>
            <a:t>Improve simulation accuracy to reduce object penetration.</a:t>
          </a:r>
          <a:endParaRPr lang="en-US" dirty="0"/>
        </a:p>
      </dgm:t>
    </dgm:pt>
    <dgm:pt modelId="{B4B87DE4-4BDD-4599-B6B4-DBFDFBA73AEE}" type="parTrans" cxnId="{C7CB1F38-4984-4F3D-882A-BF713356A8A1}">
      <dgm:prSet/>
      <dgm:spPr/>
      <dgm:t>
        <a:bodyPr/>
        <a:lstStyle/>
        <a:p>
          <a:endParaRPr lang="en-US"/>
        </a:p>
      </dgm:t>
    </dgm:pt>
    <dgm:pt modelId="{AEEAB665-3215-4248-9E9E-704E545B6F88}" type="sibTrans" cxnId="{C7CB1F38-4984-4F3D-882A-BF713356A8A1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B8E7AF15-1EDE-4005-AA33-EAB4215B25C7}">
      <dgm:prSet/>
      <dgm:spPr/>
      <dgm:t>
        <a:bodyPr/>
        <a:lstStyle/>
        <a:p>
          <a:r>
            <a:rPr lang="en-US" b="0" i="0"/>
            <a:t>Integrate camera (Intel Depth Real Sense Camera) and LiDAR for better obstacle avoidance and user tracking.</a:t>
          </a:r>
          <a:endParaRPr lang="en-US"/>
        </a:p>
      </dgm:t>
    </dgm:pt>
    <dgm:pt modelId="{329C12C9-3441-49AB-A7C5-51FCA2088B3D}" type="parTrans" cxnId="{DCE953E3-E753-40EC-9996-E8D57D30A5F3}">
      <dgm:prSet/>
      <dgm:spPr/>
      <dgm:t>
        <a:bodyPr/>
        <a:lstStyle/>
        <a:p>
          <a:endParaRPr lang="en-US"/>
        </a:p>
      </dgm:t>
    </dgm:pt>
    <dgm:pt modelId="{72A50748-A655-4CDA-8EFC-6E748F455984}" type="sibTrans" cxnId="{DCE953E3-E753-40EC-9996-E8D57D30A5F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7210880-0826-41C8-A29F-AE4E12CB99CA}">
      <dgm:prSet/>
      <dgm:spPr/>
      <dgm:t>
        <a:bodyPr/>
        <a:lstStyle/>
        <a:p>
          <a:r>
            <a:rPr lang="en-US" b="0" i="0"/>
            <a:t>Use Blender and A* algorithm to simulate navigation.</a:t>
          </a:r>
          <a:endParaRPr lang="en-US"/>
        </a:p>
      </dgm:t>
    </dgm:pt>
    <dgm:pt modelId="{1445A4BB-B279-4B8A-8885-FE898870E32C}" type="parTrans" cxnId="{F3B46D0A-2DD2-4DEB-906D-220B269A7E1C}">
      <dgm:prSet/>
      <dgm:spPr/>
      <dgm:t>
        <a:bodyPr/>
        <a:lstStyle/>
        <a:p>
          <a:endParaRPr lang="en-US"/>
        </a:p>
      </dgm:t>
    </dgm:pt>
    <dgm:pt modelId="{7B112A85-F944-4E0E-84D4-3189F20EB203}" type="sibTrans" cxnId="{F3B46D0A-2DD2-4DEB-906D-220B269A7E1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72EC179-60C1-4090-8ADC-04FCD56603B9}">
      <dgm:prSet/>
      <dgm:spPr/>
      <dgm:t>
        <a:bodyPr/>
        <a:lstStyle/>
        <a:p>
          <a:r>
            <a:rPr lang="en-SG" b="0" i="0"/>
            <a:t>For the actual robot: Use Gazebo for real time mapping and navigation using rviz2. </a:t>
          </a:r>
          <a:endParaRPr lang="en-US"/>
        </a:p>
      </dgm:t>
    </dgm:pt>
    <dgm:pt modelId="{117499AB-1C8E-428D-9093-CB7CC927ECAA}" type="parTrans" cxnId="{E150E467-BA00-4CF9-A4A2-DF280CF5E252}">
      <dgm:prSet/>
      <dgm:spPr/>
      <dgm:t>
        <a:bodyPr/>
        <a:lstStyle/>
        <a:p>
          <a:endParaRPr lang="en-US"/>
        </a:p>
      </dgm:t>
    </dgm:pt>
    <dgm:pt modelId="{C1919C2A-C928-471C-8086-1E2649155877}" type="sibTrans" cxnId="{E150E467-BA00-4CF9-A4A2-DF280CF5E25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47ED479-F962-A34C-A851-2490E3322E0C}" type="pres">
      <dgm:prSet presAssocID="{18629769-2AA7-4805-94E9-65106C563CC3}" presName="Name0" presStyleCnt="0">
        <dgm:presLayoutVars>
          <dgm:animLvl val="lvl"/>
          <dgm:resizeHandles val="exact"/>
        </dgm:presLayoutVars>
      </dgm:prSet>
      <dgm:spPr/>
    </dgm:pt>
    <dgm:pt modelId="{AD1D1EA2-A2D2-5C49-A27A-490D04C6C2CA}" type="pres">
      <dgm:prSet presAssocID="{13DC39C4-C515-41AC-A7C9-974C5BE5C58C}" presName="compositeNode" presStyleCnt="0">
        <dgm:presLayoutVars>
          <dgm:bulletEnabled val="1"/>
        </dgm:presLayoutVars>
      </dgm:prSet>
      <dgm:spPr/>
    </dgm:pt>
    <dgm:pt modelId="{EBA96393-D994-A245-AA92-E8D96BC56E58}" type="pres">
      <dgm:prSet presAssocID="{13DC39C4-C515-41AC-A7C9-974C5BE5C58C}" presName="bgRect" presStyleLbl="bgAccFollowNode1" presStyleIdx="0" presStyleCnt="4"/>
      <dgm:spPr/>
    </dgm:pt>
    <dgm:pt modelId="{37F20ADA-FAEA-E044-9408-1F1769B4BE16}" type="pres">
      <dgm:prSet presAssocID="{AEEAB665-3215-4248-9E9E-704E545B6F8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97B88D4-23DA-0D40-9A94-44E065E106DA}" type="pres">
      <dgm:prSet presAssocID="{13DC39C4-C515-41AC-A7C9-974C5BE5C58C}" presName="bottomLine" presStyleLbl="alignNode1" presStyleIdx="1" presStyleCnt="8">
        <dgm:presLayoutVars/>
      </dgm:prSet>
      <dgm:spPr/>
    </dgm:pt>
    <dgm:pt modelId="{9E68E25C-7BCB-A745-BD28-DE4DEE878B84}" type="pres">
      <dgm:prSet presAssocID="{13DC39C4-C515-41AC-A7C9-974C5BE5C58C}" presName="nodeText" presStyleLbl="bgAccFollowNode1" presStyleIdx="0" presStyleCnt="4">
        <dgm:presLayoutVars>
          <dgm:bulletEnabled val="1"/>
        </dgm:presLayoutVars>
      </dgm:prSet>
      <dgm:spPr/>
    </dgm:pt>
    <dgm:pt modelId="{DA1D5EF3-AC5C-3C4D-AB04-08B7BAEC0BAE}" type="pres">
      <dgm:prSet presAssocID="{AEEAB665-3215-4248-9E9E-704E545B6F88}" presName="sibTrans" presStyleCnt="0"/>
      <dgm:spPr/>
    </dgm:pt>
    <dgm:pt modelId="{63F84AFB-ACA3-BA43-862B-89574DCAD2F1}" type="pres">
      <dgm:prSet presAssocID="{B8E7AF15-1EDE-4005-AA33-EAB4215B25C7}" presName="compositeNode" presStyleCnt="0">
        <dgm:presLayoutVars>
          <dgm:bulletEnabled val="1"/>
        </dgm:presLayoutVars>
      </dgm:prSet>
      <dgm:spPr/>
    </dgm:pt>
    <dgm:pt modelId="{D86910B5-B286-744A-B0FA-00614DEF28E0}" type="pres">
      <dgm:prSet presAssocID="{B8E7AF15-1EDE-4005-AA33-EAB4215B25C7}" presName="bgRect" presStyleLbl="bgAccFollowNode1" presStyleIdx="1" presStyleCnt="4"/>
      <dgm:spPr/>
    </dgm:pt>
    <dgm:pt modelId="{AD68EF4A-ACF0-E440-8D9A-56121BAAAC25}" type="pres">
      <dgm:prSet presAssocID="{72A50748-A655-4CDA-8EFC-6E748F45598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BACC6CE-012B-EB42-9BFD-19DCE4085C12}" type="pres">
      <dgm:prSet presAssocID="{B8E7AF15-1EDE-4005-AA33-EAB4215B25C7}" presName="bottomLine" presStyleLbl="alignNode1" presStyleIdx="3" presStyleCnt="8">
        <dgm:presLayoutVars/>
      </dgm:prSet>
      <dgm:spPr/>
    </dgm:pt>
    <dgm:pt modelId="{E5FB08C6-2F8C-D54E-9604-08FA0B7FB386}" type="pres">
      <dgm:prSet presAssocID="{B8E7AF15-1EDE-4005-AA33-EAB4215B25C7}" presName="nodeText" presStyleLbl="bgAccFollowNode1" presStyleIdx="1" presStyleCnt="4">
        <dgm:presLayoutVars>
          <dgm:bulletEnabled val="1"/>
        </dgm:presLayoutVars>
      </dgm:prSet>
      <dgm:spPr/>
    </dgm:pt>
    <dgm:pt modelId="{50C6B5B5-03FB-7D4B-B26E-BCDB86EC2737}" type="pres">
      <dgm:prSet presAssocID="{72A50748-A655-4CDA-8EFC-6E748F455984}" presName="sibTrans" presStyleCnt="0"/>
      <dgm:spPr/>
    </dgm:pt>
    <dgm:pt modelId="{DAFAEBDB-CC48-4248-AD36-98582A121FA7}" type="pres">
      <dgm:prSet presAssocID="{07210880-0826-41C8-A29F-AE4E12CB99CA}" presName="compositeNode" presStyleCnt="0">
        <dgm:presLayoutVars>
          <dgm:bulletEnabled val="1"/>
        </dgm:presLayoutVars>
      </dgm:prSet>
      <dgm:spPr/>
    </dgm:pt>
    <dgm:pt modelId="{B304AEC0-234B-4B49-BACD-D30E096CBDE5}" type="pres">
      <dgm:prSet presAssocID="{07210880-0826-41C8-A29F-AE4E12CB99CA}" presName="bgRect" presStyleLbl="bgAccFollowNode1" presStyleIdx="2" presStyleCnt="4"/>
      <dgm:spPr/>
    </dgm:pt>
    <dgm:pt modelId="{5B874759-B2AC-D248-92D6-F0F870E55C6C}" type="pres">
      <dgm:prSet presAssocID="{7B112A85-F944-4E0E-84D4-3189F20EB20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6BA647C-D108-654C-8193-73DBC26C400F}" type="pres">
      <dgm:prSet presAssocID="{07210880-0826-41C8-A29F-AE4E12CB99CA}" presName="bottomLine" presStyleLbl="alignNode1" presStyleIdx="5" presStyleCnt="8">
        <dgm:presLayoutVars/>
      </dgm:prSet>
      <dgm:spPr/>
    </dgm:pt>
    <dgm:pt modelId="{44A6BD12-674A-3741-BCAB-CC3CC0FFC33D}" type="pres">
      <dgm:prSet presAssocID="{07210880-0826-41C8-A29F-AE4E12CB99CA}" presName="nodeText" presStyleLbl="bgAccFollowNode1" presStyleIdx="2" presStyleCnt="4">
        <dgm:presLayoutVars>
          <dgm:bulletEnabled val="1"/>
        </dgm:presLayoutVars>
      </dgm:prSet>
      <dgm:spPr/>
    </dgm:pt>
    <dgm:pt modelId="{D99D0896-5C4F-3C42-A653-924F5A8730EB}" type="pres">
      <dgm:prSet presAssocID="{7B112A85-F944-4E0E-84D4-3189F20EB203}" presName="sibTrans" presStyleCnt="0"/>
      <dgm:spPr/>
    </dgm:pt>
    <dgm:pt modelId="{A4ED4DAC-746B-F14C-9BCB-05F44A9EBAD6}" type="pres">
      <dgm:prSet presAssocID="{C72EC179-60C1-4090-8ADC-04FCD56603B9}" presName="compositeNode" presStyleCnt="0">
        <dgm:presLayoutVars>
          <dgm:bulletEnabled val="1"/>
        </dgm:presLayoutVars>
      </dgm:prSet>
      <dgm:spPr/>
    </dgm:pt>
    <dgm:pt modelId="{81A9CD9C-EDBE-AF4F-8268-E429C98161D1}" type="pres">
      <dgm:prSet presAssocID="{C72EC179-60C1-4090-8ADC-04FCD56603B9}" presName="bgRect" presStyleLbl="bgAccFollowNode1" presStyleIdx="3" presStyleCnt="4"/>
      <dgm:spPr/>
    </dgm:pt>
    <dgm:pt modelId="{6281E952-8BE5-164A-BC1D-466CA27ADA48}" type="pres">
      <dgm:prSet presAssocID="{C1919C2A-C928-471C-8086-1E264915587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F4F1DFB-1C54-7241-8589-4C6D276F9AC9}" type="pres">
      <dgm:prSet presAssocID="{C72EC179-60C1-4090-8ADC-04FCD56603B9}" presName="bottomLine" presStyleLbl="alignNode1" presStyleIdx="7" presStyleCnt="8">
        <dgm:presLayoutVars/>
      </dgm:prSet>
      <dgm:spPr/>
    </dgm:pt>
    <dgm:pt modelId="{4A703568-E680-F648-8B60-32FF86617157}" type="pres">
      <dgm:prSet presAssocID="{C72EC179-60C1-4090-8ADC-04FCD56603B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B1B630A-0E93-EC47-BCC1-6290B6B11CA6}" type="presOf" srcId="{C72EC179-60C1-4090-8ADC-04FCD56603B9}" destId="{4A703568-E680-F648-8B60-32FF86617157}" srcOrd="1" destOrd="0" presId="urn:microsoft.com/office/officeart/2016/7/layout/BasicLinearProcessNumbered"/>
    <dgm:cxn modelId="{F3B46D0A-2DD2-4DEB-906D-220B269A7E1C}" srcId="{18629769-2AA7-4805-94E9-65106C563CC3}" destId="{07210880-0826-41C8-A29F-AE4E12CB99CA}" srcOrd="2" destOrd="0" parTransId="{1445A4BB-B279-4B8A-8885-FE898870E32C}" sibTransId="{7B112A85-F944-4E0E-84D4-3189F20EB203}"/>
    <dgm:cxn modelId="{28897120-71E2-5C43-836A-81A560B4FDEF}" type="presOf" srcId="{72A50748-A655-4CDA-8EFC-6E748F455984}" destId="{AD68EF4A-ACF0-E440-8D9A-56121BAAAC25}" srcOrd="0" destOrd="0" presId="urn:microsoft.com/office/officeart/2016/7/layout/BasicLinearProcessNumbered"/>
    <dgm:cxn modelId="{995BFC23-60DF-9B40-85C0-371D6E0F61DC}" type="presOf" srcId="{AEEAB665-3215-4248-9E9E-704E545B6F88}" destId="{37F20ADA-FAEA-E044-9408-1F1769B4BE16}" srcOrd="0" destOrd="0" presId="urn:microsoft.com/office/officeart/2016/7/layout/BasicLinearProcessNumbered"/>
    <dgm:cxn modelId="{537CF527-69AE-CC4F-8276-16E35C5B3686}" type="presOf" srcId="{13DC39C4-C515-41AC-A7C9-974C5BE5C58C}" destId="{9E68E25C-7BCB-A745-BD28-DE4DEE878B84}" srcOrd="1" destOrd="0" presId="urn:microsoft.com/office/officeart/2016/7/layout/BasicLinearProcessNumbered"/>
    <dgm:cxn modelId="{5CB9BD2D-1F00-DA4C-954F-FCD3B9927D1D}" type="presOf" srcId="{13DC39C4-C515-41AC-A7C9-974C5BE5C58C}" destId="{EBA96393-D994-A245-AA92-E8D96BC56E58}" srcOrd="0" destOrd="0" presId="urn:microsoft.com/office/officeart/2016/7/layout/BasicLinearProcessNumbered"/>
    <dgm:cxn modelId="{C7CB1F38-4984-4F3D-882A-BF713356A8A1}" srcId="{18629769-2AA7-4805-94E9-65106C563CC3}" destId="{13DC39C4-C515-41AC-A7C9-974C5BE5C58C}" srcOrd="0" destOrd="0" parTransId="{B4B87DE4-4BDD-4599-B6B4-DBFDFBA73AEE}" sibTransId="{AEEAB665-3215-4248-9E9E-704E545B6F88}"/>
    <dgm:cxn modelId="{0DB8DC65-91E4-4E41-A485-9F84890134ED}" type="presOf" srcId="{18629769-2AA7-4805-94E9-65106C563CC3}" destId="{247ED479-F962-A34C-A851-2490E3322E0C}" srcOrd="0" destOrd="0" presId="urn:microsoft.com/office/officeart/2016/7/layout/BasicLinearProcessNumbered"/>
    <dgm:cxn modelId="{E150E467-BA00-4CF9-A4A2-DF280CF5E252}" srcId="{18629769-2AA7-4805-94E9-65106C563CC3}" destId="{C72EC179-60C1-4090-8ADC-04FCD56603B9}" srcOrd="3" destOrd="0" parTransId="{117499AB-1C8E-428D-9093-CB7CC927ECAA}" sibTransId="{C1919C2A-C928-471C-8086-1E2649155877}"/>
    <dgm:cxn modelId="{6EFB3449-F741-1849-9622-8006E8C85342}" type="presOf" srcId="{07210880-0826-41C8-A29F-AE4E12CB99CA}" destId="{B304AEC0-234B-4B49-BACD-D30E096CBDE5}" srcOrd="0" destOrd="0" presId="urn:microsoft.com/office/officeart/2016/7/layout/BasicLinearProcessNumbered"/>
    <dgm:cxn modelId="{D0396D6F-DFF9-104A-AEE6-4086E14011EB}" type="presOf" srcId="{B8E7AF15-1EDE-4005-AA33-EAB4215B25C7}" destId="{D86910B5-B286-744A-B0FA-00614DEF28E0}" srcOrd="0" destOrd="0" presId="urn:microsoft.com/office/officeart/2016/7/layout/BasicLinearProcessNumbered"/>
    <dgm:cxn modelId="{6005D350-EBF2-3241-87F4-7F841FB43012}" type="presOf" srcId="{07210880-0826-41C8-A29F-AE4E12CB99CA}" destId="{44A6BD12-674A-3741-BCAB-CC3CC0FFC33D}" srcOrd="1" destOrd="0" presId="urn:microsoft.com/office/officeart/2016/7/layout/BasicLinearProcessNumbered"/>
    <dgm:cxn modelId="{6B377896-37FF-6048-9161-2EDA7E98F83F}" type="presOf" srcId="{7B112A85-F944-4E0E-84D4-3189F20EB203}" destId="{5B874759-B2AC-D248-92D6-F0F870E55C6C}" srcOrd="0" destOrd="0" presId="urn:microsoft.com/office/officeart/2016/7/layout/BasicLinearProcessNumbered"/>
    <dgm:cxn modelId="{25AF2FA4-FEE2-7945-8004-C289978B3EFB}" type="presOf" srcId="{C72EC179-60C1-4090-8ADC-04FCD56603B9}" destId="{81A9CD9C-EDBE-AF4F-8268-E429C98161D1}" srcOrd="0" destOrd="0" presId="urn:microsoft.com/office/officeart/2016/7/layout/BasicLinearProcessNumbered"/>
    <dgm:cxn modelId="{CE1D98D1-578F-9E41-A299-5586500B275F}" type="presOf" srcId="{B8E7AF15-1EDE-4005-AA33-EAB4215B25C7}" destId="{E5FB08C6-2F8C-D54E-9604-08FA0B7FB386}" srcOrd="1" destOrd="0" presId="urn:microsoft.com/office/officeart/2016/7/layout/BasicLinearProcessNumbered"/>
    <dgm:cxn modelId="{DCE953E3-E753-40EC-9996-E8D57D30A5F3}" srcId="{18629769-2AA7-4805-94E9-65106C563CC3}" destId="{B8E7AF15-1EDE-4005-AA33-EAB4215B25C7}" srcOrd="1" destOrd="0" parTransId="{329C12C9-3441-49AB-A7C5-51FCA2088B3D}" sibTransId="{72A50748-A655-4CDA-8EFC-6E748F455984}"/>
    <dgm:cxn modelId="{799BF9FC-1679-2F4E-8D86-7CBEB8C23D32}" type="presOf" srcId="{C1919C2A-C928-471C-8086-1E2649155877}" destId="{6281E952-8BE5-164A-BC1D-466CA27ADA48}" srcOrd="0" destOrd="0" presId="urn:microsoft.com/office/officeart/2016/7/layout/BasicLinearProcessNumbered"/>
    <dgm:cxn modelId="{AEC90F3A-5627-C447-AFF0-35FB17CED38A}" type="presParOf" srcId="{247ED479-F962-A34C-A851-2490E3322E0C}" destId="{AD1D1EA2-A2D2-5C49-A27A-490D04C6C2CA}" srcOrd="0" destOrd="0" presId="urn:microsoft.com/office/officeart/2016/7/layout/BasicLinearProcessNumbered"/>
    <dgm:cxn modelId="{3AF9CA6A-E596-624A-A248-98CF9D2B00DF}" type="presParOf" srcId="{AD1D1EA2-A2D2-5C49-A27A-490D04C6C2CA}" destId="{EBA96393-D994-A245-AA92-E8D96BC56E58}" srcOrd="0" destOrd="0" presId="urn:microsoft.com/office/officeart/2016/7/layout/BasicLinearProcessNumbered"/>
    <dgm:cxn modelId="{0C633F64-5BC6-CF4A-929E-BF9D7BB931B2}" type="presParOf" srcId="{AD1D1EA2-A2D2-5C49-A27A-490D04C6C2CA}" destId="{37F20ADA-FAEA-E044-9408-1F1769B4BE16}" srcOrd="1" destOrd="0" presId="urn:microsoft.com/office/officeart/2016/7/layout/BasicLinearProcessNumbered"/>
    <dgm:cxn modelId="{E7460939-5444-714F-A530-96377F36AC59}" type="presParOf" srcId="{AD1D1EA2-A2D2-5C49-A27A-490D04C6C2CA}" destId="{997B88D4-23DA-0D40-9A94-44E065E106DA}" srcOrd="2" destOrd="0" presId="urn:microsoft.com/office/officeart/2016/7/layout/BasicLinearProcessNumbered"/>
    <dgm:cxn modelId="{060A5556-0F3A-954A-9696-2EEDE101773F}" type="presParOf" srcId="{AD1D1EA2-A2D2-5C49-A27A-490D04C6C2CA}" destId="{9E68E25C-7BCB-A745-BD28-DE4DEE878B84}" srcOrd="3" destOrd="0" presId="urn:microsoft.com/office/officeart/2016/7/layout/BasicLinearProcessNumbered"/>
    <dgm:cxn modelId="{88F39C79-736C-074A-8606-AFF2A650EC46}" type="presParOf" srcId="{247ED479-F962-A34C-A851-2490E3322E0C}" destId="{DA1D5EF3-AC5C-3C4D-AB04-08B7BAEC0BAE}" srcOrd="1" destOrd="0" presId="urn:microsoft.com/office/officeart/2016/7/layout/BasicLinearProcessNumbered"/>
    <dgm:cxn modelId="{E0882775-7E78-0E4A-A988-24FC3124EC05}" type="presParOf" srcId="{247ED479-F962-A34C-A851-2490E3322E0C}" destId="{63F84AFB-ACA3-BA43-862B-89574DCAD2F1}" srcOrd="2" destOrd="0" presId="urn:microsoft.com/office/officeart/2016/7/layout/BasicLinearProcessNumbered"/>
    <dgm:cxn modelId="{B08D175C-A4C0-8A4C-89BC-0A9660E5083A}" type="presParOf" srcId="{63F84AFB-ACA3-BA43-862B-89574DCAD2F1}" destId="{D86910B5-B286-744A-B0FA-00614DEF28E0}" srcOrd="0" destOrd="0" presId="urn:microsoft.com/office/officeart/2016/7/layout/BasicLinearProcessNumbered"/>
    <dgm:cxn modelId="{BA7D99CB-FA14-6940-9D62-D27B126C728A}" type="presParOf" srcId="{63F84AFB-ACA3-BA43-862B-89574DCAD2F1}" destId="{AD68EF4A-ACF0-E440-8D9A-56121BAAAC25}" srcOrd="1" destOrd="0" presId="urn:microsoft.com/office/officeart/2016/7/layout/BasicLinearProcessNumbered"/>
    <dgm:cxn modelId="{81A72086-E44F-4345-BB85-DED42C1B8DA5}" type="presParOf" srcId="{63F84AFB-ACA3-BA43-862B-89574DCAD2F1}" destId="{3BACC6CE-012B-EB42-9BFD-19DCE4085C12}" srcOrd="2" destOrd="0" presId="urn:microsoft.com/office/officeart/2016/7/layout/BasicLinearProcessNumbered"/>
    <dgm:cxn modelId="{C340D759-4758-3C4A-B820-BB97B4286722}" type="presParOf" srcId="{63F84AFB-ACA3-BA43-862B-89574DCAD2F1}" destId="{E5FB08C6-2F8C-D54E-9604-08FA0B7FB386}" srcOrd="3" destOrd="0" presId="urn:microsoft.com/office/officeart/2016/7/layout/BasicLinearProcessNumbered"/>
    <dgm:cxn modelId="{0FCBD4F8-1BB6-4E47-B4A3-FCF214557FF3}" type="presParOf" srcId="{247ED479-F962-A34C-A851-2490E3322E0C}" destId="{50C6B5B5-03FB-7D4B-B26E-BCDB86EC2737}" srcOrd="3" destOrd="0" presId="urn:microsoft.com/office/officeart/2016/7/layout/BasicLinearProcessNumbered"/>
    <dgm:cxn modelId="{93C78638-3175-E44E-8F4E-E27A5711346B}" type="presParOf" srcId="{247ED479-F962-A34C-A851-2490E3322E0C}" destId="{DAFAEBDB-CC48-4248-AD36-98582A121FA7}" srcOrd="4" destOrd="0" presId="urn:microsoft.com/office/officeart/2016/7/layout/BasicLinearProcessNumbered"/>
    <dgm:cxn modelId="{3FCB7211-10BB-C041-A596-6F88184EDEE9}" type="presParOf" srcId="{DAFAEBDB-CC48-4248-AD36-98582A121FA7}" destId="{B304AEC0-234B-4B49-BACD-D30E096CBDE5}" srcOrd="0" destOrd="0" presId="urn:microsoft.com/office/officeart/2016/7/layout/BasicLinearProcessNumbered"/>
    <dgm:cxn modelId="{141D5A8F-496B-254A-A90E-DFA00A12F7EC}" type="presParOf" srcId="{DAFAEBDB-CC48-4248-AD36-98582A121FA7}" destId="{5B874759-B2AC-D248-92D6-F0F870E55C6C}" srcOrd="1" destOrd="0" presId="urn:microsoft.com/office/officeart/2016/7/layout/BasicLinearProcessNumbered"/>
    <dgm:cxn modelId="{8E39ADFF-B70A-664D-8976-C1E644AF7D63}" type="presParOf" srcId="{DAFAEBDB-CC48-4248-AD36-98582A121FA7}" destId="{16BA647C-D108-654C-8193-73DBC26C400F}" srcOrd="2" destOrd="0" presId="urn:microsoft.com/office/officeart/2016/7/layout/BasicLinearProcessNumbered"/>
    <dgm:cxn modelId="{15A5301E-D45E-0C42-9ED7-7BD10E61B83D}" type="presParOf" srcId="{DAFAEBDB-CC48-4248-AD36-98582A121FA7}" destId="{44A6BD12-674A-3741-BCAB-CC3CC0FFC33D}" srcOrd="3" destOrd="0" presId="urn:microsoft.com/office/officeart/2016/7/layout/BasicLinearProcessNumbered"/>
    <dgm:cxn modelId="{638A32B3-94C6-CB45-A4BF-BC8C6D9C35B5}" type="presParOf" srcId="{247ED479-F962-A34C-A851-2490E3322E0C}" destId="{D99D0896-5C4F-3C42-A653-924F5A8730EB}" srcOrd="5" destOrd="0" presId="urn:microsoft.com/office/officeart/2016/7/layout/BasicLinearProcessNumbered"/>
    <dgm:cxn modelId="{17CE2BD9-28A6-AE44-8438-7640DC23086A}" type="presParOf" srcId="{247ED479-F962-A34C-A851-2490E3322E0C}" destId="{A4ED4DAC-746B-F14C-9BCB-05F44A9EBAD6}" srcOrd="6" destOrd="0" presId="urn:microsoft.com/office/officeart/2016/7/layout/BasicLinearProcessNumbered"/>
    <dgm:cxn modelId="{230A103E-6353-3149-A258-633A9B4CBF2F}" type="presParOf" srcId="{A4ED4DAC-746B-F14C-9BCB-05F44A9EBAD6}" destId="{81A9CD9C-EDBE-AF4F-8268-E429C98161D1}" srcOrd="0" destOrd="0" presId="urn:microsoft.com/office/officeart/2016/7/layout/BasicLinearProcessNumbered"/>
    <dgm:cxn modelId="{EF52FE89-60AD-954F-825C-C62769030E5B}" type="presParOf" srcId="{A4ED4DAC-746B-F14C-9BCB-05F44A9EBAD6}" destId="{6281E952-8BE5-164A-BC1D-466CA27ADA48}" srcOrd="1" destOrd="0" presId="urn:microsoft.com/office/officeart/2016/7/layout/BasicLinearProcessNumbered"/>
    <dgm:cxn modelId="{04422EDA-5FFF-D84C-8CF1-52098A11C255}" type="presParOf" srcId="{A4ED4DAC-746B-F14C-9BCB-05F44A9EBAD6}" destId="{EF4F1DFB-1C54-7241-8589-4C6D276F9AC9}" srcOrd="2" destOrd="0" presId="urn:microsoft.com/office/officeart/2016/7/layout/BasicLinearProcessNumbered"/>
    <dgm:cxn modelId="{170EDAD1-04D9-B641-8896-44DC8362B5EB}" type="presParOf" srcId="{A4ED4DAC-746B-F14C-9BCB-05F44A9EBAD6}" destId="{4A703568-E680-F648-8B60-32FF8661715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AE8F3-B9B4-674D-8F98-32111622F93D}">
      <dsp:nvSpPr>
        <dsp:cNvPr id="0" name=""/>
        <dsp:cNvSpPr/>
      </dsp:nvSpPr>
      <dsp:spPr>
        <a:xfrm>
          <a:off x="881" y="566028"/>
          <a:ext cx="3093117" cy="1964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F3E66-38D1-6B4B-B0DD-E3FAC540F885}">
      <dsp:nvSpPr>
        <dsp:cNvPr id="0" name=""/>
        <dsp:cNvSpPr/>
      </dsp:nvSpPr>
      <dsp:spPr>
        <a:xfrm>
          <a:off x="344560" y="892524"/>
          <a:ext cx="3093117" cy="19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- Created CAD model of wheelchair and simulated automatic navigation.</a:t>
          </a:r>
          <a:endParaRPr lang="en-US" sz="2200" kern="1200"/>
        </a:p>
      </dsp:txBody>
      <dsp:txXfrm>
        <a:off x="402087" y="950051"/>
        <a:ext cx="2978063" cy="1849075"/>
      </dsp:txXfrm>
    </dsp:sp>
    <dsp:sp modelId="{0635A288-2A6C-8B45-BC6B-A3FF2C27D586}">
      <dsp:nvSpPr>
        <dsp:cNvPr id="0" name=""/>
        <dsp:cNvSpPr/>
      </dsp:nvSpPr>
      <dsp:spPr>
        <a:xfrm>
          <a:off x="3781358" y="566028"/>
          <a:ext cx="3093117" cy="1964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0EC362-9A9C-7846-A90D-45704904742E}">
      <dsp:nvSpPr>
        <dsp:cNvPr id="0" name=""/>
        <dsp:cNvSpPr/>
      </dsp:nvSpPr>
      <dsp:spPr>
        <a:xfrm>
          <a:off x="4125038" y="892524"/>
          <a:ext cx="3093117" cy="19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- Developed code for automatic mapping in enclosed environments.</a:t>
          </a:r>
          <a:endParaRPr lang="en-US" sz="2200" kern="1200"/>
        </a:p>
      </dsp:txBody>
      <dsp:txXfrm>
        <a:off x="4182565" y="950051"/>
        <a:ext cx="2978063" cy="1849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96393-D994-A245-AA92-E8D96BC56E58}">
      <dsp:nvSpPr>
        <dsp:cNvPr id="0" name=""/>
        <dsp:cNvSpPr/>
      </dsp:nvSpPr>
      <dsp:spPr>
        <a:xfrm>
          <a:off x="2114" y="536838"/>
          <a:ext cx="1677862" cy="23490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13" tIns="330200" rIns="1308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Improve simulation accuracy to reduce object penetration.</a:t>
          </a:r>
          <a:endParaRPr lang="en-US" sz="1100" kern="1200" dirty="0"/>
        </a:p>
      </dsp:txBody>
      <dsp:txXfrm>
        <a:off x="2114" y="1429460"/>
        <a:ext cx="1677862" cy="1409404"/>
      </dsp:txXfrm>
    </dsp:sp>
    <dsp:sp modelId="{37F20ADA-FAEA-E044-9408-1F1769B4BE16}">
      <dsp:nvSpPr>
        <dsp:cNvPr id="0" name=""/>
        <dsp:cNvSpPr/>
      </dsp:nvSpPr>
      <dsp:spPr>
        <a:xfrm>
          <a:off x="488694" y="771738"/>
          <a:ext cx="704702" cy="70470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41" tIns="12700" rIns="54941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</a:t>
          </a:r>
        </a:p>
      </dsp:txBody>
      <dsp:txXfrm>
        <a:off x="591895" y="874939"/>
        <a:ext cx="498300" cy="498300"/>
      </dsp:txXfrm>
    </dsp:sp>
    <dsp:sp modelId="{997B88D4-23DA-0D40-9A94-44E065E106DA}">
      <dsp:nvSpPr>
        <dsp:cNvPr id="0" name=""/>
        <dsp:cNvSpPr/>
      </dsp:nvSpPr>
      <dsp:spPr>
        <a:xfrm>
          <a:off x="2114" y="2885772"/>
          <a:ext cx="1677862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910B5-B286-744A-B0FA-00614DEF28E0}">
      <dsp:nvSpPr>
        <dsp:cNvPr id="0" name=""/>
        <dsp:cNvSpPr/>
      </dsp:nvSpPr>
      <dsp:spPr>
        <a:xfrm>
          <a:off x="1847763" y="536838"/>
          <a:ext cx="1677862" cy="23490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13" tIns="330200" rIns="1308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Integrate camera (Intel Depth Real Sense Camera) and LiDAR for better obstacle avoidance and user tracking.</a:t>
          </a:r>
          <a:endParaRPr lang="en-US" sz="1100" kern="1200"/>
        </a:p>
      </dsp:txBody>
      <dsp:txXfrm>
        <a:off x="1847763" y="1429460"/>
        <a:ext cx="1677862" cy="1409404"/>
      </dsp:txXfrm>
    </dsp:sp>
    <dsp:sp modelId="{AD68EF4A-ACF0-E440-8D9A-56121BAAAC25}">
      <dsp:nvSpPr>
        <dsp:cNvPr id="0" name=""/>
        <dsp:cNvSpPr/>
      </dsp:nvSpPr>
      <dsp:spPr>
        <a:xfrm>
          <a:off x="2334343" y="771738"/>
          <a:ext cx="704702" cy="70470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41" tIns="12700" rIns="54941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</a:t>
          </a:r>
        </a:p>
      </dsp:txBody>
      <dsp:txXfrm>
        <a:off x="2437544" y="874939"/>
        <a:ext cx="498300" cy="498300"/>
      </dsp:txXfrm>
    </dsp:sp>
    <dsp:sp modelId="{3BACC6CE-012B-EB42-9BFD-19DCE4085C12}">
      <dsp:nvSpPr>
        <dsp:cNvPr id="0" name=""/>
        <dsp:cNvSpPr/>
      </dsp:nvSpPr>
      <dsp:spPr>
        <a:xfrm>
          <a:off x="1847763" y="2885772"/>
          <a:ext cx="1677862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04AEC0-234B-4B49-BACD-D30E096CBDE5}">
      <dsp:nvSpPr>
        <dsp:cNvPr id="0" name=""/>
        <dsp:cNvSpPr/>
      </dsp:nvSpPr>
      <dsp:spPr>
        <a:xfrm>
          <a:off x="3693411" y="536838"/>
          <a:ext cx="1677862" cy="23490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13" tIns="330200" rIns="1308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Use Blender and A* algorithm to simulate navigation.</a:t>
          </a:r>
          <a:endParaRPr lang="en-US" sz="1100" kern="1200"/>
        </a:p>
      </dsp:txBody>
      <dsp:txXfrm>
        <a:off x="3693411" y="1429460"/>
        <a:ext cx="1677862" cy="1409404"/>
      </dsp:txXfrm>
    </dsp:sp>
    <dsp:sp modelId="{5B874759-B2AC-D248-92D6-F0F870E55C6C}">
      <dsp:nvSpPr>
        <dsp:cNvPr id="0" name=""/>
        <dsp:cNvSpPr/>
      </dsp:nvSpPr>
      <dsp:spPr>
        <a:xfrm>
          <a:off x="4179991" y="771738"/>
          <a:ext cx="704702" cy="70470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41" tIns="12700" rIns="54941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</a:t>
          </a:r>
        </a:p>
      </dsp:txBody>
      <dsp:txXfrm>
        <a:off x="4283192" y="874939"/>
        <a:ext cx="498300" cy="498300"/>
      </dsp:txXfrm>
    </dsp:sp>
    <dsp:sp modelId="{16BA647C-D108-654C-8193-73DBC26C400F}">
      <dsp:nvSpPr>
        <dsp:cNvPr id="0" name=""/>
        <dsp:cNvSpPr/>
      </dsp:nvSpPr>
      <dsp:spPr>
        <a:xfrm>
          <a:off x="3693411" y="2885772"/>
          <a:ext cx="1677862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A9CD9C-EDBE-AF4F-8268-E429C98161D1}">
      <dsp:nvSpPr>
        <dsp:cNvPr id="0" name=""/>
        <dsp:cNvSpPr/>
      </dsp:nvSpPr>
      <dsp:spPr>
        <a:xfrm>
          <a:off x="5539059" y="536838"/>
          <a:ext cx="1677862" cy="234900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13" tIns="330200" rIns="1308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b="0" i="0" kern="1200"/>
            <a:t>For the actual robot: Use Gazebo for real time mapping and navigation using rviz2. </a:t>
          </a:r>
          <a:endParaRPr lang="en-US" sz="1100" kern="1200"/>
        </a:p>
      </dsp:txBody>
      <dsp:txXfrm>
        <a:off x="5539059" y="1429460"/>
        <a:ext cx="1677862" cy="1409404"/>
      </dsp:txXfrm>
    </dsp:sp>
    <dsp:sp modelId="{6281E952-8BE5-164A-BC1D-466CA27ADA48}">
      <dsp:nvSpPr>
        <dsp:cNvPr id="0" name=""/>
        <dsp:cNvSpPr/>
      </dsp:nvSpPr>
      <dsp:spPr>
        <a:xfrm>
          <a:off x="6025639" y="771738"/>
          <a:ext cx="704702" cy="70470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41" tIns="12700" rIns="54941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4</a:t>
          </a:r>
        </a:p>
      </dsp:txBody>
      <dsp:txXfrm>
        <a:off x="6128840" y="874939"/>
        <a:ext cx="498300" cy="498300"/>
      </dsp:txXfrm>
    </dsp:sp>
    <dsp:sp modelId="{EF4F1DFB-1C54-7241-8589-4C6D276F9AC9}">
      <dsp:nvSpPr>
        <dsp:cNvPr id="0" name=""/>
        <dsp:cNvSpPr/>
      </dsp:nvSpPr>
      <dsp:spPr>
        <a:xfrm>
          <a:off x="5539059" y="2885772"/>
          <a:ext cx="1677862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3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3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6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2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Smart Wheelchair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TEAM: COMPUTER PLAYER</a:t>
            </a:r>
          </a:p>
          <a:p>
            <a:r>
              <a:rPr lang="en-US" dirty="0"/>
              <a:t>Names: Aneek Chattopadhyay</a:t>
            </a:r>
          </a:p>
          <a:p>
            <a:r>
              <a:rPr lang="en-US" dirty="0"/>
              <a:t>              </a:t>
            </a:r>
            <a:r>
              <a:rPr lang="en-US" err="1"/>
              <a:t>haoxiang</a:t>
            </a:r>
            <a:r>
              <a:rPr lang="en-US" dirty="0"/>
              <a:t> XU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Proposed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56550-01E3-E514-FD77-E60B4AE73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895563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849D-9B67-8938-9B93-D825DD15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3905869-60DC-BB69-0AA6-CAEBEBCA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19" y="2204763"/>
            <a:ext cx="7772400" cy="40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A14F-0C74-786C-75C0-4C7A3466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E14B-8F2F-BD63-F5EE-D53206B7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Wang, S., Chen, H., Huang, Y., &amp; Liu, W. (2019). Structural design and simulation analysis of a kind of multi-function intelligent wheelchair. Journal of Mechanical Transmission, 43(1), 40–44.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Cao, C., Trautman, P., &amp; Iba, S. (2019). Dynamic Channel: A Planning Framework for Crowd Navigation. </a:t>
            </a:r>
            <a:r>
              <a:rPr lang="en-US" err="1">
                <a:ea typeface="+mn-lt"/>
                <a:cs typeface="+mn-lt"/>
              </a:rPr>
              <a:t>arXiv</a:t>
            </a:r>
            <a:r>
              <a:rPr lang="en-US">
                <a:ea typeface="+mn-lt"/>
                <a:cs typeface="+mn-lt"/>
              </a:rPr>
              <a:t> preprint arXiv:1903.00143.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Jung, D., Kim, C., Cho, J.-K., &amp; Kim, S.-W. (2024). </a:t>
            </a:r>
            <a:r>
              <a:rPr lang="en-US" err="1">
                <a:ea typeface="+mn-lt"/>
                <a:cs typeface="+mn-lt"/>
              </a:rPr>
              <a:t>MuNES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Multifloor</a:t>
            </a:r>
            <a:r>
              <a:rPr lang="en-US">
                <a:ea typeface="+mn-lt"/>
                <a:cs typeface="+mn-lt"/>
              </a:rPr>
              <a:t> Navigation Including Elevators and Stairs. </a:t>
            </a:r>
            <a:r>
              <a:rPr lang="en-US" err="1">
                <a:ea typeface="+mn-lt"/>
                <a:cs typeface="+mn-lt"/>
              </a:rPr>
              <a:t>arXiv</a:t>
            </a:r>
            <a:r>
              <a:rPr lang="en-US">
                <a:ea typeface="+mn-lt"/>
                <a:cs typeface="+mn-lt"/>
              </a:rPr>
              <a:t> preprint arXiv:2402.04535.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Abdulla, A. A., Liu, H., Stoll, N., &amp; Thurow, K. (2016). A new robust method for mobile robot </a:t>
            </a:r>
            <a:r>
              <a:rPr lang="en-US" err="1">
                <a:ea typeface="+mn-lt"/>
                <a:cs typeface="+mn-lt"/>
              </a:rPr>
              <a:t>multifloor</a:t>
            </a:r>
            <a:r>
              <a:rPr lang="en-US">
                <a:ea typeface="+mn-lt"/>
                <a:cs typeface="+mn-lt"/>
              </a:rPr>
              <a:t> navigation in distributed life science laboratories. Journal of Control Science and Engineering, 2016, 1–17.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Siegwart, R., Nourbakhsh, I. R., &amp; </a:t>
            </a:r>
            <a:r>
              <a:rPr lang="en-US" err="1">
                <a:ea typeface="+mn-lt"/>
                <a:cs typeface="+mn-lt"/>
              </a:rPr>
              <a:t>Scaramuzza</a:t>
            </a:r>
            <a:r>
              <a:rPr lang="en-US">
                <a:ea typeface="+mn-lt"/>
                <a:cs typeface="+mn-lt"/>
              </a:rPr>
              <a:t>, D. (2011). Introduction to Autonomous Mobile Robots (2nd ed.). MIT Press.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8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62E1E-4872-0CA4-7E4C-073927A9C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E300-0A82-763C-9A30-D7CB88918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400" y="2226503"/>
            <a:ext cx="3966959" cy="1565357"/>
          </a:xfrm>
        </p:spPr>
        <p:txBody>
          <a:bodyPr>
            <a:normAutofit/>
          </a:bodyPr>
          <a:lstStyle/>
          <a:p>
            <a:r>
              <a:rPr lang="af-ZA" err="1"/>
              <a:t>Thank</a:t>
            </a:r>
            <a:r>
              <a:rPr lang="af-ZA"/>
              <a:t> </a:t>
            </a:r>
            <a:r>
              <a:rPr lang="af-ZA" err="1"/>
              <a:t>You</a:t>
            </a:r>
            <a:endParaRPr err="1"/>
          </a:p>
        </p:txBody>
      </p:sp>
    </p:spTree>
    <p:extLst>
      <p:ext uri="{BB962C8B-B14F-4D97-AF65-F5344CB8AC3E}">
        <p14:creationId xmlns:p14="http://schemas.microsoft.com/office/powerpoint/2010/main" val="158592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3154" y="467397"/>
            <a:ext cx="521872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79" y="1209957"/>
            <a:ext cx="2275935" cy="4438087"/>
          </a:xfrm>
        </p:spPr>
        <p:txBody>
          <a:bodyPr anchor="ctr">
            <a:normAutofit/>
          </a:bodyPr>
          <a:lstStyle/>
          <a:p>
            <a:pPr algn="r"/>
            <a:r>
              <a:rPr lang="en-SG" sz="2600">
                <a:solidFill>
                  <a:schemeClr val="tx1"/>
                </a:solidFill>
              </a:rPr>
              <a:t>Introduction - Background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818" y="1059025"/>
            <a:ext cx="4190001" cy="4739950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chemeClr val="tx1"/>
                </a:solidFill>
              </a:rPr>
              <a:t>Smart wheelchairs help elderly or physically disabled individuals move independently.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SG">
                <a:solidFill>
                  <a:schemeClr val="tx1"/>
                </a:solidFill>
              </a:rPr>
              <a:t>They improve personal freedom, reduce reliance on caregivers, and allow users to perform everyday activities such as moving around the house or attending events.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SG">
                <a:solidFill>
                  <a:schemeClr val="tx1"/>
                </a:solidFill>
              </a:rPr>
              <a:t>Introduction - Motivation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chemeClr val="tx1"/>
                </a:solidFill>
              </a:rPr>
              <a:t>Traditional powered wheelchairs require manual control, which limits use for people with severe disabilities.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SG">
                <a:solidFill>
                  <a:schemeClr val="tx1"/>
                </a:solidFill>
              </a:rPr>
              <a:t>Smart wheelchairs with autonomous navigation and human-following functionality offer a solution. </a:t>
            </a:r>
          </a:p>
          <a:p>
            <a:r>
              <a:rPr lang="en-SG">
                <a:solidFill>
                  <a:schemeClr val="tx1"/>
                </a:solidFill>
              </a:rPr>
              <a:t>These are rare in Singapore and mostly at the research stage.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SG">
                <a:solidFill>
                  <a:schemeClr val="tx1"/>
                </a:solidFill>
              </a:rPr>
              <a:t>Problem Statement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chemeClr val="tx1"/>
                </a:solidFill>
              </a:rPr>
              <a:t>Existing powered wheelchairs lack autonomous navigation and user-following features, which limits mobility and independence for users who cannot manually control the device.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SG">
                <a:solidFill>
                  <a:schemeClr val="tx1"/>
                </a:solidFill>
              </a:rPr>
              <a:t>Technical Gaps and Challenges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chemeClr val="tx1"/>
                </a:solidFill>
              </a:rPr>
              <a:t>Mapping: LiDAR struggles to detect obstacles like glass and has undetected zones.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SG">
                <a:solidFill>
                  <a:schemeClr val="tx1"/>
                </a:solidFill>
              </a:rPr>
              <a:t>Navigation: Real-time obstacle avoidance and map updates are difficult due to dynamic environments.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D766-4D1F-5E92-6FF2-622E8A61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DAB2-7382-37E9-B10D-785FADEE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8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SG">
                <a:solidFill>
                  <a:schemeClr val="tx1"/>
                </a:solidFill>
              </a:rPr>
              <a:t>Project Objectives and Goals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chemeClr val="tx1"/>
                </a:solidFill>
              </a:rPr>
              <a:t>Develop a smart wheelchair with autonomous indoor navigation and user-following functionality. Use LiDAR for real-time mapping and path planning, and a camera with YOLO for tracking. Aim to reduce manual control needs and improve mobility and safety.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Works Completed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C2D17-43E3-35A3-CBB4-101F4801A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74652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9E5B-6F59-D34C-1D66-6D8F2C5E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Robot Animation</a:t>
            </a:r>
          </a:p>
        </p:txBody>
      </p:sp>
    </p:spTree>
    <p:extLst>
      <p:ext uri="{BB962C8B-B14F-4D97-AF65-F5344CB8AC3E}">
        <p14:creationId xmlns:p14="http://schemas.microsoft.com/office/powerpoint/2010/main" val="1796585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11598</TotalTime>
  <Words>482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Smart Wheelchair</vt:lpstr>
      <vt:lpstr>Introduction - Background</vt:lpstr>
      <vt:lpstr>Introduction - Motivation</vt:lpstr>
      <vt:lpstr>Problem Statement</vt:lpstr>
      <vt:lpstr>Technical Gaps and Challenges</vt:lpstr>
      <vt:lpstr>Diagram</vt:lpstr>
      <vt:lpstr>Project Objectives and Goals</vt:lpstr>
      <vt:lpstr>Works Completed</vt:lpstr>
      <vt:lpstr>Current Robot Animation</vt:lpstr>
      <vt:lpstr>Proposed Approach</vt:lpstr>
      <vt:lpstr>Timeline</vt:lpstr>
      <vt:lpstr>Reference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MSTR - Chattopadhyay Aneek</cp:lastModifiedBy>
  <cp:revision>5</cp:revision>
  <dcterms:created xsi:type="dcterms:W3CDTF">2013-01-27T09:14:16Z</dcterms:created>
  <dcterms:modified xsi:type="dcterms:W3CDTF">2025-07-03T05:33:46Z</dcterms:modified>
  <cp:category/>
</cp:coreProperties>
</file>