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aveat"/>
      <p:regular r:id="rId28"/>
      <p:bold r:id="rId29"/>
    </p:embeddedFon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a9f04ce3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a9f04ce3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8a9f04ce3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8a9f04ce3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0022a99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0022a99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0022a995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0022a995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a9f04ce3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a9f04ce3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8a9f04ce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8a9f04ce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a9f04ce3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a9f04ce3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a9f04ce3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8a9f04ce3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8a9f04ce3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8a9f04ce3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8a9f04ce3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8a9f04ce3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a9f04c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a9f04c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8a9f04ce3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8a9f04ce3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8a9f04ce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8a9f04ce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8a9f04ce3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8a9f04ce3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a9f04c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8a9f04c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a9f04ce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a9f04ce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a9f04ce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a9f04ce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a9f04ce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a9f04ce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a9f04ce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8a9f04ce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a9f04ce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a9f04ce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a9f04ce3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a9f04ce3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github.com/opencv" TargetMode="External"/><Relationship Id="rId5" Type="http://schemas.openxmlformats.org/officeDocument/2006/relationships/hyperlink" Target="https://keras.io/" TargetMode="External"/><Relationship Id="rId6" Type="http://schemas.openxmlformats.org/officeDocument/2006/relationships/hyperlink" Target="https://www.tensorflow.org/" TargetMode="External"/><Relationship Id="rId7" Type="http://schemas.openxmlformats.org/officeDocument/2006/relationships/hyperlink" Target="https://ai.googleblog.com/2018/04/mobilenetv2-next-generation-of-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K6toZEHwMN_53C5NFAlmxgtTp_O_khqG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FdcVrA1p7MCBW3_KYFPPzl4qGD3GB7rh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://drive.google.com/file/d/1ihYQATIkV5dOH7FiJ4wsUrEIIwcOyyAh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214025"/>
            <a:ext cx="7136700" cy="15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Segregation of human faces from image sequences using Machine Learning techniques</a:t>
            </a:r>
            <a:endParaRPr sz="34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14800" y="2714330"/>
            <a:ext cx="48705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Aneek Ghosh</a:t>
            </a:r>
            <a:r>
              <a:rPr lang="en" sz="1200"/>
              <a:t>(510818039)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Ankan Halder</a:t>
            </a:r>
            <a:r>
              <a:rPr lang="en" sz="1200"/>
              <a:t>(510818008)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Pranjal Sharma</a:t>
            </a:r>
            <a:r>
              <a:rPr lang="en" sz="1200"/>
              <a:t>(510818089)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Guided by</a:t>
            </a:r>
            <a:r>
              <a:rPr b="1" lang="en" sz="1200"/>
              <a:t> Dr. Arindam Biswas</a:t>
            </a:r>
            <a:endParaRPr b="1" sz="1200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500" y="260300"/>
            <a:ext cx="6721098" cy="5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4499025" y="45486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003075" y="4249425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Department of </a:t>
            </a:r>
            <a:r>
              <a:rPr b="1" i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Information Technology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i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5th semester 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IIEST, Shibpur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pre-processing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64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Pre-processing steps were applied to all the raw input images to convert them into clean versions, which could be fed to a convolutional neural network machine learning model.The steps are :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Applying the color filtering (RGB) over the channels.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Scaling images using the standard mean.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Center cropping the image with the pixel value of 224x224x3.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Finally converting them into NumPy array.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95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Details about model ( MobileNetV2 )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65025"/>
            <a:ext cx="85206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CNN (Convolutional Neural Network)</a:t>
            </a:r>
            <a:r>
              <a:rPr lang="en" sz="1600"/>
              <a:t> has many versions of pre-trained and well architected networks for example AlexNet, ResNet, Inception, LeNet, MobileNet and so on. In our case we have chosen the </a:t>
            </a:r>
            <a:r>
              <a:rPr b="1" lang="en" sz="1600"/>
              <a:t>MobileNetV2</a:t>
            </a:r>
            <a:r>
              <a:rPr lang="en" sz="1600"/>
              <a:t> due to its lightweight and very efficient mobile oriented model.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Comparison between different models: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25" y="2931525"/>
            <a:ext cx="8057251" cy="19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Training our model with Face Mask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02225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First we have partitioned the data into training and testing portion using 80% of the data for training and the remaining 20% for testing.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Then we have constructed the </a:t>
            </a:r>
            <a:r>
              <a:rPr b="1" lang="en"/>
              <a:t>imagedatagenerator</a:t>
            </a:r>
            <a:r>
              <a:rPr lang="en"/>
              <a:t> function for data augmentation.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We have run </a:t>
            </a:r>
            <a:r>
              <a:rPr b="1" lang="en"/>
              <a:t>20</a:t>
            </a:r>
            <a:r>
              <a:rPr lang="en"/>
              <a:t> Epochs and the learning rate is </a:t>
            </a:r>
            <a:r>
              <a:rPr b="1" lang="en"/>
              <a:t>1e-4 </a:t>
            </a:r>
            <a:r>
              <a:rPr lang="en"/>
              <a:t>and the batch size is </a:t>
            </a:r>
            <a:r>
              <a:rPr b="1" lang="en"/>
              <a:t>32</a:t>
            </a:r>
            <a:r>
              <a:rPr lang="en"/>
              <a:t>.</a:t>
            </a:r>
            <a:br>
              <a:rPr lang="en" sz="1200"/>
            </a:b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Now loading base model using the MobileNetV2 network, ensuring the top layer sets are made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Training our model with Face Mask ( contd… )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5675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5"/>
          </a:p>
          <a:p>
            <a:pPr indent="-3409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 sz="7075"/>
              <a:t>After that we have used the corresponding layers on the top layer of MobileNetV2.The layers are </a:t>
            </a:r>
            <a:r>
              <a:rPr b="1" lang="en" sz="7075"/>
              <a:t>Average Pooling 2D</a:t>
            </a:r>
            <a:r>
              <a:rPr lang="en" sz="7075"/>
              <a:t> layer with </a:t>
            </a:r>
            <a:r>
              <a:rPr b="1" lang="en" sz="7075"/>
              <a:t>7×7</a:t>
            </a:r>
            <a:r>
              <a:rPr lang="en" sz="7075"/>
              <a:t> weights,Linear layer with </a:t>
            </a:r>
            <a:r>
              <a:rPr b="1" lang="en" sz="7075"/>
              <a:t>ReLu</a:t>
            </a:r>
            <a:r>
              <a:rPr lang="en" sz="7075"/>
              <a:t> activation function,</a:t>
            </a:r>
            <a:r>
              <a:rPr b="1" lang="en" sz="7075"/>
              <a:t>Dropout</a:t>
            </a:r>
            <a:r>
              <a:rPr lang="en" sz="7075"/>
              <a:t> Layer, Linear layer with </a:t>
            </a:r>
            <a:r>
              <a:rPr b="1" lang="en" sz="7075"/>
              <a:t>Softmax</a:t>
            </a:r>
            <a:r>
              <a:rPr lang="en" sz="7075"/>
              <a:t> activation function</a:t>
            </a:r>
            <a:br>
              <a:rPr lang="en" sz="7075"/>
            </a:br>
            <a:endParaRPr sz="7075"/>
          </a:p>
          <a:p>
            <a:pPr indent="-340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7075"/>
              <a:t>It gives the final result of two values each one represents the classification of “</a:t>
            </a:r>
            <a:r>
              <a:rPr b="1" lang="en" sz="7075"/>
              <a:t>mask</a:t>
            </a:r>
            <a:r>
              <a:rPr lang="en" sz="7075"/>
              <a:t>” or “</a:t>
            </a:r>
            <a:r>
              <a:rPr b="1" lang="en" sz="7075"/>
              <a:t>not mask</a:t>
            </a:r>
            <a:r>
              <a:rPr lang="en" sz="7075"/>
              <a:t>”.</a:t>
            </a:r>
            <a:br>
              <a:rPr lang="en" sz="7075"/>
            </a:br>
            <a:endParaRPr sz="7075"/>
          </a:p>
          <a:p>
            <a:pPr indent="-340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7075"/>
              <a:t>The validation accuracy of the model is </a:t>
            </a:r>
            <a:r>
              <a:rPr b="1" lang="en" sz="7075"/>
              <a:t>99.89%</a:t>
            </a:r>
            <a:r>
              <a:rPr lang="en" sz="7075"/>
              <a:t>.</a:t>
            </a:r>
            <a:br>
              <a:rPr lang="en" sz="7075"/>
            </a:br>
            <a:endParaRPr sz="7075"/>
          </a:p>
          <a:p>
            <a:pPr indent="-340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7075"/>
              <a:t>Saving the trained model file in “</a:t>
            </a:r>
            <a:r>
              <a:rPr b="1" lang="en" sz="7075"/>
              <a:t>h5</a:t>
            </a:r>
            <a:r>
              <a:rPr lang="en" sz="7075"/>
              <a:t>” file format ( mymodel.h5 ).</a:t>
            </a:r>
            <a:endParaRPr sz="707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training model code ( train.py 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832400" y="1266175"/>
            <a:ext cx="39999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12365" t="0"/>
          <a:stretch/>
        </p:blipFill>
        <p:spPr>
          <a:xfrm>
            <a:off x="151025" y="1266175"/>
            <a:ext cx="4285997" cy="36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266175"/>
            <a:ext cx="4055575" cy="3369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6"/>
          <p:cNvCxnSpPr/>
          <p:nvPr/>
        </p:nvCxnSpPr>
        <p:spPr>
          <a:xfrm rot="10800000">
            <a:off x="7049950" y="2551125"/>
            <a:ext cx="1138500" cy="15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6"/>
          <p:cNvSpPr txBox="1"/>
          <p:nvPr/>
        </p:nvSpPr>
        <p:spPr>
          <a:xfrm>
            <a:off x="7310625" y="4622300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70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Face Mask detection in Web App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6632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➢"/>
            </a:pPr>
            <a:r>
              <a:rPr lang="en" sz="1660"/>
              <a:t>To integrate our </a:t>
            </a:r>
            <a:r>
              <a:rPr b="1" lang="en" sz="1660"/>
              <a:t>keras model</a:t>
            </a:r>
            <a:r>
              <a:rPr lang="en" sz="1660"/>
              <a:t> to the web interface we have used </a:t>
            </a:r>
            <a:r>
              <a:rPr b="1" lang="en" sz="1660"/>
              <a:t>tensorflow converter </a:t>
            </a:r>
            <a:r>
              <a:rPr lang="en" sz="1660"/>
              <a:t>which will convert</a:t>
            </a:r>
            <a:r>
              <a:rPr b="1" lang="en" sz="1660"/>
              <a:t> mymodel.h5 </a:t>
            </a:r>
            <a:r>
              <a:rPr lang="en" sz="1660"/>
              <a:t>to </a:t>
            </a:r>
            <a:r>
              <a:rPr b="1" lang="en" sz="1660"/>
              <a:t>model.json </a:t>
            </a:r>
            <a:r>
              <a:rPr lang="en" sz="1660"/>
              <a:t>and save it along with binary weight files in the model directory.</a:t>
            </a:r>
            <a:br>
              <a:rPr lang="en" sz="1660"/>
            </a:br>
            <a:br>
              <a:rPr lang="en" sz="1660"/>
            </a:br>
            <a:br>
              <a:rPr lang="en" sz="1660"/>
            </a:br>
            <a:br>
              <a:rPr lang="en" sz="1660"/>
            </a:br>
            <a:br>
              <a:rPr lang="en" sz="1660"/>
            </a:b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➢"/>
            </a:pPr>
            <a:r>
              <a:rPr lang="en" sz="1660"/>
              <a:t>Then </a:t>
            </a:r>
            <a:r>
              <a:rPr lang="en" sz="1660"/>
              <a:t>we have used face detector model to segregate faces from the entire stream which is live captured by the camera.</a:t>
            </a:r>
            <a:br>
              <a:rPr lang="en" sz="1660"/>
            </a:br>
            <a:endParaRPr sz="16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➢"/>
            </a:pPr>
            <a:r>
              <a:rPr lang="en" sz="1660"/>
              <a:t>Next </a:t>
            </a:r>
            <a:r>
              <a:rPr lang="en" sz="1660"/>
              <a:t>we have fed that image to our </a:t>
            </a:r>
            <a:r>
              <a:rPr b="1" lang="en" sz="1660"/>
              <a:t>mask_model</a:t>
            </a:r>
            <a:r>
              <a:rPr lang="en" sz="1660"/>
              <a:t> to predict the “mask” or “no-mask” condition.</a:t>
            </a:r>
            <a:br>
              <a:rPr lang="en" sz="1560"/>
            </a:br>
            <a:br>
              <a:rPr lang="en" sz="1560"/>
            </a:br>
            <a:br>
              <a:rPr lang="en" sz="1560"/>
            </a:br>
            <a:endParaRPr sz="15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6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625" y="4511650"/>
            <a:ext cx="5763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350" y="2271700"/>
            <a:ext cx="75247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Deploying the application on a live server</a:t>
            </a:r>
            <a:endParaRPr sz="3800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 have used </a:t>
            </a:r>
            <a:r>
              <a:rPr b="1" lang="en" sz="2000"/>
              <a:t>git</a:t>
            </a:r>
            <a:r>
              <a:rPr lang="en" sz="2000"/>
              <a:t> as the version control system.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For the deployment purpose we have used </a:t>
            </a:r>
            <a:r>
              <a:rPr b="1" lang="en" sz="2000"/>
              <a:t>heroku</a:t>
            </a:r>
            <a:r>
              <a:rPr lang="en" sz="2000"/>
              <a:t> live server which provides free cloud platform.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Snapshot of Web Application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73525" y="1266175"/>
            <a:ext cx="43254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4734500" y="1266175"/>
            <a:ext cx="42510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5" y="1266175"/>
            <a:ext cx="4325398" cy="373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500" y="1266175"/>
            <a:ext cx="4251002" cy="37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Applications &amp; Future scopes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66325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Offices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Hospitals/healthcare organizations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Airports and railway stations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Sports venues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Entertainment and hospitality industry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Densely populated areas.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Basically everywhere in the post Covid-19 era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Challenges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One of the challenges that we faced in the whole project is finding a suitable dataset to make this mask-detector model.There is really scarcity of dataset in this particular topic as the situation is completely unpredictable and extraordinary.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Another challenge was to integrate our python model to the web interface.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08700"/>
            <a:ext cx="85206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22"/>
              <a:t>    Motivation &amp; Objective of the project</a:t>
            </a:r>
            <a:endParaRPr sz="3822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this digital era,everyday actions are increasingly being handled electronically.So face detection from </a:t>
            </a:r>
            <a:r>
              <a:rPr lang="en" sz="2000"/>
              <a:t>images</a:t>
            </a:r>
            <a:r>
              <a:rPr lang="en"/>
              <a:t> using machine learning can help us automate many working processes.</a:t>
            </a:r>
            <a:br>
              <a:rPr lang="en" sz="2000"/>
            </a:b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this post covid-19 era wearing mask becomes a necessity.So we have thought to extend our project by building  a face-mask detector web application that will help greatly to the society in this hard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Conclusion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266325"/>
            <a:ext cx="85206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The architecture consists of </a:t>
            </a:r>
            <a:r>
              <a:rPr b="1" lang="en" sz="1900"/>
              <a:t>MobileNetV2</a:t>
            </a:r>
            <a:r>
              <a:rPr lang="en" sz="1900"/>
              <a:t> as the backbone which can be used for high and low computation scenarios.We have used </a:t>
            </a:r>
            <a:r>
              <a:rPr b="1" lang="en" sz="1900"/>
              <a:t>OpenCV</a:t>
            </a:r>
            <a:r>
              <a:rPr lang="en" sz="1900"/>
              <a:t> Library, </a:t>
            </a:r>
            <a:r>
              <a:rPr b="1" lang="en" sz="1900"/>
              <a:t>tensorflow</a:t>
            </a:r>
            <a:r>
              <a:rPr lang="en" sz="1900"/>
              <a:t>, </a:t>
            </a:r>
            <a:r>
              <a:rPr b="1" lang="en" sz="1900"/>
              <a:t>keras</a:t>
            </a:r>
            <a:r>
              <a:rPr lang="en" sz="1900"/>
              <a:t> frameworks and </a:t>
            </a:r>
            <a:r>
              <a:rPr b="1" lang="en" sz="1900"/>
              <a:t>MobileNetV2</a:t>
            </a:r>
            <a:r>
              <a:rPr lang="en" sz="1900"/>
              <a:t> CNN model to detect masks on faces.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We have deployed our project on a live server so that it can be easily accessed with a single URL. Also it can be extended and used in a lot of scenarios with very minimal effort which can be of great use in this pandemic situation.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45000" y="558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References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266325"/>
            <a:ext cx="858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50"/>
              <a:buChar char="➢"/>
            </a:pPr>
            <a:r>
              <a:rPr lang="en" sz="1750" u="sng">
                <a:solidFill>
                  <a:schemeClr val="hlink"/>
                </a:solidFill>
                <a:hlinkClick r:id="rId3"/>
              </a:rPr>
              <a:t>https://www.kaggle.com/</a:t>
            </a:r>
            <a:br>
              <a:rPr lang="en" sz="1750"/>
            </a:br>
            <a:endParaRPr sz="1750"/>
          </a:p>
          <a:p>
            <a:pPr indent="-3397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➢"/>
            </a:pPr>
            <a:r>
              <a:rPr lang="en" sz="1750" u="sng">
                <a:solidFill>
                  <a:schemeClr val="hlink"/>
                </a:solidFill>
                <a:hlinkClick r:id="rId4"/>
              </a:rPr>
              <a:t>https://github.com/opencv</a:t>
            </a:r>
            <a:br>
              <a:rPr lang="en" sz="1750"/>
            </a:br>
            <a:endParaRPr sz="1750"/>
          </a:p>
          <a:p>
            <a:pPr indent="-3397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➢"/>
            </a:pPr>
            <a:r>
              <a:rPr lang="en" sz="1750" u="sng">
                <a:solidFill>
                  <a:schemeClr val="hlink"/>
                </a:solidFill>
                <a:hlinkClick r:id="rId5"/>
              </a:rPr>
              <a:t>https://keras.io/</a:t>
            </a:r>
            <a:br>
              <a:rPr lang="en" sz="1750"/>
            </a:br>
            <a:endParaRPr sz="1750"/>
          </a:p>
          <a:p>
            <a:pPr indent="-3397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➢"/>
            </a:pPr>
            <a:r>
              <a:rPr lang="en" sz="1750" u="sng">
                <a:solidFill>
                  <a:schemeClr val="hlink"/>
                </a:solidFill>
                <a:hlinkClick r:id="rId6"/>
              </a:rPr>
              <a:t>https://www.tensorflow.org/</a:t>
            </a:r>
            <a:br>
              <a:rPr lang="en" sz="1750"/>
            </a:br>
            <a:endParaRPr sz="1750"/>
          </a:p>
          <a:p>
            <a:pPr indent="-3397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➢"/>
            </a:pPr>
            <a:r>
              <a:rPr lang="en" sz="1750" u="sng">
                <a:solidFill>
                  <a:schemeClr val="hlink"/>
                </a:solidFill>
                <a:hlinkClick r:id="rId7"/>
              </a:rPr>
              <a:t>https://ai.googleblog.com/2018/04/mobilenetv2-next-generation-of-on.html</a:t>
            </a:r>
            <a:br>
              <a:rPr lang="en" sz="1750"/>
            </a:br>
            <a:endParaRPr sz="17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74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rPr>
              <a:t>Thank you!</a:t>
            </a:r>
            <a:endParaRPr b="0" sz="6100">
              <a:solidFill>
                <a:schemeClr val="accen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Special thanks to Dr. Arindam Biswas(sir) for support and encouraging us.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95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40"/>
              <a:t>Content</a:t>
            </a:r>
            <a:endParaRPr sz="384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About OpenCV &amp; </a:t>
            </a:r>
            <a:r>
              <a:rPr lang="en" sz="2000"/>
              <a:t>Face Detection 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Face Detection in images,videos,web camera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Face mask detection model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Training our model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Face mask detector web application</a:t>
            </a:r>
            <a:br>
              <a:rPr lang="en" sz="2000"/>
            </a:b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Applications, challenges and conclusion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About OpenCV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i="1" lang="en" sz="2000"/>
              <a:t>Open Source Computer Vision 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It is an  open- source library of programming functions mainly aimed at  real-time computer vision ,originally developed by Intel.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 have used this library in out project for implementing computer vision.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0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40"/>
              <a:t> 					About Face Detection </a:t>
            </a:r>
            <a:endParaRPr sz="38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4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Face detection is a computer technology that determines the locations and sizes of human faces in arbitrary(digital) images.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Haar-Cascade</a:t>
            </a:r>
            <a:r>
              <a:rPr lang="en" sz="2000"/>
              <a:t> is a robust and quick,real-time operated face detection technique with 95% accuracy devised by </a:t>
            </a:r>
            <a:r>
              <a:rPr i="1" lang="en" sz="2000"/>
              <a:t>Paul Viola</a:t>
            </a:r>
            <a:r>
              <a:rPr lang="en" sz="2000"/>
              <a:t> and </a:t>
            </a:r>
            <a:r>
              <a:rPr i="1" lang="en" sz="2000"/>
              <a:t>Michael Jones</a:t>
            </a:r>
            <a:r>
              <a:rPr lang="en" sz="2000"/>
              <a:t> in 2001.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It uses a method called AdaBoost for  training and feature selection. (A long and exhaustive training process)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45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Face Detection in Images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175"/>
            <a:ext cx="43362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140250"/>
            <a:ext cx="41781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140250"/>
            <a:ext cx="4523951" cy="38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Video from aneekghosh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140250"/>
            <a:ext cx="4178100" cy="38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45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Face Detection in Videos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40250"/>
            <a:ext cx="43362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832400" y="1140250"/>
            <a:ext cx="41781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" y="1140250"/>
            <a:ext cx="4499173" cy="384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title="WhatsApp Video 2021-01-26 at 6.27.13 P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140250"/>
            <a:ext cx="4178100" cy="38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45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Face Detection using Web Camera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40250"/>
            <a:ext cx="43362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832400" y="1140250"/>
            <a:ext cx="41781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" y="1140250"/>
            <a:ext cx="4486775" cy="384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 title="WhatsApp Video 2021-01-25 at 6.58.28 P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140250"/>
            <a:ext cx="4178100" cy="38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Face Mask detection model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is integration between deep learning and classical machine learning techniques with opencv, tensorflow and keras.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6326" l="0" r="0" t="8862"/>
          <a:stretch/>
        </p:blipFill>
        <p:spPr>
          <a:xfrm>
            <a:off x="386475" y="2071625"/>
            <a:ext cx="8371049" cy="29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