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112" d="100"/>
          <a:sy n="112" d="100"/>
        </p:scale>
        <p:origin x="57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308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67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0343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7537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111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2288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7989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765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770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684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8359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937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42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979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4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582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8949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61608100"/>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43" r:id="rId4"/>
    <p:sldLayoutId id="2147483742" r:id="rId5"/>
    <p:sldLayoutId id="2147483741" r:id="rId6"/>
    <p:sldLayoutId id="2147483740" r:id="rId7"/>
    <p:sldLayoutId id="2147483726" r:id="rId8"/>
    <p:sldLayoutId id="2147483727" r:id="rId9"/>
    <p:sldLayoutId id="2147483728" r:id="rId10"/>
    <p:sldLayoutId id="2147483735"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9.pn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B593E5-EE9B-4EB2-A436-C9470D7653DF}"/>
              </a:ext>
            </a:extLst>
          </p:cNvPr>
          <p:cNvPicPr>
            <a:picLocks noChangeAspect="1"/>
          </p:cNvPicPr>
          <p:nvPr/>
        </p:nvPicPr>
        <p:blipFill rotWithShape="1">
          <a:blip r:embed="rId3">
            <a:alphaModFix amt="35000"/>
          </a:blip>
          <a:srcRect t="20179" b="4822"/>
          <a:stretch/>
        </p:blipFill>
        <p:spPr>
          <a:xfrm>
            <a:off x="20" y="10"/>
            <a:ext cx="12191980" cy="6857990"/>
          </a:xfrm>
          <a:prstGeom prst="rect">
            <a:avLst/>
          </a:prstGeom>
        </p:spPr>
      </p:pic>
      <p:sp>
        <p:nvSpPr>
          <p:cNvPr id="2" name="Title 1">
            <a:extLst>
              <a:ext uri="{FF2B5EF4-FFF2-40B4-BE49-F238E27FC236}">
                <a16:creationId xmlns:a16="http://schemas.microsoft.com/office/drawing/2014/main" id="{DC669563-1F38-F34F-9299-3346A6E2519E}"/>
              </a:ext>
            </a:extLst>
          </p:cNvPr>
          <p:cNvSpPr>
            <a:spLocks noGrp="1"/>
          </p:cNvSpPr>
          <p:nvPr>
            <p:ph type="ctrTitle"/>
          </p:nvPr>
        </p:nvSpPr>
        <p:spPr>
          <a:xfrm>
            <a:off x="1370693" y="1769540"/>
            <a:ext cx="9440034" cy="1828801"/>
          </a:xfrm>
        </p:spPr>
        <p:txBody>
          <a:bodyPr>
            <a:normAutofit/>
          </a:bodyPr>
          <a:lstStyle/>
          <a:p>
            <a:r>
              <a:rPr lang="en-US"/>
              <a:t>INTRODUCTION TO COMPUTER VISION</a:t>
            </a:r>
          </a:p>
        </p:txBody>
      </p:sp>
      <p:sp>
        <p:nvSpPr>
          <p:cNvPr id="3" name="Subtitle 2">
            <a:extLst>
              <a:ext uri="{FF2B5EF4-FFF2-40B4-BE49-F238E27FC236}">
                <a16:creationId xmlns:a16="http://schemas.microsoft.com/office/drawing/2014/main" id="{30060EAD-CE06-FF4A-85C3-4756A42DD595}"/>
              </a:ext>
            </a:extLst>
          </p:cNvPr>
          <p:cNvSpPr>
            <a:spLocks noGrp="1"/>
          </p:cNvSpPr>
          <p:nvPr>
            <p:ph type="subTitle" idx="1"/>
          </p:nvPr>
        </p:nvSpPr>
        <p:spPr>
          <a:xfrm>
            <a:off x="1370693" y="3773489"/>
            <a:ext cx="9440034" cy="1049867"/>
          </a:xfrm>
        </p:spPr>
        <p:txBody>
          <a:bodyPr>
            <a:normAutofit/>
          </a:bodyPr>
          <a:lstStyle/>
          <a:p>
            <a:r>
              <a:rPr lang="en-US"/>
              <a:t>BY</a:t>
            </a:r>
          </a:p>
          <a:p>
            <a:r>
              <a:rPr lang="en-US"/>
              <a:t>ANEEL MAHMOOD</a:t>
            </a:r>
          </a:p>
        </p:txBody>
      </p:sp>
    </p:spTree>
    <p:extLst>
      <p:ext uri="{BB962C8B-B14F-4D97-AF65-F5344CB8AC3E}">
        <p14:creationId xmlns:p14="http://schemas.microsoft.com/office/powerpoint/2010/main" val="341945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3371E-AF80-A14F-A673-8B87323DABB5}"/>
              </a:ext>
            </a:extLst>
          </p:cNvPr>
          <p:cNvSpPr>
            <a:spLocks noGrp="1"/>
          </p:cNvSpPr>
          <p:nvPr>
            <p:ph type="title"/>
          </p:nvPr>
        </p:nvSpPr>
        <p:spPr>
          <a:xfrm>
            <a:off x="913795" y="609600"/>
            <a:ext cx="5978072" cy="1556702"/>
          </a:xfrm>
        </p:spPr>
        <p:txBody>
          <a:bodyPr>
            <a:normAutofit/>
          </a:bodyPr>
          <a:lstStyle/>
          <a:p>
            <a:r>
              <a:rPr lang="en-US" altLang="en-US" sz="3200"/>
              <a:t>RIDICULOUSLY BRIEF HISTORY OF COMPUTER VISION</a:t>
            </a:r>
            <a:endParaRPr lang="en-US" sz="3200"/>
          </a:p>
        </p:txBody>
      </p:sp>
      <p:sp>
        <p:nvSpPr>
          <p:cNvPr id="3" name="Content Placeholder 2">
            <a:extLst>
              <a:ext uri="{FF2B5EF4-FFF2-40B4-BE49-F238E27FC236}">
                <a16:creationId xmlns:a16="http://schemas.microsoft.com/office/drawing/2014/main" id="{9C19BDE7-C6AD-1A43-8EE1-F5FCEA17446F}"/>
              </a:ext>
            </a:extLst>
          </p:cNvPr>
          <p:cNvSpPr>
            <a:spLocks noGrp="1"/>
          </p:cNvSpPr>
          <p:nvPr>
            <p:ph idx="1"/>
          </p:nvPr>
        </p:nvSpPr>
        <p:spPr>
          <a:xfrm>
            <a:off x="913795" y="2354729"/>
            <a:ext cx="5978072" cy="3340119"/>
          </a:xfrm>
        </p:spPr>
        <p:txBody>
          <a:bodyPr anchor="t">
            <a:normAutofit/>
          </a:bodyPr>
          <a:lstStyle/>
          <a:p>
            <a:pPr marL="182880" indent="-182880" fontAlgn="auto">
              <a:lnSpc>
                <a:spcPct val="100000"/>
              </a:lnSpc>
              <a:spcAft>
                <a:spcPts val="0"/>
              </a:spcAft>
              <a:buClr>
                <a:schemeClr val="accent1">
                  <a:lumMod val="75000"/>
                </a:schemeClr>
              </a:buClr>
              <a:defRPr/>
            </a:pPr>
            <a:r>
              <a:rPr lang="en-US" altLang="en-US" sz="1800"/>
              <a:t>1966: Minsky assigns computer vision as an undergrad summer project</a:t>
            </a:r>
          </a:p>
          <a:p>
            <a:pPr marL="182880" indent="-182880" fontAlgn="auto">
              <a:lnSpc>
                <a:spcPct val="100000"/>
              </a:lnSpc>
              <a:spcAft>
                <a:spcPts val="0"/>
              </a:spcAft>
              <a:buClr>
                <a:schemeClr val="accent1">
                  <a:lumMod val="75000"/>
                </a:schemeClr>
              </a:buClr>
              <a:defRPr/>
            </a:pPr>
            <a:r>
              <a:rPr lang="en-US" altLang="en-US" sz="1800"/>
              <a:t>1960’s: interpretation of synthetic worlds</a:t>
            </a:r>
          </a:p>
          <a:p>
            <a:pPr marL="182880" indent="-182880" fontAlgn="auto">
              <a:lnSpc>
                <a:spcPct val="100000"/>
              </a:lnSpc>
              <a:spcAft>
                <a:spcPts val="0"/>
              </a:spcAft>
              <a:buClr>
                <a:schemeClr val="accent1">
                  <a:lumMod val="75000"/>
                </a:schemeClr>
              </a:buClr>
              <a:defRPr/>
            </a:pPr>
            <a:r>
              <a:rPr lang="en-US" altLang="en-US" sz="1800"/>
              <a:t>1970’s: some progress on interpreting selected images</a:t>
            </a:r>
          </a:p>
          <a:p>
            <a:pPr marL="182880" indent="-182880" fontAlgn="auto">
              <a:lnSpc>
                <a:spcPct val="100000"/>
              </a:lnSpc>
              <a:spcAft>
                <a:spcPts val="0"/>
              </a:spcAft>
              <a:buClr>
                <a:schemeClr val="accent1">
                  <a:lumMod val="75000"/>
                </a:schemeClr>
              </a:buClr>
              <a:defRPr/>
            </a:pPr>
            <a:r>
              <a:rPr lang="en-US" altLang="en-US" sz="1800"/>
              <a:t>1980’s: ANNs come and go; shift toward geometry and increased mathematical rigor</a:t>
            </a:r>
            <a:endParaRPr lang="en-US" altLang="en-US" sz="1800">
              <a:sym typeface="Wingdings" pitchFamily="2" charset="2"/>
            </a:endParaRPr>
          </a:p>
          <a:p>
            <a:pPr marL="182880" indent="-182880" fontAlgn="auto">
              <a:lnSpc>
                <a:spcPct val="100000"/>
              </a:lnSpc>
              <a:spcAft>
                <a:spcPts val="0"/>
              </a:spcAft>
              <a:buClr>
                <a:schemeClr val="accent1">
                  <a:lumMod val="75000"/>
                </a:schemeClr>
              </a:buClr>
              <a:defRPr/>
            </a:pPr>
            <a:r>
              <a:rPr lang="en-US" altLang="en-US" sz="1800">
                <a:sym typeface="Wingdings" pitchFamily="2" charset="2"/>
              </a:rPr>
              <a:t>1990’s: face recognition; statistical analysis in vogue</a:t>
            </a:r>
          </a:p>
          <a:p>
            <a:pPr marL="182880" indent="-182880" fontAlgn="auto">
              <a:lnSpc>
                <a:spcPct val="100000"/>
              </a:lnSpc>
              <a:spcAft>
                <a:spcPts val="0"/>
              </a:spcAft>
              <a:buClr>
                <a:schemeClr val="accent1">
                  <a:lumMod val="75000"/>
                </a:schemeClr>
              </a:buClr>
              <a:defRPr/>
            </a:pPr>
            <a:r>
              <a:rPr lang="en-US" altLang="en-US" sz="1800">
                <a:sym typeface="Wingdings" pitchFamily="2" charset="2"/>
              </a:rPr>
              <a:t>2000’s: broader recognition; large annotated datasets available; video processing starts; vision &amp; graphis; vision for HCI; internet vision, etc.</a:t>
            </a:r>
          </a:p>
          <a:p>
            <a:pPr marL="36900" indent="0">
              <a:lnSpc>
                <a:spcPct val="100000"/>
              </a:lnSpc>
              <a:buNone/>
            </a:pPr>
            <a:endParaRPr lang="en-US" sz="1800"/>
          </a:p>
        </p:txBody>
      </p:sp>
      <p:pic>
        <p:nvPicPr>
          <p:cNvPr id="29" name="Picture 2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21" name="Picture 2" descr="A close up of a person&#10;&#10;Description automatically generated">
            <a:extLst>
              <a:ext uri="{FF2B5EF4-FFF2-40B4-BE49-F238E27FC236}">
                <a16:creationId xmlns:a16="http://schemas.microsoft.com/office/drawing/2014/main" id="{434185B5-3AB2-D343-8704-1A2A807B396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81909" y="809723"/>
            <a:ext cx="3737664" cy="44628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a:extLst>
              <a:ext uri="{FF2B5EF4-FFF2-40B4-BE49-F238E27FC236}">
                <a16:creationId xmlns:a16="http://schemas.microsoft.com/office/drawing/2014/main" id="{1F349756-CD44-D84F-9B64-F2E3B9219C41}"/>
              </a:ext>
            </a:extLst>
          </p:cNvPr>
          <p:cNvSpPr txBox="1">
            <a:spLocks noChangeArrowheads="1"/>
          </p:cNvSpPr>
          <p:nvPr/>
        </p:nvSpPr>
        <p:spPr bwMode="auto">
          <a:xfrm>
            <a:off x="7681909" y="5272604"/>
            <a:ext cx="373766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Aft>
                <a:spcPts val="600"/>
              </a:spcAft>
            </a:pPr>
            <a:r>
              <a:rPr lang="en-US" altLang="en-US" sz="1500">
                <a:latin typeface="+mn-lt"/>
              </a:rPr>
              <a:t>Turk and Pentland ‘91</a:t>
            </a:r>
          </a:p>
        </p:txBody>
      </p:sp>
    </p:spTree>
    <p:extLst>
      <p:ext uri="{BB962C8B-B14F-4D97-AF65-F5344CB8AC3E}">
        <p14:creationId xmlns:p14="http://schemas.microsoft.com/office/powerpoint/2010/main" val="390137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4635-7D9C-494F-8A05-1D9B4B9A47C5}"/>
              </a:ext>
            </a:extLst>
          </p:cNvPr>
          <p:cNvSpPr>
            <a:spLocks noGrp="1"/>
          </p:cNvSpPr>
          <p:nvPr>
            <p:ph type="title"/>
          </p:nvPr>
        </p:nvSpPr>
        <p:spPr/>
        <p:txBody>
          <a:bodyPr>
            <a:normAutofit fontScale="90000"/>
          </a:bodyPr>
          <a:lstStyle/>
          <a:p>
            <a:r>
              <a:rPr lang="en-US" dirty="0"/>
              <a:t>APPLICATIONS OF COMPUTER VISION </a:t>
            </a:r>
          </a:p>
        </p:txBody>
      </p:sp>
      <p:sp>
        <p:nvSpPr>
          <p:cNvPr id="3" name="Content Placeholder 2">
            <a:extLst>
              <a:ext uri="{FF2B5EF4-FFF2-40B4-BE49-F238E27FC236}">
                <a16:creationId xmlns:a16="http://schemas.microsoft.com/office/drawing/2014/main" id="{8B880DF9-50B2-AB44-9D9C-F92259368340}"/>
              </a:ext>
            </a:extLst>
          </p:cNvPr>
          <p:cNvSpPr>
            <a:spLocks noGrp="1"/>
          </p:cNvSpPr>
          <p:nvPr>
            <p:ph idx="1"/>
          </p:nvPr>
        </p:nvSpPr>
        <p:spPr>
          <a:xfrm>
            <a:off x="913795" y="2076451"/>
            <a:ext cx="10353762" cy="2792730"/>
          </a:xfrm>
        </p:spPr>
        <p:txBody>
          <a:bodyPr/>
          <a:lstStyle/>
          <a:p>
            <a:r>
              <a:rPr lang="en-US" dirty="0">
                <a:effectLst/>
              </a:rPr>
              <a:t>Computer Vision based Mouse</a:t>
            </a:r>
          </a:p>
          <a:p>
            <a:r>
              <a:rPr lang="en-US" dirty="0">
                <a:effectLst/>
              </a:rPr>
              <a:t>Computer Vision based Text Scanner</a:t>
            </a:r>
          </a:p>
          <a:p>
            <a:r>
              <a:rPr lang="en-US" dirty="0">
                <a:effectLst/>
              </a:rPr>
              <a:t>Computer Vision based Smart Selfie</a:t>
            </a:r>
          </a:p>
          <a:p>
            <a:r>
              <a:rPr lang="en-US" dirty="0">
                <a:effectLst/>
              </a:rPr>
              <a:t>Surveillance Robot</a:t>
            </a:r>
          </a:p>
          <a:p>
            <a:r>
              <a:rPr lang="en-US" dirty="0">
                <a:effectLst/>
              </a:rPr>
              <a:t>Sixth Sense Robot</a:t>
            </a:r>
          </a:p>
        </p:txBody>
      </p:sp>
    </p:spTree>
    <p:extLst>
      <p:ext uri="{BB962C8B-B14F-4D97-AF65-F5344CB8AC3E}">
        <p14:creationId xmlns:p14="http://schemas.microsoft.com/office/powerpoint/2010/main" val="37525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864F-7252-9F44-BDEF-AD22010678DF}"/>
              </a:ext>
            </a:extLst>
          </p:cNvPr>
          <p:cNvSpPr>
            <a:spLocks noGrp="1"/>
          </p:cNvSpPr>
          <p:nvPr>
            <p:ph type="title"/>
          </p:nvPr>
        </p:nvSpPr>
        <p:spPr/>
        <p:txBody>
          <a:bodyPr>
            <a:normAutofit fontScale="90000"/>
          </a:bodyPr>
          <a:lstStyle/>
          <a:p>
            <a:r>
              <a:rPr lang="en-US" b="1" dirty="0">
                <a:effectLst/>
              </a:rPr>
              <a:t>COMPUTER VISION BASED MOUSE</a:t>
            </a:r>
            <a:br>
              <a:rPr lang="en-US" b="1" dirty="0">
                <a:effectLst/>
              </a:rPr>
            </a:br>
            <a:endParaRPr lang="en-US" dirty="0"/>
          </a:p>
        </p:txBody>
      </p:sp>
      <p:sp>
        <p:nvSpPr>
          <p:cNvPr id="3" name="Content Placeholder 2">
            <a:extLst>
              <a:ext uri="{FF2B5EF4-FFF2-40B4-BE49-F238E27FC236}">
                <a16:creationId xmlns:a16="http://schemas.microsoft.com/office/drawing/2014/main" id="{3B8C4331-9DBE-BF45-AE2E-62FB27E059A5}"/>
              </a:ext>
            </a:extLst>
          </p:cNvPr>
          <p:cNvSpPr>
            <a:spLocks noGrp="1"/>
          </p:cNvSpPr>
          <p:nvPr>
            <p:ph idx="1"/>
          </p:nvPr>
        </p:nvSpPr>
        <p:spPr/>
        <p:txBody>
          <a:bodyPr/>
          <a:lstStyle/>
          <a:p>
            <a:pPr marL="36900" indent="0">
              <a:buNone/>
            </a:pPr>
            <a:r>
              <a:rPr lang="en-US" dirty="0">
                <a:effectLst/>
              </a:rPr>
              <a:t>Computer vision is the technology that gives eyes to machines. Computers, Robots and Cars can "see" and perform operations based on what they see. In this course, you will build a project to make your computer's mouse move by pointing fingers in front of the computer without ever touching the mouse!</a:t>
            </a:r>
          </a:p>
          <a:p>
            <a:pPr marL="36900" indent="0">
              <a:buNone/>
            </a:pPr>
            <a:r>
              <a:rPr lang="en-US" dirty="0">
                <a:effectLst/>
              </a:rPr>
              <a:t>That'll be a very good start in this amazing area with great career prospects.</a:t>
            </a:r>
            <a:endParaRPr lang="en-US" dirty="0"/>
          </a:p>
        </p:txBody>
      </p:sp>
    </p:spTree>
    <p:extLst>
      <p:ext uri="{BB962C8B-B14F-4D97-AF65-F5344CB8AC3E}">
        <p14:creationId xmlns:p14="http://schemas.microsoft.com/office/powerpoint/2010/main" val="235313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CF25-175B-C640-BC96-14AE8EFB3D62}"/>
              </a:ext>
            </a:extLst>
          </p:cNvPr>
          <p:cNvSpPr>
            <a:spLocks noGrp="1"/>
          </p:cNvSpPr>
          <p:nvPr>
            <p:ph type="title"/>
          </p:nvPr>
        </p:nvSpPr>
        <p:spPr/>
        <p:txBody>
          <a:bodyPr>
            <a:normAutofit fontScale="90000"/>
          </a:bodyPr>
          <a:lstStyle/>
          <a:p>
            <a:r>
              <a:rPr lang="en-US" dirty="0"/>
              <a:t>COMPUTER VISION BASED TEXT SCANNER</a:t>
            </a:r>
          </a:p>
        </p:txBody>
      </p:sp>
      <p:sp>
        <p:nvSpPr>
          <p:cNvPr id="3" name="Content Placeholder 2">
            <a:extLst>
              <a:ext uri="{FF2B5EF4-FFF2-40B4-BE49-F238E27FC236}">
                <a16:creationId xmlns:a16="http://schemas.microsoft.com/office/drawing/2014/main" id="{9830CF83-830A-2343-B197-95D8F5CFAEB2}"/>
              </a:ext>
            </a:extLst>
          </p:cNvPr>
          <p:cNvSpPr>
            <a:spLocks noGrp="1"/>
          </p:cNvSpPr>
          <p:nvPr>
            <p:ph idx="1"/>
          </p:nvPr>
        </p:nvSpPr>
        <p:spPr>
          <a:xfrm>
            <a:off x="913795" y="2777490"/>
            <a:ext cx="10353762" cy="3013709"/>
          </a:xfrm>
        </p:spPr>
        <p:txBody>
          <a:bodyPr/>
          <a:lstStyle/>
          <a:p>
            <a:pPr marL="36900" indent="0">
              <a:buNone/>
            </a:pPr>
            <a:r>
              <a:rPr lang="en-US" dirty="0">
                <a:effectLst/>
              </a:rPr>
              <a:t>Computer vision is the technology that is powering the future by giving eyes to machines. Self driving cars, face recognition, reading number plates automatically </a:t>
            </a:r>
            <a:r>
              <a:rPr lang="en-US" dirty="0" err="1">
                <a:effectLst/>
              </a:rPr>
              <a:t>etc</a:t>
            </a:r>
            <a:r>
              <a:rPr lang="en-US" dirty="0">
                <a:effectLst/>
              </a:rPr>
              <a:t> are examples of computer vision.</a:t>
            </a:r>
            <a:br>
              <a:rPr lang="en-US" dirty="0"/>
            </a:br>
            <a:endParaRPr lang="en-US" dirty="0"/>
          </a:p>
        </p:txBody>
      </p:sp>
    </p:spTree>
    <p:extLst>
      <p:ext uri="{BB962C8B-B14F-4D97-AF65-F5344CB8AC3E}">
        <p14:creationId xmlns:p14="http://schemas.microsoft.com/office/powerpoint/2010/main" val="423328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EAD1-3811-DD41-92BC-466B195D2602}"/>
              </a:ext>
            </a:extLst>
          </p:cNvPr>
          <p:cNvSpPr>
            <a:spLocks noGrp="1"/>
          </p:cNvSpPr>
          <p:nvPr>
            <p:ph type="title"/>
          </p:nvPr>
        </p:nvSpPr>
        <p:spPr/>
        <p:txBody>
          <a:bodyPr>
            <a:normAutofit fontScale="90000"/>
          </a:bodyPr>
          <a:lstStyle/>
          <a:p>
            <a:r>
              <a:rPr lang="en-US" dirty="0">
                <a:effectLst/>
              </a:rPr>
              <a:t>COMPUTER VISION BASED SMART SELFIE</a:t>
            </a:r>
            <a:endParaRPr lang="en-US" dirty="0"/>
          </a:p>
        </p:txBody>
      </p:sp>
      <p:sp>
        <p:nvSpPr>
          <p:cNvPr id="3" name="Content Placeholder 2">
            <a:extLst>
              <a:ext uri="{FF2B5EF4-FFF2-40B4-BE49-F238E27FC236}">
                <a16:creationId xmlns:a16="http://schemas.microsoft.com/office/drawing/2014/main" id="{F9742417-6AFC-6B42-8589-ABC80BC51289}"/>
              </a:ext>
            </a:extLst>
          </p:cNvPr>
          <p:cNvSpPr>
            <a:spLocks noGrp="1"/>
          </p:cNvSpPr>
          <p:nvPr>
            <p:ph idx="1"/>
          </p:nvPr>
        </p:nvSpPr>
        <p:spPr>
          <a:xfrm>
            <a:off x="913795" y="2686050"/>
            <a:ext cx="10353762" cy="3105149"/>
          </a:xfrm>
        </p:spPr>
        <p:txBody>
          <a:bodyPr/>
          <a:lstStyle/>
          <a:p>
            <a:pPr marL="36900" indent="0">
              <a:buNone/>
            </a:pPr>
            <a:r>
              <a:rPr lang="en-US" dirty="0">
                <a:effectLst/>
              </a:rPr>
              <a:t>Computer vision is the technology behind the cool camera apps that make you look smarter!</a:t>
            </a:r>
            <a:br>
              <a:rPr lang="en-US" dirty="0"/>
            </a:br>
            <a:r>
              <a:rPr lang="en-US" dirty="0">
                <a:effectLst/>
              </a:rPr>
              <a:t>It is also the technology powering self driving cars and robots that can "see". You CAN build a project to make your computer "click a selfie" whenever you smile!</a:t>
            </a:r>
            <a:endParaRPr lang="en-US" dirty="0"/>
          </a:p>
        </p:txBody>
      </p:sp>
    </p:spTree>
    <p:extLst>
      <p:ext uri="{BB962C8B-B14F-4D97-AF65-F5344CB8AC3E}">
        <p14:creationId xmlns:p14="http://schemas.microsoft.com/office/powerpoint/2010/main" val="113817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F421-9614-354B-AD35-F8BC3B6A0E48}"/>
              </a:ext>
            </a:extLst>
          </p:cNvPr>
          <p:cNvSpPr>
            <a:spLocks noGrp="1"/>
          </p:cNvSpPr>
          <p:nvPr>
            <p:ph type="title"/>
          </p:nvPr>
        </p:nvSpPr>
        <p:spPr/>
        <p:txBody>
          <a:bodyPr>
            <a:normAutofit fontScale="90000"/>
          </a:bodyPr>
          <a:lstStyle/>
          <a:p>
            <a:r>
              <a:rPr lang="en-US" dirty="0">
                <a:effectLst/>
              </a:rPr>
              <a:t>COMPUTER VISION BASED </a:t>
            </a:r>
            <a:r>
              <a:rPr lang="en-US" b="1" dirty="0">
                <a:effectLst/>
              </a:rPr>
              <a:t>SURVELLANCE ROBOT</a:t>
            </a:r>
            <a:endParaRPr lang="en-US" dirty="0"/>
          </a:p>
        </p:txBody>
      </p:sp>
      <p:sp>
        <p:nvSpPr>
          <p:cNvPr id="3" name="Content Placeholder 2">
            <a:extLst>
              <a:ext uri="{FF2B5EF4-FFF2-40B4-BE49-F238E27FC236}">
                <a16:creationId xmlns:a16="http://schemas.microsoft.com/office/drawing/2014/main" id="{B1DCA195-ECDC-A34B-9ABA-F2E0E9DEFAB0}"/>
              </a:ext>
            </a:extLst>
          </p:cNvPr>
          <p:cNvSpPr>
            <a:spLocks noGrp="1"/>
          </p:cNvSpPr>
          <p:nvPr>
            <p:ph idx="1"/>
          </p:nvPr>
        </p:nvSpPr>
        <p:spPr>
          <a:xfrm>
            <a:off x="913795" y="2743200"/>
            <a:ext cx="10353762" cy="3047999"/>
          </a:xfrm>
        </p:spPr>
        <p:txBody>
          <a:bodyPr/>
          <a:lstStyle/>
          <a:p>
            <a:pPr marL="36900" indent="0">
              <a:buNone/>
            </a:pPr>
            <a:r>
              <a:rPr lang="en-US" dirty="0">
                <a:effectLst/>
              </a:rPr>
              <a:t>Robots are changing the world. Robots are great.</a:t>
            </a:r>
            <a:br>
              <a:rPr lang="en-US" dirty="0"/>
            </a:br>
            <a:r>
              <a:rPr lang="en-US" dirty="0">
                <a:effectLst/>
              </a:rPr>
              <a:t>Robots with eyes are even better! You can build one such surveillance robot that can be controlled from a remote location and capture live video footages.</a:t>
            </a:r>
            <a:endParaRPr lang="en-US" dirty="0"/>
          </a:p>
        </p:txBody>
      </p:sp>
    </p:spTree>
    <p:extLst>
      <p:ext uri="{BB962C8B-B14F-4D97-AF65-F5344CB8AC3E}">
        <p14:creationId xmlns:p14="http://schemas.microsoft.com/office/powerpoint/2010/main" val="2628333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1518-A9BE-4F46-AC58-D3866EC1A770}"/>
              </a:ext>
            </a:extLst>
          </p:cNvPr>
          <p:cNvSpPr>
            <a:spLocks noGrp="1"/>
          </p:cNvSpPr>
          <p:nvPr>
            <p:ph type="title"/>
          </p:nvPr>
        </p:nvSpPr>
        <p:spPr/>
        <p:txBody>
          <a:bodyPr>
            <a:normAutofit fontScale="90000"/>
          </a:bodyPr>
          <a:lstStyle/>
          <a:p>
            <a:r>
              <a:rPr lang="en-US" dirty="0"/>
              <a:t>COMPUTER VISION BASED SIXTH SENSE ROBOT</a:t>
            </a:r>
          </a:p>
        </p:txBody>
      </p:sp>
      <p:sp>
        <p:nvSpPr>
          <p:cNvPr id="3" name="Content Placeholder 2">
            <a:extLst>
              <a:ext uri="{FF2B5EF4-FFF2-40B4-BE49-F238E27FC236}">
                <a16:creationId xmlns:a16="http://schemas.microsoft.com/office/drawing/2014/main" id="{97265B80-7D51-0345-8C5E-C081162E85F8}"/>
              </a:ext>
            </a:extLst>
          </p:cNvPr>
          <p:cNvSpPr>
            <a:spLocks noGrp="1"/>
          </p:cNvSpPr>
          <p:nvPr>
            <p:ph idx="1"/>
          </p:nvPr>
        </p:nvSpPr>
        <p:spPr>
          <a:xfrm>
            <a:off x="913795" y="2766060"/>
            <a:ext cx="10353762" cy="3025139"/>
          </a:xfrm>
        </p:spPr>
        <p:txBody>
          <a:bodyPr/>
          <a:lstStyle/>
          <a:p>
            <a:pPr marL="36900" indent="0">
              <a:buNone/>
            </a:pPr>
            <a:r>
              <a:rPr lang="en-US" dirty="0">
                <a:effectLst/>
              </a:rPr>
              <a:t>Robots have the potential to become the greatest industrial tool that we ever made.</a:t>
            </a:r>
            <a:br>
              <a:rPr lang="en-US" dirty="0"/>
            </a:br>
            <a:r>
              <a:rPr lang="en-US" dirty="0">
                <a:effectLst/>
              </a:rPr>
              <a:t>And robots with vision guided systems is much more efficient! You can build one such robot that can be controlled using image processing algorithms.</a:t>
            </a:r>
            <a:endParaRPr lang="en-US" dirty="0"/>
          </a:p>
        </p:txBody>
      </p:sp>
    </p:spTree>
    <p:extLst>
      <p:ext uri="{BB962C8B-B14F-4D97-AF65-F5344CB8AC3E}">
        <p14:creationId xmlns:p14="http://schemas.microsoft.com/office/powerpoint/2010/main" val="5988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B97B-A197-564E-88C0-6AA0F0E474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10ECF39-4956-CF4F-906C-1486FCDB8376}"/>
              </a:ext>
            </a:extLst>
          </p:cNvPr>
          <p:cNvSpPr>
            <a:spLocks noGrp="1"/>
          </p:cNvSpPr>
          <p:nvPr>
            <p:ph idx="1"/>
          </p:nvPr>
        </p:nvSpPr>
        <p:spPr>
          <a:xfrm>
            <a:off x="913795" y="2548890"/>
            <a:ext cx="10353762" cy="3242309"/>
          </a:xfrm>
        </p:spPr>
        <p:txBody>
          <a:bodyPr/>
          <a:lstStyle/>
          <a:p>
            <a:pPr marL="36900" indent="0">
              <a:buNone/>
            </a:pPr>
            <a:r>
              <a:rPr lang="en-US" altLang="en-US" dirty="0">
                <a:latin typeface="Times New Roman" panose="02020603050405020304" pitchFamily="18" charset="0"/>
                <a:cs typeface="Times New Roman" panose="02020603050405020304" pitchFamily="18" charset="0"/>
              </a:rPr>
              <a:t>Computer Vision is more than 30 years old. Although as a research field it has been offering many challenging and exciting problems, in terms of successful engineering applications it has been rather disappointing. However, more recently, several very exciting applications have appeared where computer vision I believe can make major contributions.</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6767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0FD4-23DC-F04E-BBBD-2CB8E21503AD}"/>
              </a:ext>
            </a:extLst>
          </p:cNvPr>
          <p:cNvSpPr>
            <a:spLocks noGrp="1"/>
          </p:cNvSpPr>
          <p:nvPr>
            <p:ph type="title"/>
          </p:nvPr>
        </p:nvSpPr>
        <p:spPr/>
        <p:txBody>
          <a:bodyPr/>
          <a:lstStyle/>
          <a:p>
            <a:r>
              <a:rPr lang="en-US" dirty="0"/>
              <a:t>QUESTIONS?</a:t>
            </a:r>
          </a:p>
        </p:txBody>
      </p:sp>
      <p:pic>
        <p:nvPicPr>
          <p:cNvPr id="4" name="Content Placeholder 3">
            <a:extLst>
              <a:ext uri="{FF2B5EF4-FFF2-40B4-BE49-F238E27FC236}">
                <a16:creationId xmlns:a16="http://schemas.microsoft.com/office/drawing/2014/main" id="{6DD27969-39FB-A14E-99C1-FD48DECA4DB8}"/>
              </a:ext>
            </a:extLst>
          </p:cNvPr>
          <p:cNvPicPr>
            <a:picLocks noGrp="1" noChangeAspect="1"/>
          </p:cNvPicPr>
          <p:nvPr>
            <p:ph idx="1"/>
          </p:nvPr>
        </p:nvPicPr>
        <p:blipFill>
          <a:blip r:embed="rId2"/>
          <a:stretch>
            <a:fillRect/>
          </a:stretch>
        </p:blipFill>
        <p:spPr>
          <a:xfrm>
            <a:off x="2993146" y="1626968"/>
            <a:ext cx="6195059" cy="5005607"/>
          </a:xfrm>
          <a:prstGeom prst="rect">
            <a:avLst/>
          </a:prstGeom>
        </p:spPr>
      </p:pic>
    </p:spTree>
    <p:extLst>
      <p:ext uri="{BB962C8B-B14F-4D97-AF65-F5344CB8AC3E}">
        <p14:creationId xmlns:p14="http://schemas.microsoft.com/office/powerpoint/2010/main" val="161184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brain-700997">
            <a:extLst>
              <a:ext uri="{FF2B5EF4-FFF2-40B4-BE49-F238E27FC236}">
                <a16:creationId xmlns:a16="http://schemas.microsoft.com/office/drawing/2014/main" id="{04C70922-FB7B-484C-A325-0CBF59E7BB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27" r="3" b="3"/>
          <a:stretch/>
        </p:blipFill>
        <p:spPr bwMode="auto">
          <a:xfrm>
            <a:off x="-8622" y="10"/>
            <a:ext cx="3044952" cy="33832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76665AC1-097E-5F47-9C3C-F8EF278BCB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000"/>
          <a:stretch/>
        </p:blipFill>
        <p:spPr bwMode="auto">
          <a:xfrm>
            <a:off x="-10647" y="3429000"/>
            <a:ext cx="6096000" cy="3429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B2AC4E77-77FF-4A4B-865A-884BD1000D94}"/>
              </a:ext>
            </a:extLst>
          </p:cNvPr>
          <p:cNvSpPr>
            <a:spLocks noGrp="1"/>
          </p:cNvSpPr>
          <p:nvPr>
            <p:ph type="title"/>
          </p:nvPr>
        </p:nvSpPr>
        <p:spPr>
          <a:xfrm>
            <a:off x="6900493" y="609600"/>
            <a:ext cx="4538124" cy="970450"/>
          </a:xfrm>
        </p:spPr>
        <p:txBody>
          <a:bodyPr anchor="b">
            <a:normAutofit/>
          </a:bodyPr>
          <a:lstStyle/>
          <a:p>
            <a:pPr algn="l"/>
            <a:r>
              <a:rPr lang="en-US" altLang="en-US" sz="3000"/>
              <a:t>What is Computer Vision?</a:t>
            </a:r>
            <a:endParaRPr lang="en-US" sz="3000"/>
          </a:p>
        </p:txBody>
      </p:sp>
      <p:pic>
        <p:nvPicPr>
          <p:cNvPr id="7" name="Picture 6" descr="kinect_hand_tracking_demo">
            <a:extLst>
              <a:ext uri="{FF2B5EF4-FFF2-40B4-BE49-F238E27FC236}">
                <a16:creationId xmlns:a16="http://schemas.microsoft.com/office/drawing/2014/main" id="{1FD901B0-C469-E442-9147-BDA09F28354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688"/>
          <a:stretch/>
        </p:blipFill>
        <p:spPr bwMode="auto">
          <a:xfrm>
            <a:off x="3094008" y="10"/>
            <a:ext cx="2991346" cy="33832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5169EA43-0236-7840-8496-22C5824C4E2B}"/>
              </a:ext>
            </a:extLst>
          </p:cNvPr>
          <p:cNvSpPr>
            <a:spLocks noGrp="1"/>
          </p:cNvSpPr>
          <p:nvPr>
            <p:ph idx="1"/>
          </p:nvPr>
        </p:nvSpPr>
        <p:spPr>
          <a:xfrm>
            <a:off x="6900493" y="1732449"/>
            <a:ext cx="4403596" cy="4058751"/>
          </a:xfrm>
        </p:spPr>
        <p:txBody>
          <a:bodyPr anchor="t">
            <a:normAutofit/>
          </a:bodyPr>
          <a:lstStyle/>
          <a:p>
            <a:r>
              <a:rPr lang="en-US" altLang="en-US" sz="1800" b="1"/>
              <a:t>Computer vision</a:t>
            </a:r>
            <a:r>
              <a:rPr lang="en-US" altLang="en-US" sz="1800"/>
              <a:t> is the science and technology of machines that see. </a:t>
            </a:r>
          </a:p>
          <a:p>
            <a:endParaRPr lang="en-US" altLang="en-US" sz="1800"/>
          </a:p>
          <a:p>
            <a:r>
              <a:rPr lang="en-US" altLang="en-US" sz="1800"/>
              <a:t>Concerned with the theory for building artificial systems that obtain information from images. </a:t>
            </a:r>
          </a:p>
          <a:p>
            <a:endParaRPr lang="en-US" altLang="en-US" sz="1800"/>
          </a:p>
          <a:p>
            <a:r>
              <a:rPr lang="en-US" altLang="en-US" sz="1800"/>
              <a:t>The image data can take many forms, such as a video sequence, depth images, views from multiple cameras, or multi-dimensional data from a medical scanner </a:t>
            </a:r>
          </a:p>
        </p:txBody>
      </p:sp>
    </p:spTree>
    <p:extLst>
      <p:ext uri="{BB962C8B-B14F-4D97-AF65-F5344CB8AC3E}">
        <p14:creationId xmlns:p14="http://schemas.microsoft.com/office/powerpoint/2010/main" val="263438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A48A5-D9D1-5344-B1A6-40A6FAFD1820}"/>
              </a:ext>
            </a:extLst>
          </p:cNvPr>
          <p:cNvSpPr>
            <a:spLocks noGrp="1"/>
          </p:cNvSpPr>
          <p:nvPr>
            <p:ph type="title"/>
          </p:nvPr>
        </p:nvSpPr>
        <p:spPr>
          <a:xfrm>
            <a:off x="913796" y="643465"/>
            <a:ext cx="3382638" cy="1370605"/>
          </a:xfrm>
        </p:spPr>
        <p:txBody>
          <a:bodyPr>
            <a:normAutofit/>
          </a:bodyPr>
          <a:lstStyle/>
          <a:p>
            <a:pPr algn="l"/>
            <a:r>
              <a:rPr lang="en-US" altLang="en-US" sz="3000"/>
              <a:t>Computer Vision</a:t>
            </a:r>
            <a:endParaRPr lang="en-US" sz="3000"/>
          </a:p>
        </p:txBody>
      </p:sp>
      <p:sp>
        <p:nvSpPr>
          <p:cNvPr id="3" name="Content Placeholder 2">
            <a:extLst>
              <a:ext uri="{FF2B5EF4-FFF2-40B4-BE49-F238E27FC236}">
                <a16:creationId xmlns:a16="http://schemas.microsoft.com/office/drawing/2014/main" id="{49E22293-9964-F442-82FB-31E81F3D988E}"/>
              </a:ext>
            </a:extLst>
          </p:cNvPr>
          <p:cNvSpPr>
            <a:spLocks noGrp="1"/>
          </p:cNvSpPr>
          <p:nvPr>
            <p:ph idx="1"/>
          </p:nvPr>
        </p:nvSpPr>
        <p:spPr>
          <a:xfrm>
            <a:off x="913796" y="2247153"/>
            <a:ext cx="3358084" cy="3544046"/>
          </a:xfrm>
        </p:spPr>
        <p:txBody>
          <a:bodyPr>
            <a:normAutofit/>
          </a:bodyPr>
          <a:lstStyle/>
          <a:p>
            <a:r>
              <a:rPr lang="en-US" altLang="en-US" sz="1800"/>
              <a:t>Make computers understand images and videos.</a:t>
            </a:r>
          </a:p>
          <a:p>
            <a:r>
              <a:rPr lang="en-US" altLang="en-US" sz="1800"/>
              <a:t>What kind of scene?</a:t>
            </a:r>
          </a:p>
          <a:p>
            <a:r>
              <a:rPr lang="en-US" altLang="en-US" sz="1800"/>
              <a:t>Where are the cars?</a:t>
            </a:r>
          </a:p>
          <a:p>
            <a:r>
              <a:rPr lang="en-US" altLang="en-US" sz="1800"/>
              <a:t>How far is the building?</a:t>
            </a:r>
          </a:p>
        </p:txBody>
      </p:sp>
      <p:pic>
        <p:nvPicPr>
          <p:cNvPr id="4" name="Picture 2" descr="A car parked in front of a house&#10;&#10;Description automatically generated">
            <a:extLst>
              <a:ext uri="{FF2B5EF4-FFF2-40B4-BE49-F238E27FC236}">
                <a16:creationId xmlns:a16="http://schemas.microsoft.com/office/drawing/2014/main" id="{E6F91D62-BEFD-2A4C-8F96-5663C1C0F5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15348" y="729888"/>
            <a:ext cx="6633184" cy="4974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68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5C71-DD92-A34B-B599-97D6684649A8}"/>
              </a:ext>
            </a:extLst>
          </p:cNvPr>
          <p:cNvSpPr>
            <a:spLocks noGrp="1"/>
          </p:cNvSpPr>
          <p:nvPr>
            <p:ph type="title"/>
          </p:nvPr>
        </p:nvSpPr>
        <p:spPr>
          <a:xfrm>
            <a:off x="1041542" y="395288"/>
            <a:ext cx="10353762" cy="1257300"/>
          </a:xfrm>
        </p:spPr>
        <p:txBody>
          <a:bodyPr/>
          <a:lstStyle/>
          <a:p>
            <a:r>
              <a:rPr lang="en-US" altLang="en-US" dirty="0"/>
              <a:t>Components of a computer vision system</a:t>
            </a:r>
            <a:endParaRPr lang="en-US" dirty="0"/>
          </a:p>
        </p:txBody>
      </p:sp>
      <p:pic>
        <p:nvPicPr>
          <p:cNvPr id="6" name="Picture 6" descr="food">
            <a:extLst>
              <a:ext uri="{FF2B5EF4-FFF2-40B4-BE49-F238E27FC236}">
                <a16:creationId xmlns:a16="http://schemas.microsoft.com/office/drawing/2014/main" id="{2C20356A-2B9A-EC48-BF4E-E83C23596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086" y="2936081"/>
            <a:ext cx="2125663"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7">
            <a:extLst>
              <a:ext uri="{FF2B5EF4-FFF2-40B4-BE49-F238E27FC236}">
                <a16:creationId xmlns:a16="http://schemas.microsoft.com/office/drawing/2014/main" id="{DAABF4E3-FC99-6746-8C1E-84EC95B03591}"/>
              </a:ext>
            </a:extLst>
          </p:cNvPr>
          <p:cNvSpPr>
            <a:spLocks noChangeArrowheads="1"/>
          </p:cNvSpPr>
          <p:nvPr/>
        </p:nvSpPr>
        <p:spPr bwMode="auto">
          <a:xfrm>
            <a:off x="8089900" y="4921250"/>
            <a:ext cx="120650" cy="112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8" name="Rectangle 18">
            <a:extLst>
              <a:ext uri="{FF2B5EF4-FFF2-40B4-BE49-F238E27FC236}">
                <a16:creationId xmlns:a16="http://schemas.microsoft.com/office/drawing/2014/main" id="{6270640F-52D3-6147-9851-A47C00DE102E}"/>
              </a:ext>
            </a:extLst>
          </p:cNvPr>
          <p:cNvSpPr>
            <a:spLocks noChangeArrowheads="1"/>
          </p:cNvSpPr>
          <p:nvPr/>
        </p:nvSpPr>
        <p:spPr bwMode="auto">
          <a:xfrm>
            <a:off x="8108950" y="5245100"/>
            <a:ext cx="95250" cy="153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21" name="Rectangle 21">
            <a:extLst>
              <a:ext uri="{FF2B5EF4-FFF2-40B4-BE49-F238E27FC236}">
                <a16:creationId xmlns:a16="http://schemas.microsoft.com/office/drawing/2014/main" id="{03F7F474-5658-FE4F-8A5F-D4C2DB836956}"/>
              </a:ext>
            </a:extLst>
          </p:cNvPr>
          <p:cNvSpPr>
            <a:spLocks noChangeArrowheads="1"/>
          </p:cNvSpPr>
          <p:nvPr/>
        </p:nvSpPr>
        <p:spPr bwMode="auto">
          <a:xfrm rot="19716823">
            <a:off x="7893050" y="4021138"/>
            <a:ext cx="125413" cy="24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28" name="Oval 28">
            <a:extLst>
              <a:ext uri="{FF2B5EF4-FFF2-40B4-BE49-F238E27FC236}">
                <a16:creationId xmlns:a16="http://schemas.microsoft.com/office/drawing/2014/main" id="{F85B3309-6CD0-1D40-948F-F6A1AD2A1AE8}"/>
              </a:ext>
            </a:extLst>
          </p:cNvPr>
          <p:cNvSpPr>
            <a:spLocks noChangeArrowheads="1"/>
          </p:cNvSpPr>
          <p:nvPr/>
        </p:nvSpPr>
        <p:spPr bwMode="auto">
          <a:xfrm>
            <a:off x="7961638" y="2329743"/>
            <a:ext cx="203200" cy="2032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29" name="Line 29">
            <a:extLst>
              <a:ext uri="{FF2B5EF4-FFF2-40B4-BE49-F238E27FC236}">
                <a16:creationId xmlns:a16="http://schemas.microsoft.com/office/drawing/2014/main" id="{16AFD7D9-C492-9749-9FA5-CD452D67D72C}"/>
              </a:ext>
            </a:extLst>
          </p:cNvPr>
          <p:cNvSpPr>
            <a:spLocks noChangeShapeType="1"/>
          </p:cNvSpPr>
          <p:nvPr/>
        </p:nvSpPr>
        <p:spPr bwMode="auto">
          <a:xfrm>
            <a:off x="7885430" y="2410143"/>
            <a:ext cx="368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0" name="Line 30">
            <a:extLst>
              <a:ext uri="{FF2B5EF4-FFF2-40B4-BE49-F238E27FC236}">
                <a16:creationId xmlns:a16="http://schemas.microsoft.com/office/drawing/2014/main" id="{4299993B-FFEC-844A-954F-2053497D220F}"/>
              </a:ext>
            </a:extLst>
          </p:cNvPr>
          <p:cNvSpPr>
            <a:spLocks noChangeShapeType="1"/>
          </p:cNvSpPr>
          <p:nvPr/>
        </p:nvSpPr>
        <p:spPr bwMode="auto">
          <a:xfrm rot="5400000">
            <a:off x="7894634" y="2414190"/>
            <a:ext cx="368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1">
            <a:extLst>
              <a:ext uri="{FF2B5EF4-FFF2-40B4-BE49-F238E27FC236}">
                <a16:creationId xmlns:a16="http://schemas.microsoft.com/office/drawing/2014/main" id="{4D233F32-FEDE-874E-BE76-E3C37B05A4DD}"/>
              </a:ext>
            </a:extLst>
          </p:cNvPr>
          <p:cNvSpPr>
            <a:spLocks noChangeShapeType="1"/>
          </p:cNvSpPr>
          <p:nvPr/>
        </p:nvSpPr>
        <p:spPr bwMode="auto">
          <a:xfrm flipV="1">
            <a:off x="7944477" y="2298810"/>
            <a:ext cx="266700" cy="271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2">
            <a:extLst>
              <a:ext uri="{FF2B5EF4-FFF2-40B4-BE49-F238E27FC236}">
                <a16:creationId xmlns:a16="http://schemas.microsoft.com/office/drawing/2014/main" id="{A9C424C7-BC12-344A-AC7E-1C887F09525C}"/>
              </a:ext>
            </a:extLst>
          </p:cNvPr>
          <p:cNvSpPr>
            <a:spLocks noChangeShapeType="1"/>
          </p:cNvSpPr>
          <p:nvPr/>
        </p:nvSpPr>
        <p:spPr bwMode="auto">
          <a:xfrm>
            <a:off x="7932737" y="2278459"/>
            <a:ext cx="271463" cy="271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Text Box 33">
            <a:extLst>
              <a:ext uri="{FF2B5EF4-FFF2-40B4-BE49-F238E27FC236}">
                <a16:creationId xmlns:a16="http://schemas.microsoft.com/office/drawing/2014/main" id="{37383F75-23CA-1143-9EB5-801E355FC3C3}"/>
              </a:ext>
            </a:extLst>
          </p:cNvPr>
          <p:cNvSpPr txBox="1">
            <a:spLocks noChangeArrowheads="1"/>
          </p:cNvSpPr>
          <p:nvPr/>
        </p:nvSpPr>
        <p:spPr bwMode="auto">
          <a:xfrm>
            <a:off x="8522548" y="2200988"/>
            <a:ext cx="1074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Lighting</a:t>
            </a:r>
          </a:p>
        </p:txBody>
      </p:sp>
      <p:sp>
        <p:nvSpPr>
          <p:cNvPr id="34" name="Text Box 34">
            <a:extLst>
              <a:ext uri="{FF2B5EF4-FFF2-40B4-BE49-F238E27FC236}">
                <a16:creationId xmlns:a16="http://schemas.microsoft.com/office/drawing/2014/main" id="{2A5FF563-5EF3-F34F-A1E9-C5D95E4A9360}"/>
              </a:ext>
            </a:extLst>
          </p:cNvPr>
          <p:cNvSpPr txBox="1">
            <a:spLocks noChangeArrowheads="1"/>
          </p:cNvSpPr>
          <p:nvPr/>
        </p:nvSpPr>
        <p:spPr bwMode="auto">
          <a:xfrm>
            <a:off x="7866324" y="4009392"/>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Scene</a:t>
            </a:r>
          </a:p>
        </p:txBody>
      </p:sp>
      <p:sp>
        <p:nvSpPr>
          <p:cNvPr id="35" name="Text Box 35">
            <a:extLst>
              <a:ext uri="{FF2B5EF4-FFF2-40B4-BE49-F238E27FC236}">
                <a16:creationId xmlns:a16="http://schemas.microsoft.com/office/drawing/2014/main" id="{6166DD26-1E1B-1243-8201-14137630FFF0}"/>
              </a:ext>
            </a:extLst>
          </p:cNvPr>
          <p:cNvSpPr txBox="1">
            <a:spLocks noChangeArrowheads="1"/>
          </p:cNvSpPr>
          <p:nvPr/>
        </p:nvSpPr>
        <p:spPr bwMode="auto">
          <a:xfrm>
            <a:off x="4203700" y="1671638"/>
            <a:ext cx="1087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Camera</a:t>
            </a:r>
          </a:p>
        </p:txBody>
      </p:sp>
      <p:sp>
        <p:nvSpPr>
          <p:cNvPr id="36" name="Rectangle 36">
            <a:extLst>
              <a:ext uri="{FF2B5EF4-FFF2-40B4-BE49-F238E27FC236}">
                <a16:creationId xmlns:a16="http://schemas.microsoft.com/office/drawing/2014/main" id="{5CDF9F19-717F-1244-8FFC-9827F5AB3189}"/>
              </a:ext>
            </a:extLst>
          </p:cNvPr>
          <p:cNvSpPr>
            <a:spLocks noChangeArrowheads="1"/>
          </p:cNvSpPr>
          <p:nvPr/>
        </p:nvSpPr>
        <p:spPr bwMode="auto">
          <a:xfrm rot="2172365">
            <a:off x="4267200" y="2286000"/>
            <a:ext cx="793750" cy="452438"/>
          </a:xfrm>
          <a:prstGeom prst="rect">
            <a:avLst/>
          </a:prstGeom>
          <a:solidFill>
            <a:srgbClr val="EC7600"/>
          </a:solidFill>
          <a:ln w="28575">
            <a:solidFill>
              <a:srgbClr val="4D4D4D"/>
            </a:solidFill>
            <a:miter lim="800000"/>
            <a:headEnd type="none" w="sm" len="sm"/>
            <a:tailEnd type="none" w="sm" len="sm"/>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37" name="AutoShape 37">
            <a:extLst>
              <a:ext uri="{FF2B5EF4-FFF2-40B4-BE49-F238E27FC236}">
                <a16:creationId xmlns:a16="http://schemas.microsoft.com/office/drawing/2014/main" id="{DA45382F-E774-B641-BE19-74E99175A0FD}"/>
              </a:ext>
            </a:extLst>
          </p:cNvPr>
          <p:cNvSpPr>
            <a:spLocks noChangeArrowheads="1"/>
          </p:cNvSpPr>
          <p:nvPr/>
        </p:nvSpPr>
        <p:spPr bwMode="auto">
          <a:xfrm rot="7572365">
            <a:off x="4944269" y="2718594"/>
            <a:ext cx="452438" cy="330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7600"/>
          </a:solidFill>
          <a:ln w="28575">
            <a:solidFill>
              <a:srgbClr val="4D4D4D"/>
            </a:solidFill>
            <a:miter lim="800000"/>
            <a:headEnd type="none" w="sm" len="sm"/>
            <a:tailEnd type="none" w="sm" len="sm"/>
          </a:ln>
        </p:spPr>
        <p:txBody>
          <a:bodyPr wrap="none" anchor="ctr"/>
          <a:lstStyle/>
          <a:p>
            <a:endParaRPr lang="en-US"/>
          </a:p>
        </p:txBody>
      </p:sp>
      <p:sp>
        <p:nvSpPr>
          <p:cNvPr id="38" name="Rectangle 38">
            <a:extLst>
              <a:ext uri="{FF2B5EF4-FFF2-40B4-BE49-F238E27FC236}">
                <a16:creationId xmlns:a16="http://schemas.microsoft.com/office/drawing/2014/main" id="{E0CFADDE-816E-EF4E-9F54-21309B003009}"/>
              </a:ext>
            </a:extLst>
          </p:cNvPr>
          <p:cNvSpPr>
            <a:spLocks noChangeArrowheads="1"/>
          </p:cNvSpPr>
          <p:nvPr/>
        </p:nvSpPr>
        <p:spPr bwMode="auto">
          <a:xfrm>
            <a:off x="1549400" y="4191000"/>
            <a:ext cx="1651000" cy="1231900"/>
          </a:xfrm>
          <a:prstGeom prst="rect">
            <a:avLst/>
          </a:prstGeom>
          <a:solidFill>
            <a:srgbClr val="FFC145"/>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39" name="AutoShape 39">
            <a:extLst>
              <a:ext uri="{FF2B5EF4-FFF2-40B4-BE49-F238E27FC236}">
                <a16:creationId xmlns:a16="http://schemas.microsoft.com/office/drawing/2014/main" id="{1A55BE82-C875-3F49-8728-B412B552FA6F}"/>
              </a:ext>
            </a:extLst>
          </p:cNvPr>
          <p:cNvSpPr>
            <a:spLocks noChangeArrowheads="1"/>
          </p:cNvSpPr>
          <p:nvPr/>
        </p:nvSpPr>
        <p:spPr bwMode="auto">
          <a:xfrm>
            <a:off x="1651000" y="4271963"/>
            <a:ext cx="1447800" cy="1081087"/>
          </a:xfrm>
          <a:prstGeom prst="roundRect">
            <a:avLst>
              <a:gd name="adj" fmla="val 16667"/>
            </a:avLst>
          </a:prstGeom>
          <a:solidFill>
            <a:srgbClr val="9999FF"/>
          </a:solidFill>
          <a:ln w="1905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p>
        </p:txBody>
      </p:sp>
      <p:sp>
        <p:nvSpPr>
          <p:cNvPr id="40" name="Rectangle 40">
            <a:extLst>
              <a:ext uri="{FF2B5EF4-FFF2-40B4-BE49-F238E27FC236}">
                <a16:creationId xmlns:a16="http://schemas.microsoft.com/office/drawing/2014/main" id="{4A28A126-3F81-6049-9153-72BB57645A3D}"/>
              </a:ext>
            </a:extLst>
          </p:cNvPr>
          <p:cNvSpPr>
            <a:spLocks noChangeArrowheads="1"/>
          </p:cNvSpPr>
          <p:nvPr/>
        </p:nvSpPr>
        <p:spPr bwMode="auto">
          <a:xfrm>
            <a:off x="1397000" y="5486400"/>
            <a:ext cx="1943100" cy="114300"/>
          </a:xfrm>
          <a:prstGeom prst="rect">
            <a:avLst/>
          </a:prstGeom>
          <a:solidFill>
            <a:srgbClr val="FFC145"/>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41" name="Text Box 41">
            <a:extLst>
              <a:ext uri="{FF2B5EF4-FFF2-40B4-BE49-F238E27FC236}">
                <a16:creationId xmlns:a16="http://schemas.microsoft.com/office/drawing/2014/main" id="{1E53B29A-7FEF-B440-B42A-E6061D42E795}"/>
              </a:ext>
            </a:extLst>
          </p:cNvPr>
          <p:cNvSpPr txBox="1">
            <a:spLocks noChangeArrowheads="1"/>
          </p:cNvSpPr>
          <p:nvPr/>
        </p:nvSpPr>
        <p:spPr bwMode="auto">
          <a:xfrm>
            <a:off x="1785938" y="3743325"/>
            <a:ext cx="1298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Computer</a:t>
            </a:r>
          </a:p>
        </p:txBody>
      </p:sp>
      <p:cxnSp>
        <p:nvCxnSpPr>
          <p:cNvPr id="42" name="AutoShape 42">
            <a:extLst>
              <a:ext uri="{FF2B5EF4-FFF2-40B4-BE49-F238E27FC236}">
                <a16:creationId xmlns:a16="http://schemas.microsoft.com/office/drawing/2014/main" id="{E3DB6566-7E66-9447-B7E8-66859F8E516F}"/>
              </a:ext>
            </a:extLst>
          </p:cNvPr>
          <p:cNvCxnSpPr>
            <a:cxnSpLocks noChangeShapeType="1"/>
            <a:stCxn id="36" idx="1"/>
            <a:endCxn id="38" idx="1"/>
          </p:cNvCxnSpPr>
          <p:nvPr/>
        </p:nvCxnSpPr>
        <p:spPr bwMode="auto">
          <a:xfrm rot="10800000" flipV="1">
            <a:off x="1539875" y="2268538"/>
            <a:ext cx="2792413" cy="2538412"/>
          </a:xfrm>
          <a:prstGeom prst="bentConnector3">
            <a:avLst>
              <a:gd name="adj1" fmla="val 107847"/>
            </a:avLst>
          </a:prstGeom>
          <a:ln>
            <a:headEnd/>
            <a:tailEnd type="triangle" w="med" len="me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
        <p:nvSpPr>
          <p:cNvPr id="43" name="Oval 43">
            <a:extLst>
              <a:ext uri="{FF2B5EF4-FFF2-40B4-BE49-F238E27FC236}">
                <a16:creationId xmlns:a16="http://schemas.microsoft.com/office/drawing/2014/main" id="{0871941F-4432-B446-A4B1-251A24599379}"/>
              </a:ext>
            </a:extLst>
          </p:cNvPr>
          <p:cNvSpPr>
            <a:spLocks noChangeArrowheads="1"/>
          </p:cNvSpPr>
          <p:nvPr/>
        </p:nvSpPr>
        <p:spPr bwMode="auto">
          <a:xfrm>
            <a:off x="3746500" y="1395413"/>
            <a:ext cx="2057400" cy="200660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44" name="Group 44">
            <a:extLst>
              <a:ext uri="{FF2B5EF4-FFF2-40B4-BE49-F238E27FC236}">
                <a16:creationId xmlns:a16="http://schemas.microsoft.com/office/drawing/2014/main" id="{1251B689-4A91-0E44-B00A-BEC56A9C7BA5}"/>
              </a:ext>
            </a:extLst>
          </p:cNvPr>
          <p:cNvGrpSpPr>
            <a:grpSpLocks/>
          </p:cNvGrpSpPr>
          <p:nvPr/>
        </p:nvGrpSpPr>
        <p:grpSpPr bwMode="auto">
          <a:xfrm>
            <a:off x="7694926" y="2278172"/>
            <a:ext cx="2057400" cy="2459038"/>
            <a:chOff x="3288" y="1859"/>
            <a:chExt cx="1296" cy="1549"/>
          </a:xfrm>
        </p:grpSpPr>
        <p:sp>
          <p:nvSpPr>
            <p:cNvPr id="45" name="Line 45">
              <a:extLst>
                <a:ext uri="{FF2B5EF4-FFF2-40B4-BE49-F238E27FC236}">
                  <a16:creationId xmlns:a16="http://schemas.microsoft.com/office/drawing/2014/main" id="{003B924F-F927-8A4A-AA3F-405F846AE8C3}"/>
                </a:ext>
              </a:extLst>
            </p:cNvPr>
            <p:cNvSpPr>
              <a:spLocks noChangeShapeType="1"/>
            </p:cNvSpPr>
            <p:nvPr/>
          </p:nvSpPr>
          <p:spPr bwMode="auto">
            <a:xfrm flipH="1" flipV="1">
              <a:off x="3800" y="2760"/>
              <a:ext cx="192" cy="100"/>
            </a:xfrm>
            <a:prstGeom prst="line">
              <a:avLst/>
            </a:prstGeom>
            <a:noFill/>
            <a:ln w="952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46">
              <a:extLst>
                <a:ext uri="{FF2B5EF4-FFF2-40B4-BE49-F238E27FC236}">
                  <a16:creationId xmlns:a16="http://schemas.microsoft.com/office/drawing/2014/main" id="{5E0EEF11-9679-7D4B-B2BC-294586FDB03F}"/>
                </a:ext>
              </a:extLst>
            </p:cNvPr>
            <p:cNvSpPr>
              <a:spLocks noChangeShapeType="1"/>
            </p:cNvSpPr>
            <p:nvPr/>
          </p:nvSpPr>
          <p:spPr bwMode="auto">
            <a:xfrm flipH="1" flipV="1">
              <a:off x="3796" y="2860"/>
              <a:ext cx="196" cy="0"/>
            </a:xfrm>
            <a:prstGeom prst="line">
              <a:avLst/>
            </a:prstGeom>
            <a:noFill/>
            <a:ln w="952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Line 47">
              <a:extLst>
                <a:ext uri="{FF2B5EF4-FFF2-40B4-BE49-F238E27FC236}">
                  <a16:creationId xmlns:a16="http://schemas.microsoft.com/office/drawing/2014/main" id="{0AEA3306-4FA1-2B47-B066-E4238EF71D6E}"/>
                </a:ext>
              </a:extLst>
            </p:cNvPr>
            <p:cNvSpPr>
              <a:spLocks noChangeShapeType="1"/>
            </p:cNvSpPr>
            <p:nvPr/>
          </p:nvSpPr>
          <p:spPr bwMode="auto">
            <a:xfrm flipH="1" flipV="1">
              <a:off x="3880" y="2688"/>
              <a:ext cx="108" cy="176"/>
            </a:xfrm>
            <a:prstGeom prst="line">
              <a:avLst/>
            </a:prstGeom>
            <a:noFill/>
            <a:ln w="952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8" name="Group 48">
              <a:extLst>
                <a:ext uri="{FF2B5EF4-FFF2-40B4-BE49-F238E27FC236}">
                  <a16:creationId xmlns:a16="http://schemas.microsoft.com/office/drawing/2014/main" id="{A9E03672-E467-984F-BB39-43C58B9874B5}"/>
                </a:ext>
              </a:extLst>
            </p:cNvPr>
            <p:cNvGrpSpPr>
              <a:grpSpLocks/>
            </p:cNvGrpSpPr>
            <p:nvPr/>
          </p:nvGrpSpPr>
          <p:grpSpPr bwMode="auto">
            <a:xfrm>
              <a:off x="3288" y="1859"/>
              <a:ext cx="1296" cy="1549"/>
              <a:chOff x="3288" y="1859"/>
              <a:chExt cx="1296" cy="1549"/>
            </a:xfrm>
          </p:grpSpPr>
          <p:sp>
            <p:nvSpPr>
              <p:cNvPr id="49" name="Oval 49">
                <a:extLst>
                  <a:ext uri="{FF2B5EF4-FFF2-40B4-BE49-F238E27FC236}">
                    <a16:creationId xmlns:a16="http://schemas.microsoft.com/office/drawing/2014/main" id="{89AAC016-8142-664A-87AE-1DC7798D7A27}"/>
                  </a:ext>
                </a:extLst>
              </p:cNvPr>
              <p:cNvSpPr>
                <a:spLocks noChangeArrowheads="1"/>
              </p:cNvSpPr>
              <p:nvPr/>
            </p:nvSpPr>
            <p:spPr bwMode="auto">
              <a:xfrm>
                <a:off x="3288" y="2144"/>
                <a:ext cx="1296" cy="1264"/>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50" name="Text Box 50">
                <a:extLst>
                  <a:ext uri="{FF2B5EF4-FFF2-40B4-BE49-F238E27FC236}">
                    <a16:creationId xmlns:a16="http://schemas.microsoft.com/office/drawing/2014/main" id="{D4F9D40A-1E37-D741-8655-CF49084553D3}"/>
                  </a:ext>
                </a:extLst>
              </p:cNvPr>
              <p:cNvSpPr txBox="1">
                <a:spLocks noChangeArrowheads="1"/>
              </p:cNvSpPr>
              <p:nvPr/>
            </p:nvSpPr>
            <p:spPr bwMode="auto">
              <a:xfrm>
                <a:off x="3412" y="185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grpSp>
      </p:grpSp>
      <p:grpSp>
        <p:nvGrpSpPr>
          <p:cNvPr id="51" name="Group 51">
            <a:extLst>
              <a:ext uri="{FF2B5EF4-FFF2-40B4-BE49-F238E27FC236}">
                <a16:creationId xmlns:a16="http://schemas.microsoft.com/office/drawing/2014/main" id="{6548399E-68C8-414D-B493-4D49E1F2984C}"/>
              </a:ext>
            </a:extLst>
          </p:cNvPr>
          <p:cNvGrpSpPr>
            <a:grpSpLocks/>
          </p:cNvGrpSpPr>
          <p:nvPr/>
        </p:nvGrpSpPr>
        <p:grpSpPr bwMode="auto">
          <a:xfrm>
            <a:off x="1196975" y="3644900"/>
            <a:ext cx="2678113" cy="2614613"/>
            <a:chOff x="338" y="2360"/>
            <a:chExt cx="1687" cy="1647"/>
          </a:xfrm>
        </p:grpSpPr>
        <p:sp>
          <p:nvSpPr>
            <p:cNvPr id="52" name="Oval 52">
              <a:extLst>
                <a:ext uri="{FF2B5EF4-FFF2-40B4-BE49-F238E27FC236}">
                  <a16:creationId xmlns:a16="http://schemas.microsoft.com/office/drawing/2014/main" id="{0818DF56-4CEC-624C-B64A-DC010E37574B}"/>
                </a:ext>
              </a:extLst>
            </p:cNvPr>
            <p:cNvSpPr>
              <a:spLocks noChangeArrowheads="1"/>
            </p:cNvSpPr>
            <p:nvPr/>
          </p:nvSpPr>
          <p:spPr bwMode="auto">
            <a:xfrm>
              <a:off x="384" y="2360"/>
              <a:ext cx="1368" cy="139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53" name="Text Box 53">
              <a:extLst>
                <a:ext uri="{FF2B5EF4-FFF2-40B4-BE49-F238E27FC236}">
                  <a16:creationId xmlns:a16="http://schemas.microsoft.com/office/drawing/2014/main" id="{6DDD9672-37BC-094B-B2CC-57ADADB0D73E}"/>
                </a:ext>
              </a:extLst>
            </p:cNvPr>
            <p:cNvSpPr txBox="1">
              <a:spLocks noChangeArrowheads="1"/>
            </p:cNvSpPr>
            <p:nvPr/>
          </p:nvSpPr>
          <p:spPr bwMode="auto">
            <a:xfrm>
              <a:off x="338" y="3757"/>
              <a:ext cx="16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   Scene Interpretation</a:t>
              </a:r>
            </a:p>
          </p:txBody>
        </p:sp>
      </p:grpSp>
      <p:sp>
        <p:nvSpPr>
          <p:cNvPr id="59" name="Rectangle 60">
            <a:extLst>
              <a:ext uri="{FF2B5EF4-FFF2-40B4-BE49-F238E27FC236}">
                <a16:creationId xmlns:a16="http://schemas.microsoft.com/office/drawing/2014/main" id="{684C3654-4CE3-BA48-85FF-D927D01020B7}"/>
              </a:ext>
            </a:extLst>
          </p:cNvPr>
          <p:cNvSpPr>
            <a:spLocks noChangeArrowheads="1"/>
          </p:cNvSpPr>
          <p:nvPr/>
        </p:nvSpPr>
        <p:spPr bwMode="auto">
          <a:xfrm>
            <a:off x="8042275" y="6105525"/>
            <a:ext cx="349250" cy="165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64" name="Rectangle 65">
            <a:extLst>
              <a:ext uri="{FF2B5EF4-FFF2-40B4-BE49-F238E27FC236}">
                <a16:creationId xmlns:a16="http://schemas.microsoft.com/office/drawing/2014/main" id="{7EF6FC40-F716-2342-959D-2D71E50599EE}"/>
              </a:ext>
            </a:extLst>
          </p:cNvPr>
          <p:cNvSpPr>
            <a:spLocks noChangeArrowheads="1"/>
          </p:cNvSpPr>
          <p:nvPr/>
        </p:nvSpPr>
        <p:spPr bwMode="auto">
          <a:xfrm>
            <a:off x="7705725" y="6076950"/>
            <a:ext cx="103188"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Tree>
    <p:extLst>
      <p:ext uri="{BB962C8B-B14F-4D97-AF65-F5344CB8AC3E}">
        <p14:creationId xmlns:p14="http://schemas.microsoft.com/office/powerpoint/2010/main" val="397251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120BEA1D-5C0C-4EE7-AF25-A972FD74F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descr="U121">
            <a:extLst>
              <a:ext uri="{FF2B5EF4-FFF2-40B4-BE49-F238E27FC236}">
                <a16:creationId xmlns:a16="http://schemas.microsoft.com/office/drawing/2014/main" id="{1D58AF05-83D9-1846-97ED-B89C671310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4339" y="1453872"/>
            <a:ext cx="3497527" cy="3621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close up of a keyboard&#10;&#10;Description automatically generated">
            <a:extLst>
              <a:ext uri="{FF2B5EF4-FFF2-40B4-BE49-F238E27FC236}">
                <a16:creationId xmlns:a16="http://schemas.microsoft.com/office/drawing/2014/main" id="{A520C1B6-0CA2-9243-8F84-01AFC8A71C1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91103" y="1453872"/>
            <a:ext cx="3287363" cy="3621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5"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737531" y="1101852"/>
            <a:ext cx="4254640" cy="4654297"/>
          </a:xfrm>
          <a:prstGeom prst="round2SameRect">
            <a:avLst>
              <a:gd name="adj1" fmla="val 5146"/>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5FA132-59DD-0E48-93E6-FEAD9835C2D0}"/>
              </a:ext>
            </a:extLst>
          </p:cNvPr>
          <p:cNvSpPr>
            <a:spLocks noGrp="1"/>
          </p:cNvSpPr>
          <p:nvPr>
            <p:ph type="title"/>
          </p:nvPr>
        </p:nvSpPr>
        <p:spPr>
          <a:xfrm>
            <a:off x="7884543" y="1623412"/>
            <a:ext cx="3503122" cy="2287229"/>
          </a:xfrm>
        </p:spPr>
        <p:txBody>
          <a:bodyPr vert="horz" lIns="91440" tIns="45720" rIns="91440" bIns="45720" rtlCol="0" anchor="b">
            <a:normAutofit/>
          </a:bodyPr>
          <a:lstStyle/>
          <a:p>
            <a:pPr algn="l"/>
            <a:r>
              <a:rPr lang="en-US" altLang="en-US" sz="4100"/>
              <a:t>Computer Vision VS Human Vision</a:t>
            </a:r>
            <a:endParaRPr lang="en-US" sz="4100"/>
          </a:p>
        </p:txBody>
      </p:sp>
    </p:spTree>
    <p:extLst>
      <p:ext uri="{BB962C8B-B14F-4D97-AF65-F5344CB8AC3E}">
        <p14:creationId xmlns:p14="http://schemas.microsoft.com/office/powerpoint/2010/main" val="130090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09670-DA12-B044-B3F3-81C94AD17575}"/>
              </a:ext>
            </a:extLst>
          </p:cNvPr>
          <p:cNvSpPr>
            <a:spLocks noGrp="1"/>
          </p:cNvSpPr>
          <p:nvPr>
            <p:ph type="title"/>
          </p:nvPr>
        </p:nvSpPr>
        <p:spPr>
          <a:xfrm>
            <a:off x="913796" y="643465"/>
            <a:ext cx="3382638" cy="1370605"/>
          </a:xfrm>
        </p:spPr>
        <p:txBody>
          <a:bodyPr>
            <a:normAutofit/>
          </a:bodyPr>
          <a:lstStyle/>
          <a:p>
            <a:pPr algn="l"/>
            <a:r>
              <a:rPr lang="en-US" sz="3000"/>
              <a:t>VISION IS REALLY HARD</a:t>
            </a:r>
          </a:p>
        </p:txBody>
      </p:sp>
      <p:sp>
        <p:nvSpPr>
          <p:cNvPr id="3" name="Content Placeholder 2">
            <a:extLst>
              <a:ext uri="{FF2B5EF4-FFF2-40B4-BE49-F238E27FC236}">
                <a16:creationId xmlns:a16="http://schemas.microsoft.com/office/drawing/2014/main" id="{63FF910B-33E2-E540-8661-C9D4385B1E00}"/>
              </a:ext>
            </a:extLst>
          </p:cNvPr>
          <p:cNvSpPr>
            <a:spLocks noGrp="1"/>
          </p:cNvSpPr>
          <p:nvPr>
            <p:ph idx="1"/>
          </p:nvPr>
        </p:nvSpPr>
        <p:spPr>
          <a:xfrm>
            <a:off x="913796" y="2247153"/>
            <a:ext cx="3358084" cy="3544046"/>
          </a:xfrm>
        </p:spPr>
        <p:txBody>
          <a:bodyPr>
            <a:normAutofit/>
          </a:bodyPr>
          <a:lstStyle/>
          <a:p>
            <a:pPr lvl="1"/>
            <a:r>
              <a:rPr lang="en-US" altLang="en-US" sz="1800"/>
              <a:t>Vision is an amazing feat of natural intelligence	</a:t>
            </a:r>
          </a:p>
          <a:p>
            <a:pPr lvl="1"/>
            <a:r>
              <a:rPr lang="en-US" altLang="en-US" sz="1800"/>
              <a:t>Visual cortex occupies about 50% of Macaque brain</a:t>
            </a:r>
          </a:p>
          <a:p>
            <a:pPr lvl="1"/>
            <a:r>
              <a:rPr lang="en-US" altLang="en-US" sz="1800"/>
              <a:t>More human brain devoted to vision than anything else</a:t>
            </a:r>
          </a:p>
          <a:p>
            <a:endParaRPr lang="en-US" sz="1800"/>
          </a:p>
        </p:txBody>
      </p:sp>
      <p:pic>
        <p:nvPicPr>
          <p:cNvPr id="4" name="Picture 5">
            <a:extLst>
              <a:ext uri="{FF2B5EF4-FFF2-40B4-BE49-F238E27FC236}">
                <a16:creationId xmlns:a16="http://schemas.microsoft.com/office/drawing/2014/main" id="{80DDA615-DADA-A74B-B017-28F061AB08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98631" y="1958767"/>
            <a:ext cx="2948039" cy="43353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loud 6">
            <a:extLst>
              <a:ext uri="{FF2B5EF4-FFF2-40B4-BE49-F238E27FC236}">
                <a16:creationId xmlns:a16="http://schemas.microsoft.com/office/drawing/2014/main" id="{1A02C0B3-36DA-2142-93BA-7C34E4675877}"/>
              </a:ext>
            </a:extLst>
          </p:cNvPr>
          <p:cNvSpPr/>
          <p:nvPr/>
        </p:nvSpPr>
        <p:spPr bwMode="auto">
          <a:xfrm>
            <a:off x="6671310" y="388620"/>
            <a:ext cx="2438400" cy="1371600"/>
          </a:xfrm>
          <a:prstGeom prst="cloud">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sz="2000" dirty="0">
                <a:solidFill>
                  <a:prstClr val="black"/>
                </a:solidFill>
                <a:latin typeface="Comic Sans MS" pitchFamily="66" charset="0"/>
              </a:rPr>
              <a:t>Is that a queen or a bishop?</a:t>
            </a:r>
          </a:p>
        </p:txBody>
      </p:sp>
      <p:sp>
        <p:nvSpPr>
          <p:cNvPr id="8" name="Cloud 7">
            <a:extLst>
              <a:ext uri="{FF2B5EF4-FFF2-40B4-BE49-F238E27FC236}">
                <a16:creationId xmlns:a16="http://schemas.microsoft.com/office/drawing/2014/main" id="{23509352-FBB8-F14D-821F-AF81A86EC797}"/>
              </a:ext>
            </a:extLst>
          </p:cNvPr>
          <p:cNvSpPr/>
          <p:nvPr/>
        </p:nvSpPr>
        <p:spPr bwMode="auto">
          <a:xfrm>
            <a:off x="6176010" y="1291590"/>
            <a:ext cx="304800" cy="228600"/>
          </a:xfrm>
          <a:prstGeom prst="cloud">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nchor="ctr">
            <a:normAutofit fontScale="25000" lnSpcReduction="20000"/>
          </a:bodyPr>
          <a:lstStyle/>
          <a:p>
            <a:pPr algn="ctr" eaLnBrk="1" hangingPunct="1">
              <a:defRPr/>
            </a:pPr>
            <a:endParaRPr lang="en-US" b="1" dirty="0">
              <a:solidFill>
                <a:prstClr val="black"/>
              </a:solidFill>
              <a:latin typeface="Arial" charset="0"/>
            </a:endParaRPr>
          </a:p>
        </p:txBody>
      </p:sp>
      <p:sp>
        <p:nvSpPr>
          <p:cNvPr id="10" name="Cloud 9">
            <a:extLst>
              <a:ext uri="{FF2B5EF4-FFF2-40B4-BE49-F238E27FC236}">
                <a16:creationId xmlns:a16="http://schemas.microsoft.com/office/drawing/2014/main" id="{199B5806-683C-3F4B-99AA-344B12C4F9BD}"/>
              </a:ext>
            </a:extLst>
          </p:cNvPr>
          <p:cNvSpPr/>
          <p:nvPr/>
        </p:nvSpPr>
        <p:spPr bwMode="auto">
          <a:xfrm>
            <a:off x="6046470" y="1703070"/>
            <a:ext cx="152400" cy="152400"/>
          </a:xfrm>
          <a:prstGeom prst="cloud">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nchor="ctr">
            <a:normAutofit fontScale="25000" lnSpcReduction="20000"/>
          </a:bodyPr>
          <a:lstStyle/>
          <a:p>
            <a:pPr algn="ctr" eaLnBrk="1" hangingPunct="1">
              <a:defRPr/>
            </a:pPr>
            <a:endParaRPr lang="en-US" b="1" dirty="0">
              <a:solidFill>
                <a:prstClr val="black"/>
              </a:solidFill>
              <a:latin typeface="Arial" charset="0"/>
            </a:endParaRPr>
          </a:p>
        </p:txBody>
      </p:sp>
    </p:spTree>
    <p:extLst>
      <p:ext uri="{BB962C8B-B14F-4D97-AF65-F5344CB8AC3E}">
        <p14:creationId xmlns:p14="http://schemas.microsoft.com/office/powerpoint/2010/main" val="298271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2EFB5E9-6394-8F43-90B8-DDF620B13D09}"/>
              </a:ext>
            </a:extLst>
          </p:cNvPr>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altLang="en-US" sz="2200"/>
              <a:t>VISION IS MULTIDISCIPLINARY</a:t>
            </a:r>
            <a:endParaRPr lang="en-US" sz="2200"/>
          </a:p>
        </p:txBody>
      </p:sp>
      <p:pic>
        <p:nvPicPr>
          <p:cNvPr id="5" name="Picture 4">
            <a:extLst>
              <a:ext uri="{FF2B5EF4-FFF2-40B4-BE49-F238E27FC236}">
                <a16:creationId xmlns:a16="http://schemas.microsoft.com/office/drawing/2014/main" id="{6BB4C95A-AB69-0C42-AC4B-B1F20CE432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8160" y="1395370"/>
            <a:ext cx="5810373" cy="40672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7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15BE-DB7B-0C4D-B112-F6F63F07ABB5}"/>
              </a:ext>
            </a:extLst>
          </p:cNvPr>
          <p:cNvSpPr>
            <a:spLocks noGrp="1"/>
          </p:cNvSpPr>
          <p:nvPr>
            <p:ph type="title"/>
          </p:nvPr>
        </p:nvSpPr>
        <p:spPr/>
        <p:txBody>
          <a:bodyPr/>
          <a:lstStyle/>
          <a:p>
            <a:r>
              <a:rPr lang="en-US" altLang="en-US" dirty="0"/>
              <a:t>WHY COMPUTER VISION MATTERS</a:t>
            </a:r>
            <a:endParaRPr lang="en-US" dirty="0"/>
          </a:p>
        </p:txBody>
      </p:sp>
      <p:sp>
        <p:nvSpPr>
          <p:cNvPr id="4" name="TextBox 5">
            <a:extLst>
              <a:ext uri="{FF2B5EF4-FFF2-40B4-BE49-F238E27FC236}">
                <a16:creationId xmlns:a16="http://schemas.microsoft.com/office/drawing/2014/main" id="{D1E65CF6-7FD9-1C4A-B852-EB17411AC55E}"/>
              </a:ext>
            </a:extLst>
          </p:cNvPr>
          <p:cNvSpPr txBox="1">
            <a:spLocks noChangeArrowheads="1"/>
          </p:cNvSpPr>
          <p:nvPr/>
        </p:nvSpPr>
        <p:spPr bwMode="auto">
          <a:xfrm>
            <a:off x="2739390" y="3400425"/>
            <a:ext cx="1203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Safety</a:t>
            </a:r>
          </a:p>
        </p:txBody>
      </p:sp>
      <p:sp>
        <p:nvSpPr>
          <p:cNvPr id="5" name="TextBox 7">
            <a:extLst>
              <a:ext uri="{FF2B5EF4-FFF2-40B4-BE49-F238E27FC236}">
                <a16:creationId xmlns:a16="http://schemas.microsoft.com/office/drawing/2014/main" id="{44F4689D-392D-DC41-BD55-DC7F33BE9C31}"/>
              </a:ext>
            </a:extLst>
          </p:cNvPr>
          <p:cNvSpPr txBox="1">
            <a:spLocks noChangeArrowheads="1"/>
          </p:cNvSpPr>
          <p:nvPr/>
        </p:nvSpPr>
        <p:spPr bwMode="auto">
          <a:xfrm>
            <a:off x="5558790" y="3358515"/>
            <a:ext cx="122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Health</a:t>
            </a:r>
          </a:p>
        </p:txBody>
      </p:sp>
      <p:sp>
        <p:nvSpPr>
          <p:cNvPr id="6" name="TextBox 9">
            <a:extLst>
              <a:ext uri="{FF2B5EF4-FFF2-40B4-BE49-F238E27FC236}">
                <a16:creationId xmlns:a16="http://schemas.microsoft.com/office/drawing/2014/main" id="{E49EC481-8F7E-E343-8656-E69F2A665F90}"/>
              </a:ext>
            </a:extLst>
          </p:cNvPr>
          <p:cNvSpPr txBox="1">
            <a:spLocks noChangeArrowheads="1"/>
          </p:cNvSpPr>
          <p:nvPr/>
        </p:nvSpPr>
        <p:spPr bwMode="auto">
          <a:xfrm>
            <a:off x="8149590" y="3324225"/>
            <a:ext cx="148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Security</a:t>
            </a:r>
          </a:p>
        </p:txBody>
      </p:sp>
      <p:pic>
        <p:nvPicPr>
          <p:cNvPr id="7" name="Picture 6">
            <a:extLst>
              <a:ext uri="{FF2B5EF4-FFF2-40B4-BE49-F238E27FC236}">
                <a16:creationId xmlns:a16="http://schemas.microsoft.com/office/drawing/2014/main" id="{3CFDA3B3-6A83-7048-AAC2-EB0C3576D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608" y="4016484"/>
            <a:ext cx="2561908" cy="1774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E9F9F0C-CB03-CE48-953E-D9EDFC4B6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999" r="8202" b="32710"/>
          <a:stretch>
            <a:fillRect/>
          </a:stretch>
        </p:blipFill>
        <p:spPr bwMode="auto">
          <a:xfrm>
            <a:off x="2289810" y="4016484"/>
            <a:ext cx="2138363" cy="178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7" descr="t1larg">
            <a:extLst>
              <a:ext uri="{FF2B5EF4-FFF2-40B4-BE49-F238E27FC236}">
                <a16:creationId xmlns:a16="http://schemas.microsoft.com/office/drawing/2014/main" id="{EFC40C19-C7FE-7B4D-BE04-25C2F875D4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3470" y="4016484"/>
            <a:ext cx="2401888" cy="178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a:extLst>
              <a:ext uri="{FF2B5EF4-FFF2-40B4-BE49-F238E27FC236}">
                <a16:creationId xmlns:a16="http://schemas.microsoft.com/office/drawing/2014/main" id="{3D84A31B-F4FA-9E44-80EC-91E6A5E8A5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810" y="1644015"/>
            <a:ext cx="2138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a:extLst>
              <a:ext uri="{FF2B5EF4-FFF2-40B4-BE49-F238E27FC236}">
                <a16:creationId xmlns:a16="http://schemas.microsoft.com/office/drawing/2014/main" id="{55E38A65-E7DA-8441-8481-D2114FFD6E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0610" y="1632585"/>
            <a:ext cx="2401888"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a:extLst>
              <a:ext uri="{FF2B5EF4-FFF2-40B4-BE49-F238E27FC236}">
                <a16:creationId xmlns:a16="http://schemas.microsoft.com/office/drawing/2014/main" id="{9FAB52A1-B474-5F4A-B94A-DD1404A7B0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2890" y="1632585"/>
            <a:ext cx="23241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1">
            <a:extLst>
              <a:ext uri="{FF2B5EF4-FFF2-40B4-BE49-F238E27FC236}">
                <a16:creationId xmlns:a16="http://schemas.microsoft.com/office/drawing/2014/main" id="{C495FA11-95F6-7E4D-B314-FFF4CD4E4502}"/>
              </a:ext>
            </a:extLst>
          </p:cNvPr>
          <p:cNvSpPr txBox="1">
            <a:spLocks noChangeArrowheads="1"/>
          </p:cNvSpPr>
          <p:nvPr/>
        </p:nvSpPr>
        <p:spPr bwMode="auto">
          <a:xfrm>
            <a:off x="2571750" y="5953125"/>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Comfort</a:t>
            </a:r>
          </a:p>
        </p:txBody>
      </p:sp>
      <p:sp>
        <p:nvSpPr>
          <p:cNvPr id="14" name="TextBox 13">
            <a:extLst>
              <a:ext uri="{FF2B5EF4-FFF2-40B4-BE49-F238E27FC236}">
                <a16:creationId xmlns:a16="http://schemas.microsoft.com/office/drawing/2014/main" id="{BCF871AC-10C4-7E49-9D4E-80C85DFE911E}"/>
              </a:ext>
            </a:extLst>
          </p:cNvPr>
          <p:cNvSpPr txBox="1">
            <a:spLocks noChangeArrowheads="1"/>
          </p:cNvSpPr>
          <p:nvPr/>
        </p:nvSpPr>
        <p:spPr bwMode="auto">
          <a:xfrm>
            <a:off x="8362950" y="5943600"/>
            <a:ext cx="1341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Access</a:t>
            </a:r>
          </a:p>
        </p:txBody>
      </p:sp>
      <p:sp>
        <p:nvSpPr>
          <p:cNvPr id="15" name="TextBox 15">
            <a:extLst>
              <a:ext uri="{FF2B5EF4-FFF2-40B4-BE49-F238E27FC236}">
                <a16:creationId xmlns:a16="http://schemas.microsoft.com/office/drawing/2014/main" id="{AB8D84EF-3B53-7644-B7FD-0D0D0D8E4111}"/>
              </a:ext>
            </a:extLst>
          </p:cNvPr>
          <p:cNvSpPr txBox="1">
            <a:spLocks noChangeArrowheads="1"/>
          </p:cNvSpPr>
          <p:nvPr/>
        </p:nvSpPr>
        <p:spPr bwMode="auto">
          <a:xfrm>
            <a:off x="5619750" y="5867400"/>
            <a:ext cx="80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Fun</a:t>
            </a:r>
          </a:p>
        </p:txBody>
      </p:sp>
    </p:spTree>
    <p:extLst>
      <p:ext uri="{BB962C8B-B14F-4D97-AF65-F5344CB8AC3E}">
        <p14:creationId xmlns:p14="http://schemas.microsoft.com/office/powerpoint/2010/main" val="22233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DCAB-EA2F-D34F-B52E-DA2DFEB62965}"/>
              </a:ext>
            </a:extLst>
          </p:cNvPr>
          <p:cNvSpPr>
            <a:spLocks noGrp="1"/>
          </p:cNvSpPr>
          <p:nvPr>
            <p:ph type="title"/>
          </p:nvPr>
        </p:nvSpPr>
        <p:spPr/>
        <p:txBody>
          <a:bodyPr>
            <a:normAutofit fontScale="90000"/>
          </a:bodyPr>
          <a:lstStyle/>
          <a:p>
            <a:r>
              <a:rPr lang="en-US" altLang="en-US" dirty="0"/>
              <a:t>A LITTLE STORY ABOUT COMPUTER VISION</a:t>
            </a:r>
            <a:endParaRPr lang="en-US" dirty="0"/>
          </a:p>
        </p:txBody>
      </p:sp>
      <p:sp>
        <p:nvSpPr>
          <p:cNvPr id="3" name="Content Placeholder 2">
            <a:extLst>
              <a:ext uri="{FF2B5EF4-FFF2-40B4-BE49-F238E27FC236}">
                <a16:creationId xmlns:a16="http://schemas.microsoft.com/office/drawing/2014/main" id="{3464B75B-94B6-8441-8DEC-53C0FDA6BAD7}"/>
              </a:ext>
            </a:extLst>
          </p:cNvPr>
          <p:cNvSpPr>
            <a:spLocks noGrp="1"/>
          </p:cNvSpPr>
          <p:nvPr>
            <p:ph idx="1"/>
          </p:nvPr>
        </p:nvSpPr>
        <p:spPr>
          <a:xfrm>
            <a:off x="913795" y="2865121"/>
            <a:ext cx="10353762" cy="1981200"/>
          </a:xfrm>
        </p:spPr>
        <p:txBody>
          <a:bodyPr>
            <a:normAutofit fontScale="92500" lnSpcReduction="20000"/>
          </a:bodyPr>
          <a:lstStyle/>
          <a:p>
            <a:r>
              <a:rPr lang="en-US" altLang="en-US" sz="2800" dirty="0">
                <a:latin typeface="Times New Roman" panose="02020603050405020304" pitchFamily="18" charset="0"/>
              </a:rPr>
              <a:t>In 1966, Marvin Minsky at MIT asked his undergraduate student Gerald Jay Sussman to “spend the summer linking a camera to a computer and getting the computer to describe what it saw”. We now know that the problem is slightly more difficult than that. (</a:t>
            </a:r>
            <a:r>
              <a:rPr lang="en-US" altLang="en-US" sz="2800" dirty="0" err="1">
                <a:latin typeface="Times New Roman" panose="02020603050405020304" pitchFamily="18" charset="0"/>
              </a:rPr>
              <a:t>Szeliski</a:t>
            </a:r>
            <a:r>
              <a:rPr lang="en-US" altLang="en-US" sz="2800" dirty="0">
                <a:latin typeface="Times New Roman" panose="02020603050405020304" pitchFamily="18" charset="0"/>
              </a:rPr>
              <a:t> 2009, Computer Vision)</a:t>
            </a:r>
          </a:p>
          <a:p>
            <a:endParaRPr lang="en-US" dirty="0"/>
          </a:p>
        </p:txBody>
      </p:sp>
    </p:spTree>
    <p:extLst>
      <p:ext uri="{BB962C8B-B14F-4D97-AF65-F5344CB8AC3E}">
        <p14:creationId xmlns:p14="http://schemas.microsoft.com/office/powerpoint/2010/main" val="1692706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LeftStep">
      <a:dk1>
        <a:srgbClr val="000000"/>
      </a:dk1>
      <a:lt1>
        <a:srgbClr val="FFFFFF"/>
      </a:lt1>
      <a:dk2>
        <a:srgbClr val="243041"/>
      </a:dk2>
      <a:lt2>
        <a:srgbClr val="E2E4E8"/>
      </a:lt2>
      <a:accent1>
        <a:srgbClr val="C19B4C"/>
      </a:accent1>
      <a:accent2>
        <a:srgbClr val="B15A3B"/>
      </a:accent2>
      <a:accent3>
        <a:srgbClr val="C34D5F"/>
      </a:accent3>
      <a:accent4>
        <a:srgbClr val="B13B7F"/>
      </a:accent4>
      <a:accent5>
        <a:srgbClr val="C34DC2"/>
      </a:accent5>
      <a:accent6>
        <a:srgbClr val="813BB1"/>
      </a:accent6>
      <a:hlink>
        <a:srgbClr val="5277C5"/>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18</TotalTime>
  <Words>658</Words>
  <Application>Microsoft Macintosh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Bodoni MT</vt:lpstr>
      <vt:lpstr>Calibri</vt:lpstr>
      <vt:lpstr>Comic Sans MS</vt:lpstr>
      <vt:lpstr>Goudy Old Style</vt:lpstr>
      <vt:lpstr>Times New Roman</vt:lpstr>
      <vt:lpstr>Wingdings 2</vt:lpstr>
      <vt:lpstr>SlateVTI</vt:lpstr>
      <vt:lpstr>INTRODUCTION TO COMPUTER VISION</vt:lpstr>
      <vt:lpstr>What is Computer Vision?</vt:lpstr>
      <vt:lpstr>Computer Vision</vt:lpstr>
      <vt:lpstr>Components of a computer vision system</vt:lpstr>
      <vt:lpstr>Computer Vision VS Human Vision</vt:lpstr>
      <vt:lpstr>VISION IS REALLY HARD</vt:lpstr>
      <vt:lpstr>VISION IS MULTIDISCIPLINARY</vt:lpstr>
      <vt:lpstr>WHY COMPUTER VISION MATTERS</vt:lpstr>
      <vt:lpstr>A LITTLE STORY ABOUT COMPUTER VISION</vt:lpstr>
      <vt:lpstr>RIDICULOUSLY BRIEF HISTORY OF COMPUTER VISION</vt:lpstr>
      <vt:lpstr>APPLICATIONS OF COMPUTER VISION </vt:lpstr>
      <vt:lpstr>COMPUTER VISION BASED MOUSE </vt:lpstr>
      <vt:lpstr>COMPUTER VISION BASED TEXT SCANNER</vt:lpstr>
      <vt:lpstr>COMPUTER VISION BASED SMART SELFIE</vt:lpstr>
      <vt:lpstr>COMPUTER VISION BASED SURVELLANCE ROBOT</vt:lpstr>
      <vt:lpstr>COMPUTER VISION BASED SIXTH SENSE ROBOT</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VISION</dc:title>
  <dc:creator>Mahmood, Aneel</dc:creator>
  <cp:lastModifiedBy>Mahmood, Aneel</cp:lastModifiedBy>
  <cp:revision>3</cp:revision>
  <dcterms:created xsi:type="dcterms:W3CDTF">2019-12-06T03:56:49Z</dcterms:created>
  <dcterms:modified xsi:type="dcterms:W3CDTF">2019-12-06T04:15:03Z</dcterms:modified>
</cp:coreProperties>
</file>