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  <p:embeddedFont>
      <p:font typeface="Playfair Display"/>
      <p:regular r:id="rId14"/>
      <p:bold r:id="rId15"/>
      <p:italic r:id="rId16"/>
      <p:boldItalic r:id="rId17"/>
    </p:embeddedFont>
    <p:embeddedFont>
      <p:font typeface="Montserrat ExtraLight"/>
      <p:regular r:id="rId18"/>
      <p:bold r:id="rId19"/>
      <p:italic r:id="rId20"/>
      <p:boldItalic r:id="rId21"/>
    </p:embeddedFont>
    <p:embeddedFont>
      <p:font typeface="Montserrat ExtraBold"/>
      <p:bold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ExtraLight-italic.fntdata"/><Relationship Id="rId11" Type="http://schemas.openxmlformats.org/officeDocument/2006/relationships/font" Target="fonts/Roboto-bold.fntdata"/><Relationship Id="rId22" Type="http://schemas.openxmlformats.org/officeDocument/2006/relationships/font" Target="fonts/MontserratExtraBold-bold.fntdata"/><Relationship Id="rId10" Type="http://schemas.openxmlformats.org/officeDocument/2006/relationships/font" Target="fonts/Roboto-regular.fntdata"/><Relationship Id="rId21" Type="http://schemas.openxmlformats.org/officeDocument/2006/relationships/font" Target="fonts/MontserratExtraLight-boldItalic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23" Type="http://schemas.openxmlformats.org/officeDocument/2006/relationships/font" Target="fonts/MontserratExtraBold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bold.fntdata"/><Relationship Id="rId14" Type="http://schemas.openxmlformats.org/officeDocument/2006/relationships/font" Target="fonts/PlayfairDisplay-regular.fntdata"/><Relationship Id="rId17" Type="http://schemas.openxmlformats.org/officeDocument/2006/relationships/font" Target="fonts/PlayfairDisplay-boldItalic.fntdata"/><Relationship Id="rId16" Type="http://schemas.openxmlformats.org/officeDocument/2006/relationships/font" Target="fonts/PlayfairDispl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ExtraLight-bold.fntdata"/><Relationship Id="rId6" Type="http://schemas.openxmlformats.org/officeDocument/2006/relationships/slide" Target="slides/slide1.xml"/><Relationship Id="rId18" Type="http://schemas.openxmlformats.org/officeDocument/2006/relationships/font" Target="fonts/MontserratExtraLigh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43baa9736_0_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43baa9736_0_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43baa9736_0_6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43baa9736_0_6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43baa9736_0_1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043baa9736_0_1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1669675" y="1451060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layfair Display"/>
                <a:ea typeface="Playfair Display"/>
                <a:cs typeface="Playfair Display"/>
                <a:sym typeface="Playfair Display"/>
              </a:rPr>
              <a:t>CONCEPTUAL DESIGN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1624275" y="2476838"/>
            <a:ext cx="5757600" cy="7509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8760000" dist="19050">
              <a:srgbClr val="76A5AF">
                <a:alpha val="498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APHELION MUSIC</a:t>
            </a:r>
            <a:endParaRPr b="1" sz="36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1823775" y="3227726"/>
            <a:ext cx="5358600" cy="464700"/>
          </a:xfrm>
          <a:prstGeom prst="rect">
            <a:avLst/>
          </a:prstGeom>
          <a:noFill/>
          <a:ln>
            <a:noFill/>
          </a:ln>
          <a:effectLst>
            <a:outerShdw blurRad="100013" rotWithShape="0" algn="bl" dir="8460000" dist="19050">
              <a:srgbClr val="76A5AF">
                <a:alpha val="498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MUSIC GENRE CLASSIFIER</a:t>
            </a:r>
            <a:endParaRPr sz="2200">
              <a:solidFill>
                <a:srgbClr val="FFFFFF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cxnSp>
        <p:nvCxnSpPr>
          <p:cNvPr id="88" name="Google Shape;88;p13"/>
          <p:cNvCxnSpPr/>
          <p:nvPr/>
        </p:nvCxnSpPr>
        <p:spPr>
          <a:xfrm flipH="1" rot="10800000">
            <a:off x="2574825" y="3227738"/>
            <a:ext cx="3856500" cy="16800"/>
          </a:xfrm>
          <a:prstGeom prst="straightConnector1">
            <a:avLst/>
          </a:prstGeom>
          <a:noFill/>
          <a:ln cap="flat" cmpd="sng" w="9525">
            <a:solidFill>
              <a:srgbClr val="FFAB4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FFFFF">
                <a:alpha val="49800"/>
              </a:srgbClr>
            </a:outerShdw>
          </a:effec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414688" y="6825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grpSp>
        <p:nvGrpSpPr>
          <p:cNvPr id="94" name="Google Shape;94;p14"/>
          <p:cNvGrpSpPr/>
          <p:nvPr/>
        </p:nvGrpSpPr>
        <p:grpSpPr>
          <a:xfrm>
            <a:off x="102988" y="642614"/>
            <a:ext cx="2214600" cy="3217636"/>
            <a:chOff x="0" y="1189989"/>
            <a:chExt cx="2214600" cy="3217636"/>
          </a:xfrm>
        </p:grpSpPr>
        <p:sp>
          <p:nvSpPr>
            <p:cNvPr id="95" name="Google Shape;95;p14"/>
            <p:cNvSpPr/>
            <p:nvPr/>
          </p:nvSpPr>
          <p:spPr>
            <a:xfrm>
              <a:off x="0" y="1189989"/>
              <a:ext cx="2214600" cy="669000"/>
            </a:xfrm>
            <a:prstGeom prst="homePlate">
              <a:avLst>
                <a:gd fmla="val 50000" name="adj"/>
              </a:avLst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STEP 1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" name="Google Shape;96;p14"/>
            <p:cNvSpPr txBox="1"/>
            <p:nvPr/>
          </p:nvSpPr>
          <p:spPr>
            <a:xfrm>
              <a:off x="295062" y="2057125"/>
              <a:ext cx="15432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We have to download the GTZAN Dataset which is popular for Music Genre Classification</a:t>
              </a:r>
              <a:endParaRPr sz="1300"/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7" name="Google Shape;97;p14"/>
          <p:cNvGrpSpPr/>
          <p:nvPr/>
        </p:nvGrpSpPr>
        <p:grpSpPr>
          <a:xfrm>
            <a:off x="1941313" y="642400"/>
            <a:ext cx="2064000" cy="3217850"/>
            <a:chOff x="1838325" y="1189775"/>
            <a:chExt cx="2064000" cy="3217850"/>
          </a:xfrm>
        </p:grpSpPr>
        <p:sp>
          <p:nvSpPr>
            <p:cNvPr id="98" name="Google Shape;98;p14"/>
            <p:cNvSpPr/>
            <p:nvPr/>
          </p:nvSpPr>
          <p:spPr>
            <a:xfrm>
              <a:off x="1838325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STEP </a:t>
              </a:r>
              <a:r>
                <a:rPr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9" name="Google Shape;99;p14"/>
            <p:cNvSpPr txBox="1"/>
            <p:nvPr/>
          </p:nvSpPr>
          <p:spPr>
            <a:xfrm>
              <a:off x="20172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Next we need to extract the MFCC features from the dataset and store it in a .json file so that we can use this for training our ML models</a:t>
              </a:r>
              <a:endParaRPr sz="1300"/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0" name="Google Shape;100;p14"/>
          <p:cNvGrpSpPr/>
          <p:nvPr/>
        </p:nvGrpSpPr>
        <p:grpSpPr>
          <a:xfrm>
            <a:off x="3619737" y="642400"/>
            <a:ext cx="2064000" cy="3217850"/>
            <a:chOff x="3516750" y="1189775"/>
            <a:chExt cx="2064000" cy="3217850"/>
          </a:xfrm>
        </p:grpSpPr>
        <p:sp>
          <p:nvSpPr>
            <p:cNvPr id="101" name="Google Shape;101;p14"/>
            <p:cNvSpPr/>
            <p:nvPr/>
          </p:nvSpPr>
          <p:spPr>
            <a:xfrm>
              <a:off x="3516750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B02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STEP </a:t>
              </a:r>
              <a:r>
                <a:rPr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2" name="Google Shape;102;p14"/>
            <p:cNvSpPr txBox="1"/>
            <p:nvPr/>
          </p:nvSpPr>
          <p:spPr>
            <a:xfrm>
              <a:off x="3654112" y="2057125"/>
              <a:ext cx="18066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Try out a couple of models namely: ML (kNN, SVM, random forest etc.), RNN, ANN,LSTM and CNN.</a:t>
              </a:r>
              <a:endParaRPr sz="1300"/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Independently check each model performance and save the best model. 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3" name="Google Shape;103;p14"/>
          <p:cNvGrpSpPr/>
          <p:nvPr/>
        </p:nvGrpSpPr>
        <p:grpSpPr>
          <a:xfrm>
            <a:off x="6977012" y="642400"/>
            <a:ext cx="2064000" cy="3217850"/>
            <a:chOff x="6874025" y="1189775"/>
            <a:chExt cx="2064000" cy="3217850"/>
          </a:xfrm>
        </p:grpSpPr>
        <p:sp>
          <p:nvSpPr>
            <p:cNvPr id="104" name="Google Shape;104;p14"/>
            <p:cNvSpPr/>
            <p:nvPr/>
          </p:nvSpPr>
          <p:spPr>
            <a:xfrm>
              <a:off x="6874025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D838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STEP </a:t>
              </a:r>
              <a:r>
                <a:rPr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5" name="Google Shape;105;p14"/>
            <p:cNvSpPr txBox="1"/>
            <p:nvPr/>
          </p:nvSpPr>
          <p:spPr>
            <a:xfrm>
              <a:off x="71838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 User interface program is created which user the user will interact with. It will classify any song provided by the user</a:t>
              </a:r>
              <a:endParaRPr sz="1300"/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6" name="Google Shape;106;p14"/>
          <p:cNvGrpSpPr/>
          <p:nvPr/>
        </p:nvGrpSpPr>
        <p:grpSpPr>
          <a:xfrm>
            <a:off x="5298338" y="642400"/>
            <a:ext cx="2064000" cy="3217850"/>
            <a:chOff x="5195350" y="1189775"/>
            <a:chExt cx="2064000" cy="3217850"/>
          </a:xfrm>
        </p:grpSpPr>
        <p:sp>
          <p:nvSpPr>
            <p:cNvPr id="107" name="Google Shape;107;p14"/>
            <p:cNvSpPr/>
            <p:nvPr/>
          </p:nvSpPr>
          <p:spPr>
            <a:xfrm>
              <a:off x="5195350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STEP</a:t>
              </a:r>
              <a:r>
                <a:rPr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4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" name="Google Shape;108;p14"/>
            <p:cNvSpPr txBox="1"/>
            <p:nvPr/>
          </p:nvSpPr>
          <p:spPr>
            <a:xfrm>
              <a:off x="54616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Program is tested for all the inputs as well as unit test is incorporated into the modelling and program</a:t>
              </a:r>
              <a:endParaRPr sz="1300"/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5"/>
          <p:cNvPicPr preferRelativeResize="0"/>
          <p:nvPr/>
        </p:nvPicPr>
        <p:blipFill rotWithShape="1">
          <a:blip r:embed="rId3">
            <a:alphaModFix/>
          </a:blip>
          <a:srcRect b="3599" l="0" r="2143" t="2406"/>
          <a:stretch/>
        </p:blipFill>
        <p:spPr>
          <a:xfrm>
            <a:off x="2580750" y="0"/>
            <a:ext cx="656324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5"/>
          <p:cNvSpPr txBox="1"/>
          <p:nvPr/>
        </p:nvSpPr>
        <p:spPr>
          <a:xfrm>
            <a:off x="0" y="0"/>
            <a:ext cx="2255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latin typeface="Georgia"/>
                <a:ea typeface="Georgia"/>
                <a:cs typeface="Georgia"/>
                <a:sym typeface="Georgia"/>
              </a:rPr>
              <a:t>Project High-Level Planning</a:t>
            </a:r>
            <a:endParaRPr sz="1600" u="sng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6"/>
          <p:cNvPicPr preferRelativeResize="0"/>
          <p:nvPr/>
        </p:nvPicPr>
        <p:blipFill rotWithShape="1">
          <a:blip r:embed="rId3">
            <a:alphaModFix/>
          </a:blip>
          <a:srcRect b="0" l="0" r="0" t="2647"/>
          <a:stretch/>
        </p:blipFill>
        <p:spPr>
          <a:xfrm>
            <a:off x="2020925" y="0"/>
            <a:ext cx="5660600" cy="504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6"/>
          <p:cNvSpPr txBox="1"/>
          <p:nvPr/>
        </p:nvSpPr>
        <p:spPr>
          <a:xfrm>
            <a:off x="0" y="0"/>
            <a:ext cx="2379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latin typeface="Georgia"/>
                <a:ea typeface="Georgia"/>
                <a:cs typeface="Georgia"/>
                <a:sym typeface="Georgia"/>
              </a:rPr>
              <a:t>High-Level User / Developer In</a:t>
            </a:r>
            <a:r>
              <a:rPr lang="en" sz="1800" u="sng">
                <a:latin typeface="Georgia"/>
                <a:ea typeface="Georgia"/>
                <a:cs typeface="Georgia"/>
                <a:sym typeface="Georgia"/>
              </a:rPr>
              <a:t>terface</a:t>
            </a:r>
            <a:endParaRPr sz="1800" u="sng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