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219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879BC-DE95-4D44-9D84-26AD7ADB4562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BF9BE-9679-49C4-815B-ABADCAF70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775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BF9BE-9679-49C4-815B-ABADCAF70BD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74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BF9BE-9679-49C4-815B-ABADCAF70BD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627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eesh-Pal/Data-science-Capstone/blob/master/week%201%20-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Aneesh-Pal/Data-science-Capston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Aneesh-Pal/Data-science-Capstone/blob/master/week%201%20-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slide" Target="slide9.xm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Aneesh Pal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dirty="0">
                <a:latin typeface="Arial"/>
                <a:cs typeface="Arial"/>
                <a:hlinkClick r:id="rId2" action="ppaction://hlinksldjump"/>
              </a:rPr>
              <a:t>https://github.com/Aneesh-Pal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Location’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Mapping: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RTLS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GitHub 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510" marR="1900555">
              <a:lnSpc>
                <a:spcPct val="148000"/>
              </a:lnSpc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https://github.com/Aneesh-Pal/Data-science-Capstone/blob/master/week%201%20-%20Introduction/Data%20wrangling%20.ipynb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4" y="543559"/>
            <a:ext cx="784636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>
                <a:latin typeface="Bahnschrift" panose="020B0502040204020203" pitchFamily="34" charset="0"/>
              </a:rPr>
              <a:t>E</a:t>
            </a:r>
            <a:r>
              <a:rPr lang="en-IN" spc="-670" dirty="0">
                <a:latin typeface="Bahnschrift" panose="020B0502040204020203" pitchFamily="34" charset="0"/>
              </a:rPr>
              <a:t> </a:t>
            </a:r>
            <a:r>
              <a:rPr spc="-670" dirty="0">
                <a:latin typeface="Bahnschrift" panose="020B0502040204020203" pitchFamily="34" charset="0"/>
              </a:rPr>
              <a:t>D</a:t>
            </a:r>
            <a:r>
              <a:rPr lang="en-IN" spc="-670" dirty="0">
                <a:latin typeface="Bahnschrift" panose="020B0502040204020203" pitchFamily="34" charset="0"/>
              </a:rPr>
              <a:t> </a:t>
            </a:r>
            <a:r>
              <a:rPr spc="-670" dirty="0">
                <a:latin typeface="Bahnschrift" panose="020B0502040204020203" pitchFamily="34" charset="0"/>
              </a:rPr>
              <a:t>A </a:t>
            </a:r>
            <a:r>
              <a:rPr spc="-45" dirty="0">
                <a:latin typeface="Bahnschrift" panose="020B0502040204020203" pitchFamily="34" charset="0"/>
              </a:rPr>
              <a:t>with </a:t>
            </a:r>
            <a:r>
              <a:rPr spc="-340" dirty="0">
                <a:latin typeface="Bahnschrift" panose="020B0502040204020203" pitchFamily="34" charset="0"/>
              </a:rPr>
              <a:t>Data</a:t>
            </a:r>
            <a:r>
              <a:rPr spc="-650" dirty="0">
                <a:latin typeface="Bahnschrift" panose="020B0502040204020203" pitchFamily="34" charset="0"/>
              </a:rPr>
              <a:t> </a:t>
            </a:r>
            <a:r>
              <a:rPr spc="-270" dirty="0">
                <a:latin typeface="Bahnschrift" panose="020B0502040204020203" pitchFamily="34" charset="0"/>
              </a:rPr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74910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Year.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Used: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vs.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Trend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https://github.com/Aneesh-Pal/Data-science-Capstone/blob/master/week%202%20EDA/EDA%20with%20Visualization.ipynb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456976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>
                <a:latin typeface="Bahnschrift" panose="020B0502040204020203" pitchFamily="34" charset="0"/>
              </a:rPr>
              <a:t>E</a:t>
            </a:r>
            <a:r>
              <a:rPr lang="en-IN" spc="-670" dirty="0">
                <a:latin typeface="Bahnschrift" panose="020B0502040204020203" pitchFamily="34" charset="0"/>
              </a:rPr>
              <a:t> </a:t>
            </a:r>
            <a:r>
              <a:rPr spc="-670" dirty="0">
                <a:latin typeface="Bahnschrift" panose="020B0502040204020203" pitchFamily="34" charset="0"/>
              </a:rPr>
              <a:t>D</a:t>
            </a:r>
            <a:r>
              <a:rPr lang="en-IN" spc="-670" dirty="0">
                <a:latin typeface="Bahnschrift" panose="020B0502040204020203" pitchFamily="34" charset="0"/>
              </a:rPr>
              <a:t> </a:t>
            </a:r>
            <a:r>
              <a:rPr spc="-670" dirty="0">
                <a:latin typeface="Bahnschrift" panose="020B0502040204020203" pitchFamily="34" charset="0"/>
              </a:rPr>
              <a:t>A </a:t>
            </a:r>
            <a:r>
              <a:rPr spc="-45" dirty="0">
                <a:latin typeface="Bahnschrift" panose="020B0502040204020203" pitchFamily="34" charset="0"/>
              </a:rPr>
              <a:t>with</a:t>
            </a:r>
            <a:r>
              <a:rPr spc="-280" dirty="0">
                <a:latin typeface="Bahnschrift" panose="020B0502040204020203" pitchFamily="34" charset="0"/>
              </a:rPr>
              <a:t> </a:t>
            </a:r>
            <a:r>
              <a:rPr spc="-770" dirty="0">
                <a:latin typeface="Bahnschrift" panose="020B0502040204020203" pitchFamily="34" charset="0"/>
              </a:rPr>
              <a:t>S</a:t>
            </a:r>
            <a:r>
              <a:rPr lang="en-IN" spc="-770" dirty="0">
                <a:latin typeface="Bahnschrift" panose="020B0502040204020203" pitchFamily="34" charset="0"/>
              </a:rPr>
              <a:t> </a:t>
            </a:r>
            <a:r>
              <a:rPr spc="-770" dirty="0">
                <a:latin typeface="Bahnschrift" panose="020B0502040204020203" pitchFamily="34" charset="0"/>
              </a:rPr>
              <a:t>Q</a:t>
            </a:r>
            <a:r>
              <a:rPr lang="en-IN" spc="-770" dirty="0">
                <a:latin typeface="Bahnschrift" panose="020B0502040204020203" pitchFamily="34" charset="0"/>
              </a:rPr>
              <a:t> </a:t>
            </a:r>
            <a:r>
              <a:rPr spc="-770" dirty="0">
                <a:latin typeface="Bahnschrift" panose="020B0502040204020203" pitchFamily="34" charset="0"/>
              </a:rPr>
              <a:t>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8961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into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were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outcomes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080">
              <a:lnSpc>
                <a:spcPct val="149000"/>
              </a:lnSpc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https://github.com/Aneesh-Pal/Data-science-Capstone/blob/master/week%202%20EDA/EDA%20with%20SQL.ipynb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4" y="543559"/>
            <a:ext cx="929416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>
                <a:latin typeface="Bahnschrift" panose="020B0502040204020203" pitchFamily="34" charset="0"/>
              </a:rPr>
              <a:t>Build </a:t>
            </a:r>
            <a:r>
              <a:rPr spc="-315" dirty="0">
                <a:latin typeface="Bahnschrift" panose="020B0502040204020203" pitchFamily="34" charset="0"/>
              </a:rPr>
              <a:t>an </a:t>
            </a:r>
            <a:r>
              <a:rPr spc="-190" dirty="0">
                <a:latin typeface="Bahnschrift" panose="020B0502040204020203" pitchFamily="34" charset="0"/>
              </a:rPr>
              <a:t>interactive </a:t>
            </a:r>
            <a:r>
              <a:rPr spc="-295" dirty="0">
                <a:latin typeface="Bahnschrift" panose="020B0502040204020203" pitchFamily="34" charset="0"/>
              </a:rPr>
              <a:t>map </a:t>
            </a:r>
            <a:r>
              <a:rPr spc="-45" dirty="0">
                <a:latin typeface="Bahnschrift" panose="020B0502040204020203" pitchFamily="34" charset="0"/>
              </a:rPr>
              <a:t>with</a:t>
            </a:r>
            <a:r>
              <a:rPr spc="-780" dirty="0">
                <a:latin typeface="Bahnschrift" panose="020B0502040204020203" pitchFamily="34" charset="0"/>
              </a:rPr>
              <a:t> </a:t>
            </a:r>
            <a:r>
              <a:rPr spc="-270" dirty="0">
                <a:latin typeface="Bahnschrift" panose="020B0502040204020203" pitchFamily="34" charset="0"/>
              </a:rPr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85142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City.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are.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location.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https://github.com/Aneesh-Pal/Data-science-Capstone/blob/master/week%203%20-%20Interactive%20Visual%20Analytics%20and%20Dashboard/Interactive%20Visual%20Analytics%20with%20Folium.ipynb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06556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>
                <a:latin typeface="Bahnschrift" panose="020B0502040204020203" pitchFamily="34" charset="0"/>
              </a:rPr>
              <a:t>Build </a:t>
            </a:r>
            <a:r>
              <a:rPr spc="-415" dirty="0">
                <a:latin typeface="Bahnschrift" panose="020B0502040204020203" pitchFamily="34" charset="0"/>
              </a:rPr>
              <a:t>a </a:t>
            </a:r>
            <a:r>
              <a:rPr spc="-340" dirty="0">
                <a:latin typeface="Bahnschrift" panose="020B0502040204020203" pitchFamily="34" charset="0"/>
              </a:rPr>
              <a:t>Dashboard </a:t>
            </a:r>
            <a:r>
              <a:rPr spc="-45" dirty="0">
                <a:latin typeface="Bahnschrift" panose="020B0502040204020203" pitchFamily="34" charset="0"/>
              </a:rPr>
              <a:t>with </a:t>
            </a:r>
            <a:r>
              <a:rPr spc="-210" dirty="0">
                <a:latin typeface="Bahnschrift" panose="020B0502040204020203" pitchFamily="34" charset="0"/>
              </a:rPr>
              <a:t>Plotly</a:t>
            </a:r>
            <a:r>
              <a:rPr spc="-800" dirty="0">
                <a:latin typeface="Bahnschrift" panose="020B0502040204020203" pitchFamily="34" charset="0"/>
              </a:rPr>
              <a:t> </a:t>
            </a:r>
            <a:r>
              <a:rPr spc="-450" dirty="0">
                <a:latin typeface="Bahnschrift" panose="020B0502040204020203" pitchFamily="34" charset="0"/>
              </a:rPr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039567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pie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plot.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Pie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rates.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kg.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rate.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category.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https://github.com/Aneesh-Pal/Data-science-Capstone/blob/master/week%203%20-%20Interactive%20Visual%20Analytics%20and%20Dashboard/spacex_dash_app.py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41494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>
                <a:latin typeface="Bahnschrift" panose="020B0502040204020203" pitchFamily="34" charset="0"/>
              </a:rPr>
              <a:t>Predictive </a:t>
            </a:r>
            <a:r>
              <a:rPr spc="-355" dirty="0">
                <a:latin typeface="Bahnschrift" panose="020B0502040204020203" pitchFamily="34" charset="0"/>
              </a:rPr>
              <a:t>analysis</a:t>
            </a:r>
            <a:r>
              <a:rPr spc="-555" dirty="0">
                <a:latin typeface="Bahnschrift" panose="020B0502040204020203" pitchFamily="34" charset="0"/>
              </a:rPr>
              <a:t> </a:t>
            </a:r>
            <a:r>
              <a:rPr spc="-280" dirty="0">
                <a:latin typeface="Bahnschrift" panose="020B0502040204020203" pitchFamily="34" charset="0"/>
              </a:rPr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https://github.com/Aneesh-Pal/Data-science-Capstone/blob/master/week%204%20-%20Predictive%20Analysis%20(Classification)/Machine%20Learning%20Prediction.ipynb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  <a:latin typeface="Bahnschrift" panose="020B0502040204020203" pitchFamily="34" charset="0"/>
              </a:rPr>
              <a:t>Results</a:t>
            </a: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This is 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1800" spc="-20" dirty="0">
                <a:latin typeface="Calibri" panose="020F0502020204030204" pitchFamily="34" charset="0"/>
                <a:cs typeface="Calibri" panose="020F0502020204030204" pitchFamily="34" charset="0"/>
              </a:rPr>
              <a:t>preview </a:t>
            </a: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1800" spc="-15" dirty="0">
                <a:latin typeface="Calibri" panose="020F0502020204030204" pitchFamily="34" charset="0"/>
                <a:cs typeface="Calibri" panose="020F0502020204030204" pitchFamily="34" charset="0"/>
              </a:rPr>
              <a:t>Plotly dashboard. </a:t>
            </a: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1800" spc="-20" dirty="0">
                <a:latin typeface="Calibri" panose="020F0502020204030204" pitchFamily="34" charset="0"/>
                <a:cs typeface="Calibri" panose="020F0502020204030204" pitchFamily="34" charset="0"/>
              </a:rPr>
              <a:t>following </a:t>
            </a: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sides will show 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1800" spc="-15" dirty="0">
                <a:latin typeface="Calibri" panose="020F0502020204030204" pitchFamily="34" charset="0"/>
                <a:cs typeface="Calibri" panose="020F0502020204030204" pitchFamily="34" charset="0"/>
              </a:rPr>
              <a:t>results </a:t>
            </a: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z="1800" spc="-20" dirty="0">
                <a:latin typeface="Calibri" panose="020F0502020204030204" pitchFamily="34" charset="0"/>
                <a:cs typeface="Calibri" panose="020F0502020204030204" pitchFamily="34" charset="0"/>
              </a:rPr>
              <a:t>EDA </a:t>
            </a: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with  </a:t>
            </a:r>
            <a:r>
              <a:rPr sz="1800" spc="-20" dirty="0">
                <a:latin typeface="Calibri" panose="020F0502020204030204" pitchFamily="34" charset="0"/>
                <a:cs typeface="Calibri" panose="020F0502020204030204" pitchFamily="34" charset="0"/>
              </a:rPr>
              <a:t>visualization, EDA </a:t>
            </a: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SQL, </a:t>
            </a:r>
            <a:r>
              <a:rPr sz="1800" spc="-25" dirty="0">
                <a:latin typeface="Calibri" panose="020F0502020204030204" pitchFamily="34" charset="0"/>
                <a:cs typeface="Calibri" panose="020F0502020204030204" pitchFamily="34" charset="0"/>
              </a:rPr>
              <a:t>Interactive 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Map </a:t>
            </a: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sz="1800" spc="-20" dirty="0">
                <a:latin typeface="Calibri" panose="020F0502020204030204" pitchFamily="34" charset="0"/>
                <a:cs typeface="Calibri" panose="020F0502020204030204" pitchFamily="34" charset="0"/>
              </a:rPr>
              <a:t>Folium, 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z="1800" spc="-10" dirty="0">
                <a:latin typeface="Calibri" panose="020F0502020204030204" pitchFamily="34" charset="0"/>
                <a:cs typeface="Calibri" panose="020F0502020204030204" pitchFamily="34" charset="0"/>
              </a:rPr>
              <a:t>finally 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1800" spc="-15" dirty="0">
                <a:latin typeface="Calibri" panose="020F0502020204030204" pitchFamily="34" charset="0"/>
                <a:cs typeface="Calibri" panose="020F0502020204030204" pitchFamily="34" charset="0"/>
              </a:rPr>
              <a:t>results </a:t>
            </a: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of our 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with  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about 83%</a:t>
            </a: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spc="-45" dirty="0">
                <a:latin typeface="Calibri" panose="020F0502020204030204" pitchFamily="34" charset="0"/>
                <a:cs typeface="Calibri" panose="020F0502020204030204" pitchFamily="34" charset="0"/>
              </a:rPr>
              <a:t>accuracy.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10253981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7200" spc="-1125" dirty="0">
                <a:solidFill>
                  <a:srgbClr val="242424"/>
                </a:solidFill>
                <a:latin typeface="Bahnschrift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7200" spc="-1125" dirty="0">
                <a:solidFill>
                  <a:srgbClr val="242424"/>
                </a:solidFill>
                <a:latin typeface="Bahnschrift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" panose="020B0502040204020203" pitchFamily="34" charset="0"/>
                <a:cs typeface="Arial"/>
              </a:rPr>
              <a:t>  </a:t>
            </a:r>
            <a:r>
              <a:rPr sz="7200" spc="-50" dirty="0">
                <a:solidFill>
                  <a:srgbClr val="242424"/>
                </a:solidFill>
                <a:latin typeface="Bahnschrift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" panose="020B0502040204020203" pitchFamily="34" charset="0"/>
                <a:cs typeface="Arial"/>
              </a:rPr>
              <a:t>Visualization</a:t>
            </a:r>
            <a:endParaRPr sz="7200" dirty="0"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71600" y="4411726"/>
            <a:ext cx="876299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lang="en-IN" sz="2400" spc="-275" dirty="0">
                <a:latin typeface="Calibri" panose="020F0502020204030204" pitchFamily="34" charset="0"/>
                <a:cs typeface="Calibri" panose="020F0502020204030204" pitchFamily="34" charset="0"/>
              </a:rPr>
              <a:t>E X P LO R A T O R Y       D A T A       </a:t>
            </a:r>
            <a:r>
              <a:rPr lang="en-IN" sz="2400" spc="-275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sz="2400" spc="-275" dirty="0">
                <a:latin typeface="Calibri" panose="020F0502020204030204" pitchFamily="34" charset="0"/>
                <a:cs typeface="Calibri" panose="020F0502020204030204" pitchFamily="34" charset="0"/>
              </a:rPr>
              <a:t> N A L Y S I S    W I T H      S E A B O R N     P L O T 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55721" y="456438"/>
            <a:ext cx="59844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chemeClr val="tx1"/>
                </a:solidFill>
                <a:latin typeface="Bahnschrift" panose="020B0502040204020203" pitchFamily="34" charset="0"/>
              </a:rPr>
              <a:t>Flight </a:t>
            </a:r>
            <a:r>
              <a:rPr sz="3600" spc="-229" dirty="0">
                <a:solidFill>
                  <a:schemeClr val="tx1"/>
                </a:solidFill>
                <a:latin typeface="Bahnschrift" panose="020B0502040204020203" pitchFamily="34" charset="0"/>
              </a:rPr>
              <a:t>Number </a:t>
            </a:r>
            <a:r>
              <a:rPr sz="3600" spc="-300" dirty="0">
                <a:solidFill>
                  <a:schemeClr val="tx1"/>
                </a:solidFill>
                <a:latin typeface="Bahnschrift" panose="020B0502040204020203" pitchFamily="34" charset="0"/>
              </a:rPr>
              <a:t>vs. </a:t>
            </a:r>
            <a:r>
              <a:rPr sz="3600" spc="-310" dirty="0">
                <a:solidFill>
                  <a:schemeClr val="tx1"/>
                </a:solidFill>
                <a:latin typeface="Bahnschrift" panose="020B0502040204020203" pitchFamily="34" charset="0"/>
              </a:rPr>
              <a:t>Launch</a:t>
            </a:r>
            <a:r>
              <a:rPr sz="3600" spc="-765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sz="3600" spc="-265" dirty="0">
                <a:solidFill>
                  <a:schemeClr val="tx1"/>
                </a:solidFill>
                <a:latin typeface="Bahnschrift" panose="020B0502040204020203" pitchFamily="34" charset="0"/>
              </a:rPr>
              <a:t>Site</a:t>
            </a:r>
            <a:endParaRPr sz="36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68689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chemeClr val="tx1"/>
                </a:solidFill>
                <a:latin typeface="Bahnschrift" panose="020B0502040204020203" pitchFamily="34" charset="0"/>
              </a:rPr>
              <a:t>Payload </a:t>
            </a:r>
            <a:r>
              <a:rPr sz="3600" spc="-300" dirty="0">
                <a:solidFill>
                  <a:schemeClr val="tx1"/>
                </a:solidFill>
                <a:latin typeface="Bahnschrift" panose="020B0502040204020203" pitchFamily="34" charset="0"/>
              </a:rPr>
              <a:t>vs. </a:t>
            </a:r>
            <a:r>
              <a:rPr sz="3600" spc="-310" dirty="0">
                <a:solidFill>
                  <a:schemeClr val="tx1"/>
                </a:solidFill>
                <a:latin typeface="Bahnschrift" panose="020B0502040204020203" pitchFamily="34" charset="0"/>
              </a:rPr>
              <a:t>Launch</a:t>
            </a:r>
            <a:r>
              <a:rPr sz="3600" spc="-495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sz="3600" spc="-260" dirty="0">
                <a:solidFill>
                  <a:schemeClr val="tx1"/>
                </a:solidFill>
                <a:latin typeface="Bahnschrift" panose="020B0502040204020203" pitchFamily="34" charset="0"/>
              </a:rPr>
              <a:t>Site</a:t>
            </a:r>
            <a:endParaRPr sz="36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  <a:latin typeface="Bahnschrift" panose="020B0502040204020203" pitchFamily="34" charset="0"/>
              </a:rPr>
              <a:t>Outline</a:t>
            </a: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latin typeface="Calibri" panose="020F0502020204030204" pitchFamily="34" charset="0"/>
                <a:cs typeface="Calibri" panose="020F0502020204030204" pitchFamily="34" charset="0"/>
              </a:rPr>
              <a:t>Executive </a:t>
            </a:r>
            <a:r>
              <a:rPr sz="2200" spc="-15" dirty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r>
              <a:rPr sz="22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15" dirty="0">
                <a:latin typeface="Calibri" panose="020F0502020204030204" pitchFamily="34" charset="0"/>
                <a:cs typeface="Calibri" panose="020F0502020204030204" pitchFamily="34" charset="0"/>
              </a:rPr>
              <a:t>(3)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r>
              <a:rPr sz="22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10" dirty="0"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  <a:r>
              <a:rPr sz="2200" spc="-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15" dirty="0">
                <a:latin typeface="Calibri" panose="020F0502020204030204" pitchFamily="34" charset="0"/>
                <a:cs typeface="Calibri" panose="020F0502020204030204" pitchFamily="34" charset="0"/>
              </a:rPr>
              <a:t>(6)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15" dirty="0">
                <a:latin typeface="Calibri" panose="020F0502020204030204" pitchFamily="34" charset="0"/>
                <a:cs typeface="Calibri" panose="020F0502020204030204" pitchFamily="34" charset="0"/>
              </a:rPr>
              <a:t>(16)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r>
              <a:rPr sz="2200" spc="-8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15" dirty="0">
                <a:latin typeface="Calibri" panose="020F0502020204030204" pitchFamily="34" charset="0"/>
                <a:cs typeface="Calibri" panose="020F0502020204030204" pitchFamily="34" charset="0"/>
              </a:rPr>
              <a:t>(46)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Appendix</a:t>
            </a:r>
            <a:r>
              <a:rPr sz="2200" spc="-9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15" dirty="0">
                <a:latin typeface="Calibri" panose="020F0502020204030204" pitchFamily="34" charset="0"/>
                <a:cs typeface="Calibri" panose="020F0502020204030204" pitchFamily="34" charset="0"/>
              </a:rPr>
              <a:t>(47)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chemeClr val="tx1"/>
                </a:solidFill>
                <a:latin typeface="Bahnschrift" panose="020B0502040204020203" pitchFamily="34" charset="0"/>
              </a:rPr>
              <a:t>Success </a:t>
            </a:r>
            <a:r>
              <a:rPr sz="3600" spc="-165" dirty="0">
                <a:solidFill>
                  <a:schemeClr val="tx1"/>
                </a:solidFill>
                <a:latin typeface="Bahnschrift" panose="020B0502040204020203" pitchFamily="34" charset="0"/>
              </a:rPr>
              <a:t>rate </a:t>
            </a:r>
            <a:r>
              <a:rPr sz="3600" spc="-300" dirty="0">
                <a:solidFill>
                  <a:schemeClr val="tx1"/>
                </a:solidFill>
                <a:latin typeface="Bahnschrift" panose="020B0502040204020203" pitchFamily="34" charset="0"/>
              </a:rPr>
              <a:t>vs. </a:t>
            </a:r>
            <a:r>
              <a:rPr sz="3600" spc="-135" dirty="0">
                <a:solidFill>
                  <a:schemeClr val="tx1"/>
                </a:solidFill>
                <a:latin typeface="Bahnschrift" panose="020B0502040204020203" pitchFamily="34" charset="0"/>
              </a:rPr>
              <a:t>Orbit</a:t>
            </a:r>
            <a:r>
              <a:rPr sz="3600" spc="-67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sz="3600" spc="-145" dirty="0">
                <a:solidFill>
                  <a:schemeClr val="tx1"/>
                </a:solidFill>
                <a:latin typeface="Bahnschrift" panose="020B0502040204020203" pitchFamily="34" charset="0"/>
              </a:rPr>
              <a:t>type</a:t>
            </a:r>
            <a:endParaRPr sz="36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68689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534578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chemeClr val="tx1"/>
                </a:solidFill>
                <a:latin typeface="Bahnschrift" panose="020B0502040204020203" pitchFamily="34" charset="0"/>
              </a:rPr>
              <a:t>Flight </a:t>
            </a:r>
            <a:r>
              <a:rPr sz="3600" spc="-229" dirty="0">
                <a:solidFill>
                  <a:schemeClr val="tx1"/>
                </a:solidFill>
                <a:latin typeface="Bahnschrift" panose="020B0502040204020203" pitchFamily="34" charset="0"/>
              </a:rPr>
              <a:t>Number </a:t>
            </a:r>
            <a:r>
              <a:rPr sz="3600" spc="-300" dirty="0">
                <a:solidFill>
                  <a:schemeClr val="tx1"/>
                </a:solidFill>
                <a:latin typeface="Bahnschrift" panose="020B0502040204020203" pitchFamily="34" charset="0"/>
              </a:rPr>
              <a:t>vs. </a:t>
            </a:r>
            <a:r>
              <a:rPr sz="3600" spc="-135" dirty="0">
                <a:solidFill>
                  <a:schemeClr val="tx1"/>
                </a:solidFill>
                <a:latin typeface="Bahnschrift" panose="020B0502040204020203" pitchFamily="34" charset="0"/>
              </a:rPr>
              <a:t>Orbit</a:t>
            </a:r>
            <a:r>
              <a:rPr sz="3600" spc="-76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sz="3600" spc="-145" dirty="0">
                <a:solidFill>
                  <a:schemeClr val="tx1"/>
                </a:solidFill>
                <a:latin typeface="Bahnschrift" panose="020B0502040204020203" pitchFamily="34" charset="0"/>
              </a:rPr>
              <a:t>type</a:t>
            </a:r>
            <a:endParaRPr sz="36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chemeClr val="tx1"/>
                </a:solidFill>
                <a:latin typeface="Bahnschrift" panose="020B0502040204020203" pitchFamily="34" charset="0"/>
              </a:rPr>
              <a:t>Payload </a:t>
            </a:r>
            <a:r>
              <a:rPr sz="3600" spc="-300" dirty="0">
                <a:solidFill>
                  <a:schemeClr val="tx1"/>
                </a:solidFill>
                <a:latin typeface="Bahnschrift" panose="020B0502040204020203" pitchFamily="34" charset="0"/>
              </a:rPr>
              <a:t>vs. </a:t>
            </a:r>
            <a:r>
              <a:rPr sz="3600" spc="-135" dirty="0">
                <a:solidFill>
                  <a:schemeClr val="tx1"/>
                </a:solidFill>
                <a:latin typeface="Bahnschrift" panose="020B0502040204020203" pitchFamily="34" charset="0"/>
              </a:rPr>
              <a:t>Orbit</a:t>
            </a:r>
            <a:r>
              <a:rPr sz="3600" spc="-465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sz="3600" spc="-145" dirty="0">
                <a:solidFill>
                  <a:schemeClr val="tx1"/>
                </a:solidFill>
                <a:latin typeface="Bahnschrift" panose="020B0502040204020203" pitchFamily="34" charset="0"/>
              </a:rPr>
              <a:t>type</a:t>
            </a:r>
            <a:endParaRPr sz="36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chemeClr val="tx1"/>
                </a:solidFill>
                <a:latin typeface="Bahnschrift" panose="020B0502040204020203" pitchFamily="34" charset="0"/>
              </a:rPr>
              <a:t>Launch </a:t>
            </a:r>
            <a:r>
              <a:rPr sz="3600" spc="-425" dirty="0">
                <a:solidFill>
                  <a:schemeClr val="tx1"/>
                </a:solidFill>
                <a:latin typeface="Bahnschrift" panose="020B0502040204020203" pitchFamily="34" charset="0"/>
              </a:rPr>
              <a:t>Success </a:t>
            </a:r>
            <a:r>
              <a:rPr sz="3600" spc="-335" dirty="0">
                <a:solidFill>
                  <a:schemeClr val="tx1"/>
                </a:solidFill>
                <a:latin typeface="Bahnschrift" panose="020B0502040204020203" pitchFamily="34" charset="0"/>
              </a:rPr>
              <a:t>Yearly</a:t>
            </a:r>
            <a:r>
              <a:rPr sz="3600" spc="-47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sz="3600" spc="-305" dirty="0">
                <a:solidFill>
                  <a:schemeClr val="tx1"/>
                </a:solidFill>
                <a:latin typeface="Bahnschrift" panose="020B0502040204020203" pitchFamily="34" charset="0"/>
              </a:rPr>
              <a:t>Trend</a:t>
            </a:r>
            <a:endParaRPr sz="36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9839962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Bahnschrift" panose="020B0502040204020203" pitchFamily="34" charset="0"/>
                <a:cs typeface="Arial"/>
              </a:rPr>
              <a:t>E</a:t>
            </a:r>
            <a:r>
              <a:rPr lang="en-IN" sz="8000" spc="-1125" dirty="0">
                <a:solidFill>
                  <a:srgbClr val="242424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8000" spc="-1125" dirty="0">
                <a:solidFill>
                  <a:srgbClr val="242424"/>
                </a:solidFill>
                <a:latin typeface="Bahnschrift" panose="020B0502040204020203" pitchFamily="34" charset="0"/>
                <a:cs typeface="Arial"/>
              </a:rPr>
              <a:t>D</a:t>
            </a:r>
            <a:r>
              <a:rPr lang="en-IN" sz="8000" spc="-1125" dirty="0">
                <a:solidFill>
                  <a:srgbClr val="242424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8000" spc="-1125" dirty="0">
                <a:solidFill>
                  <a:srgbClr val="242424"/>
                </a:solidFill>
                <a:latin typeface="Bahnschrift" panose="020B0502040204020203" pitchFamily="34" charset="0"/>
                <a:cs typeface="Arial"/>
              </a:rPr>
              <a:t>A </a:t>
            </a:r>
            <a:r>
              <a:rPr lang="en-IN" sz="8000" spc="-1125" dirty="0">
                <a:solidFill>
                  <a:srgbClr val="242424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8000" spc="-50" dirty="0">
                <a:solidFill>
                  <a:srgbClr val="242424"/>
                </a:solidFill>
                <a:latin typeface="Bahnschrift" panose="020B0502040204020203" pitchFamily="34" charset="0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Bahnschrift" panose="020B0502040204020203" pitchFamily="34" charset="0"/>
                <a:cs typeface="Arial"/>
              </a:rPr>
              <a:t>S</a:t>
            </a:r>
            <a:r>
              <a:rPr lang="en-IN" sz="8000" spc="-1270" dirty="0">
                <a:solidFill>
                  <a:srgbClr val="242424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Bahnschrift" panose="020B0502040204020203" pitchFamily="34" charset="0"/>
                <a:cs typeface="Arial"/>
              </a:rPr>
              <a:t>Q</a:t>
            </a:r>
            <a:r>
              <a:rPr lang="en-IN" sz="8000" spc="-1270" dirty="0">
                <a:solidFill>
                  <a:srgbClr val="242424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Bahnschrift" panose="020B0502040204020203" pitchFamily="34" charset="0"/>
                <a:cs typeface="Arial"/>
              </a:rPr>
              <a:t>L</a:t>
            </a:r>
            <a:endParaRPr sz="8000" dirty="0"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latin typeface="Arial"/>
                <a:cs typeface="Arial"/>
              </a:rPr>
              <a:t>EXPLORATORY	</a:t>
            </a:r>
            <a:r>
              <a:rPr sz="2400" spc="-340" dirty="0">
                <a:latin typeface="Arial"/>
                <a:cs typeface="Arial"/>
              </a:rPr>
              <a:t>DATA 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ANALYSIS	</a:t>
            </a:r>
            <a:r>
              <a:rPr sz="2400" spc="-85" dirty="0">
                <a:latin typeface="Arial"/>
                <a:cs typeface="Arial"/>
              </a:rPr>
              <a:t>WITH	</a:t>
            </a:r>
            <a:r>
              <a:rPr sz="2400" spc="-290" dirty="0">
                <a:latin typeface="Arial"/>
                <a:cs typeface="Arial"/>
              </a:rPr>
              <a:t>SQL	</a:t>
            </a:r>
            <a:r>
              <a:rPr sz="2400" spc="-155" dirty="0">
                <a:latin typeface="Arial"/>
                <a:cs typeface="Arial"/>
              </a:rPr>
              <a:t>DB2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latin typeface="Arial"/>
                <a:cs typeface="Arial"/>
              </a:rPr>
              <a:t>INTEGRATED	</a:t>
            </a:r>
            <a:r>
              <a:rPr sz="2400" spc="-95" dirty="0">
                <a:latin typeface="Arial"/>
                <a:cs typeface="Arial"/>
              </a:rPr>
              <a:t>IN	</a:t>
            </a:r>
            <a:r>
              <a:rPr sz="2400" spc="-185" dirty="0">
                <a:latin typeface="Arial"/>
                <a:cs typeface="Arial"/>
              </a:rPr>
              <a:t>PYTHON	</a:t>
            </a:r>
            <a:r>
              <a:rPr sz="2400" spc="-85" dirty="0">
                <a:latin typeface="Arial"/>
                <a:cs typeface="Arial"/>
              </a:rPr>
              <a:t>WITH	</a:t>
            </a:r>
            <a:r>
              <a:rPr sz="2400" spc="-175" dirty="0">
                <a:latin typeface="Arial"/>
                <a:cs typeface="Arial"/>
              </a:rPr>
              <a:t>SQLALCHEMY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4" y="543559"/>
            <a:ext cx="571276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>
                <a:latin typeface="Bahnschrift" panose="020B0502040204020203" pitchFamily="34" charset="0"/>
              </a:rPr>
              <a:t>All </a:t>
            </a:r>
            <a:r>
              <a:rPr spc="-400" dirty="0">
                <a:latin typeface="Bahnschrift" panose="020B0502040204020203" pitchFamily="34" charset="0"/>
              </a:rPr>
              <a:t>Launch </a:t>
            </a:r>
            <a:r>
              <a:rPr spc="-340" dirty="0">
                <a:latin typeface="Bahnschrift" panose="020B0502040204020203" pitchFamily="34" charset="0"/>
              </a:rPr>
              <a:t>Site</a:t>
            </a:r>
            <a:r>
              <a:rPr spc="-700" dirty="0">
                <a:latin typeface="Bahnschrift" panose="020B0502040204020203" pitchFamily="34" charset="0"/>
              </a:rPr>
              <a:t> </a:t>
            </a:r>
            <a:r>
              <a:rPr spc="-459" dirty="0">
                <a:latin typeface="Bahnschrift" panose="020B0502040204020203" pitchFamily="34" charset="0"/>
              </a:rPr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 dirty="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>
                <a:latin typeface="Bahnschrift" panose="020B0502040204020203" pitchFamily="34" charset="0"/>
              </a:rPr>
              <a:t>Launch </a:t>
            </a:r>
            <a:r>
              <a:rPr spc="-345" dirty="0">
                <a:latin typeface="Bahnschrift" panose="020B0502040204020203" pitchFamily="34" charset="0"/>
              </a:rPr>
              <a:t>Site </a:t>
            </a:r>
            <a:r>
              <a:rPr spc="-455" dirty="0">
                <a:latin typeface="Bahnschrift" panose="020B0502040204020203" pitchFamily="34" charset="0"/>
              </a:rPr>
              <a:t>Names </a:t>
            </a:r>
            <a:r>
              <a:rPr spc="-340" dirty="0">
                <a:latin typeface="Bahnschrift" panose="020B0502040204020203" pitchFamily="34" charset="0"/>
              </a:rPr>
              <a:t>Beginning </a:t>
            </a:r>
            <a:r>
              <a:rPr spc="-80" dirty="0">
                <a:latin typeface="Bahnschrift" panose="020B0502040204020203" pitchFamily="34" charset="0"/>
              </a:rPr>
              <a:t>with</a:t>
            </a:r>
            <a:r>
              <a:rPr spc="-590" dirty="0">
                <a:latin typeface="Bahnschrift" panose="020B0502040204020203" pitchFamily="34" charset="0"/>
              </a:rPr>
              <a:t> </a:t>
            </a:r>
            <a:r>
              <a:rPr spc="-630" dirty="0">
                <a:latin typeface="Bahnschrift" panose="020B0502040204020203" pitchFamily="34" charset="0"/>
              </a:rPr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>
                <a:latin typeface="Bahnschrift" panose="020B0502040204020203" pitchFamily="34" charset="0"/>
              </a:rPr>
              <a:t>Total </a:t>
            </a:r>
            <a:r>
              <a:rPr spc="-425" dirty="0">
                <a:latin typeface="Bahnschrift" panose="020B0502040204020203" pitchFamily="34" charset="0"/>
              </a:rPr>
              <a:t>Payload </a:t>
            </a:r>
            <a:r>
              <a:rPr spc="-434" dirty="0">
                <a:latin typeface="Bahnschrift" panose="020B0502040204020203" pitchFamily="34" charset="0"/>
              </a:rPr>
              <a:t>Mass </a:t>
            </a:r>
            <a:r>
              <a:rPr spc="-135" dirty="0">
                <a:latin typeface="Bahnschrift" panose="020B0502040204020203" pitchFamily="34" charset="0"/>
              </a:rPr>
              <a:t>from</a:t>
            </a:r>
            <a:r>
              <a:rPr spc="-580" dirty="0">
                <a:latin typeface="Bahnschrift" panose="020B0502040204020203" pitchFamily="34" charset="0"/>
              </a:rPr>
              <a:t> </a:t>
            </a:r>
            <a:r>
              <a:rPr spc="-690" dirty="0">
                <a:latin typeface="Bahnschrift" panose="020B0502040204020203" pitchFamily="34" charset="0"/>
              </a:rPr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>
                <a:latin typeface="Bahnschrift" panose="020B0502040204020203" pitchFamily="34" charset="0"/>
              </a:rPr>
              <a:t>Average Payload </a:t>
            </a:r>
            <a:r>
              <a:rPr spc="-434" dirty="0">
                <a:latin typeface="Bahnschrift" panose="020B0502040204020203" pitchFamily="34" charset="0"/>
              </a:rPr>
              <a:t>Mass </a:t>
            </a:r>
            <a:r>
              <a:rPr spc="-285" dirty="0">
                <a:latin typeface="Bahnschrift" panose="020B0502040204020203" pitchFamily="34" charset="0"/>
              </a:rPr>
              <a:t>by </a:t>
            </a:r>
            <a:r>
              <a:rPr spc="-520" dirty="0">
                <a:latin typeface="Bahnschrift" panose="020B0502040204020203" pitchFamily="34" charset="0"/>
              </a:rPr>
              <a:t>F9</a:t>
            </a:r>
            <a:r>
              <a:rPr spc="-645" dirty="0">
                <a:latin typeface="Bahnschrift" panose="020B0502040204020203" pitchFamily="34" charset="0"/>
              </a:rPr>
              <a:t> </a:t>
            </a:r>
            <a:r>
              <a:rPr spc="-290" dirty="0">
                <a:latin typeface="Bahnschrift" panose="020B0502040204020203" pitchFamily="34" charset="0"/>
              </a:rPr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>
                <a:latin typeface="Bahnschrift" panose="020B0502040204020203" pitchFamily="34" charset="0"/>
              </a:rPr>
              <a:t>First </a:t>
            </a:r>
            <a:r>
              <a:rPr spc="-425" dirty="0">
                <a:latin typeface="Bahnschrift" panose="020B0502040204020203" pitchFamily="34" charset="0"/>
              </a:rPr>
              <a:t>Successful </a:t>
            </a:r>
            <a:r>
              <a:rPr spc="-320" dirty="0">
                <a:latin typeface="Bahnschrift" panose="020B0502040204020203" pitchFamily="34" charset="0"/>
              </a:rPr>
              <a:t>Ground </a:t>
            </a:r>
            <a:r>
              <a:rPr spc="-545" dirty="0">
                <a:latin typeface="Bahnschrift" panose="020B0502040204020203" pitchFamily="34" charset="0"/>
              </a:rPr>
              <a:t>Pad </a:t>
            </a:r>
            <a:r>
              <a:rPr spc="-370" dirty="0">
                <a:latin typeface="Bahnschrift" panose="020B0502040204020203" pitchFamily="34" charset="0"/>
              </a:rPr>
              <a:t>Landing</a:t>
            </a:r>
            <a:r>
              <a:rPr spc="-570" dirty="0">
                <a:latin typeface="Bahnschrift" panose="020B0502040204020203" pitchFamily="34" charset="0"/>
              </a:rPr>
              <a:t> </a:t>
            </a:r>
            <a:r>
              <a:rPr spc="-340" dirty="0">
                <a:latin typeface="Bahnschrift" panose="020B0502040204020203" pitchFamily="34" charset="0"/>
              </a:rPr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  <a:latin typeface="Bahnschrift" panose="020B0502040204020203" pitchFamily="34" charset="0"/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  <a:latin typeface="Bahnschrift" panose="020B0502040204020203" pitchFamily="34" charset="0"/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  <a:latin typeface="Bahnschrift" panose="020B0502040204020203" pitchFamily="34" charset="0"/>
              </a:rPr>
              <a:t>Summary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libri" panose="020F0502020204030204" pitchFamily="34" charset="0"/>
                <a:cs typeface="Calibri" panose="020F0502020204030204" pitchFamily="34" charset="0"/>
              </a:rPr>
              <a:t>Collected </a:t>
            </a:r>
            <a:r>
              <a:rPr sz="2200" spc="-35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sz="2200" spc="-20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sz="2200" spc="-15" dirty="0">
                <a:latin typeface="Calibri" panose="020F0502020204030204" pitchFamily="34" charset="0"/>
                <a:cs typeface="Calibri" panose="020F0502020204030204" pitchFamily="34" charset="0"/>
              </a:rPr>
              <a:t>public SpaceX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API and </a:t>
            </a:r>
            <a:r>
              <a:rPr sz="2200" spc="-10" dirty="0">
                <a:latin typeface="Calibri" panose="020F0502020204030204" pitchFamily="34" charset="0"/>
                <a:cs typeface="Calibri" panose="020F0502020204030204" pitchFamily="34" charset="0"/>
              </a:rPr>
              <a:t>SpaceX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Wikipedia </a:t>
            </a:r>
            <a:r>
              <a:rPr sz="2200" spc="-20" dirty="0">
                <a:latin typeface="Calibri" panose="020F0502020204030204" pitchFamily="34" charset="0"/>
                <a:cs typeface="Calibri" panose="020F0502020204030204" pitchFamily="34" charset="0"/>
              </a:rPr>
              <a:t>page. </a:t>
            </a:r>
            <a:r>
              <a:rPr sz="2200" spc="-25" dirty="0">
                <a:latin typeface="Calibri" panose="020F0502020204030204" pitchFamily="34" charset="0"/>
                <a:cs typeface="Calibri" panose="020F0502020204030204" pitchFamily="34" charset="0"/>
              </a:rPr>
              <a:t>Created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labels  </a:t>
            </a:r>
            <a:r>
              <a:rPr sz="2200" spc="-20" dirty="0">
                <a:latin typeface="Calibri" panose="020F0502020204030204" pitchFamily="34" charset="0"/>
                <a:cs typeface="Calibri" panose="020F0502020204030204" pitchFamily="34" charset="0"/>
              </a:rPr>
              <a:t>column </a:t>
            </a:r>
            <a:r>
              <a:rPr sz="2200" spc="-35" dirty="0">
                <a:latin typeface="Calibri" panose="020F0502020204030204" pitchFamily="34" charset="0"/>
                <a:cs typeface="Calibri" panose="020F0502020204030204" pitchFamily="34" charset="0"/>
              </a:rPr>
              <a:t>‘class’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which classifies </a:t>
            </a:r>
            <a:r>
              <a:rPr sz="2200" spc="-20" dirty="0">
                <a:latin typeface="Calibri" panose="020F0502020204030204" pitchFamily="34" charset="0"/>
                <a:cs typeface="Calibri" panose="020F0502020204030204" pitchFamily="34" charset="0"/>
              </a:rPr>
              <a:t>successful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landings. </a:t>
            </a:r>
            <a:r>
              <a:rPr sz="2200" spc="-20" dirty="0">
                <a:latin typeface="Calibri" panose="020F0502020204030204" pitchFamily="34" charset="0"/>
                <a:cs typeface="Calibri" panose="020F0502020204030204" pitchFamily="34" charset="0"/>
              </a:rPr>
              <a:t>Explored </a:t>
            </a:r>
            <a:r>
              <a:rPr sz="2200" spc="-35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sz="2200" spc="-10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SQL,  </a:t>
            </a:r>
            <a:r>
              <a:rPr sz="2200" spc="-20" dirty="0">
                <a:latin typeface="Calibri" panose="020F0502020204030204" pitchFamily="34" charset="0"/>
                <a:cs typeface="Calibri" panose="020F0502020204030204" pitchFamily="34" charset="0"/>
              </a:rPr>
              <a:t>visualization, </a:t>
            </a:r>
            <a:r>
              <a:rPr sz="2200" spc="-25" dirty="0">
                <a:latin typeface="Calibri" panose="020F0502020204030204" pitchFamily="34" charset="0"/>
                <a:cs typeface="Calibri" panose="020F0502020204030204" pitchFamily="34" charset="0"/>
              </a:rPr>
              <a:t>folium </a:t>
            </a:r>
            <a:r>
              <a:rPr sz="2200" spc="-15" dirty="0">
                <a:latin typeface="Calibri" panose="020F0502020204030204" pitchFamily="34" charset="0"/>
                <a:cs typeface="Calibri" panose="020F0502020204030204" pitchFamily="34" charset="0"/>
              </a:rPr>
              <a:t>maps,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z="2200" spc="-15" dirty="0">
                <a:latin typeface="Calibri" panose="020F0502020204030204" pitchFamily="34" charset="0"/>
                <a:cs typeface="Calibri" panose="020F0502020204030204" pitchFamily="34" charset="0"/>
              </a:rPr>
              <a:t>dashboards. </a:t>
            </a:r>
            <a:r>
              <a:rPr sz="2200" spc="-25" dirty="0">
                <a:latin typeface="Calibri" panose="020F0502020204030204" pitchFamily="34" charset="0"/>
                <a:cs typeface="Calibri" panose="020F0502020204030204" pitchFamily="34" charset="0"/>
              </a:rPr>
              <a:t>Gathered </a:t>
            </a:r>
            <a:r>
              <a:rPr sz="2200" spc="-30" dirty="0">
                <a:latin typeface="Calibri" panose="020F0502020204030204" pitchFamily="34" charset="0"/>
                <a:cs typeface="Calibri" panose="020F0502020204030204" pitchFamily="34" charset="0"/>
              </a:rPr>
              <a:t>relevant </a:t>
            </a:r>
            <a:r>
              <a:rPr sz="2200" spc="-20" dirty="0">
                <a:latin typeface="Calibri" panose="020F0502020204030204" pitchFamily="34" charset="0"/>
                <a:cs typeface="Calibri" panose="020F0502020204030204" pitchFamily="34" charset="0"/>
              </a:rPr>
              <a:t>columns </a:t>
            </a:r>
            <a:r>
              <a:rPr sz="2200" spc="-3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be </a:t>
            </a:r>
            <a:r>
              <a:rPr sz="2200" spc="-10" dirty="0">
                <a:latin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as  </a:t>
            </a:r>
            <a:r>
              <a:rPr sz="2200" spc="-30" dirty="0">
                <a:latin typeface="Calibri" panose="020F0502020204030204" pitchFamily="34" charset="0"/>
                <a:cs typeface="Calibri" panose="020F0502020204030204" pitchFamily="34" charset="0"/>
              </a:rPr>
              <a:t>features. </a:t>
            </a:r>
            <a:r>
              <a:rPr sz="2200" spc="-20" dirty="0">
                <a:latin typeface="Calibri" panose="020F0502020204030204" pitchFamily="34" charset="0"/>
                <a:cs typeface="Calibri" panose="020F0502020204030204" pitchFamily="34" charset="0"/>
              </a:rPr>
              <a:t>Changed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sz="2200" spc="-25" dirty="0">
                <a:latin typeface="Calibri" panose="020F0502020204030204" pitchFamily="34" charset="0"/>
                <a:cs typeface="Calibri" panose="020F0502020204030204" pitchFamily="34" charset="0"/>
              </a:rPr>
              <a:t>categorical </a:t>
            </a:r>
            <a:r>
              <a:rPr sz="2200" spc="-20" dirty="0">
                <a:latin typeface="Calibri" panose="020F0502020204030204" pitchFamily="34" charset="0"/>
                <a:cs typeface="Calibri" panose="020F0502020204030204" pitchFamily="34" charset="0"/>
              </a:rPr>
              <a:t>variables </a:t>
            </a:r>
            <a:r>
              <a:rPr sz="2200" spc="-3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binary </a:t>
            </a:r>
            <a:r>
              <a:rPr sz="2200" spc="-15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one hot </a:t>
            </a:r>
            <a:r>
              <a:rPr sz="2200" spc="-20" dirty="0">
                <a:latin typeface="Calibri" panose="020F0502020204030204" pitchFamily="34" charset="0"/>
                <a:cs typeface="Calibri" panose="020F0502020204030204" pitchFamily="34" charset="0"/>
              </a:rPr>
              <a:t>encoding.  </a:t>
            </a:r>
            <a:r>
              <a:rPr sz="2200" spc="-25" dirty="0">
                <a:latin typeface="Calibri" panose="020F0502020204030204" pitchFamily="34" charset="0"/>
                <a:cs typeface="Calibri" panose="020F0502020204030204" pitchFamily="34" charset="0"/>
              </a:rPr>
              <a:t>Standardized </a:t>
            </a:r>
            <a:r>
              <a:rPr sz="2200" spc="-35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z="2200" spc="-15" dirty="0">
                <a:latin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sz="2200" spc="-20" dirty="0">
                <a:latin typeface="Calibri" panose="020F0502020204030204" pitchFamily="34" charset="0"/>
                <a:cs typeface="Calibri" panose="020F0502020204030204" pitchFamily="34" charset="0"/>
              </a:rPr>
              <a:t>GridSearchCV </a:t>
            </a:r>
            <a:r>
              <a:rPr sz="2200" spc="-3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2200" spc="-15" dirty="0"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sz="2200" spc="-20" dirty="0">
                <a:latin typeface="Calibri" panose="020F0502020204030204" pitchFamily="34" charset="0"/>
                <a:cs typeface="Calibri" panose="020F0502020204030204" pitchFamily="34" charset="0"/>
              </a:rPr>
              <a:t>best </a:t>
            </a:r>
            <a:r>
              <a:rPr sz="2200" spc="-40" dirty="0">
                <a:latin typeface="Calibri" panose="020F0502020204030204" pitchFamily="34" charset="0"/>
                <a:cs typeface="Calibri" panose="020F0502020204030204" pitchFamily="34" charset="0"/>
              </a:rPr>
              <a:t>parameters </a:t>
            </a:r>
            <a:r>
              <a:rPr sz="2200" spc="-35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machine learning  models. </a:t>
            </a:r>
            <a:r>
              <a:rPr sz="2200" spc="-20" dirty="0">
                <a:latin typeface="Calibri" panose="020F0502020204030204" pitchFamily="34" charset="0"/>
                <a:cs typeface="Calibri" panose="020F0502020204030204" pitchFamily="34" charset="0"/>
              </a:rPr>
              <a:t>Visualize </a:t>
            </a:r>
            <a:r>
              <a:rPr sz="2200" spc="-25" dirty="0">
                <a:latin typeface="Calibri" panose="020F0502020204030204" pitchFamily="34" charset="0"/>
                <a:cs typeface="Calibri" panose="020F0502020204030204" pitchFamily="34" charset="0"/>
              </a:rPr>
              <a:t>accuracy score 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sz="22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models.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libri" panose="020F0502020204030204" pitchFamily="34" charset="0"/>
                <a:cs typeface="Calibri" panose="020F0502020204030204" pitchFamily="34" charset="0"/>
              </a:rPr>
              <a:t>Four </a:t>
            </a:r>
            <a:r>
              <a:rPr sz="2200" spc="-15" dirty="0">
                <a:latin typeface="Calibri" panose="020F0502020204030204" pitchFamily="34" charset="0"/>
                <a:cs typeface="Calibri" panose="020F0502020204030204" pitchFamily="34" charset="0"/>
              </a:rPr>
              <a:t>machine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learning models </a:t>
            </a:r>
            <a:r>
              <a:rPr sz="2200" spc="-25" dirty="0">
                <a:latin typeface="Calibri" panose="020F0502020204030204" pitchFamily="34" charset="0"/>
                <a:cs typeface="Calibri" panose="020F0502020204030204" pitchFamily="34" charset="0"/>
              </a:rPr>
              <a:t>were </a:t>
            </a:r>
            <a:r>
              <a:rPr sz="2200" spc="-20" dirty="0">
                <a:latin typeface="Calibri" panose="020F0502020204030204" pitchFamily="34" charset="0"/>
                <a:cs typeface="Calibri" panose="020F0502020204030204" pitchFamily="34" charset="0"/>
              </a:rPr>
              <a:t>produced: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Logistic </a:t>
            </a:r>
            <a:r>
              <a:rPr sz="2200" spc="-20" dirty="0">
                <a:latin typeface="Calibri" panose="020F0502020204030204" pitchFamily="34" charset="0"/>
                <a:cs typeface="Calibri" panose="020F0502020204030204" pitchFamily="34" charset="0"/>
              </a:rPr>
              <a:t>Regression, </a:t>
            </a:r>
            <a:r>
              <a:rPr sz="2200" spc="-15" dirty="0">
                <a:latin typeface="Calibri" panose="020F0502020204030204" pitchFamily="34" charset="0"/>
                <a:cs typeface="Calibri" panose="020F0502020204030204" pitchFamily="34" charset="0"/>
              </a:rPr>
              <a:t>Support </a:t>
            </a:r>
            <a:r>
              <a:rPr sz="2200" spc="-50" dirty="0">
                <a:latin typeface="Calibri" panose="020F0502020204030204" pitchFamily="34" charset="0"/>
                <a:cs typeface="Calibri" panose="020F0502020204030204" pitchFamily="34" charset="0"/>
              </a:rPr>
              <a:t>Vector 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Machine, </a:t>
            </a:r>
            <a:r>
              <a:rPr sz="2200" spc="-15" dirty="0">
                <a:latin typeface="Calibri" panose="020F0502020204030204" pitchFamily="34" charset="0"/>
                <a:cs typeface="Calibri" panose="020F0502020204030204" pitchFamily="34" charset="0"/>
              </a:rPr>
              <a:t>Decision </a:t>
            </a:r>
            <a:r>
              <a:rPr sz="2200" spc="-80" dirty="0">
                <a:latin typeface="Calibri" panose="020F0502020204030204" pitchFamily="34" charset="0"/>
                <a:cs typeface="Calibri" panose="020F0502020204030204" pitchFamily="34" charset="0"/>
              </a:rPr>
              <a:t>Tree </a:t>
            </a:r>
            <a:r>
              <a:rPr sz="2200" spc="-45" dirty="0">
                <a:latin typeface="Calibri" panose="020F0502020204030204" pitchFamily="34" charset="0"/>
                <a:cs typeface="Calibri" panose="020F0502020204030204" pitchFamily="34" charset="0"/>
              </a:rPr>
              <a:t>Classifier,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and K </a:t>
            </a:r>
            <a:r>
              <a:rPr sz="2200" spc="-20" dirty="0">
                <a:latin typeface="Calibri" panose="020F0502020204030204" pitchFamily="34" charset="0"/>
                <a:cs typeface="Calibri" panose="020F0502020204030204" pitchFamily="34" charset="0"/>
              </a:rPr>
              <a:t>Nearest Neighbors.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sz="2200" spc="-20" dirty="0">
                <a:latin typeface="Calibri" panose="020F0502020204030204" pitchFamily="34" charset="0"/>
                <a:cs typeface="Calibri" panose="020F0502020204030204" pitchFamily="34" charset="0"/>
              </a:rPr>
              <a:t>produced </a:t>
            </a:r>
            <a:r>
              <a:rPr sz="2200" spc="-15" dirty="0">
                <a:latin typeface="Calibri" panose="020F0502020204030204" pitchFamily="34" charset="0"/>
                <a:cs typeface="Calibri" panose="020F0502020204030204" pitchFamily="34" charset="0"/>
              </a:rPr>
              <a:t>similar </a:t>
            </a:r>
            <a:r>
              <a:rPr sz="2200" spc="-20" dirty="0">
                <a:latin typeface="Calibri" panose="020F0502020204030204" pitchFamily="34" charset="0"/>
                <a:cs typeface="Calibri" panose="020F0502020204030204" pitchFamily="34" charset="0"/>
              </a:rPr>
              <a:t>results 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sz="2200" spc="-25" dirty="0">
                <a:latin typeface="Calibri" panose="020F0502020204030204" pitchFamily="34" charset="0"/>
                <a:cs typeface="Calibri" panose="020F0502020204030204" pitchFamily="34" charset="0"/>
              </a:rPr>
              <a:t>accuracy </a:t>
            </a:r>
            <a:r>
              <a:rPr sz="2200" spc="-45" dirty="0">
                <a:latin typeface="Calibri" panose="020F0502020204030204" pitchFamily="34" charset="0"/>
                <a:cs typeface="Calibri" panose="020F0502020204030204" pitchFamily="34" charset="0"/>
              </a:rPr>
              <a:t>rate 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about 83.33%. All models </a:t>
            </a:r>
            <a:r>
              <a:rPr sz="2200" spc="-20" dirty="0">
                <a:latin typeface="Calibri" panose="020F0502020204030204" pitchFamily="34" charset="0"/>
                <a:cs typeface="Calibri" panose="020F0502020204030204" pitchFamily="34" charset="0"/>
              </a:rPr>
              <a:t>over </a:t>
            </a:r>
            <a:r>
              <a:rPr sz="2200" spc="-25" dirty="0">
                <a:latin typeface="Calibri" panose="020F0502020204030204" pitchFamily="34" charset="0"/>
                <a:cs typeface="Calibri" panose="020F0502020204030204" pitchFamily="34" charset="0"/>
              </a:rPr>
              <a:t>predicted </a:t>
            </a:r>
            <a:r>
              <a:rPr sz="2200" spc="-20" dirty="0">
                <a:latin typeface="Calibri" panose="020F0502020204030204" pitchFamily="34" charset="0"/>
                <a:cs typeface="Calibri" panose="020F0502020204030204" pitchFamily="34" charset="0"/>
              </a:rPr>
              <a:t>successful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landings. </a:t>
            </a:r>
            <a:r>
              <a:rPr sz="2200" spc="-20" dirty="0">
                <a:latin typeface="Calibri" panose="020F0502020204030204" pitchFamily="34" charset="0"/>
                <a:cs typeface="Calibri" panose="020F0502020204030204" pitchFamily="34" charset="0"/>
              </a:rPr>
              <a:t>More  </a:t>
            </a:r>
            <a:r>
              <a:rPr sz="2200" spc="-35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sz="2200" spc="-15" dirty="0">
                <a:latin typeface="Calibri" panose="020F0502020204030204" pitchFamily="34" charset="0"/>
                <a:cs typeface="Calibri" panose="020F0502020204030204" pitchFamily="34" charset="0"/>
              </a:rPr>
              <a:t>needed </a:t>
            </a:r>
            <a:r>
              <a:rPr sz="2200" spc="-35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sz="2200" spc="-40" dirty="0">
                <a:latin typeface="Calibri" panose="020F0502020204030204" pitchFamily="34" charset="0"/>
                <a:cs typeface="Calibri" panose="020F0502020204030204" pitchFamily="34" charset="0"/>
              </a:rPr>
              <a:t>better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sz="2200" spc="-20" dirty="0">
                <a:latin typeface="Calibri" panose="020F0502020204030204" pitchFamily="34" charset="0"/>
                <a:cs typeface="Calibri" panose="020F0502020204030204" pitchFamily="34" charset="0"/>
              </a:rPr>
              <a:t>determination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200" spc="20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0" dirty="0">
                <a:latin typeface="Calibri" panose="020F0502020204030204" pitchFamily="34" charset="0"/>
                <a:cs typeface="Calibri" panose="020F0502020204030204" pitchFamily="34" charset="0"/>
              </a:rPr>
              <a:t>accuracy.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>
                <a:latin typeface="Bahnschrift" panose="020B0502040204020203" pitchFamily="34" charset="0"/>
              </a:rPr>
              <a:t>Successful </a:t>
            </a:r>
            <a:r>
              <a:rPr sz="4300" spc="-300" dirty="0">
                <a:latin typeface="Bahnschrift" panose="020B0502040204020203" pitchFamily="34" charset="0"/>
              </a:rPr>
              <a:t>Drone </a:t>
            </a:r>
            <a:r>
              <a:rPr sz="4300" spc="-375" dirty="0">
                <a:latin typeface="Bahnschrift" panose="020B0502040204020203" pitchFamily="34" charset="0"/>
              </a:rPr>
              <a:t>Ship </a:t>
            </a:r>
            <a:r>
              <a:rPr sz="4300" spc="-340" dirty="0">
                <a:latin typeface="Bahnschrift" panose="020B0502040204020203" pitchFamily="34" charset="0"/>
              </a:rPr>
              <a:t>Landing </a:t>
            </a:r>
            <a:r>
              <a:rPr sz="4300" spc="-75" dirty="0">
                <a:latin typeface="Bahnschrift" panose="020B0502040204020203" pitchFamily="34" charset="0"/>
              </a:rPr>
              <a:t>with</a:t>
            </a:r>
            <a:r>
              <a:rPr sz="4300" spc="-600" dirty="0">
                <a:latin typeface="Bahnschrift" panose="020B0502040204020203" pitchFamily="34" charset="0"/>
              </a:rPr>
              <a:t> </a:t>
            </a:r>
            <a:r>
              <a:rPr sz="4300" spc="-385" dirty="0">
                <a:latin typeface="Bahnschrift" panose="020B0502040204020203" pitchFamily="34" charset="0"/>
              </a:rPr>
              <a:t>Payload  </a:t>
            </a:r>
            <a:r>
              <a:rPr sz="4300" spc="-290" dirty="0">
                <a:latin typeface="Bahnschrift" panose="020B0502040204020203" pitchFamily="34" charset="0"/>
              </a:rPr>
              <a:t>Between </a:t>
            </a:r>
            <a:r>
              <a:rPr sz="4300" spc="-285" dirty="0">
                <a:latin typeface="Bahnschrift" panose="020B0502040204020203" pitchFamily="34" charset="0"/>
              </a:rPr>
              <a:t>4000 and</a:t>
            </a:r>
            <a:r>
              <a:rPr sz="4300" spc="-705" dirty="0">
                <a:latin typeface="Bahnschrift" panose="020B0502040204020203" pitchFamily="34" charset="0"/>
              </a:rPr>
              <a:t> </a:t>
            </a:r>
            <a:r>
              <a:rPr sz="4300" spc="-285" dirty="0">
                <a:latin typeface="Bahnschrift" panose="020B0502040204020203" pitchFamily="34" charset="0"/>
              </a:rPr>
              <a:t>6000</a:t>
            </a:r>
            <a:endParaRPr sz="4300" dirty="0">
              <a:latin typeface="Bahnschrift" panose="020B0502040204020203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>
                <a:latin typeface="Bahnschrift" panose="020B0502040204020203" pitchFamily="34" charset="0"/>
              </a:rPr>
              <a:t>Total </a:t>
            </a:r>
            <a:r>
              <a:rPr spc="-285" dirty="0">
                <a:latin typeface="Bahnschrift" panose="020B0502040204020203" pitchFamily="34" charset="0"/>
              </a:rPr>
              <a:t>Number </a:t>
            </a:r>
            <a:r>
              <a:rPr spc="-75" dirty="0">
                <a:latin typeface="Bahnschrift" panose="020B0502040204020203" pitchFamily="34" charset="0"/>
              </a:rPr>
              <a:t>of </a:t>
            </a:r>
            <a:r>
              <a:rPr spc="-540" dirty="0">
                <a:latin typeface="Bahnschrift" panose="020B0502040204020203" pitchFamily="34" charset="0"/>
              </a:rPr>
              <a:t>Each </a:t>
            </a:r>
            <a:r>
              <a:rPr spc="-275" dirty="0">
                <a:latin typeface="Bahnschrift" panose="020B0502040204020203" pitchFamily="34" charset="0"/>
              </a:rPr>
              <a:t>Mission</a:t>
            </a:r>
            <a:r>
              <a:rPr spc="-894" dirty="0">
                <a:latin typeface="Bahnschrift" panose="020B0502040204020203" pitchFamily="34" charset="0"/>
              </a:rPr>
              <a:t> </a:t>
            </a:r>
            <a:r>
              <a:rPr spc="-320" dirty="0">
                <a:latin typeface="Bahnschrift" panose="020B0502040204020203" pitchFamily="34" charset="0"/>
              </a:rPr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4" y="823721"/>
            <a:ext cx="1013236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>
                <a:latin typeface="Bahnschrift" panose="020B0502040204020203" pitchFamily="34" charset="0"/>
              </a:rPr>
              <a:t>Boosters </a:t>
            </a:r>
            <a:r>
              <a:rPr spc="-105" dirty="0">
                <a:latin typeface="Bahnschrift" panose="020B0502040204020203" pitchFamily="34" charset="0"/>
              </a:rPr>
              <a:t>that </a:t>
            </a:r>
            <a:r>
              <a:rPr spc="-315" dirty="0">
                <a:latin typeface="Bahnschrift" panose="020B0502040204020203" pitchFamily="34" charset="0"/>
              </a:rPr>
              <a:t>Carried </a:t>
            </a:r>
            <a:r>
              <a:rPr spc="-285" dirty="0">
                <a:latin typeface="Bahnschrift" panose="020B0502040204020203" pitchFamily="34" charset="0"/>
              </a:rPr>
              <a:t>Maximum</a:t>
            </a:r>
            <a:r>
              <a:rPr spc="-919" dirty="0">
                <a:latin typeface="Bahnschrift" panose="020B0502040204020203" pitchFamily="34" charset="0"/>
              </a:rPr>
              <a:t> </a:t>
            </a:r>
            <a:r>
              <a:rPr spc="-434" dirty="0">
                <a:latin typeface="Bahnschrift" panose="020B0502040204020203" pitchFamily="34" charset="0"/>
              </a:rPr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>
                <a:latin typeface="Bahnschrift" panose="020B0502040204020203" pitchFamily="34" charset="0"/>
              </a:rPr>
              <a:t>2015 </a:t>
            </a:r>
            <a:r>
              <a:rPr spc="-370" dirty="0">
                <a:latin typeface="Bahnschrift" panose="020B0502040204020203" pitchFamily="34" charset="0"/>
              </a:rPr>
              <a:t>Failed </a:t>
            </a:r>
            <a:r>
              <a:rPr spc="-320" dirty="0">
                <a:latin typeface="Bahnschrift" panose="020B0502040204020203" pitchFamily="34" charset="0"/>
              </a:rPr>
              <a:t>Drone </a:t>
            </a:r>
            <a:r>
              <a:rPr spc="-409" dirty="0">
                <a:latin typeface="Bahnschrift" panose="020B0502040204020203" pitchFamily="34" charset="0"/>
              </a:rPr>
              <a:t>Ship </a:t>
            </a:r>
            <a:r>
              <a:rPr spc="-370" dirty="0">
                <a:latin typeface="Bahnschrift" panose="020B0502040204020203" pitchFamily="34" charset="0"/>
              </a:rPr>
              <a:t>Landing</a:t>
            </a:r>
            <a:r>
              <a:rPr spc="-695" dirty="0">
                <a:latin typeface="Bahnschrift" panose="020B0502040204020203" pitchFamily="34" charset="0"/>
              </a:rPr>
              <a:t> </a:t>
            </a:r>
            <a:r>
              <a:rPr spc="-455" dirty="0">
                <a:latin typeface="Bahnschrift" panose="020B0502040204020203" pitchFamily="34" charset="0"/>
              </a:rPr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>
                <a:latin typeface="Bahnschrift" panose="020B0502040204020203" pitchFamily="34" charset="0"/>
              </a:rPr>
              <a:t>Ranking </a:t>
            </a:r>
            <a:r>
              <a:rPr sz="4300" spc="-335" dirty="0">
                <a:latin typeface="Bahnschrift" panose="020B0502040204020203" pitchFamily="34" charset="0"/>
              </a:rPr>
              <a:t>Counts </a:t>
            </a:r>
            <a:r>
              <a:rPr sz="4300" spc="-75" dirty="0">
                <a:latin typeface="Bahnschrift" panose="020B0502040204020203" pitchFamily="34" charset="0"/>
              </a:rPr>
              <a:t>of </a:t>
            </a:r>
            <a:r>
              <a:rPr sz="4300" spc="-390" dirty="0">
                <a:latin typeface="Bahnschrift" panose="020B0502040204020203" pitchFamily="34" charset="0"/>
              </a:rPr>
              <a:t>Successful</a:t>
            </a:r>
            <a:r>
              <a:rPr sz="4300" spc="-844" dirty="0">
                <a:latin typeface="Bahnschrift" panose="020B0502040204020203" pitchFamily="34" charset="0"/>
              </a:rPr>
              <a:t> </a:t>
            </a:r>
            <a:r>
              <a:rPr sz="4300" spc="-370" dirty="0">
                <a:latin typeface="Bahnschrift" panose="020B0502040204020203" pitchFamily="34" charset="0"/>
              </a:rPr>
              <a:t>Landings  </a:t>
            </a:r>
            <a:r>
              <a:rPr sz="4300" spc="-290" dirty="0">
                <a:latin typeface="Bahnschrift" panose="020B0502040204020203" pitchFamily="34" charset="0"/>
              </a:rPr>
              <a:t>Between </a:t>
            </a:r>
            <a:r>
              <a:rPr sz="4300" spc="-280" dirty="0">
                <a:latin typeface="Bahnschrift" panose="020B0502040204020203" pitchFamily="34" charset="0"/>
              </a:rPr>
              <a:t>2010-06-04 </a:t>
            </a:r>
            <a:r>
              <a:rPr sz="4300" spc="-285" dirty="0">
                <a:latin typeface="Bahnschrift" panose="020B0502040204020203" pitchFamily="34" charset="0"/>
              </a:rPr>
              <a:t>and</a:t>
            </a:r>
            <a:r>
              <a:rPr sz="4300" spc="-745" dirty="0">
                <a:latin typeface="Bahnschrift" panose="020B0502040204020203" pitchFamily="34" charset="0"/>
              </a:rPr>
              <a:t> </a:t>
            </a:r>
            <a:r>
              <a:rPr sz="4300" spc="-295" dirty="0">
                <a:latin typeface="Bahnschrift" panose="020B0502040204020203" pitchFamily="34" charset="0"/>
              </a:rPr>
              <a:t>2017-03-20</a:t>
            </a:r>
            <a:endParaRPr sz="4300" dirty="0">
              <a:latin typeface="Bahnschrift" panose="020B0502040204020203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  <a:latin typeface="Bahnschrift" panose="020B0502040204020203" pitchFamily="34" charset="0"/>
              </a:rPr>
              <a:t>Interactive </a:t>
            </a:r>
            <a:r>
              <a:rPr sz="8000" spc="-320" dirty="0">
                <a:solidFill>
                  <a:srgbClr val="242424"/>
                </a:solidFill>
                <a:latin typeface="Bahnschrift" panose="020B0502040204020203" pitchFamily="34" charset="0"/>
              </a:rPr>
              <a:t>Map</a:t>
            </a:r>
            <a:r>
              <a:rPr sz="8000" spc="-1010" dirty="0">
                <a:solidFill>
                  <a:srgbClr val="242424"/>
                </a:solidFill>
                <a:latin typeface="Bahnschrift" panose="020B0502040204020203" pitchFamily="34" charset="0"/>
              </a:rPr>
              <a:t> </a:t>
            </a:r>
            <a:r>
              <a:rPr sz="8000" spc="-50" dirty="0">
                <a:solidFill>
                  <a:srgbClr val="242424"/>
                </a:solidFill>
                <a:latin typeface="Bahnschrift" panose="020B0502040204020203" pitchFamily="34" charset="0"/>
              </a:rPr>
              <a:t>with  </a:t>
            </a:r>
            <a:r>
              <a:rPr sz="8000" spc="-405" dirty="0">
                <a:solidFill>
                  <a:srgbClr val="242424"/>
                </a:solidFill>
                <a:latin typeface="Bahnschrift" panose="020B0502040204020203" pitchFamily="34" charset="0"/>
              </a:rPr>
              <a:t>Folium</a:t>
            </a:r>
            <a:endParaRPr sz="8000" dirty="0">
              <a:latin typeface="Bahnschrift" panose="020B0502040204020203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  <a:latin typeface="Bahnschrift" panose="020B0502040204020203" pitchFamily="34" charset="0"/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  <a:latin typeface="Bahnschrift" panose="020B0502040204020203" pitchFamily="34" charset="0"/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  <a:latin typeface="Bahnschrift" panose="020B0502040204020203" pitchFamily="34" charset="0"/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  <a:latin typeface="Bahnschrift" panose="020B0502040204020203" pitchFamily="34" charset="0"/>
              </a:rPr>
              <a:t>Locations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  <a:latin typeface="Bahnschrift" panose="020B0502040204020203" pitchFamily="34" charset="0"/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  <a:latin typeface="Bahnschrift" panose="020B0502040204020203" pitchFamily="34" charset="0"/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  <a:latin typeface="Bahnschrift" panose="020B0502040204020203" pitchFamily="34" charset="0"/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  <a:latin typeface="Bahnschrift" panose="020B0502040204020203" pitchFamily="34" charset="0"/>
              </a:rPr>
              <a:t>Markers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  <a:latin typeface="Bahnschrift" panose="020B0502040204020203" pitchFamily="34" charset="0"/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  <a:latin typeface="Bahnschrift" panose="020B0502040204020203" pitchFamily="34" charset="0"/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  <a:latin typeface="Bahnschrift" panose="020B0502040204020203" pitchFamily="34" charset="0"/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  <a:latin typeface="Bahnschrift" panose="020B0502040204020203" pitchFamily="34" charset="0"/>
              </a:rPr>
              <a:t>Proximities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  <a:latin typeface="Bahnschrift" panose="020B0502040204020203" pitchFamily="34" charset="0"/>
              </a:rPr>
              <a:t>Build </a:t>
            </a:r>
            <a:r>
              <a:rPr sz="8000" spc="-685" dirty="0">
                <a:solidFill>
                  <a:srgbClr val="242424"/>
                </a:solidFill>
                <a:latin typeface="Bahnschrift" panose="020B0502040204020203" pitchFamily="34" charset="0"/>
              </a:rPr>
              <a:t>a </a:t>
            </a:r>
            <a:r>
              <a:rPr sz="8000" spc="-530" dirty="0">
                <a:solidFill>
                  <a:srgbClr val="242424"/>
                </a:solidFill>
                <a:latin typeface="Bahnschrift" panose="020B0502040204020203" pitchFamily="34" charset="0"/>
              </a:rPr>
              <a:t>Dashboard</a:t>
            </a:r>
            <a:r>
              <a:rPr sz="8000" spc="-700" dirty="0">
                <a:solidFill>
                  <a:srgbClr val="242424"/>
                </a:solidFill>
                <a:latin typeface="Bahnschrift" panose="020B0502040204020203" pitchFamily="34" charset="0"/>
              </a:rPr>
              <a:t> </a:t>
            </a:r>
            <a:r>
              <a:rPr sz="8000" spc="-50" dirty="0">
                <a:solidFill>
                  <a:srgbClr val="242424"/>
                </a:solidFill>
                <a:latin typeface="Bahnschrift" panose="020B0502040204020203" pitchFamily="34" charset="0"/>
              </a:rPr>
              <a:t>with  </a:t>
            </a:r>
            <a:r>
              <a:rPr sz="8000" spc="-315" dirty="0">
                <a:solidFill>
                  <a:srgbClr val="242424"/>
                </a:solidFill>
                <a:latin typeface="Bahnschrift" panose="020B0502040204020203" pitchFamily="34" charset="0"/>
              </a:rPr>
              <a:t>Plotly</a:t>
            </a:r>
            <a:r>
              <a:rPr sz="8000" spc="-580" dirty="0">
                <a:solidFill>
                  <a:srgbClr val="242424"/>
                </a:solidFill>
                <a:latin typeface="Bahnschrift" panose="020B0502040204020203" pitchFamily="34" charset="0"/>
              </a:rPr>
              <a:t> </a:t>
            </a:r>
            <a:r>
              <a:rPr sz="8000" spc="-730" dirty="0">
                <a:solidFill>
                  <a:srgbClr val="242424"/>
                </a:solidFill>
                <a:latin typeface="Bahnschrift" panose="020B0502040204020203" pitchFamily="34" charset="0"/>
              </a:rPr>
              <a:t>Dash</a:t>
            </a:r>
            <a:endParaRPr sz="8000" dirty="0">
              <a:latin typeface="Bahnschrift" panose="020B0502040204020203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35179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>
                <a:latin typeface="Bahnschrift" panose="020B0502040204020203" pitchFamily="34" charset="0"/>
              </a:rPr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uFill>
                  <a:solidFill>
                    <a:srgbClr val="BB562C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Background:</a:t>
            </a:r>
            <a:endParaRPr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latin typeface="Calibri" panose="020F0502020204030204" pitchFamily="34" charset="0"/>
                <a:cs typeface="Calibri" panose="020F0502020204030204" pitchFamily="34" charset="0"/>
              </a:rPr>
              <a:t>Commercial </a:t>
            </a:r>
            <a:r>
              <a:rPr sz="2200" spc="-10" dirty="0">
                <a:latin typeface="Calibri" panose="020F0502020204030204" pitchFamily="34" charset="0"/>
                <a:cs typeface="Calibri" panose="020F0502020204030204" pitchFamily="34" charset="0"/>
              </a:rPr>
              <a:t>Space </a:t>
            </a:r>
            <a:r>
              <a:rPr sz="2200" spc="-25" dirty="0">
                <a:latin typeface="Calibri" panose="020F0502020204030204" pitchFamily="34" charset="0"/>
                <a:cs typeface="Calibri" panose="020F0502020204030204" pitchFamily="34" charset="0"/>
              </a:rPr>
              <a:t>Age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200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20" dirty="0">
                <a:latin typeface="Calibri" panose="020F0502020204030204" pitchFamily="34" charset="0"/>
                <a:cs typeface="Calibri" panose="020F0502020204030204" pitchFamily="34" charset="0"/>
              </a:rPr>
              <a:t>Here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latin typeface="Calibri" panose="020F0502020204030204" pitchFamily="34" charset="0"/>
                <a:cs typeface="Calibri" panose="020F0502020204030204" pitchFamily="34" charset="0"/>
              </a:rPr>
              <a:t>Space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sz="2200" spc="-15" dirty="0">
                <a:latin typeface="Calibri" panose="020F0502020204030204" pitchFamily="34" charset="0"/>
                <a:cs typeface="Calibri" panose="020F0502020204030204" pitchFamily="34" charset="0"/>
              </a:rPr>
              <a:t>has </a:t>
            </a:r>
            <a:r>
              <a:rPr sz="2200" spc="-20" dirty="0">
                <a:latin typeface="Calibri" panose="020F0502020204030204" pitchFamily="34" charset="0"/>
                <a:cs typeface="Calibri" panose="020F0502020204030204" pitchFamily="34" charset="0"/>
              </a:rPr>
              <a:t>best pricing </a:t>
            </a:r>
            <a:r>
              <a:rPr sz="2200" spc="-15" dirty="0">
                <a:latin typeface="Calibri" panose="020F0502020204030204" pitchFamily="34" charset="0"/>
                <a:cs typeface="Calibri" panose="020F0502020204030204" pitchFamily="34" charset="0"/>
              </a:rPr>
              <a:t>($62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million </a:t>
            </a:r>
            <a:r>
              <a:rPr sz="2200" spc="-15" dirty="0">
                <a:latin typeface="Calibri" panose="020F0502020204030204" pitchFamily="34" charset="0"/>
                <a:cs typeface="Calibri" panose="020F0502020204030204" pitchFamily="34" charset="0"/>
              </a:rPr>
              <a:t>vs.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$165 million</a:t>
            </a:r>
            <a:r>
              <a:rPr sz="220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USD)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latin typeface="Calibri" panose="020F0502020204030204" pitchFamily="34" charset="0"/>
                <a:cs typeface="Calibri" panose="020F0502020204030204" pitchFamily="34" charset="0"/>
              </a:rPr>
              <a:t>Largely </a:t>
            </a:r>
            <a:r>
              <a:rPr sz="2200" spc="-15" dirty="0">
                <a:latin typeface="Calibri" panose="020F0502020204030204" pitchFamily="34" charset="0"/>
                <a:cs typeface="Calibri" panose="020F0502020204030204" pitchFamily="34" charset="0"/>
              </a:rPr>
              <a:t>due </a:t>
            </a:r>
            <a:r>
              <a:rPr sz="2200" spc="-3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ability </a:t>
            </a:r>
            <a:r>
              <a:rPr sz="2200" spc="-30" dirty="0">
                <a:latin typeface="Calibri" panose="020F0502020204030204" pitchFamily="34" charset="0"/>
                <a:cs typeface="Calibri" panose="020F0502020204030204" pitchFamily="34" charset="0"/>
              </a:rPr>
              <a:t>to recover </a:t>
            </a:r>
            <a:r>
              <a:rPr sz="2200" spc="-15" dirty="0">
                <a:latin typeface="Calibri" panose="020F0502020204030204" pitchFamily="34" charset="0"/>
                <a:cs typeface="Calibri" panose="020F0502020204030204" pitchFamily="34" charset="0"/>
              </a:rPr>
              <a:t>part 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z="2200" spc="-45" dirty="0">
                <a:latin typeface="Calibri" panose="020F0502020204030204" pitchFamily="34" charset="0"/>
                <a:cs typeface="Calibri" panose="020F0502020204030204" pitchFamily="34" charset="0"/>
              </a:rPr>
              <a:t>rocket </a:t>
            </a:r>
            <a:r>
              <a:rPr sz="2200" spc="-25" dirty="0">
                <a:latin typeface="Calibri" panose="020F0502020204030204" pitchFamily="34" charset="0"/>
                <a:cs typeface="Calibri" panose="020F0502020204030204" pitchFamily="34" charset="0"/>
              </a:rPr>
              <a:t>(Stage</a:t>
            </a:r>
            <a:r>
              <a:rPr sz="2200" spc="1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1)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latin typeface="Calibri" panose="020F0502020204030204" pitchFamily="34" charset="0"/>
                <a:cs typeface="Calibri" panose="020F0502020204030204" pitchFamily="34" charset="0"/>
              </a:rPr>
              <a:t>Space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Y </a:t>
            </a:r>
            <a:r>
              <a:rPr sz="2200" spc="-25" dirty="0">
                <a:latin typeface="Calibri" panose="020F0502020204030204" pitchFamily="34" charset="0"/>
                <a:cs typeface="Calibri" panose="020F0502020204030204" pitchFamily="34" charset="0"/>
              </a:rPr>
              <a:t>wants </a:t>
            </a:r>
            <a:r>
              <a:rPr sz="2200" spc="-3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2200" spc="-25" dirty="0">
                <a:latin typeface="Calibri" panose="020F0502020204030204" pitchFamily="34" charset="0"/>
                <a:cs typeface="Calibri" panose="020F0502020204030204" pitchFamily="34" charset="0"/>
              </a:rPr>
              <a:t>compete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sz="2200" spc="-10" dirty="0">
                <a:latin typeface="Calibri" panose="020F0502020204030204" pitchFamily="34" charset="0"/>
                <a:cs typeface="Calibri" panose="020F0502020204030204" pitchFamily="34" charset="0"/>
              </a:rPr>
              <a:t>Space</a:t>
            </a:r>
            <a:r>
              <a:rPr sz="2200" spc="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4780" algn="ctr">
              <a:lnSpc>
                <a:spcPct val="100000"/>
              </a:lnSpc>
            </a:pPr>
            <a:r>
              <a:rPr sz="3000" u="sng" spc="-20" dirty="0">
                <a:uFill>
                  <a:solidFill>
                    <a:srgbClr val="BB562C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Problem:</a:t>
            </a:r>
            <a:endParaRPr sz="30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 panose="020F0502020204030204" pitchFamily="34" charset="0"/>
                <a:cs typeface="Calibri" panose="020F0502020204030204" pitchFamily="34" charset="0"/>
              </a:rPr>
              <a:t>Space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Y </a:t>
            </a:r>
            <a:r>
              <a:rPr sz="2200" spc="-25" dirty="0">
                <a:latin typeface="Calibri" panose="020F0502020204030204" pitchFamily="34" charset="0"/>
                <a:cs typeface="Calibri" panose="020F0502020204030204" pitchFamily="34" charset="0"/>
              </a:rPr>
              <a:t>tasks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us </a:t>
            </a:r>
            <a:r>
              <a:rPr sz="2200" spc="-3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2200" spc="-25" dirty="0">
                <a:latin typeface="Calibri" panose="020F0502020204030204" pitchFamily="34" charset="0"/>
                <a:cs typeface="Calibri" panose="020F0502020204030204" pitchFamily="34" charset="0"/>
              </a:rPr>
              <a:t>train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a machine learning model </a:t>
            </a:r>
            <a:r>
              <a:rPr sz="2200" spc="-60" dirty="0">
                <a:latin typeface="Calibri" panose="020F0502020204030204" pitchFamily="34" charset="0"/>
                <a:cs typeface="Calibri" panose="020F0502020204030204" pitchFamily="34" charset="0"/>
              </a:rPr>
              <a:t>to  </a:t>
            </a:r>
            <a:r>
              <a:rPr sz="2200" spc="-20" dirty="0">
                <a:latin typeface="Calibri" panose="020F0502020204030204" pitchFamily="34" charset="0"/>
                <a:cs typeface="Calibri" panose="020F0502020204030204" pitchFamily="34" charset="0"/>
              </a:rPr>
              <a:t>predict successful </a:t>
            </a:r>
            <a:r>
              <a:rPr sz="2200" spc="-25" dirty="0">
                <a:latin typeface="Calibri" panose="020F0502020204030204" pitchFamily="34" charset="0"/>
                <a:cs typeface="Calibri" panose="020F0502020204030204" pitchFamily="34" charset="0"/>
              </a:rPr>
              <a:t>Stage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200" spc="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25" dirty="0">
                <a:latin typeface="Calibri" panose="020F0502020204030204" pitchFamily="34" charset="0"/>
                <a:cs typeface="Calibri" panose="020F0502020204030204" pitchFamily="34" charset="0"/>
              </a:rPr>
              <a:t>recovery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  <a:latin typeface="Bahnschrift" panose="020B0502040204020203" pitchFamily="34" charset="0"/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  <a:latin typeface="Bahnschrift" panose="020B0502040204020203" pitchFamily="34" charset="0"/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  <a:latin typeface="Bahnschrift" panose="020B0502040204020203" pitchFamily="34" charset="0"/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  <a:latin typeface="Bahnschrift" panose="020B0502040204020203" pitchFamily="34" charset="0"/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  <a:latin typeface="Bahnschrift" panose="020B0502040204020203" pitchFamily="34" charset="0"/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  <a:latin typeface="Bahnschrift" panose="020B0502040204020203" pitchFamily="34" charset="0"/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  <a:latin typeface="Bahnschrift" panose="020B0502040204020203" pitchFamily="34" charset="0"/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  <a:latin typeface="Bahnschrift" panose="020B0502040204020203" pitchFamily="34" charset="0"/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  <a:latin typeface="Bahnschrift" panose="020B0502040204020203" pitchFamily="34" charset="0"/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  <a:latin typeface="Bahnschrift" panose="020B0502040204020203" pitchFamily="34" charset="0"/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  <a:latin typeface="Bahnschrift" panose="020B0502040204020203" pitchFamily="34" charset="0"/>
              </a:rPr>
              <a:t>Site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>
                <a:latin typeface="Bahnschrift" panose="020B0502040204020203" pitchFamily="34" charset="0"/>
              </a:rPr>
              <a:t>Payload </a:t>
            </a:r>
            <a:r>
              <a:rPr spc="-390" dirty="0">
                <a:latin typeface="Bahnschrift" panose="020B0502040204020203" pitchFamily="34" charset="0"/>
              </a:rPr>
              <a:t>Mass </a:t>
            </a:r>
            <a:r>
              <a:rPr spc="-365" dirty="0">
                <a:latin typeface="Bahnschrift" panose="020B0502040204020203" pitchFamily="34" charset="0"/>
              </a:rPr>
              <a:t>vs. </a:t>
            </a:r>
            <a:r>
              <a:rPr spc="-520" dirty="0">
                <a:latin typeface="Bahnschrift" panose="020B0502040204020203" pitchFamily="34" charset="0"/>
              </a:rPr>
              <a:t>Success </a:t>
            </a:r>
            <a:r>
              <a:rPr spc="-365" dirty="0">
                <a:latin typeface="Bahnschrift" panose="020B0502040204020203" pitchFamily="34" charset="0"/>
              </a:rPr>
              <a:t>vs. </a:t>
            </a:r>
            <a:r>
              <a:rPr spc="-270" dirty="0">
                <a:latin typeface="Bahnschrift" panose="020B0502040204020203" pitchFamily="34" charset="0"/>
              </a:rPr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  <a:latin typeface="Bahnschrift" panose="020B0502040204020203" pitchFamily="34" charset="0"/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  <a:latin typeface="Bahnschrift" panose="020B0502040204020203" pitchFamily="34" charset="0"/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  <a:latin typeface="Bahnschrift" panose="020B0502040204020203" pitchFamily="34" charset="0"/>
              </a:rPr>
              <a:t>Category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>
                <a:latin typeface="Bahnschrift" panose="020B0502040204020203" pitchFamily="34" charset="0"/>
              </a:rPr>
              <a:t>Predictive</a:t>
            </a:r>
            <a:r>
              <a:rPr spc="-750" dirty="0">
                <a:latin typeface="Bahnschrift" panose="020B0502040204020203" pitchFamily="34" charset="0"/>
              </a:rPr>
              <a:t> </a:t>
            </a:r>
            <a:r>
              <a:rPr spc="-570" dirty="0">
                <a:latin typeface="Bahnschrift" panose="020B0502040204020203" pitchFamily="34" charset="0"/>
              </a:rPr>
              <a:t>Analysis  </a:t>
            </a:r>
            <a:r>
              <a:rPr spc="-425" dirty="0">
                <a:latin typeface="Bahnschrift" panose="020B0502040204020203" pitchFamily="34" charset="0"/>
              </a:rPr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latin typeface="Arial"/>
                <a:cs typeface="Arial"/>
              </a:rPr>
              <a:t>GRIDSEARCHCV(CV=10)	</a:t>
            </a:r>
            <a:r>
              <a:rPr sz="2400" spc="-200" dirty="0">
                <a:latin typeface="Arial"/>
                <a:cs typeface="Arial"/>
              </a:rPr>
              <a:t>ON	</a:t>
            </a:r>
            <a:r>
              <a:rPr sz="2400" spc="-160" dirty="0">
                <a:latin typeface="Arial"/>
                <a:cs typeface="Arial"/>
              </a:rPr>
              <a:t>LOGISTIC	</a:t>
            </a:r>
            <a:r>
              <a:rPr sz="2400" spc="-190" dirty="0">
                <a:latin typeface="Arial"/>
                <a:cs typeface="Arial"/>
              </a:rPr>
              <a:t>REGRESSION,	</a:t>
            </a:r>
            <a:r>
              <a:rPr sz="2400" spc="-95" dirty="0">
                <a:latin typeface="Arial"/>
                <a:cs typeface="Arial"/>
              </a:rPr>
              <a:t>SVM,	</a:t>
            </a:r>
            <a:r>
              <a:rPr sz="2400" spc="-150" dirty="0">
                <a:latin typeface="Arial"/>
                <a:cs typeface="Arial"/>
              </a:rPr>
              <a:t>DECISION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latin typeface="Arial"/>
                <a:cs typeface="Arial"/>
              </a:rPr>
              <a:t>TREE,	</a:t>
            </a:r>
            <a:r>
              <a:rPr sz="2400" spc="-155" dirty="0">
                <a:latin typeface="Arial"/>
                <a:cs typeface="Arial"/>
              </a:rPr>
              <a:t>AND	</a:t>
            </a:r>
            <a:r>
              <a:rPr sz="2400" spc="-180" dirty="0">
                <a:latin typeface="Arial"/>
                <a:cs typeface="Arial"/>
              </a:rPr>
              <a:t>KNN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8" y="262000"/>
            <a:ext cx="51485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chemeClr val="tx1"/>
                </a:solidFill>
                <a:latin typeface="Bahnschrift" panose="020B0502040204020203" pitchFamily="34" charset="0"/>
              </a:rPr>
              <a:t>Classification</a:t>
            </a:r>
            <a:r>
              <a:rPr sz="3600" spc="-34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sz="3600" spc="-280" dirty="0">
                <a:solidFill>
                  <a:schemeClr val="tx1"/>
                </a:solidFill>
                <a:latin typeface="Bahnschrift" panose="020B0502040204020203" pitchFamily="34" charset="0"/>
              </a:rPr>
              <a:t>Accuracy</a:t>
            </a:r>
            <a:endParaRPr sz="36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chemeClr val="tx1"/>
                </a:solidFill>
                <a:latin typeface="Bahnschrift" panose="020B0502040204020203" pitchFamily="34" charset="0"/>
              </a:rPr>
              <a:t>Confusion</a:t>
            </a:r>
            <a:r>
              <a:rPr sz="3600" spc="-33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sz="3600" spc="-114" dirty="0">
                <a:solidFill>
                  <a:schemeClr val="tx1"/>
                </a:solidFill>
                <a:latin typeface="Bahnschrift" panose="020B0502040204020203" pitchFamily="34" charset="0"/>
              </a:rPr>
              <a:t>Matrix</a:t>
            </a:r>
            <a:endParaRPr sz="36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>
                <a:latin typeface="Bahnschrift" panose="020B0502040204020203" pitchFamily="34" charset="0"/>
              </a:rPr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>
                <a:latin typeface="Bahnschrift" panose="020B0502040204020203" pitchFamily="34" charset="0"/>
              </a:rPr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9984232" cy="406457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endParaRPr lang="en-IN" sz="2000" u="heavy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IN" sz="1750" dirty="0">
                <a:latin typeface="Carlito"/>
                <a:cs typeface="Carlito"/>
                <a:hlinkClick r:id="rId2"/>
              </a:rPr>
              <a:t>https://github.com/Aneesh-Pal/Data-science-Capstone</a:t>
            </a:r>
            <a:endParaRPr lang="en-IN" sz="17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  <a:latin typeface="Bahnschrift" panose="020B0502040204020203" pitchFamily="34" charset="0"/>
              </a:rPr>
              <a:t>Methodology</a:t>
            </a: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56571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endParaRPr lang="en-IN" sz="2200" spc="-35" dirty="0">
              <a:solidFill>
                <a:srgbClr val="BB562C"/>
              </a:solidFill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484"/>
              </a:spcBef>
              <a:buFont typeface="Arial" panose="020B0604020202020204" pitchFamily="34" charset="0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sz="2200" spc="-20" dirty="0">
                <a:latin typeface="Calibri" panose="020F0502020204030204" pitchFamily="34" charset="0"/>
                <a:cs typeface="Calibri" panose="020F0502020204030204" pitchFamily="34" charset="0"/>
              </a:rPr>
              <a:t>collection</a:t>
            </a:r>
            <a:r>
              <a:rPr sz="22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methodology: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Combined </a:t>
            </a:r>
            <a:r>
              <a:rPr sz="1800" spc="-20" dirty="0">
                <a:latin typeface="Calibri" panose="020F0502020204030204" pitchFamily="34" charset="0"/>
                <a:cs typeface="Calibri" panose="020F0502020204030204" pitchFamily="34" charset="0"/>
              </a:rPr>
              <a:t>data from </a:t>
            </a: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SpaceX public 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API and </a:t>
            </a: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SpaceX Wikipedia</a:t>
            </a:r>
            <a:r>
              <a:rPr sz="18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libri" panose="020F0502020204030204" pitchFamily="34" charset="0"/>
                <a:cs typeface="Calibri" panose="020F0502020204030204" pitchFamily="34" charset="0"/>
              </a:rPr>
              <a:t>Perform </a:t>
            </a:r>
            <a:r>
              <a:rPr sz="2200" spc="-35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sz="2200" spc="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20" dirty="0">
                <a:latin typeface="Calibri" panose="020F0502020204030204" pitchFamily="34" charset="0"/>
                <a:cs typeface="Calibri" panose="020F0502020204030204" pitchFamily="34" charset="0"/>
              </a:rPr>
              <a:t>wrangling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Classifying true landings 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successful 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z="1800" spc="-10" dirty="0">
                <a:latin typeface="Calibri" panose="020F0502020204030204" pitchFamily="34" charset="0"/>
                <a:cs typeface="Calibri" panose="020F0502020204030204" pitchFamily="34" charset="0"/>
              </a:rPr>
              <a:t>unsuccessful</a:t>
            </a:r>
            <a:r>
              <a:rPr sz="1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otherwise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libri" panose="020F0502020204030204" pitchFamily="34" charset="0"/>
                <a:cs typeface="Calibri" panose="020F0502020204030204" pitchFamily="34" charset="0"/>
              </a:rPr>
              <a:t>Perform </a:t>
            </a:r>
            <a:r>
              <a:rPr sz="2200" spc="-25" dirty="0">
                <a:latin typeface="Calibri" panose="020F0502020204030204" pitchFamily="34" charset="0"/>
                <a:cs typeface="Calibri" panose="020F0502020204030204" pitchFamily="34" charset="0"/>
              </a:rPr>
              <a:t>exploratory </a:t>
            </a:r>
            <a:r>
              <a:rPr sz="2200" spc="-35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sz="2200" spc="-20" dirty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sz="2200" spc="-25" dirty="0">
                <a:latin typeface="Calibri" panose="020F0502020204030204" pitchFamily="34" charset="0"/>
                <a:cs typeface="Calibri" panose="020F0502020204030204" pitchFamily="34" charset="0"/>
              </a:rPr>
              <a:t>(EDA) </a:t>
            </a:r>
            <a:r>
              <a:rPr sz="2200" spc="-15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sz="2200" spc="-20" dirty="0">
                <a:latin typeface="Calibri" panose="020F0502020204030204" pitchFamily="34" charset="0"/>
                <a:cs typeface="Calibri" panose="020F0502020204030204" pitchFamily="34" charset="0"/>
              </a:rPr>
              <a:t>visualization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200" spc="1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15" dirty="0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libri" panose="020F0502020204030204" pitchFamily="34" charset="0"/>
                <a:cs typeface="Calibri" panose="020F0502020204030204" pitchFamily="34" charset="0"/>
              </a:rPr>
              <a:t>Perform </a:t>
            </a:r>
            <a:r>
              <a:rPr sz="2200" spc="-30" dirty="0">
                <a:latin typeface="Calibri" panose="020F0502020204030204" pitchFamily="34" charset="0"/>
                <a:cs typeface="Calibri" panose="020F0502020204030204" pitchFamily="34" charset="0"/>
              </a:rPr>
              <a:t>interactive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visual analytics </a:t>
            </a:r>
            <a:r>
              <a:rPr sz="2200" spc="-15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sz="2200" spc="-20" dirty="0">
                <a:latin typeface="Calibri" panose="020F0502020204030204" pitchFamily="34" charset="0"/>
                <a:cs typeface="Calibri" panose="020F0502020204030204" pitchFamily="34" charset="0"/>
              </a:rPr>
              <a:t>Folium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and Plotly</a:t>
            </a:r>
            <a:r>
              <a:rPr sz="22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Dash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libri" panose="020F0502020204030204" pitchFamily="34" charset="0"/>
                <a:cs typeface="Calibri" panose="020F0502020204030204" pitchFamily="34" charset="0"/>
              </a:rPr>
              <a:t>Perform </a:t>
            </a:r>
            <a:r>
              <a:rPr sz="2200" spc="-25" dirty="0">
                <a:latin typeface="Calibri" panose="020F0502020204030204" pitchFamily="34" charset="0"/>
                <a:cs typeface="Calibri" panose="020F0502020204030204" pitchFamily="34" charset="0"/>
              </a:rPr>
              <a:t>predictive </a:t>
            </a:r>
            <a:r>
              <a:rPr sz="2200" spc="-20" dirty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sz="2200" spc="-15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sz="2200" spc="-20" dirty="0"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sz="2200" spc="1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latin typeface="Calibri" panose="020F0502020204030204" pitchFamily="34" charset="0"/>
                <a:cs typeface="Calibri" panose="020F0502020204030204" pitchFamily="34" charset="0"/>
              </a:rPr>
              <a:t>Tuned 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models </a:t>
            </a: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sz="18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spc="-20" dirty="0">
                <a:latin typeface="Calibri" panose="020F0502020204030204" pitchFamily="34" charset="0"/>
                <a:cs typeface="Calibri" panose="020F0502020204030204" pitchFamily="34" charset="0"/>
              </a:rPr>
              <a:t>GridSearchCV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Bahnschrift" panose="020B0502040204020203" pitchFamily="34" charset="0"/>
                <a:cs typeface="Arial"/>
              </a:rPr>
              <a:t>Methodology</a:t>
            </a:r>
            <a:endParaRPr sz="8000" dirty="0"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latin typeface="Calibri" panose="020F0502020204030204" pitchFamily="34" charset="0"/>
                <a:cs typeface="Calibri" panose="020F0502020204030204" pitchFamily="34" charset="0"/>
              </a:rPr>
              <a:t>OVERVIEW </a:t>
            </a:r>
            <a:r>
              <a:rPr sz="2400" spc="-285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IN" sz="2400" spc="-28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285" dirty="0">
                <a:latin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lang="en-IN" sz="2400" spc="-28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34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IN" sz="2400" spc="-3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34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sz="2400" spc="-3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34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sz="2400" spc="-3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34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IN" sz="2400" spc="-3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140" dirty="0">
                <a:latin typeface="Calibri" panose="020F0502020204030204" pitchFamily="34" charset="0"/>
                <a:cs typeface="Calibri" panose="020F0502020204030204" pitchFamily="34" charset="0"/>
              </a:rPr>
              <a:t>COLLECTION, </a:t>
            </a:r>
            <a:r>
              <a:rPr sz="2400" spc="-95" dirty="0">
                <a:latin typeface="Calibri" panose="020F0502020204030204" pitchFamily="34" charset="0"/>
                <a:cs typeface="Calibri" panose="020F0502020204030204" pitchFamily="34" charset="0"/>
              </a:rPr>
              <a:t>WRANGLING,</a:t>
            </a:r>
            <a:r>
              <a:rPr sz="2400" spc="-1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105" dirty="0">
                <a:latin typeface="Calibri" panose="020F0502020204030204" pitchFamily="34" charset="0"/>
                <a:cs typeface="Calibri" panose="020F0502020204030204" pitchFamily="34" charset="0"/>
              </a:rPr>
              <a:t>VISUALIZATION,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latin typeface="Calibri" panose="020F0502020204030204" pitchFamily="34" charset="0"/>
                <a:cs typeface="Calibri" panose="020F0502020204030204" pitchFamily="34" charset="0"/>
              </a:rPr>
              <a:t>DASHBOARD,</a:t>
            </a:r>
            <a:r>
              <a:rPr lang="en-IN" sz="2400" spc="-165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sz="2400" spc="-155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IN" sz="2400" spc="-155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sz="2400" spc="-140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n-IN" sz="2400" spc="-14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sz="2400" spc="-150" dirty="0"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>
                <a:latin typeface="Bahnschrift" panose="020B0502040204020203" pitchFamily="34" charset="0"/>
              </a:rPr>
              <a:t>Data </a:t>
            </a:r>
            <a:r>
              <a:rPr spc="-235" dirty="0">
                <a:latin typeface="Bahnschrift" panose="020B0502040204020203" pitchFamily="34" charset="0"/>
              </a:rPr>
              <a:t>Collection</a:t>
            </a:r>
            <a:r>
              <a:rPr spc="-505" dirty="0">
                <a:latin typeface="Bahnschrift" panose="020B0502040204020203" pitchFamily="34" charset="0"/>
              </a:rPr>
              <a:t> </a:t>
            </a:r>
            <a:r>
              <a:rPr spc="-275" dirty="0">
                <a:latin typeface="Bahnschrift" panose="020B0502040204020203" pitchFamily="34" charset="0"/>
              </a:rPr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entry.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webscraping.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Columns: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GridFins,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Latitude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Columns: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  <a:solidFill>
            <a:schemeClr val="accent6">
              <a:lumMod val="7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–</a:t>
            </a:r>
            <a:endParaRPr sz="3600" dirty="0">
              <a:latin typeface="Bahnschrift" panose="020B0502040204020203" pitchFamily="34" charset="0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 err="1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Sp</a:t>
            </a:r>
            <a:r>
              <a:rPr lang="en-IN" sz="3600" spc="-42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a</a:t>
            </a:r>
            <a:r>
              <a:rPr sz="3600" spc="-425" dirty="0" err="1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ceX</a:t>
            </a:r>
            <a:r>
              <a:rPr sz="3600" spc="-38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API</a:t>
            </a:r>
            <a:endParaRPr sz="3600" dirty="0"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04801" y="5215508"/>
            <a:ext cx="3429000" cy="106567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dirty="0">
                <a:solidFill>
                  <a:schemeClr val="bg1"/>
                </a:solidFill>
                <a:latin typeface="Carlito"/>
                <a:cs typeface="Carlito"/>
                <a:hlinkClick r:id="rId23"/>
              </a:rPr>
              <a:t>https://github.com/Aneesh-Pal/Data-science-Capstone/blob/master/week%201%20-%20Introduction/Data%20Collection%20Api%20.ipynb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  <a:solidFill>
            <a:schemeClr val="accent6">
              <a:lumMod val="7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–</a:t>
            </a:r>
            <a:endParaRPr sz="3600" dirty="0">
              <a:latin typeface="Bahnschrift" panose="020B0502040204020203" pitchFamily="34" charset="0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Scraping</a:t>
            </a:r>
            <a:endParaRPr sz="3600" dirty="0">
              <a:latin typeface="Bahnschrift" panose="020B0502040204020203" pitchFamily="34" charset="0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dirty="0">
                <a:latin typeface="Carlito"/>
                <a:cs typeface="Carlito"/>
                <a:hlinkClick r:id="rId17" action="ppaction://hlinksldjump"/>
              </a:rPr>
              <a:t>https://github.com/Aneesh-Pal/Data-science-Capstone/blob/master/week%201%20-%20Introduction/Data%20Collection%20with%20Web%20Scraping.ipynb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</TotalTime>
  <Words>2921</Words>
  <Application>Microsoft Office PowerPoint</Application>
  <PresentationFormat>Widescreen</PresentationFormat>
  <Paragraphs>294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-apple-system</vt:lpstr>
      <vt:lpstr>Arial</vt:lpstr>
      <vt:lpstr>Bahnschrift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 D A with Data Visualization</vt:lpstr>
      <vt:lpstr>E D A with S Q 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ANEESH PAL</cp:lastModifiedBy>
  <cp:revision>3</cp:revision>
  <dcterms:created xsi:type="dcterms:W3CDTF">2021-08-26T16:53:12Z</dcterms:created>
  <dcterms:modified xsi:type="dcterms:W3CDTF">2022-03-19T15:14:57Z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