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ppt/media/image16.jpg" ContentType="image/jpg"/>
  <Override PartName="/ppt/media/image19.jpg" ContentType="image/jpg"/>
  <Override PartName="/ppt/media/image20.jpg" ContentType="image/jpg"/>
  <Override PartName="/ppt/media/image21.jpg" ContentType="image/jpg"/>
  <Override PartName="/ppt/media/image22.jpg" ContentType="image/jpg"/>
  <Override PartName="/ppt/media/image24.jpg" ContentType="image/jpg"/>
  <Override PartName="/ppt/media/image25.jpg" ContentType="image/jpg"/>
  <Override PartName="/ppt/media/image2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9" d="100"/>
          <a:sy n="89" d="100"/>
        </p:scale>
        <p:origin x="72"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FAFA-80A8-2140-0140-DC991ED76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BAC016-3CB7-C5BC-3245-95C6C4A45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52993-2ED8-1B4A-F8BA-ABEBEBB25B6F}"/>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1AE440B6-4980-A538-87AC-1060DFC5D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11C3B-655A-54A6-E815-E9CC160EF444}"/>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400392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E13C-714F-6BDA-ADA0-E5116555B0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B45368-B45E-5161-3029-80661A8A7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8D382-769D-FEEA-664C-58CB2A7890F9}"/>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96F184DF-250F-D6B9-5147-FCBADB072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121F4-D1B5-BDB2-7469-21B2063C2886}"/>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19925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9D0D4-5BFF-0EDD-FC5B-ADD2EDE5BC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C3387D-E565-40AE-B549-BD207E100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C989C-2ECD-AE32-EE77-018186DE63DB}"/>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6C21B759-0A52-66FD-4CFB-519D5AA34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696B7-0910-8DC4-CAEE-ED8A553BD91C}"/>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56977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7408-E736-8639-7771-00EF1501E8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78F89-01E6-0289-9EF4-1347DC33B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7E3EE-B895-DFB8-8620-D4B68B1E0C59}"/>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61A75F9B-5D21-7A87-8864-CD700865D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6B183-37EC-1C07-31F0-99CE9EBCCD75}"/>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353416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DCE0-1157-B73A-FB41-FA92792E8E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BC051-3034-13CE-56B8-725098910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85382-87B3-9B90-1927-175050666D38}"/>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5FE5A367-3DE6-56A7-CA45-759545017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CBE20-4063-6DF7-056C-9E2111CB3D29}"/>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286335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82AE-2937-CB38-68CB-79B872ADA7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9F8DB-E097-CF95-BD05-344E0E947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4CCEF9-E70D-1CDC-5B43-1B9F30A70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E91658-B2BB-34AD-F83C-0E1FEE014DD3}"/>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6" name="Footer Placeholder 5">
            <a:extLst>
              <a:ext uri="{FF2B5EF4-FFF2-40B4-BE49-F238E27FC236}">
                <a16:creationId xmlns:a16="http://schemas.microsoft.com/office/drawing/2014/main" id="{637C0B1E-314B-3CD2-6DA7-5BF918563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AFEDA3-D89D-A0D0-F7DF-385AF914DDF0}"/>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173989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60E7-13D6-BBCD-966F-AA7EC33740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1218BE-3AE3-C9D9-3D39-D1B2BB36A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FBC0C-6A85-D2B0-007A-BC27C4C6E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42B3-3A94-926F-2990-905E37A27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51F32-C15E-C8D8-6F4E-14FB2EE03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5C1B28-FA9E-4392-CF1F-688BF3875C3C}"/>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8" name="Footer Placeholder 7">
            <a:extLst>
              <a:ext uri="{FF2B5EF4-FFF2-40B4-BE49-F238E27FC236}">
                <a16:creationId xmlns:a16="http://schemas.microsoft.com/office/drawing/2014/main" id="{DB76CC00-ACB9-6B40-C239-937EAFC575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FC51F-4C7C-1074-D524-C0B92B620BF6}"/>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324861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EB64-7B0C-FEDF-2D1A-CEE9651CAF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09997A-F6CC-857D-E91A-4CB6D6E1BB6D}"/>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4" name="Footer Placeholder 3">
            <a:extLst>
              <a:ext uri="{FF2B5EF4-FFF2-40B4-BE49-F238E27FC236}">
                <a16:creationId xmlns:a16="http://schemas.microsoft.com/office/drawing/2014/main" id="{27DCE714-57CA-37DB-C68D-6344E8951F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E7554B-0A75-3D65-26B5-612F3FA7C768}"/>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75590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CF0CA-05F9-934D-C413-73E8D33D0A3D}"/>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3" name="Footer Placeholder 2">
            <a:extLst>
              <a:ext uri="{FF2B5EF4-FFF2-40B4-BE49-F238E27FC236}">
                <a16:creationId xmlns:a16="http://schemas.microsoft.com/office/drawing/2014/main" id="{12712788-7F36-7C5A-E63E-68DB9DF69E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CF8FF-0399-6B82-57F6-8545C406D0A5}"/>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335028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6F1A-B0B7-A4AD-DA42-DB4281D82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509FC2-3607-9D38-5263-D71AF4A33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8361B9-B6DF-32E0-DFFA-B80FC9A0D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8FC5E-6E8E-AC83-D55D-B3F13C5260FF}"/>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6" name="Footer Placeholder 5">
            <a:extLst>
              <a:ext uri="{FF2B5EF4-FFF2-40B4-BE49-F238E27FC236}">
                <a16:creationId xmlns:a16="http://schemas.microsoft.com/office/drawing/2014/main" id="{B81B7C0A-F473-E275-E048-6461B0FC0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13AB7-2DB0-3FF4-9E48-99017E399EC0}"/>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276848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95D7-E493-4D50-93A9-D275971E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EABE5-41CC-F0FB-221A-B928E3209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8B0766-2202-EA3F-27B0-98C51D4C8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1ADFC-F00D-7860-7E89-02CE1554A792}"/>
              </a:ext>
            </a:extLst>
          </p:cNvPr>
          <p:cNvSpPr>
            <a:spLocks noGrp="1"/>
          </p:cNvSpPr>
          <p:nvPr>
            <p:ph type="dt" sz="half" idx="10"/>
          </p:nvPr>
        </p:nvSpPr>
        <p:spPr/>
        <p:txBody>
          <a:bodyPr/>
          <a:lstStyle/>
          <a:p>
            <a:fld id="{B214E642-C738-402C-B274-2C105C43922B}" type="datetimeFigureOut">
              <a:rPr lang="en-IN" smtClean="0"/>
              <a:t>21-07-2022</a:t>
            </a:fld>
            <a:endParaRPr lang="en-IN"/>
          </a:p>
        </p:txBody>
      </p:sp>
      <p:sp>
        <p:nvSpPr>
          <p:cNvPr id="6" name="Footer Placeholder 5">
            <a:extLst>
              <a:ext uri="{FF2B5EF4-FFF2-40B4-BE49-F238E27FC236}">
                <a16:creationId xmlns:a16="http://schemas.microsoft.com/office/drawing/2014/main" id="{126C8DBE-C222-124A-0771-FC1F9486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40F52-8BEE-4C7E-8E60-FB9422BCE962}"/>
              </a:ext>
            </a:extLst>
          </p:cNvPr>
          <p:cNvSpPr>
            <a:spLocks noGrp="1"/>
          </p:cNvSpPr>
          <p:nvPr>
            <p:ph type="sldNum" sz="quarter" idx="12"/>
          </p:nvPr>
        </p:nvSpPr>
        <p:spPr/>
        <p:txBody>
          <a:bodyPr/>
          <a:lstStyle/>
          <a:p>
            <a:fld id="{BF6EBAAA-B2E1-44C1-AE1A-D365526DADA5}" type="slidenum">
              <a:rPr lang="en-IN" smtClean="0"/>
              <a:t>‹#›</a:t>
            </a:fld>
            <a:endParaRPr lang="en-IN"/>
          </a:p>
        </p:txBody>
      </p:sp>
    </p:spTree>
    <p:extLst>
      <p:ext uri="{BB962C8B-B14F-4D97-AF65-F5344CB8AC3E}">
        <p14:creationId xmlns:p14="http://schemas.microsoft.com/office/powerpoint/2010/main" val="404869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4427C-2602-A1AF-897E-71A5735CB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FF3CA-9CAB-D341-CA74-2914A1EFD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FED4C-D481-EDE4-98AD-68886CECC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4E642-C738-402C-B274-2C105C43922B}" type="datetimeFigureOut">
              <a:rPr lang="en-IN" smtClean="0"/>
              <a:t>21-07-2022</a:t>
            </a:fld>
            <a:endParaRPr lang="en-IN"/>
          </a:p>
        </p:txBody>
      </p:sp>
      <p:sp>
        <p:nvSpPr>
          <p:cNvPr id="5" name="Footer Placeholder 4">
            <a:extLst>
              <a:ext uri="{FF2B5EF4-FFF2-40B4-BE49-F238E27FC236}">
                <a16:creationId xmlns:a16="http://schemas.microsoft.com/office/drawing/2014/main" id="{30B27571-1D2F-ACDE-C559-EB347066E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998B9F-AC3E-7F11-49E8-2FE7243F9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EBAAA-B2E1-44C1-AE1A-D365526DADA5}" type="slidenum">
              <a:rPr lang="en-IN" smtClean="0"/>
              <a:t>‹#›</a:t>
            </a:fld>
            <a:endParaRPr lang="en-IN"/>
          </a:p>
        </p:txBody>
      </p:sp>
    </p:spTree>
    <p:extLst>
      <p:ext uri="{BB962C8B-B14F-4D97-AF65-F5344CB8AC3E}">
        <p14:creationId xmlns:p14="http://schemas.microsoft.com/office/powerpoint/2010/main" val="39371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eesh-Pal/Data-science-Capstone/blob/"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eesh-Pal/Data-science-Capstone/blob/"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eesh-Pa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neesh-Pal/Data-science-Capston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neesh-Pal/Data-science-Capstone/blob/master/week%201%20-%20Introduction/Data%20Collection%20Api%20.ipynb"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neesh-Pa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eesh-Pal/Data-science-Capstone/blob/master/week%201%20-%20Introduction/Data%20wrangling%20.ipynb"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E72ACB9-C41A-842E-20F8-3A283846B91B}"/>
              </a:ext>
            </a:extLst>
          </p:cNvPr>
          <p:cNvSpPr/>
          <p:nvPr/>
        </p:nvSpPr>
        <p:spPr>
          <a:xfrm>
            <a:off x="5981698" y="1633538"/>
            <a:ext cx="5905500" cy="1943100"/>
          </a:xfrm>
          <a:prstGeom prst="roundRect">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9ED05218-BF75-E92C-0790-3ED60B5B5775}"/>
              </a:ext>
            </a:extLst>
          </p:cNvPr>
          <p:cNvSpPr/>
          <p:nvPr/>
        </p:nvSpPr>
        <p:spPr>
          <a:xfrm rot="10800000">
            <a:off x="5981698" y="3990975"/>
            <a:ext cx="5905500" cy="1647823"/>
          </a:xfrm>
          <a:prstGeom prst="homePlat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8E591CF4-C4BC-1620-A691-37645C76CDC9}"/>
              </a:ext>
            </a:extLst>
          </p:cNvPr>
          <p:cNvSpPr>
            <a:spLocks noGrp="1"/>
          </p:cNvSpPr>
          <p:nvPr>
            <p:ph type="ctrTitle"/>
          </p:nvPr>
        </p:nvSpPr>
        <p:spPr>
          <a:xfrm>
            <a:off x="5981698" y="1219201"/>
            <a:ext cx="5905501" cy="2290762"/>
          </a:xfrm>
        </p:spPr>
        <p:txBody>
          <a:bodyPr>
            <a:noAutofit/>
          </a:bodyPr>
          <a:lstStyle/>
          <a:p>
            <a:r>
              <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mn-lt"/>
              </a:rPr>
              <a:t>SPACE X FALCON ROCKET STAGE 1 LANDING PREDICTION</a:t>
            </a:r>
          </a:p>
        </p:txBody>
      </p:sp>
      <p:sp>
        <p:nvSpPr>
          <p:cNvPr id="5" name="Subtitle 4">
            <a:extLst>
              <a:ext uri="{FF2B5EF4-FFF2-40B4-BE49-F238E27FC236}">
                <a16:creationId xmlns:a16="http://schemas.microsoft.com/office/drawing/2014/main" id="{751FFDDA-3EF4-D4E3-122F-09FEB7B5CDC7}"/>
              </a:ext>
            </a:extLst>
          </p:cNvPr>
          <p:cNvSpPr>
            <a:spLocks noGrp="1"/>
          </p:cNvSpPr>
          <p:nvPr>
            <p:ph type="subTitle" idx="1"/>
          </p:nvPr>
        </p:nvSpPr>
        <p:spPr>
          <a:xfrm>
            <a:off x="6096000" y="4110038"/>
            <a:ext cx="5791198" cy="1528760"/>
          </a:xfrm>
        </p:spPr>
        <p:txBody>
          <a:bodyPr/>
          <a:lstStyle/>
          <a:p>
            <a:r>
              <a:rPr lang="en-IN" b="1" dirty="0">
                <a:solidFill>
                  <a:schemeClr val="bg1"/>
                </a:solidFill>
                <a:effectLst>
                  <a:outerShdw blurRad="38100" dist="38100" dir="2700000" algn="tl">
                    <a:srgbClr val="000000">
                      <a:alpha val="43137"/>
                    </a:srgbClr>
                  </a:outerShdw>
                </a:effectLst>
              </a:rPr>
              <a:t>CAPSTONE PROJECT</a:t>
            </a:r>
          </a:p>
          <a:p>
            <a:r>
              <a:rPr lang="en-IN" b="1" dirty="0">
                <a:solidFill>
                  <a:schemeClr val="bg1"/>
                </a:solidFill>
                <a:effectLst>
                  <a:outerShdw blurRad="38100" dist="38100" dir="2700000" algn="tl">
                    <a:srgbClr val="000000">
                      <a:alpha val="43137"/>
                    </a:srgbClr>
                  </a:outerShdw>
                </a:effectLst>
              </a:rPr>
              <a:t>ANEESH PAL</a:t>
            </a:r>
          </a:p>
          <a:p>
            <a:r>
              <a:rPr lang="en-IN" sz="2400" b="1" dirty="0">
                <a:solidFill>
                  <a:schemeClr val="accent4">
                    <a:lumMod val="40000"/>
                    <a:lumOff val="60000"/>
                  </a:schemeClr>
                </a:solidFill>
                <a:cs typeface="Arial"/>
                <a:hlinkClick r:id="rId3" action="ppaction://hlinksldjump">
                  <a:extLst>
                    <a:ext uri="{A12FA001-AC4F-418D-AE19-62706E023703}">
                      <ahyp:hlinkClr xmlns:ahyp="http://schemas.microsoft.com/office/drawing/2018/hyperlinkcolor" val="tx"/>
                    </a:ext>
                  </a:extLst>
                </a:hlinkClick>
              </a:rPr>
              <a:t>https://github.com/Aneesh-Pal</a:t>
            </a:r>
            <a:endParaRPr lang="en-IN" sz="2400" b="1" dirty="0">
              <a:solidFill>
                <a:schemeClr val="accent4">
                  <a:lumMod val="40000"/>
                  <a:lumOff val="60000"/>
                </a:schemeClr>
              </a:solidFill>
              <a:cs typeface="Arial"/>
            </a:endParaRPr>
          </a:p>
          <a:p>
            <a:endParaRPr lang="en-IN" dirty="0">
              <a:solidFill>
                <a:schemeClr val="bg1"/>
              </a:solidFill>
            </a:endParaRPr>
          </a:p>
        </p:txBody>
      </p:sp>
    </p:spTree>
    <p:extLst>
      <p:ext uri="{BB962C8B-B14F-4D97-AF65-F5344CB8AC3E}">
        <p14:creationId xmlns:p14="http://schemas.microsoft.com/office/powerpoint/2010/main" val="178430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0F3-6C9A-1831-FB8D-13BDDD91603F}"/>
              </a:ext>
            </a:extLst>
          </p:cNvPr>
          <p:cNvSpPr>
            <a:spLocks noGrp="1"/>
          </p:cNvSpPr>
          <p:nvPr>
            <p:ph type="title"/>
          </p:nvPr>
        </p:nvSpPr>
        <p:spPr>
          <a:xfrm>
            <a:off x="371475" y="-85725"/>
            <a:ext cx="11468100" cy="1466845"/>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EDA WITH DATA VISUALIZATION</a:t>
            </a:r>
          </a:p>
        </p:txBody>
      </p:sp>
      <p:sp>
        <p:nvSpPr>
          <p:cNvPr id="3" name="Content Placeholder 2">
            <a:extLst>
              <a:ext uri="{FF2B5EF4-FFF2-40B4-BE49-F238E27FC236}">
                <a16:creationId xmlns:a16="http://schemas.microsoft.com/office/drawing/2014/main" id="{1BCCD2B9-DA13-2C8C-D851-16E0ECBA6578}"/>
              </a:ext>
            </a:extLst>
          </p:cNvPr>
          <p:cNvSpPr>
            <a:spLocks noGrp="1"/>
          </p:cNvSpPr>
          <p:nvPr>
            <p:ph idx="1"/>
          </p:nvPr>
        </p:nvSpPr>
        <p:spPr>
          <a:xfrm>
            <a:off x="371475" y="1381125"/>
            <a:ext cx="11468100" cy="5367338"/>
          </a:xfrm>
        </p:spPr>
        <p:txBody>
          <a:bodyPr>
            <a:normAutofit/>
          </a:bodyPr>
          <a:lstStyle/>
          <a:p>
            <a:pPr marL="0" indent="0">
              <a:buNone/>
            </a:pPr>
            <a:r>
              <a:rPr lang="en-US" sz="2400" dirty="0">
                <a:solidFill>
                  <a:schemeClr val="bg1"/>
                </a:solidFill>
                <a:effectLst>
                  <a:outerShdw blurRad="38100" dist="38100" dir="2700000" algn="tl">
                    <a:srgbClr val="000000">
                      <a:alpha val="43137"/>
                    </a:srgbClr>
                  </a:outerShdw>
                </a:effectLst>
              </a:rPr>
              <a:t>Exploratory Data Analysis performed on variables Flight Number, Payload Mass, Launch Site,  Orbit, Class and Year.</a:t>
            </a:r>
          </a:p>
          <a:p>
            <a:pPr marL="0" indent="0">
              <a:buNone/>
            </a:pPr>
            <a:r>
              <a:rPr lang="en-US" sz="2400" b="1" dirty="0">
                <a:solidFill>
                  <a:schemeClr val="bg1"/>
                </a:solidFill>
                <a:effectLst>
                  <a:outerShdw blurRad="38100" dist="38100" dir="2700000" algn="tl">
                    <a:srgbClr val="000000">
                      <a:alpha val="43137"/>
                    </a:srgbClr>
                  </a:outerShdw>
                </a:effectLst>
              </a:rPr>
              <a:t>Plots Used</a:t>
            </a:r>
            <a:r>
              <a:rPr lang="en-US" sz="2400" dirty="0">
                <a:solidFill>
                  <a:schemeClr val="bg1"/>
                </a:solidFill>
                <a:effectLst>
                  <a:outerShdw blurRad="38100" dist="38100" dir="2700000" algn="tl">
                    <a:srgbClr val="000000">
                      <a:alpha val="43137"/>
                    </a:srgbClr>
                  </a:outerShdw>
                </a:effectLst>
              </a:rPr>
              <a:t>:</a:t>
            </a:r>
          </a:p>
          <a:p>
            <a:pPr marL="0" indent="0">
              <a:buNone/>
            </a:pPr>
            <a:r>
              <a:rPr lang="en-US" sz="2400" dirty="0">
                <a:solidFill>
                  <a:schemeClr val="bg1"/>
                </a:solidFill>
                <a:effectLst>
                  <a:outerShdw blurRad="38100" dist="38100" dir="2700000" algn="tl">
                    <a:srgbClr val="000000">
                      <a:alpha val="43137"/>
                    </a:srgbClr>
                  </a:outerShdw>
                </a:effectLst>
              </a:rPr>
              <a:t>Flight Number vs. Payload Mass, Flight Number vs. Launch Site, Payload Mass vs. Launch Site,  Orbit vs. Success Rate, Flight Number vs. Orbit, Payload vs Orbit, and Success Yearly Trend</a:t>
            </a:r>
          </a:p>
          <a:p>
            <a:pPr marL="0" indent="0">
              <a:buNone/>
            </a:pPr>
            <a:r>
              <a:rPr lang="en-US" sz="2400" dirty="0">
                <a:solidFill>
                  <a:schemeClr val="bg1"/>
                </a:solidFill>
                <a:effectLst>
                  <a:outerShdw blurRad="38100" dist="38100" dir="2700000" algn="tl">
                    <a:srgbClr val="000000">
                      <a:alpha val="43137"/>
                    </a:srgbClr>
                  </a:outerShdw>
                </a:effectLst>
              </a:rPr>
              <a:t>Scatter plots, line charts, and bar plots were used to compare relationships between variables to decide if a relationship exists so that they could be used in training the machine learning model.</a:t>
            </a:r>
          </a:p>
          <a:p>
            <a:pPr marL="0" indent="0">
              <a:buNone/>
            </a:pPr>
            <a:endParaRPr lang="en-IN" sz="2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https://github.com/Aneesh-Pal/Data-science-Capstone/blob/master/week%202%20EDA/EDA%20with%20Visualization.ipynb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IN" sz="1600" dirty="0">
              <a:solidFill>
                <a:schemeClr val="accent4">
                  <a:lumMod val="60000"/>
                  <a:lumOff val="40000"/>
                </a:schemeClr>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39EDFF1A-80D3-0D6D-9DD8-BBEF2ABE28F4}"/>
              </a:ext>
            </a:extLst>
          </p:cNvPr>
          <p:cNvCxnSpPr>
            <a:cxnSpLocks/>
          </p:cNvCxnSpPr>
          <p:nvPr/>
        </p:nvCxnSpPr>
        <p:spPr>
          <a:xfrm>
            <a:off x="295275" y="1047750"/>
            <a:ext cx="93821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45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0F3-6C9A-1831-FB8D-13BDDD91603F}"/>
              </a:ext>
            </a:extLst>
          </p:cNvPr>
          <p:cNvSpPr>
            <a:spLocks noGrp="1"/>
          </p:cNvSpPr>
          <p:nvPr>
            <p:ph type="title"/>
          </p:nvPr>
        </p:nvSpPr>
        <p:spPr>
          <a:xfrm>
            <a:off x="371475" y="-85725"/>
            <a:ext cx="11468100" cy="1957387"/>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EDA WITH SQL</a:t>
            </a:r>
          </a:p>
        </p:txBody>
      </p:sp>
      <p:sp>
        <p:nvSpPr>
          <p:cNvPr id="3" name="Content Placeholder 2">
            <a:extLst>
              <a:ext uri="{FF2B5EF4-FFF2-40B4-BE49-F238E27FC236}">
                <a16:creationId xmlns:a16="http://schemas.microsoft.com/office/drawing/2014/main" id="{1BCCD2B9-DA13-2C8C-D851-16E0ECBA6578}"/>
              </a:ext>
            </a:extLst>
          </p:cNvPr>
          <p:cNvSpPr>
            <a:spLocks noGrp="1"/>
          </p:cNvSpPr>
          <p:nvPr>
            <p:ph idx="1"/>
          </p:nvPr>
        </p:nvSpPr>
        <p:spPr>
          <a:xfrm>
            <a:off x="371475" y="1828799"/>
            <a:ext cx="11468100" cy="4919663"/>
          </a:xfrm>
        </p:spPr>
        <p:txBody>
          <a:bodyPr>
            <a:normAutofit/>
          </a:bodyPr>
          <a:lstStyle/>
          <a:p>
            <a:r>
              <a:rPr lang="en-US" sz="2400" dirty="0">
                <a:solidFill>
                  <a:schemeClr val="bg1"/>
                </a:solidFill>
                <a:effectLst>
                  <a:outerShdw blurRad="38100" dist="38100" dir="2700000" algn="tl">
                    <a:srgbClr val="000000">
                      <a:alpha val="43137"/>
                    </a:srgbClr>
                  </a:outerShdw>
                </a:effectLst>
              </a:rPr>
              <a:t>Loaded data set into IBM DB2 Database.</a:t>
            </a:r>
          </a:p>
          <a:p>
            <a:r>
              <a:rPr lang="en-US" sz="2400" dirty="0">
                <a:solidFill>
                  <a:schemeClr val="bg1"/>
                </a:solidFill>
                <a:effectLst>
                  <a:outerShdw blurRad="38100" dist="38100" dir="2700000" algn="tl">
                    <a:srgbClr val="000000">
                      <a:alpha val="43137"/>
                    </a:srgbClr>
                  </a:outerShdw>
                </a:effectLst>
              </a:rPr>
              <a:t>Queried using SQL Python integration.</a:t>
            </a:r>
          </a:p>
          <a:p>
            <a:r>
              <a:rPr lang="en-US" sz="2400" dirty="0">
                <a:solidFill>
                  <a:schemeClr val="bg1"/>
                </a:solidFill>
                <a:effectLst>
                  <a:outerShdw blurRad="38100" dist="38100" dir="2700000" algn="tl">
                    <a:srgbClr val="000000">
                      <a:alpha val="43137"/>
                    </a:srgbClr>
                  </a:outerShdw>
                </a:effectLst>
              </a:rPr>
              <a:t>Queries were made to get a better understanding of the dataset.</a:t>
            </a:r>
          </a:p>
          <a:p>
            <a:r>
              <a:rPr lang="en-US" sz="2400" dirty="0">
                <a:solidFill>
                  <a:schemeClr val="bg1"/>
                </a:solidFill>
                <a:effectLst>
                  <a:outerShdw blurRad="38100" dist="38100" dir="2700000" algn="tl">
                    <a:srgbClr val="000000">
                      <a:alpha val="43137"/>
                    </a:srgbClr>
                  </a:outerShdw>
                </a:effectLst>
              </a:rPr>
              <a:t>Queried information about launch site names, mission outcomes, various pay load sizes of  customers and booster versions, and landing outcomes</a:t>
            </a:r>
          </a:p>
          <a:p>
            <a:pPr marL="0" indent="0">
              <a:buNone/>
            </a:pPr>
            <a:endParaRPr lang="en-IN" sz="2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https://github.com/Aneesh-Pal/Data-science-Capstone/blob/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endParaRP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master/week%202%20EDA/EDA%20with%20SQL.ipynb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IN" sz="1600" dirty="0">
              <a:solidFill>
                <a:schemeClr val="accent4">
                  <a:lumMod val="60000"/>
                  <a:lumOff val="40000"/>
                </a:schemeClr>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39EDFF1A-80D3-0D6D-9DD8-BBEF2ABE28F4}"/>
              </a:ext>
            </a:extLst>
          </p:cNvPr>
          <p:cNvCxnSpPr>
            <a:cxnSpLocks/>
          </p:cNvCxnSpPr>
          <p:nvPr/>
        </p:nvCxnSpPr>
        <p:spPr>
          <a:xfrm>
            <a:off x="295275" y="1314450"/>
            <a:ext cx="93821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75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0F3-6C9A-1831-FB8D-13BDDD91603F}"/>
              </a:ext>
            </a:extLst>
          </p:cNvPr>
          <p:cNvSpPr>
            <a:spLocks noGrp="1"/>
          </p:cNvSpPr>
          <p:nvPr>
            <p:ph type="title"/>
          </p:nvPr>
        </p:nvSpPr>
        <p:spPr>
          <a:xfrm>
            <a:off x="371475" y="-85725"/>
            <a:ext cx="11468100" cy="1962147"/>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BUILD AN INTERACTIVE MAP WITH FOLIUM</a:t>
            </a:r>
          </a:p>
        </p:txBody>
      </p:sp>
      <p:sp>
        <p:nvSpPr>
          <p:cNvPr id="3" name="Content Placeholder 2">
            <a:extLst>
              <a:ext uri="{FF2B5EF4-FFF2-40B4-BE49-F238E27FC236}">
                <a16:creationId xmlns:a16="http://schemas.microsoft.com/office/drawing/2014/main" id="{1BCCD2B9-DA13-2C8C-D851-16E0ECBA6578}"/>
              </a:ext>
            </a:extLst>
          </p:cNvPr>
          <p:cNvSpPr>
            <a:spLocks noGrp="1"/>
          </p:cNvSpPr>
          <p:nvPr>
            <p:ph idx="1"/>
          </p:nvPr>
        </p:nvSpPr>
        <p:spPr>
          <a:xfrm>
            <a:off x="371475" y="1828799"/>
            <a:ext cx="11468100" cy="4919663"/>
          </a:xfrm>
        </p:spPr>
        <p:txBody>
          <a:bodyPr>
            <a:normAutofit/>
          </a:bodyPr>
          <a:lstStyle/>
          <a:p>
            <a:pPr marL="0" indent="0">
              <a:buNone/>
            </a:pPr>
            <a:r>
              <a:rPr lang="en-US" sz="2400" dirty="0">
                <a:solidFill>
                  <a:schemeClr val="bg1"/>
                </a:solidFill>
                <a:effectLst>
                  <a:outerShdw blurRad="38100" dist="38100" dir="2700000" algn="tl">
                    <a:srgbClr val="000000">
                      <a:alpha val="43137"/>
                    </a:srgbClr>
                  </a:outerShdw>
                </a:effectLst>
              </a:rPr>
              <a:t>Folium maps mark Launch Sites, successful and unsuccessful landings, and a proximity example  to key locations: Railway, Highway, Coast, and City.</a:t>
            </a:r>
          </a:p>
          <a:p>
            <a:pPr marL="0" indent="0">
              <a:buNone/>
            </a:pPr>
            <a:r>
              <a:rPr lang="en-US" sz="2400" dirty="0">
                <a:solidFill>
                  <a:schemeClr val="bg1"/>
                </a:solidFill>
                <a:effectLst>
                  <a:outerShdw blurRad="38100" dist="38100" dir="2700000" algn="tl">
                    <a:srgbClr val="000000">
                      <a:alpha val="43137"/>
                    </a:srgbClr>
                  </a:outerShdw>
                </a:effectLst>
              </a:rPr>
              <a:t>This allows us to understand why launch sites may be located where they are. Also visualizes  successful landings relative to location.</a:t>
            </a: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https://github.com/Aneesh-Pal/Data-science-Capstone/blob/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endParaRP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master/week%203%20-%20Interactive%20Visual%20Analytics%20and%20Dashboard/</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Interactive%20Visual%20Analytics%20with%20Folium.ipynb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IN" sz="1600" b="1" dirty="0">
              <a:solidFill>
                <a:schemeClr val="accent4">
                  <a:lumMod val="60000"/>
                  <a:lumOff val="40000"/>
                </a:schemeClr>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39EDFF1A-80D3-0D6D-9DD8-BBEF2ABE28F4}"/>
              </a:ext>
            </a:extLst>
          </p:cNvPr>
          <p:cNvCxnSpPr>
            <a:cxnSpLocks/>
          </p:cNvCxnSpPr>
          <p:nvPr/>
        </p:nvCxnSpPr>
        <p:spPr>
          <a:xfrm>
            <a:off x="295275" y="1314450"/>
            <a:ext cx="110728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63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0F3-6C9A-1831-FB8D-13BDDD91603F}"/>
              </a:ext>
            </a:extLst>
          </p:cNvPr>
          <p:cNvSpPr>
            <a:spLocks noGrp="1"/>
          </p:cNvSpPr>
          <p:nvPr>
            <p:ph type="title"/>
          </p:nvPr>
        </p:nvSpPr>
        <p:spPr>
          <a:xfrm>
            <a:off x="371475" y="-180974"/>
            <a:ext cx="11468100" cy="1704974"/>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BUILD A DASHBOARD WITH PLOTLY DASH</a:t>
            </a:r>
          </a:p>
        </p:txBody>
      </p:sp>
      <p:sp>
        <p:nvSpPr>
          <p:cNvPr id="3" name="Content Placeholder 2">
            <a:extLst>
              <a:ext uri="{FF2B5EF4-FFF2-40B4-BE49-F238E27FC236}">
                <a16:creationId xmlns:a16="http://schemas.microsoft.com/office/drawing/2014/main" id="{1BCCD2B9-DA13-2C8C-D851-16E0ECBA6578}"/>
              </a:ext>
            </a:extLst>
          </p:cNvPr>
          <p:cNvSpPr>
            <a:spLocks noGrp="1"/>
          </p:cNvSpPr>
          <p:nvPr>
            <p:ph idx="1"/>
          </p:nvPr>
        </p:nvSpPr>
        <p:spPr>
          <a:xfrm>
            <a:off x="371475" y="1571625"/>
            <a:ext cx="11468100" cy="5176837"/>
          </a:xfrm>
        </p:spPr>
        <p:txBody>
          <a:bodyPr>
            <a:normAutofit/>
          </a:bodyPr>
          <a:lstStyle/>
          <a:p>
            <a:pPr marL="0" indent="0">
              <a:buNone/>
            </a:pPr>
            <a:r>
              <a:rPr lang="en-US" sz="2400" dirty="0">
                <a:solidFill>
                  <a:schemeClr val="bg1"/>
                </a:solidFill>
                <a:effectLst>
                  <a:outerShdw blurRad="38100" dist="38100" dir="2700000" algn="tl">
                    <a:srgbClr val="000000">
                      <a:alpha val="43137"/>
                    </a:srgbClr>
                  </a:outerShdw>
                </a:effectLst>
              </a:rPr>
              <a:t>Dashboard includes a pie chart and a scatter plot.</a:t>
            </a:r>
          </a:p>
          <a:p>
            <a:pPr marL="0" indent="0">
              <a:buNone/>
            </a:pPr>
            <a:r>
              <a:rPr lang="en-US" sz="2400" dirty="0">
                <a:solidFill>
                  <a:schemeClr val="bg1"/>
                </a:solidFill>
                <a:effectLst>
                  <a:outerShdw blurRad="38100" dist="38100" dir="2700000" algn="tl">
                    <a:srgbClr val="000000">
                      <a:alpha val="43137"/>
                    </a:srgbClr>
                  </a:outerShdw>
                </a:effectLst>
              </a:rPr>
              <a:t>Pie chart can be selected to show distribution of successful landings across all launch sites and can be selected to show individual launch site success rates.</a:t>
            </a:r>
          </a:p>
          <a:p>
            <a:pPr marL="0" indent="0">
              <a:buNone/>
            </a:pPr>
            <a:r>
              <a:rPr lang="en-US" sz="2400" dirty="0">
                <a:solidFill>
                  <a:schemeClr val="bg1"/>
                </a:solidFill>
                <a:effectLst>
                  <a:outerShdw blurRad="38100" dist="38100" dir="2700000" algn="tl">
                    <a:srgbClr val="000000">
                      <a:alpha val="43137"/>
                    </a:srgbClr>
                  </a:outerShdw>
                </a:effectLst>
              </a:rPr>
              <a:t>Scatter plot takes two inputs: All sites or individual site and payload mass on a slider between 0 and 10000 kg.</a:t>
            </a:r>
          </a:p>
          <a:p>
            <a:pPr marL="0" indent="0">
              <a:buNone/>
            </a:pPr>
            <a:r>
              <a:rPr lang="en-US" sz="2400" dirty="0">
                <a:solidFill>
                  <a:schemeClr val="bg1"/>
                </a:solidFill>
                <a:effectLst>
                  <a:outerShdw blurRad="38100" dist="38100" dir="2700000" algn="tl">
                    <a:srgbClr val="000000">
                      <a:alpha val="43137"/>
                    </a:srgbClr>
                  </a:outerShdw>
                </a:effectLst>
              </a:rPr>
              <a:t>The pie chart is used to visualize launch site success rate.</a:t>
            </a:r>
          </a:p>
          <a:p>
            <a:pPr marL="0" indent="0">
              <a:buNone/>
            </a:pPr>
            <a:r>
              <a:rPr lang="en-US" sz="2400" dirty="0">
                <a:solidFill>
                  <a:schemeClr val="bg1"/>
                </a:solidFill>
                <a:effectLst>
                  <a:outerShdw blurRad="38100" dist="38100" dir="2700000" algn="tl">
                    <a:srgbClr val="000000">
                      <a:alpha val="43137"/>
                    </a:srgbClr>
                  </a:outerShdw>
                </a:effectLst>
              </a:rPr>
              <a:t>The scatter plot can help us see how success varies across launch sites, payload mass, and</a:t>
            </a:r>
          </a:p>
          <a:p>
            <a:pPr marL="0" indent="0">
              <a:buNone/>
            </a:pPr>
            <a:r>
              <a:rPr lang="en-US" sz="2400" dirty="0">
                <a:solidFill>
                  <a:schemeClr val="bg1"/>
                </a:solidFill>
                <a:effectLst>
                  <a:outerShdw blurRad="38100" dist="38100" dir="2700000" algn="tl">
                    <a:srgbClr val="000000">
                      <a:alpha val="43137"/>
                    </a:srgbClr>
                  </a:outerShdw>
                </a:effectLst>
              </a:rPr>
              <a:t>booster version category.</a:t>
            </a: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https://github.com/Aneesh-Pal/Data-science-Capstone/blob/master/week%203%20-%20Interactive%20Visual%20Analytics%20and%20Dashboard/spacex_dash_app.py</a:t>
            </a:r>
            <a:endParaRPr lang="en-IN" sz="16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IN" sz="1600" b="1" dirty="0">
              <a:solidFill>
                <a:schemeClr val="accent4">
                  <a:lumMod val="60000"/>
                  <a:lumOff val="40000"/>
                </a:schemeClr>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39EDFF1A-80D3-0D6D-9DD8-BBEF2ABE28F4}"/>
              </a:ext>
            </a:extLst>
          </p:cNvPr>
          <p:cNvCxnSpPr>
            <a:cxnSpLocks/>
          </p:cNvCxnSpPr>
          <p:nvPr/>
        </p:nvCxnSpPr>
        <p:spPr>
          <a:xfrm>
            <a:off x="285750" y="1062038"/>
            <a:ext cx="110728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25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A1A9BE-DCE9-018F-69A0-719B1D422D67}"/>
              </a:ext>
            </a:extLst>
          </p:cNvPr>
          <p:cNvSpPr/>
          <p:nvPr/>
        </p:nvSpPr>
        <p:spPr>
          <a:xfrm>
            <a:off x="0" y="9525"/>
            <a:ext cx="4048124" cy="6858001"/>
          </a:xfrm>
          <a:prstGeom prst="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1CC7A5C-B99A-C5DF-3EC9-2F4890AC5B84}"/>
              </a:ext>
            </a:extLst>
          </p:cNvPr>
          <p:cNvSpPr>
            <a:spLocks noGrp="1"/>
          </p:cNvSpPr>
          <p:nvPr>
            <p:ph idx="1"/>
          </p:nvPr>
        </p:nvSpPr>
        <p:spPr>
          <a:xfrm>
            <a:off x="214313" y="176214"/>
            <a:ext cx="11610975" cy="6343650"/>
          </a:xfrm>
        </p:spPr>
        <p:txBody>
          <a:bodyPr>
            <a:normAutofit/>
          </a:bodyPr>
          <a:lstStyle/>
          <a:p>
            <a:pPr marL="0" indent="0">
              <a:buNone/>
            </a:pPr>
            <a:endParaRPr lang="en-IN" sz="3600" b="1" dirty="0">
              <a:solidFill>
                <a:schemeClr val="bg1"/>
              </a:solidFill>
              <a:effectLst>
                <a:outerShdw blurRad="38100" dist="38100" dir="2700000" algn="tl">
                  <a:srgbClr val="000000">
                    <a:alpha val="43137"/>
                  </a:srgbClr>
                </a:outerShdw>
              </a:effectLst>
            </a:endParaRPr>
          </a:p>
          <a:p>
            <a:pPr marL="0" indent="0">
              <a:buNone/>
            </a:pPr>
            <a:r>
              <a:rPr lang="en-IN" sz="3600" b="1" dirty="0">
                <a:solidFill>
                  <a:schemeClr val="accent4">
                    <a:lumMod val="60000"/>
                    <a:lumOff val="40000"/>
                  </a:schemeClr>
                </a:solidFill>
                <a:effectLst>
                  <a:outerShdw blurRad="38100" dist="38100" dir="2700000" algn="tl">
                    <a:srgbClr val="000000">
                      <a:alpha val="43137"/>
                    </a:srgbClr>
                  </a:outerShdw>
                </a:effectLst>
              </a:rPr>
              <a:t>PREDICTIVE </a:t>
            </a:r>
          </a:p>
          <a:p>
            <a:pPr marL="0" indent="0">
              <a:buNone/>
            </a:pPr>
            <a:r>
              <a:rPr lang="en-IN" sz="3600" b="1" dirty="0">
                <a:solidFill>
                  <a:schemeClr val="accent4">
                    <a:lumMod val="60000"/>
                    <a:lumOff val="40000"/>
                  </a:schemeClr>
                </a:solidFill>
                <a:effectLst>
                  <a:outerShdw blurRad="38100" dist="38100" dir="2700000" algn="tl">
                    <a:srgbClr val="000000">
                      <a:alpha val="43137"/>
                    </a:srgbClr>
                  </a:outerShdw>
                </a:effectLst>
              </a:rPr>
              <a:t>ANALYSIS </a:t>
            </a:r>
          </a:p>
          <a:p>
            <a:pPr marL="0" indent="0">
              <a:buNone/>
            </a:pPr>
            <a:r>
              <a:rPr lang="en-IN" sz="3600" b="1" dirty="0">
                <a:solidFill>
                  <a:schemeClr val="accent4">
                    <a:lumMod val="60000"/>
                    <a:lumOff val="40000"/>
                  </a:schemeClr>
                </a:solidFill>
                <a:effectLst>
                  <a:outerShdw blurRad="38100" dist="38100" dir="2700000" algn="tl">
                    <a:srgbClr val="000000">
                      <a:alpha val="43137"/>
                    </a:srgbClr>
                  </a:outerShdw>
                </a:effectLst>
              </a:rPr>
              <a:t>(CLASSIFICATION)</a:t>
            </a: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https://github.com/Aneesh-Pal/</a:t>
            </a:r>
            <a:endPar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endParaRPr>
          </a:p>
          <a:p>
            <a:pPr marL="0" indent="0">
              <a:buNone/>
            </a:pPr>
            <a:r>
              <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Data-science-Capstone/blob/master/</a:t>
            </a:r>
          </a:p>
          <a:p>
            <a:pPr marL="0" indent="0">
              <a:buNone/>
            </a:pPr>
            <a:r>
              <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week%204%20-%20Predictive%20</a:t>
            </a:r>
          </a:p>
          <a:p>
            <a:pPr marL="0" indent="0">
              <a:buNone/>
            </a:pPr>
            <a:r>
              <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Analysis%20(Classification)/</a:t>
            </a:r>
          </a:p>
          <a:p>
            <a:pPr marL="0" indent="0">
              <a:buNone/>
            </a:pPr>
            <a:r>
              <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Machine%20Learning%20Prediction.ipynb</a:t>
            </a:r>
            <a:endParaRPr lang="en-IN" sz="1600" b="1" u="heavy" spc="-5" dirty="0">
              <a:solidFill>
                <a:schemeClr val="accent4">
                  <a:lumMod val="60000"/>
                  <a:lumOff val="40000"/>
                </a:schemeClr>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endParaRPr>
          </a:p>
          <a:p>
            <a:pPr marL="0" indent="0">
              <a:buNone/>
            </a:pPr>
            <a:endParaRPr lang="en-IN" sz="2400" b="1" dirty="0">
              <a:solidFill>
                <a:schemeClr val="bg1"/>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4A5282A8-6FB5-F9D4-ED36-23DF08BCDD9B}"/>
              </a:ext>
            </a:extLst>
          </p:cNvPr>
          <p:cNvSpPr/>
          <p:nvPr/>
        </p:nvSpPr>
        <p:spPr>
          <a:xfrm>
            <a:off x="4676776" y="976312"/>
            <a:ext cx="1957388" cy="1138236"/>
          </a:xfrm>
          <a:prstGeom prst="roundRect">
            <a:avLst>
              <a:gd name="adj" fmla="val 17128"/>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Split label column </a:t>
            </a:r>
          </a:p>
          <a:p>
            <a:pPr algn="ctr"/>
            <a:r>
              <a:rPr lang="en-IN" sz="1600" b="1" dirty="0">
                <a:effectLst>
                  <a:outerShdw blurRad="38100" dist="38100" dir="2700000" algn="tl">
                    <a:srgbClr val="000000">
                      <a:alpha val="43137"/>
                    </a:srgbClr>
                  </a:outerShdw>
                </a:effectLst>
              </a:rPr>
              <a:t>‘class’ from dataset</a:t>
            </a:r>
          </a:p>
        </p:txBody>
      </p:sp>
      <p:sp>
        <p:nvSpPr>
          <p:cNvPr id="9" name="Rectangle: Rounded Corners 8">
            <a:extLst>
              <a:ext uri="{FF2B5EF4-FFF2-40B4-BE49-F238E27FC236}">
                <a16:creationId xmlns:a16="http://schemas.microsoft.com/office/drawing/2014/main" id="{A45D3D44-A7F5-464F-1419-935280C29DEA}"/>
              </a:ext>
            </a:extLst>
          </p:cNvPr>
          <p:cNvSpPr/>
          <p:nvPr/>
        </p:nvSpPr>
        <p:spPr>
          <a:xfrm>
            <a:off x="4676776" y="2714626"/>
            <a:ext cx="1904999" cy="1376362"/>
          </a:xfrm>
          <a:prstGeom prst="roundRect">
            <a:avLst>
              <a:gd name="adj" fmla="val 17152"/>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Fit and transform features using standard scalar</a:t>
            </a:r>
          </a:p>
        </p:txBody>
      </p:sp>
      <p:sp>
        <p:nvSpPr>
          <p:cNvPr id="10" name="Rectangle: Rounded Corners 9">
            <a:extLst>
              <a:ext uri="{FF2B5EF4-FFF2-40B4-BE49-F238E27FC236}">
                <a16:creationId xmlns:a16="http://schemas.microsoft.com/office/drawing/2014/main" id="{095DD5B0-5807-E652-FD87-442B80BD9C23}"/>
              </a:ext>
            </a:extLst>
          </p:cNvPr>
          <p:cNvSpPr/>
          <p:nvPr/>
        </p:nvSpPr>
        <p:spPr>
          <a:xfrm>
            <a:off x="4676776" y="4776789"/>
            <a:ext cx="1957388" cy="1190624"/>
          </a:xfrm>
          <a:prstGeom prst="roundRect">
            <a:avLst>
              <a:gd name="adj" fmla="val 15556"/>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err="1">
                <a:effectLst>
                  <a:outerShdw blurRad="38100" dist="38100" dir="2700000" algn="tl">
                    <a:srgbClr val="000000">
                      <a:alpha val="43137"/>
                    </a:srgbClr>
                  </a:outerShdw>
                </a:effectLst>
              </a:rPr>
              <a:t>Train_test_split</a:t>
            </a:r>
            <a:endParaRPr lang="en-IN" sz="1600" b="1" dirty="0">
              <a:effectLst>
                <a:outerShdw blurRad="38100" dist="38100" dir="2700000" algn="tl">
                  <a:srgbClr val="000000">
                    <a:alpha val="43137"/>
                  </a:srgbClr>
                </a:outerShdw>
              </a:effectLst>
            </a:endParaRPr>
          </a:p>
          <a:p>
            <a:pPr algn="ctr"/>
            <a:r>
              <a:rPr lang="en-IN" sz="1600" b="1" dirty="0">
                <a:effectLst>
                  <a:outerShdw blurRad="38100" dist="38100" dir="2700000" algn="tl">
                    <a:srgbClr val="000000">
                      <a:alpha val="43137"/>
                    </a:srgbClr>
                  </a:outerShdw>
                </a:effectLst>
              </a:rPr>
              <a:t>data</a:t>
            </a:r>
          </a:p>
        </p:txBody>
      </p:sp>
      <p:sp>
        <p:nvSpPr>
          <p:cNvPr id="11" name="Rectangle: Rounded Corners 10">
            <a:extLst>
              <a:ext uri="{FF2B5EF4-FFF2-40B4-BE49-F238E27FC236}">
                <a16:creationId xmlns:a16="http://schemas.microsoft.com/office/drawing/2014/main" id="{F0A293C9-F1D2-40E3-48D2-347194E21F34}"/>
              </a:ext>
            </a:extLst>
          </p:cNvPr>
          <p:cNvSpPr/>
          <p:nvPr/>
        </p:nvSpPr>
        <p:spPr>
          <a:xfrm>
            <a:off x="7353300" y="976314"/>
            <a:ext cx="1881188" cy="1138236"/>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Score models on split test set</a:t>
            </a:r>
            <a:endParaRPr lang="en-IN" sz="1600" b="1" dirty="0">
              <a:effectLst>
                <a:outerShdw blurRad="38100" dist="38100" dir="2700000" algn="tl">
                  <a:srgbClr val="000000">
                    <a:alpha val="43137"/>
                  </a:srgbClr>
                </a:outerShdw>
              </a:effectLst>
            </a:endParaRPr>
          </a:p>
        </p:txBody>
      </p:sp>
      <p:sp>
        <p:nvSpPr>
          <p:cNvPr id="12" name="Rectangle: Rounded Corners 11">
            <a:extLst>
              <a:ext uri="{FF2B5EF4-FFF2-40B4-BE49-F238E27FC236}">
                <a16:creationId xmlns:a16="http://schemas.microsoft.com/office/drawing/2014/main" id="{43011C2C-F757-74CD-9606-6F80D939E125}"/>
              </a:ext>
            </a:extLst>
          </p:cNvPr>
          <p:cNvSpPr/>
          <p:nvPr/>
        </p:nvSpPr>
        <p:spPr>
          <a:xfrm>
            <a:off x="7353301" y="2714627"/>
            <a:ext cx="1881188" cy="1376362"/>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Use </a:t>
            </a:r>
            <a:r>
              <a:rPr lang="en-IN" sz="1600" b="1" dirty="0" err="1">
                <a:effectLst>
                  <a:outerShdw blurRad="38100" dist="38100" dir="2700000" algn="tl">
                    <a:srgbClr val="000000">
                      <a:alpha val="43137"/>
                    </a:srgbClr>
                  </a:outerShdw>
                </a:effectLst>
              </a:rPr>
              <a:t>GridSearchCV</a:t>
            </a:r>
            <a:r>
              <a:rPr lang="en-IN" sz="1600" b="1" dirty="0">
                <a:effectLst>
                  <a:outerShdw blurRad="38100" dist="38100" dir="2700000" algn="tl">
                    <a:srgbClr val="000000">
                      <a:alpha val="43137"/>
                    </a:srgbClr>
                  </a:outerShdw>
                </a:effectLst>
              </a:rPr>
              <a:t> on </a:t>
            </a:r>
            <a:r>
              <a:rPr lang="en-IN" sz="1600" b="1" dirty="0" err="1">
                <a:effectLst>
                  <a:outerShdw blurRad="38100" dist="38100" dir="2700000" algn="tl">
                    <a:srgbClr val="000000">
                      <a:alpha val="43137"/>
                    </a:srgbClr>
                  </a:outerShdw>
                </a:effectLst>
              </a:rPr>
              <a:t>LogReg</a:t>
            </a:r>
            <a:r>
              <a:rPr lang="en-IN" sz="1600" b="1" dirty="0">
                <a:effectLst>
                  <a:outerShdw blurRad="38100" dist="38100" dir="2700000" algn="tl">
                    <a:srgbClr val="000000">
                      <a:alpha val="43137"/>
                    </a:srgbClr>
                  </a:outerShdw>
                </a:effectLst>
              </a:rPr>
              <a:t>, SVM, Decision Tree and KNN models</a:t>
            </a:r>
          </a:p>
        </p:txBody>
      </p:sp>
      <p:sp>
        <p:nvSpPr>
          <p:cNvPr id="13" name="Rectangle: Rounded Corners 12">
            <a:extLst>
              <a:ext uri="{FF2B5EF4-FFF2-40B4-BE49-F238E27FC236}">
                <a16:creationId xmlns:a16="http://schemas.microsoft.com/office/drawing/2014/main" id="{9498C3B6-7C9E-0EBB-6732-6F806B50738C}"/>
              </a:ext>
            </a:extLst>
          </p:cNvPr>
          <p:cNvSpPr/>
          <p:nvPr/>
        </p:nvSpPr>
        <p:spPr>
          <a:xfrm>
            <a:off x="7353300" y="4776788"/>
            <a:ext cx="1881188" cy="1190624"/>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err="1">
                <a:effectLst>
                  <a:outerShdw blurRad="38100" dist="38100" dir="2700000" algn="tl">
                    <a:srgbClr val="000000">
                      <a:alpha val="43137"/>
                    </a:srgbClr>
                  </a:outerShdw>
                </a:effectLst>
              </a:rPr>
              <a:t>GridSearchCV</a:t>
            </a:r>
            <a:r>
              <a:rPr lang="en-IN" sz="1600" b="1" dirty="0">
                <a:effectLst>
                  <a:outerShdw blurRad="38100" dist="38100" dir="2700000" algn="tl">
                    <a:srgbClr val="000000">
                      <a:alpha val="43137"/>
                    </a:srgbClr>
                  </a:outerShdw>
                </a:effectLst>
              </a:rPr>
              <a:t> (cv=10) to find optimal parameters</a:t>
            </a:r>
          </a:p>
        </p:txBody>
      </p:sp>
      <p:sp>
        <p:nvSpPr>
          <p:cNvPr id="14" name="Rectangle: Rounded Corners 13">
            <a:extLst>
              <a:ext uri="{FF2B5EF4-FFF2-40B4-BE49-F238E27FC236}">
                <a16:creationId xmlns:a16="http://schemas.microsoft.com/office/drawing/2014/main" id="{A4EA660F-2DD4-145D-86FC-2CC7784ABC3E}"/>
              </a:ext>
            </a:extLst>
          </p:cNvPr>
          <p:cNvSpPr/>
          <p:nvPr/>
        </p:nvSpPr>
        <p:spPr>
          <a:xfrm>
            <a:off x="9953624" y="1028700"/>
            <a:ext cx="1881188" cy="1085850"/>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Confusion Matrix for all models</a:t>
            </a:r>
            <a:endParaRPr lang="en-IN" sz="1600" b="1" dirty="0">
              <a:effectLst>
                <a:outerShdw blurRad="38100" dist="38100" dir="2700000" algn="tl">
                  <a:srgbClr val="000000">
                    <a:alpha val="43137"/>
                  </a:srgbClr>
                </a:outerShdw>
              </a:effectLst>
            </a:endParaRPr>
          </a:p>
        </p:txBody>
      </p:sp>
      <p:sp>
        <p:nvSpPr>
          <p:cNvPr id="15" name="Arrow: Down 14">
            <a:extLst>
              <a:ext uri="{FF2B5EF4-FFF2-40B4-BE49-F238E27FC236}">
                <a16:creationId xmlns:a16="http://schemas.microsoft.com/office/drawing/2014/main" id="{A5E72F6A-2C2C-4062-24FA-57DE06A0F34A}"/>
              </a:ext>
            </a:extLst>
          </p:cNvPr>
          <p:cNvSpPr/>
          <p:nvPr/>
        </p:nvSpPr>
        <p:spPr>
          <a:xfrm>
            <a:off x="5479256" y="2137171"/>
            <a:ext cx="300037" cy="54769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1F3582E-0925-B7B2-4FCF-87FA0CF8F159}"/>
              </a:ext>
            </a:extLst>
          </p:cNvPr>
          <p:cNvSpPr/>
          <p:nvPr/>
        </p:nvSpPr>
        <p:spPr>
          <a:xfrm>
            <a:off x="5472112" y="4090988"/>
            <a:ext cx="300037" cy="68580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663CBF36-2409-89A1-FBE4-88958F638162}"/>
              </a:ext>
            </a:extLst>
          </p:cNvPr>
          <p:cNvSpPr/>
          <p:nvPr/>
        </p:nvSpPr>
        <p:spPr>
          <a:xfrm rot="16200000">
            <a:off x="6846094" y="4922042"/>
            <a:ext cx="300037" cy="714377"/>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23DB2132-E004-5CAA-9C51-36DEF2F8BA3D}"/>
              </a:ext>
            </a:extLst>
          </p:cNvPr>
          <p:cNvSpPr/>
          <p:nvPr/>
        </p:nvSpPr>
        <p:spPr>
          <a:xfrm rot="10800000">
            <a:off x="8096248" y="4090987"/>
            <a:ext cx="300037" cy="685801"/>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41F6C473-F4FC-9FAB-B1E5-C1DF612EBA13}"/>
              </a:ext>
            </a:extLst>
          </p:cNvPr>
          <p:cNvSpPr/>
          <p:nvPr/>
        </p:nvSpPr>
        <p:spPr>
          <a:xfrm rot="10800000">
            <a:off x="8096249" y="2114550"/>
            <a:ext cx="300037" cy="592933"/>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B53951BB-0470-AAC1-F2E9-3834767F8C90}"/>
              </a:ext>
            </a:extLst>
          </p:cNvPr>
          <p:cNvSpPr/>
          <p:nvPr/>
        </p:nvSpPr>
        <p:spPr>
          <a:xfrm rot="16200000">
            <a:off x="9444038" y="1238250"/>
            <a:ext cx="300037" cy="719134"/>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943C6036-BE78-3D5C-05A1-1E91FE7C4581}"/>
              </a:ext>
            </a:extLst>
          </p:cNvPr>
          <p:cNvCxnSpPr>
            <a:cxnSpLocks/>
          </p:cNvCxnSpPr>
          <p:nvPr/>
        </p:nvCxnSpPr>
        <p:spPr>
          <a:xfrm>
            <a:off x="214313" y="2795587"/>
            <a:ext cx="360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80DF22A-B8D2-2569-BECB-9EFA8C3AC123}"/>
              </a:ext>
            </a:extLst>
          </p:cNvPr>
          <p:cNvSpPr/>
          <p:nvPr/>
        </p:nvSpPr>
        <p:spPr>
          <a:xfrm>
            <a:off x="9953624" y="2740818"/>
            <a:ext cx="1871664" cy="1376362"/>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err="1">
                <a:effectLst>
                  <a:outerShdw blurRad="38100" dist="38100" dir="2700000" algn="tl">
                    <a:srgbClr val="000000">
                      <a:alpha val="43137"/>
                    </a:srgbClr>
                  </a:outerShdw>
                </a:effectLst>
              </a:rPr>
              <a:t>Barplot</a:t>
            </a:r>
            <a:r>
              <a:rPr lang="en-IN" sz="1600" b="1" dirty="0">
                <a:effectLst>
                  <a:outerShdw blurRad="38100" dist="38100" dir="2700000" algn="tl">
                    <a:srgbClr val="000000">
                      <a:alpha val="43137"/>
                    </a:srgbClr>
                  </a:outerShdw>
                </a:effectLst>
              </a:rPr>
              <a:t> to compare scores of models</a:t>
            </a:r>
          </a:p>
        </p:txBody>
      </p:sp>
      <p:sp>
        <p:nvSpPr>
          <p:cNvPr id="23" name="Arrow: Down 22">
            <a:extLst>
              <a:ext uri="{FF2B5EF4-FFF2-40B4-BE49-F238E27FC236}">
                <a16:creationId xmlns:a16="http://schemas.microsoft.com/office/drawing/2014/main" id="{0D686578-0B6D-C995-A66B-E477A83F30B5}"/>
              </a:ext>
            </a:extLst>
          </p:cNvPr>
          <p:cNvSpPr/>
          <p:nvPr/>
        </p:nvSpPr>
        <p:spPr>
          <a:xfrm>
            <a:off x="10739437" y="2153839"/>
            <a:ext cx="300037" cy="54769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803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RESULTS</a:t>
            </a: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838325"/>
            <a:ext cx="4348162" cy="4719638"/>
          </a:xfrm>
        </p:spPr>
        <p:txBody>
          <a:bodyPr>
            <a:normAutofit/>
          </a:bodyPr>
          <a:lstStyle/>
          <a:p>
            <a:pPr marL="0" indent="0">
              <a:buNone/>
            </a:pPr>
            <a:r>
              <a:rPr lang="en-US" sz="2400" dirty="0">
                <a:solidFill>
                  <a:schemeClr val="bg1"/>
                </a:solidFill>
                <a:effectLst>
                  <a:outerShdw blurRad="38100" dist="38100" dir="2700000" algn="tl">
                    <a:srgbClr val="000000">
                      <a:alpha val="43137"/>
                    </a:srgbClr>
                  </a:outerShdw>
                </a:effectLst>
              </a:rPr>
              <a:t>This is a preview of the </a:t>
            </a:r>
            <a:r>
              <a:rPr lang="en-US" sz="2400" dirty="0" err="1">
                <a:solidFill>
                  <a:schemeClr val="bg1"/>
                </a:solidFill>
                <a:effectLst>
                  <a:outerShdw blurRad="38100" dist="38100" dir="2700000" algn="tl">
                    <a:srgbClr val="000000">
                      <a:alpha val="43137"/>
                    </a:srgbClr>
                  </a:outerShdw>
                </a:effectLst>
              </a:rPr>
              <a:t>Plotly</a:t>
            </a:r>
            <a:r>
              <a:rPr lang="en-US" sz="2400" dirty="0">
                <a:solidFill>
                  <a:schemeClr val="bg1"/>
                </a:solidFill>
                <a:effectLst>
                  <a:outerShdw blurRad="38100" dist="38100" dir="2700000" algn="tl">
                    <a:srgbClr val="000000">
                      <a:alpha val="43137"/>
                    </a:srgbClr>
                  </a:outerShdw>
                </a:effectLst>
              </a:rPr>
              <a:t> dashboard. The following sides will show the results of EDA with visualization, EDA with SQL, Interactive Map with Folium, and finally the results of our model with about 83% accuracy.</a:t>
            </a:r>
          </a:p>
          <a:p>
            <a:pPr marL="0" indent="0">
              <a:buNone/>
            </a:pPr>
            <a:endParaRPr lang="en-IN" sz="2400"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91D89DDF-28A5-0D8A-40F3-02D584531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875" y="1485899"/>
            <a:ext cx="6667500" cy="3819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60102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00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94C9B3-D7AA-0E70-4FFE-90822A769E88}"/>
              </a:ext>
            </a:extLst>
          </p:cNvPr>
          <p:cNvSpPr/>
          <p:nvPr/>
        </p:nvSpPr>
        <p:spPr>
          <a:xfrm>
            <a:off x="6310313" y="1714500"/>
            <a:ext cx="5562599" cy="1887538"/>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26662276-FAB8-D0A0-CDAF-AE4E34CAB922}"/>
              </a:ext>
            </a:extLst>
          </p:cNvPr>
          <p:cNvSpPr/>
          <p:nvPr/>
        </p:nvSpPr>
        <p:spPr>
          <a:xfrm rot="10800000">
            <a:off x="5810250" y="3948112"/>
            <a:ext cx="6062662" cy="950913"/>
          </a:xfrm>
          <a:prstGeom prst="homePlat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7D1FC19-7999-33FE-F4BD-EE6FB39A081C}"/>
              </a:ext>
            </a:extLst>
          </p:cNvPr>
          <p:cNvSpPr>
            <a:spLocks noGrp="1"/>
          </p:cNvSpPr>
          <p:nvPr>
            <p:ph type="ctrTitle"/>
          </p:nvPr>
        </p:nvSpPr>
        <p:spPr>
          <a:xfrm>
            <a:off x="6434138" y="1122363"/>
            <a:ext cx="5491162" cy="2387600"/>
          </a:xfrm>
        </p:spPr>
        <p:txBody>
          <a:bodyPr/>
          <a:lstStyle/>
          <a:p>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t>EDA WITH VISUALIZATION</a:t>
            </a:r>
          </a:p>
        </p:txBody>
      </p:sp>
      <p:sp>
        <p:nvSpPr>
          <p:cNvPr id="5" name="Subtitle 4">
            <a:extLst>
              <a:ext uri="{FF2B5EF4-FFF2-40B4-BE49-F238E27FC236}">
                <a16:creationId xmlns:a16="http://schemas.microsoft.com/office/drawing/2014/main" id="{02F2EA9E-5ED0-3182-AD0C-73C3A6F8DDCC}"/>
              </a:ext>
            </a:extLst>
          </p:cNvPr>
          <p:cNvSpPr>
            <a:spLocks noGrp="1"/>
          </p:cNvSpPr>
          <p:nvPr>
            <p:ph type="subTitle" idx="1"/>
          </p:nvPr>
        </p:nvSpPr>
        <p:spPr>
          <a:xfrm>
            <a:off x="6034088" y="3602038"/>
            <a:ext cx="5838824" cy="1655762"/>
          </a:xfrm>
        </p:spPr>
        <p:txBody>
          <a:bodyPr/>
          <a:lstStyle/>
          <a:p>
            <a:endParaRPr lang="en-IN" b="1" dirty="0">
              <a:solidFill>
                <a:schemeClr val="bg1"/>
              </a:solidFill>
              <a:effectLst>
                <a:outerShdw blurRad="38100" dist="38100" dir="2700000" algn="tl">
                  <a:srgbClr val="000000">
                    <a:alpha val="43137"/>
                  </a:srgbClr>
                </a:outerShdw>
              </a:effectLst>
            </a:endParaRPr>
          </a:p>
          <a:p>
            <a:r>
              <a:rPr lang="en-IN" b="1" dirty="0">
                <a:solidFill>
                  <a:schemeClr val="bg1"/>
                </a:solidFill>
                <a:effectLst>
                  <a:outerShdw blurRad="38100" dist="38100" dir="2700000" algn="tl">
                    <a:srgbClr val="000000">
                      <a:alpha val="43137"/>
                    </a:srgbClr>
                  </a:outerShdw>
                </a:effectLst>
              </a:rPr>
              <a:t>EXPLORATORY DATA ANALYSIS WITH SEABORN PLOTS</a:t>
            </a:r>
          </a:p>
        </p:txBody>
      </p:sp>
    </p:spTree>
    <p:extLst>
      <p:ext uri="{BB962C8B-B14F-4D97-AF65-F5344CB8AC3E}">
        <p14:creationId xmlns:p14="http://schemas.microsoft.com/office/powerpoint/2010/main" val="156270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649D5A-E4A1-F359-CC7B-D61451519CB6}"/>
              </a:ext>
            </a:extLst>
          </p:cNvPr>
          <p:cNvSpPr/>
          <p:nvPr/>
        </p:nvSpPr>
        <p:spPr>
          <a:xfrm>
            <a:off x="247650" y="1400175"/>
            <a:ext cx="11615738" cy="3105150"/>
          </a:xfrm>
          <a:prstGeom prst="rect">
            <a:avLst/>
          </a:prstGeom>
          <a:solidFill>
            <a:schemeClr val="accent5">
              <a:lumMod val="40000"/>
              <a:lumOff val="6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1" y="171450"/>
            <a:ext cx="11658600" cy="6319837"/>
          </a:xfrm>
        </p:spPr>
        <p:txBody>
          <a:bodyPr>
            <a:normAutofit/>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FLIGHT NUMBER VS LAUNCH SITE</a:t>
            </a: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Green indicates successful launch; Purple indicates unsuccessful launch.</a:t>
            </a:r>
            <a:endParaRPr lang="en-IN"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Graphic suggests an increase in success rate over time (indicated in Flight Number). Likely a big breakthrough around flight 20 which significantly increased success rate. CCAFS appears to be the main launch site as it has the most volume.</a:t>
            </a:r>
            <a:endParaRPr lang="en-IN" sz="2400" dirty="0">
              <a:solidFill>
                <a:schemeClr val="bg1"/>
              </a:solidFill>
              <a:effectLst>
                <a:outerShdw blurRad="38100" dist="38100" dir="2700000" algn="tl">
                  <a:srgbClr val="000000">
                    <a:alpha val="43137"/>
                  </a:srgbClr>
                </a:outerShdw>
              </a:effectLst>
            </a:endParaRPr>
          </a:p>
        </p:txBody>
      </p:sp>
      <p:sp>
        <p:nvSpPr>
          <p:cNvPr id="4" name="object 7">
            <a:extLst>
              <a:ext uri="{FF2B5EF4-FFF2-40B4-BE49-F238E27FC236}">
                <a16:creationId xmlns:a16="http://schemas.microsoft.com/office/drawing/2014/main" id="{D5C892B7-59AD-7090-6F34-8DE4B74E8852}"/>
              </a:ext>
            </a:extLst>
          </p:cNvPr>
          <p:cNvSpPr/>
          <p:nvPr/>
        </p:nvSpPr>
        <p:spPr>
          <a:xfrm>
            <a:off x="404812" y="1713166"/>
            <a:ext cx="11082908" cy="2377440"/>
          </a:xfrm>
          <a:prstGeom prst="rect">
            <a:avLst/>
          </a:prstGeom>
          <a:blipFill>
            <a:blip r:embed="rId3" cstate="print"/>
            <a:stretch>
              <a:fillRect/>
            </a:stretch>
          </a:blipFill>
        </p:spPr>
        <p:txBody>
          <a:bodyPr wrap="square" lIns="0" tIns="0" rIns="0" bIns="0" rtlCol="0"/>
          <a:lstStyle/>
          <a:p>
            <a:endParaRPr/>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914400"/>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57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649D5A-E4A1-F359-CC7B-D61451519CB6}"/>
              </a:ext>
            </a:extLst>
          </p:cNvPr>
          <p:cNvSpPr/>
          <p:nvPr/>
        </p:nvSpPr>
        <p:spPr>
          <a:xfrm>
            <a:off x="247650" y="1400175"/>
            <a:ext cx="11615738" cy="3105150"/>
          </a:xfrm>
          <a:prstGeom prst="rect">
            <a:avLst/>
          </a:prstGeom>
          <a:solidFill>
            <a:schemeClr val="accent5">
              <a:lumMod val="40000"/>
              <a:lumOff val="6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1" y="171450"/>
            <a:ext cx="11658600" cy="6319837"/>
          </a:xfrm>
        </p:spPr>
        <p:txBody>
          <a:bodyPr>
            <a:normAutofit/>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PAYLOAD VS LAUNCH SITE</a:t>
            </a: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Green indicates successful launch; Purple indicates unsuccessful launch.</a:t>
            </a:r>
          </a:p>
          <a:p>
            <a:pPr marL="0" indent="0">
              <a:buNone/>
            </a:pPr>
            <a:r>
              <a:rPr lang="en-US" sz="2400" dirty="0">
                <a:solidFill>
                  <a:schemeClr val="bg1"/>
                </a:solidFill>
                <a:effectLst>
                  <a:outerShdw blurRad="38100" dist="38100" dir="2700000" algn="tl">
                    <a:srgbClr val="000000">
                      <a:alpha val="43137"/>
                    </a:srgbClr>
                  </a:outerShdw>
                </a:effectLst>
              </a:rPr>
              <a:t>Payload mass appears to fall mostly between 0-6000 kg. Different launch sites also seem to use different payload mass.</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914400"/>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7">
            <a:extLst>
              <a:ext uri="{FF2B5EF4-FFF2-40B4-BE49-F238E27FC236}">
                <a16:creationId xmlns:a16="http://schemas.microsoft.com/office/drawing/2014/main" id="{C75FAD88-F3C6-9D8B-4756-6D183C4FE573}"/>
              </a:ext>
            </a:extLst>
          </p:cNvPr>
          <p:cNvSpPr/>
          <p:nvPr/>
        </p:nvSpPr>
        <p:spPr>
          <a:xfrm>
            <a:off x="453627" y="1863088"/>
            <a:ext cx="11203783" cy="237743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9153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0" y="152405"/>
            <a:ext cx="11620501" cy="6243632"/>
          </a:xfrm>
        </p:spPr>
        <p:txBody>
          <a:bodyPr>
            <a:normAutofit/>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SUCCESS RATE VS ORBIT TYPE</a:t>
            </a:r>
          </a:p>
          <a:p>
            <a:pPr marL="0" indent="0">
              <a:buNone/>
            </a:pPr>
            <a:endParaRPr lang="en-IN" sz="2400" dirty="0">
              <a:solidFill>
                <a:schemeClr val="bg1"/>
              </a:solidFill>
              <a:effectLst>
                <a:outerShdw blurRad="38100" dist="38100" dir="2700000" algn="tl">
                  <a:srgbClr val="000000">
                    <a:alpha val="43137"/>
                  </a:srgbClr>
                </a:outerShdw>
              </a:effectLst>
            </a:endParaRPr>
          </a:p>
          <a:p>
            <a:r>
              <a:rPr lang="en-US" sz="2400" dirty="0">
                <a:solidFill>
                  <a:schemeClr val="bg1"/>
                </a:solidFill>
                <a:effectLst>
                  <a:outerShdw blurRad="38100" dist="38100" dir="2700000" algn="tl">
                    <a:srgbClr val="000000">
                      <a:alpha val="43137"/>
                    </a:srgbClr>
                  </a:outerShdw>
                </a:effectLst>
              </a:rPr>
              <a:t>ES-L1 (1), GEO (1), HEO (1) have 100% </a:t>
            </a:r>
          </a:p>
          <a:p>
            <a:pPr marL="0" indent="0">
              <a:buNone/>
            </a:pPr>
            <a:r>
              <a:rPr lang="en-US" sz="2400" dirty="0">
                <a:solidFill>
                  <a:schemeClr val="bg1"/>
                </a:solidFill>
                <a:effectLst>
                  <a:outerShdw blurRad="38100" dist="38100" dir="2700000" algn="tl">
                    <a:srgbClr val="000000">
                      <a:alpha val="43137"/>
                    </a:srgbClr>
                  </a:outerShdw>
                </a:effectLst>
              </a:rPr>
              <a:t>   success rate (sample sizes in parenthesis)  </a:t>
            </a:r>
          </a:p>
          <a:p>
            <a:r>
              <a:rPr lang="en-US" sz="2400" dirty="0">
                <a:solidFill>
                  <a:schemeClr val="bg1"/>
                </a:solidFill>
                <a:effectLst>
                  <a:outerShdw blurRad="38100" dist="38100" dir="2700000" algn="tl">
                    <a:srgbClr val="000000">
                      <a:alpha val="43137"/>
                    </a:srgbClr>
                  </a:outerShdw>
                </a:effectLst>
              </a:rPr>
              <a:t>SSO (5) has 100% success rate</a:t>
            </a:r>
          </a:p>
          <a:p>
            <a:r>
              <a:rPr lang="en-US" sz="2400" dirty="0">
                <a:solidFill>
                  <a:schemeClr val="bg1"/>
                </a:solidFill>
                <a:effectLst>
                  <a:outerShdw blurRad="38100" dist="38100" dir="2700000" algn="tl">
                    <a:srgbClr val="000000">
                      <a:alpha val="43137"/>
                    </a:srgbClr>
                  </a:outerShdw>
                </a:effectLst>
              </a:rPr>
              <a:t>VLEO (14) has decent success rate </a:t>
            </a:r>
          </a:p>
          <a:p>
            <a:pPr marL="0" indent="0">
              <a:buNone/>
            </a:pPr>
            <a:r>
              <a:rPr lang="en-US" sz="2400" dirty="0">
                <a:solidFill>
                  <a:schemeClr val="bg1"/>
                </a:solidFill>
                <a:effectLst>
                  <a:outerShdw blurRad="38100" dist="38100" dir="2700000" algn="tl">
                    <a:srgbClr val="000000">
                      <a:alpha val="43137"/>
                    </a:srgbClr>
                  </a:outerShdw>
                </a:effectLst>
              </a:rPr>
              <a:t>   and attempts</a:t>
            </a:r>
          </a:p>
          <a:p>
            <a:r>
              <a:rPr lang="en-US" sz="2400" dirty="0">
                <a:solidFill>
                  <a:schemeClr val="bg1"/>
                </a:solidFill>
                <a:effectLst>
                  <a:outerShdw blurRad="38100" dist="38100" dir="2700000" algn="tl">
                    <a:srgbClr val="000000">
                      <a:alpha val="43137"/>
                    </a:srgbClr>
                  </a:outerShdw>
                </a:effectLst>
              </a:rPr>
              <a:t>SO (1) has 0% success rate</a:t>
            </a:r>
          </a:p>
          <a:p>
            <a:r>
              <a:rPr lang="en-US" sz="2400" dirty="0">
                <a:solidFill>
                  <a:schemeClr val="bg1"/>
                </a:solidFill>
                <a:effectLst>
                  <a:outerShdw blurRad="38100" dist="38100" dir="2700000" algn="tl">
                    <a:srgbClr val="000000">
                      <a:alpha val="43137"/>
                    </a:srgbClr>
                  </a:outerShdw>
                </a:effectLst>
              </a:rPr>
              <a:t>GTO (27) has the around 50% success</a:t>
            </a:r>
          </a:p>
          <a:p>
            <a:pPr marL="0" indent="0">
              <a:buNone/>
            </a:pPr>
            <a:r>
              <a:rPr lang="en-US" sz="2400" dirty="0">
                <a:solidFill>
                  <a:schemeClr val="bg1"/>
                </a:solidFill>
                <a:effectLst>
                  <a:outerShdw blurRad="38100" dist="38100" dir="2700000" algn="tl">
                    <a:srgbClr val="000000">
                      <a:alpha val="43137"/>
                    </a:srgbClr>
                  </a:outerShdw>
                </a:effectLst>
              </a:rPr>
              <a:t>   rate but largest sample</a:t>
            </a: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977020B0-F6F2-C2A9-298D-CD81D14A0173}"/>
              </a:ext>
            </a:extLst>
          </p:cNvPr>
          <p:cNvSpPr/>
          <p:nvPr/>
        </p:nvSpPr>
        <p:spPr>
          <a:xfrm>
            <a:off x="5855873" y="1228725"/>
            <a:ext cx="5834063" cy="4210240"/>
          </a:xfrm>
          <a:prstGeom prst="rect">
            <a:avLst/>
          </a:prstGeom>
          <a:solidFill>
            <a:schemeClr val="accent5">
              <a:lumMod val="60000"/>
              <a:lumOff val="40000"/>
            </a:schemeClr>
          </a:solidFill>
          <a:ln>
            <a:solidFill>
              <a:schemeClr val="accent4">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2B9299F8-E446-13A6-26E7-4E6E586B5FFD}"/>
              </a:ext>
            </a:extLst>
          </p:cNvPr>
          <p:cNvCxnSpPr>
            <a:cxnSpLocks/>
          </p:cNvCxnSpPr>
          <p:nvPr/>
        </p:nvCxnSpPr>
        <p:spPr>
          <a:xfrm>
            <a:off x="147638" y="885825"/>
            <a:ext cx="116443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7">
            <a:extLst>
              <a:ext uri="{FF2B5EF4-FFF2-40B4-BE49-F238E27FC236}">
                <a16:creationId xmlns:a16="http://schemas.microsoft.com/office/drawing/2014/main" id="{33A8FFF0-F882-B64C-53F2-E24ED82624FE}"/>
              </a:ext>
            </a:extLst>
          </p:cNvPr>
          <p:cNvSpPr/>
          <p:nvPr/>
        </p:nvSpPr>
        <p:spPr>
          <a:xfrm>
            <a:off x="6057900" y="1385697"/>
            <a:ext cx="5430011" cy="3793232"/>
          </a:xfrm>
          <a:prstGeom prst="rect">
            <a:avLst/>
          </a:prstGeom>
          <a:blipFill>
            <a:blip r:embed="rId3"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C9D76DE8-63BE-7B54-AB59-E3AE53BF0B62}"/>
              </a:ext>
            </a:extLst>
          </p:cNvPr>
          <p:cNvSpPr/>
          <p:nvPr/>
        </p:nvSpPr>
        <p:spPr>
          <a:xfrm>
            <a:off x="423862" y="5367339"/>
            <a:ext cx="3490913" cy="966763"/>
          </a:xfrm>
          <a:prstGeom prst="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dirty="0">
              <a:solidFill>
                <a:schemeClr val="bg1"/>
              </a:solidFill>
              <a:effectLst>
                <a:outerShdw blurRad="38100" dist="38100" dir="2700000" algn="tl">
                  <a:srgbClr val="000000">
                    <a:alpha val="43137"/>
                  </a:srgbClr>
                </a:outerShdw>
              </a:effectLst>
            </a:endParaRPr>
          </a:p>
          <a:p>
            <a:pPr marL="0" indent="0">
              <a:buNone/>
            </a:pPr>
            <a:r>
              <a:rPr lang="en-US" sz="1800" dirty="0">
                <a:solidFill>
                  <a:schemeClr val="bg1"/>
                </a:solidFill>
                <a:effectLst>
                  <a:outerShdw blurRad="38100" dist="38100" dir="2700000" algn="tl">
                    <a:srgbClr val="000000">
                      <a:alpha val="43137"/>
                    </a:srgbClr>
                  </a:outerShdw>
                </a:effectLst>
              </a:rPr>
              <a:t>Success Rate Scale with 0 as 0%</a:t>
            </a:r>
          </a:p>
          <a:p>
            <a:pPr marL="0" indent="0">
              <a:buNone/>
            </a:pPr>
            <a:r>
              <a:rPr lang="en-US" sz="1800" dirty="0">
                <a:solidFill>
                  <a:schemeClr val="bg1"/>
                </a:solidFill>
                <a:effectLst>
                  <a:outerShdw blurRad="38100" dist="38100" dir="2700000" algn="tl">
                    <a:srgbClr val="000000">
                      <a:alpha val="43137"/>
                    </a:srgbClr>
                  </a:outerShdw>
                </a:effectLst>
              </a:rPr>
              <a:t>0.6 as 60%  </a:t>
            </a:r>
          </a:p>
          <a:p>
            <a:pPr marL="0" indent="0">
              <a:buNone/>
            </a:pPr>
            <a:r>
              <a:rPr lang="en-US" sz="1800" dirty="0">
                <a:solidFill>
                  <a:schemeClr val="bg1"/>
                </a:solidFill>
                <a:effectLst>
                  <a:outerShdw blurRad="38100" dist="38100" dir="2700000" algn="tl">
                    <a:srgbClr val="000000">
                      <a:alpha val="43137"/>
                    </a:srgbClr>
                  </a:outerShdw>
                </a:effectLst>
              </a:rPr>
              <a:t>1 as 100%</a:t>
            </a:r>
            <a:endParaRPr lang="en-IN" sz="1800" dirty="0">
              <a:solidFill>
                <a:schemeClr val="bg1"/>
              </a:solidFill>
              <a:effectLst>
                <a:outerShdw blurRad="38100" dist="38100" dir="2700000" algn="tl">
                  <a:srgbClr val="000000">
                    <a:alpha val="43137"/>
                  </a:srgbClr>
                </a:outerShdw>
              </a:effectLst>
            </a:endParaRPr>
          </a:p>
          <a:p>
            <a:pPr algn="ctr"/>
            <a:endParaRPr lang="en-IN" dirty="0"/>
          </a:p>
        </p:txBody>
      </p:sp>
    </p:spTree>
    <p:extLst>
      <p:ext uri="{BB962C8B-B14F-4D97-AF65-F5344CB8AC3E}">
        <p14:creationId xmlns:p14="http://schemas.microsoft.com/office/powerpoint/2010/main" val="210464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4F09-2644-5B03-A30A-2C516E2B6007}"/>
              </a:ext>
            </a:extLst>
          </p:cNvPr>
          <p:cNvSpPr>
            <a:spLocks noGrp="1"/>
          </p:cNvSpPr>
          <p:nvPr>
            <p:ph type="title"/>
          </p:nvPr>
        </p:nvSpPr>
        <p:spPr>
          <a:xfrm>
            <a:off x="409575" y="365125"/>
            <a:ext cx="10944225" cy="1505510"/>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OUTLINE </a:t>
            </a:r>
          </a:p>
        </p:txBody>
      </p:sp>
      <p:sp>
        <p:nvSpPr>
          <p:cNvPr id="3" name="Content Placeholder 2">
            <a:extLst>
              <a:ext uri="{FF2B5EF4-FFF2-40B4-BE49-F238E27FC236}">
                <a16:creationId xmlns:a16="http://schemas.microsoft.com/office/drawing/2014/main" id="{8AC17308-9A87-2C35-F200-02EFE812EF62}"/>
              </a:ext>
            </a:extLst>
          </p:cNvPr>
          <p:cNvSpPr>
            <a:spLocks noGrp="1"/>
          </p:cNvSpPr>
          <p:nvPr>
            <p:ph idx="1"/>
          </p:nvPr>
        </p:nvSpPr>
        <p:spPr>
          <a:xfrm>
            <a:off x="409576" y="1870635"/>
            <a:ext cx="10944224" cy="4306328"/>
          </a:xfrm>
        </p:spPr>
        <p:txBody>
          <a:bodyPr/>
          <a:lstStyle/>
          <a:p>
            <a:r>
              <a:rPr lang="en-IN" b="1" dirty="0">
                <a:solidFill>
                  <a:schemeClr val="bg1"/>
                </a:solidFill>
                <a:effectLst>
                  <a:outerShdw blurRad="38100" dist="38100" dir="2700000" algn="tl">
                    <a:srgbClr val="000000">
                      <a:alpha val="43137"/>
                    </a:srgbClr>
                  </a:outerShdw>
                </a:effectLst>
              </a:rPr>
              <a:t>Executive Summary</a:t>
            </a:r>
          </a:p>
          <a:p>
            <a:r>
              <a:rPr lang="en-IN" b="1" dirty="0">
                <a:solidFill>
                  <a:schemeClr val="bg1"/>
                </a:solidFill>
                <a:effectLst>
                  <a:outerShdw blurRad="38100" dist="38100" dir="2700000" algn="tl">
                    <a:srgbClr val="000000">
                      <a:alpha val="43137"/>
                    </a:srgbClr>
                  </a:outerShdw>
                </a:effectLst>
              </a:rPr>
              <a:t>Introduction</a:t>
            </a:r>
          </a:p>
          <a:p>
            <a:r>
              <a:rPr lang="en-IN" b="1" dirty="0">
                <a:solidFill>
                  <a:schemeClr val="bg1"/>
                </a:solidFill>
                <a:effectLst>
                  <a:outerShdw blurRad="38100" dist="38100" dir="2700000" algn="tl">
                    <a:srgbClr val="000000">
                      <a:alpha val="43137"/>
                    </a:srgbClr>
                  </a:outerShdw>
                </a:effectLst>
              </a:rPr>
              <a:t>Methodology</a:t>
            </a:r>
          </a:p>
          <a:p>
            <a:r>
              <a:rPr lang="en-IN" b="1" dirty="0">
                <a:solidFill>
                  <a:schemeClr val="bg1"/>
                </a:solidFill>
                <a:effectLst>
                  <a:outerShdw blurRad="38100" dist="38100" dir="2700000" algn="tl">
                    <a:srgbClr val="000000">
                      <a:alpha val="43137"/>
                    </a:srgbClr>
                  </a:outerShdw>
                </a:effectLst>
              </a:rPr>
              <a:t>Results</a:t>
            </a:r>
          </a:p>
          <a:p>
            <a:r>
              <a:rPr lang="en-IN" b="1" dirty="0">
                <a:solidFill>
                  <a:schemeClr val="bg1"/>
                </a:solidFill>
                <a:effectLst>
                  <a:outerShdw blurRad="38100" dist="38100" dir="2700000" algn="tl">
                    <a:srgbClr val="000000">
                      <a:alpha val="43137"/>
                    </a:srgbClr>
                  </a:outerShdw>
                </a:effectLst>
              </a:rPr>
              <a:t>Conclusion</a:t>
            </a:r>
          </a:p>
          <a:p>
            <a:r>
              <a:rPr lang="en-IN" b="1" dirty="0">
                <a:solidFill>
                  <a:schemeClr val="bg1"/>
                </a:solidFill>
                <a:effectLst>
                  <a:outerShdw blurRad="38100" dist="38100" dir="2700000" algn="tl">
                    <a:srgbClr val="000000">
                      <a:alpha val="43137"/>
                    </a:srgbClr>
                  </a:outerShdw>
                </a:effectLst>
              </a:rPr>
              <a:t>Appendix</a:t>
            </a:r>
          </a:p>
        </p:txBody>
      </p:sp>
      <p:cxnSp>
        <p:nvCxnSpPr>
          <p:cNvPr id="6" name="Straight Connector 5">
            <a:extLst>
              <a:ext uri="{FF2B5EF4-FFF2-40B4-BE49-F238E27FC236}">
                <a16:creationId xmlns:a16="http://schemas.microsoft.com/office/drawing/2014/main" id="{8D302775-3D5C-8598-7CDB-F0322EDB6658}"/>
              </a:ext>
            </a:extLst>
          </p:cNvPr>
          <p:cNvCxnSpPr>
            <a:cxnSpLocks/>
          </p:cNvCxnSpPr>
          <p:nvPr/>
        </p:nvCxnSpPr>
        <p:spPr>
          <a:xfrm>
            <a:off x="309563" y="1471613"/>
            <a:ext cx="6248400" cy="0"/>
          </a:xfrm>
          <a:prstGeom prst="line">
            <a:avLst/>
          </a:prstGeom>
          <a:ln w="28575">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32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649D5A-E4A1-F359-CC7B-D61451519CB6}"/>
              </a:ext>
            </a:extLst>
          </p:cNvPr>
          <p:cNvSpPr/>
          <p:nvPr/>
        </p:nvSpPr>
        <p:spPr>
          <a:xfrm>
            <a:off x="247650" y="1495425"/>
            <a:ext cx="11615738" cy="2828920"/>
          </a:xfrm>
          <a:prstGeom prst="rect">
            <a:avLst/>
          </a:prstGeom>
          <a:solidFill>
            <a:schemeClr val="accent5">
              <a:lumMod val="40000"/>
              <a:lumOff val="6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0" y="219074"/>
            <a:ext cx="11796711" cy="6448423"/>
          </a:xfrm>
        </p:spPr>
        <p:txBody>
          <a:bodyPr>
            <a:normAutofit/>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FLIGHT NUMBER VS ORBIT TYPE</a:t>
            </a: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Green indicates successful launch; Purple indicates unsuccessful launch.</a:t>
            </a:r>
          </a:p>
          <a:p>
            <a:pPr marL="0" indent="0">
              <a:buNone/>
            </a:pPr>
            <a:r>
              <a:rPr lang="en-US" sz="2000" dirty="0">
                <a:solidFill>
                  <a:schemeClr val="bg1"/>
                </a:solidFill>
                <a:effectLst>
                  <a:outerShdw blurRad="38100" dist="38100" dir="2700000" algn="tl">
                    <a:srgbClr val="000000">
                      <a:alpha val="43137"/>
                    </a:srgbClr>
                  </a:outerShdw>
                </a:effectLst>
              </a:rPr>
              <a:t>Launch Orbit preferences changed over Flight Number.  </a:t>
            </a:r>
          </a:p>
          <a:p>
            <a:pPr marL="0" indent="0">
              <a:buNone/>
            </a:pPr>
            <a:r>
              <a:rPr lang="en-US" sz="2000" dirty="0">
                <a:solidFill>
                  <a:schemeClr val="bg1"/>
                </a:solidFill>
                <a:effectLst>
                  <a:outerShdw blurRad="38100" dist="38100" dir="2700000" algn="tl">
                    <a:srgbClr val="000000">
                      <a:alpha val="43137"/>
                    </a:srgbClr>
                  </a:outerShdw>
                </a:effectLst>
              </a:rPr>
              <a:t>Launch Outcome seems to correlate with this preference.</a:t>
            </a:r>
          </a:p>
          <a:p>
            <a:pPr marL="0" indent="0">
              <a:buNone/>
            </a:pPr>
            <a:r>
              <a:rPr lang="en-US" sz="2000" dirty="0">
                <a:solidFill>
                  <a:schemeClr val="bg1"/>
                </a:solidFill>
                <a:effectLst>
                  <a:outerShdw blurRad="38100" dist="38100" dir="2700000" algn="tl">
                    <a:srgbClr val="000000">
                      <a:alpha val="43137"/>
                    </a:srgbClr>
                  </a:outerShdw>
                </a:effectLst>
              </a:rPr>
              <a:t>SpaceX started with LEO orbits which saw moderate success LEO and returned to VLEO in recent launches.  </a:t>
            </a:r>
          </a:p>
          <a:p>
            <a:pPr marL="0" indent="0">
              <a:buNone/>
            </a:pPr>
            <a:r>
              <a:rPr lang="en-US" sz="2000" dirty="0">
                <a:solidFill>
                  <a:schemeClr val="bg1"/>
                </a:solidFill>
                <a:effectLst>
                  <a:outerShdw blurRad="38100" dist="38100" dir="2700000" algn="tl">
                    <a:srgbClr val="000000">
                      <a:alpha val="43137"/>
                    </a:srgbClr>
                  </a:outerShdw>
                </a:effectLst>
              </a:rPr>
              <a:t>SpaceX appears to perform better in lower orbits or Sun-synchronous orbits.</a:t>
            </a:r>
            <a:endParaRPr lang="en-IN" sz="20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914400"/>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7">
            <a:extLst>
              <a:ext uri="{FF2B5EF4-FFF2-40B4-BE49-F238E27FC236}">
                <a16:creationId xmlns:a16="http://schemas.microsoft.com/office/drawing/2014/main" id="{D965F389-768D-800E-0157-D082182A32BE}"/>
              </a:ext>
            </a:extLst>
          </p:cNvPr>
          <p:cNvSpPr/>
          <p:nvPr/>
        </p:nvSpPr>
        <p:spPr>
          <a:xfrm>
            <a:off x="400050" y="1676401"/>
            <a:ext cx="11310938" cy="25765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1710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649D5A-E4A1-F359-CC7B-D61451519CB6}"/>
              </a:ext>
            </a:extLst>
          </p:cNvPr>
          <p:cNvSpPr/>
          <p:nvPr/>
        </p:nvSpPr>
        <p:spPr>
          <a:xfrm>
            <a:off x="247650" y="1495425"/>
            <a:ext cx="11615738" cy="2828920"/>
          </a:xfrm>
          <a:prstGeom prst="rect">
            <a:avLst/>
          </a:prstGeom>
          <a:solidFill>
            <a:schemeClr val="accent5">
              <a:lumMod val="40000"/>
              <a:lumOff val="6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0" y="219074"/>
            <a:ext cx="11796711" cy="6448423"/>
          </a:xfrm>
        </p:spPr>
        <p:txBody>
          <a:bodyPr>
            <a:normAutofit lnSpcReduction="10000"/>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PAYLOAD VS ORBIT TYPE</a:t>
            </a: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Green indicates successful launch; Purple indicates unsuccessful launch.</a:t>
            </a:r>
          </a:p>
          <a:p>
            <a:pPr marL="0" indent="0">
              <a:buNone/>
            </a:pPr>
            <a:r>
              <a:rPr lang="en-US" sz="2400" dirty="0">
                <a:solidFill>
                  <a:schemeClr val="bg1"/>
                </a:solidFill>
                <a:effectLst>
                  <a:outerShdw blurRad="38100" dist="38100" dir="2700000" algn="tl">
                    <a:srgbClr val="000000">
                      <a:alpha val="43137"/>
                    </a:srgbClr>
                  </a:outerShdw>
                </a:effectLst>
              </a:rPr>
              <a:t>Payload mass seems to correlate with orbit.</a:t>
            </a:r>
          </a:p>
          <a:p>
            <a:pPr marL="0" indent="0">
              <a:buNone/>
            </a:pPr>
            <a:r>
              <a:rPr lang="en-US" sz="2400" dirty="0">
                <a:solidFill>
                  <a:schemeClr val="bg1"/>
                </a:solidFill>
                <a:effectLst>
                  <a:outerShdw blurRad="38100" dist="38100" dir="2700000" algn="tl">
                    <a:srgbClr val="000000">
                      <a:alpha val="43137"/>
                    </a:srgbClr>
                  </a:outerShdw>
                </a:effectLst>
              </a:rPr>
              <a:t>LEO and SSO seem to have relatively low payload mass.</a:t>
            </a:r>
          </a:p>
          <a:p>
            <a:pPr marL="0" indent="0">
              <a:buNone/>
            </a:pPr>
            <a:r>
              <a:rPr lang="en-US" sz="2400" dirty="0">
                <a:solidFill>
                  <a:schemeClr val="bg1"/>
                </a:solidFill>
                <a:effectLst>
                  <a:outerShdw blurRad="38100" dist="38100" dir="2700000" algn="tl">
                    <a:srgbClr val="000000">
                      <a:alpha val="43137"/>
                    </a:srgbClr>
                  </a:outerShdw>
                </a:effectLst>
              </a:rPr>
              <a:t>The other most successful orbit VLEO only has payload mass values in the higher end of the range.</a:t>
            </a:r>
          </a:p>
          <a:p>
            <a:pPr marL="0" indent="0">
              <a:buNone/>
            </a:pPr>
            <a:endParaRPr lang="en-US"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914400"/>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7">
            <a:extLst>
              <a:ext uri="{FF2B5EF4-FFF2-40B4-BE49-F238E27FC236}">
                <a16:creationId xmlns:a16="http://schemas.microsoft.com/office/drawing/2014/main" id="{4B3F12C8-D430-5D55-181A-DF498F2E6B7B}"/>
              </a:ext>
            </a:extLst>
          </p:cNvPr>
          <p:cNvSpPr/>
          <p:nvPr/>
        </p:nvSpPr>
        <p:spPr>
          <a:xfrm>
            <a:off x="368809" y="1805939"/>
            <a:ext cx="11373420" cy="237591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9568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0" y="342899"/>
            <a:ext cx="11620501" cy="6053137"/>
          </a:xfrm>
        </p:spPr>
        <p:txBody>
          <a:bodyPr>
            <a:normAutofit/>
          </a:bodyPr>
          <a:lstStyle/>
          <a:p>
            <a:pPr marL="0" indent="0">
              <a:buNone/>
            </a:pPr>
            <a:r>
              <a:rPr lang="en-IN" sz="4400" b="1" dirty="0">
                <a:solidFill>
                  <a:schemeClr val="accent4">
                    <a:lumMod val="60000"/>
                    <a:lumOff val="40000"/>
                  </a:schemeClr>
                </a:solidFill>
                <a:effectLst>
                  <a:outerShdw blurRad="38100" dist="38100" dir="2700000" algn="tl">
                    <a:srgbClr val="000000">
                      <a:alpha val="43137"/>
                    </a:srgbClr>
                  </a:outerShdw>
                </a:effectLst>
              </a:rPr>
              <a:t>LAUNCH SUCCESS YEARLY TREND</a:t>
            </a:r>
          </a:p>
          <a:p>
            <a:pPr marL="0" indent="0">
              <a:buNone/>
            </a:pPr>
            <a:endParaRPr lang="en-IN" sz="2400" dirty="0">
              <a:solidFill>
                <a:schemeClr val="bg1"/>
              </a:solidFill>
              <a:effectLst>
                <a:outerShdw blurRad="38100" dist="38100" dir="2700000" algn="tl">
                  <a:srgbClr val="000000">
                    <a:alpha val="43137"/>
                  </a:srgbClr>
                </a:outerShdw>
              </a:effectLst>
            </a:endParaRPr>
          </a:p>
          <a:p>
            <a:r>
              <a:rPr lang="en-US" sz="2400" dirty="0">
                <a:solidFill>
                  <a:schemeClr val="bg1"/>
                </a:solidFill>
                <a:effectLst>
                  <a:outerShdw blurRad="38100" dist="38100" dir="2700000" algn="tl">
                    <a:srgbClr val="000000">
                      <a:alpha val="43137"/>
                    </a:srgbClr>
                  </a:outerShdw>
                </a:effectLst>
              </a:rPr>
              <a:t>Success generally increases over time </a:t>
            </a:r>
          </a:p>
          <a:p>
            <a:pPr marL="0" indent="0">
              <a:buNone/>
            </a:pPr>
            <a:r>
              <a:rPr lang="en-US" sz="2400" dirty="0">
                <a:solidFill>
                  <a:schemeClr val="bg1"/>
                </a:solidFill>
                <a:effectLst>
                  <a:outerShdw blurRad="38100" dist="38100" dir="2700000" algn="tl">
                    <a:srgbClr val="000000">
                      <a:alpha val="43137"/>
                    </a:srgbClr>
                  </a:outerShdw>
                </a:effectLst>
              </a:rPr>
              <a:t>   since 2013 with a slight dip in 2018</a:t>
            </a:r>
          </a:p>
          <a:p>
            <a:r>
              <a:rPr lang="en-US" sz="2400" dirty="0">
                <a:solidFill>
                  <a:schemeClr val="bg1"/>
                </a:solidFill>
                <a:effectLst>
                  <a:outerShdw blurRad="38100" dist="38100" dir="2700000" algn="tl">
                    <a:srgbClr val="000000">
                      <a:alpha val="43137"/>
                    </a:srgbClr>
                  </a:outerShdw>
                </a:effectLst>
              </a:rPr>
              <a:t>Success in recent years at around 80%</a:t>
            </a: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977020B0-F6F2-C2A9-298D-CD81D14A0173}"/>
              </a:ext>
            </a:extLst>
          </p:cNvPr>
          <p:cNvSpPr/>
          <p:nvPr/>
        </p:nvSpPr>
        <p:spPr>
          <a:xfrm>
            <a:off x="5855873" y="1438275"/>
            <a:ext cx="5834063" cy="4000689"/>
          </a:xfrm>
          <a:prstGeom prst="rect">
            <a:avLst/>
          </a:prstGeom>
          <a:solidFill>
            <a:schemeClr val="accent5">
              <a:lumMod val="60000"/>
              <a:lumOff val="40000"/>
            </a:schemeClr>
          </a:solidFill>
          <a:ln>
            <a:solidFill>
              <a:schemeClr val="accent4">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1038225"/>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9D76DE8-63BE-7B54-AB59-E3AE53BF0B62}"/>
              </a:ext>
            </a:extLst>
          </p:cNvPr>
          <p:cNvSpPr/>
          <p:nvPr/>
        </p:nvSpPr>
        <p:spPr>
          <a:xfrm>
            <a:off x="518490" y="3333845"/>
            <a:ext cx="3490913" cy="966763"/>
          </a:xfrm>
          <a:prstGeom prst="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95% confidence interval</a:t>
            </a:r>
          </a:p>
          <a:p>
            <a:pPr algn="ctr"/>
            <a:r>
              <a:rPr lang="en-US" dirty="0"/>
              <a:t>(light blue shading)</a:t>
            </a:r>
            <a:endParaRPr lang="en-IN" dirty="0"/>
          </a:p>
        </p:txBody>
      </p:sp>
      <p:sp>
        <p:nvSpPr>
          <p:cNvPr id="9" name="object 7">
            <a:extLst>
              <a:ext uri="{FF2B5EF4-FFF2-40B4-BE49-F238E27FC236}">
                <a16:creationId xmlns:a16="http://schemas.microsoft.com/office/drawing/2014/main" id="{E1452DDA-FA83-EEC1-CED0-A2C06B400641}"/>
              </a:ext>
            </a:extLst>
          </p:cNvPr>
          <p:cNvSpPr/>
          <p:nvPr/>
        </p:nvSpPr>
        <p:spPr>
          <a:xfrm>
            <a:off x="6200774" y="1790319"/>
            <a:ext cx="5224463" cy="327736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9836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94C9B3-D7AA-0E70-4FFE-90822A769E88}"/>
              </a:ext>
            </a:extLst>
          </p:cNvPr>
          <p:cNvSpPr/>
          <p:nvPr/>
        </p:nvSpPr>
        <p:spPr>
          <a:xfrm>
            <a:off x="6310313" y="1714500"/>
            <a:ext cx="5562599" cy="1114425"/>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26662276-FAB8-D0A0-CDAF-AE4E34CAB922}"/>
              </a:ext>
            </a:extLst>
          </p:cNvPr>
          <p:cNvSpPr/>
          <p:nvPr/>
        </p:nvSpPr>
        <p:spPr>
          <a:xfrm rot="10800000">
            <a:off x="5595938" y="3370261"/>
            <a:ext cx="6276974" cy="1435100"/>
          </a:xfrm>
          <a:prstGeom prst="homePlat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7D1FC19-7999-33FE-F4BD-EE6FB39A081C}"/>
              </a:ext>
            </a:extLst>
          </p:cNvPr>
          <p:cNvSpPr>
            <a:spLocks noGrp="1"/>
          </p:cNvSpPr>
          <p:nvPr>
            <p:ph type="ctrTitle"/>
          </p:nvPr>
        </p:nvSpPr>
        <p:spPr>
          <a:xfrm>
            <a:off x="6096000" y="1122363"/>
            <a:ext cx="5829300" cy="1655762"/>
          </a:xfrm>
        </p:spPr>
        <p:txBody>
          <a:bodyPr/>
          <a:lstStyle/>
          <a:p>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t>EDA WITH SQL</a:t>
            </a:r>
          </a:p>
        </p:txBody>
      </p:sp>
      <p:sp>
        <p:nvSpPr>
          <p:cNvPr id="5" name="Subtitle 4">
            <a:extLst>
              <a:ext uri="{FF2B5EF4-FFF2-40B4-BE49-F238E27FC236}">
                <a16:creationId xmlns:a16="http://schemas.microsoft.com/office/drawing/2014/main" id="{02F2EA9E-5ED0-3182-AD0C-73C3A6F8DDCC}"/>
              </a:ext>
            </a:extLst>
          </p:cNvPr>
          <p:cNvSpPr>
            <a:spLocks noGrp="1"/>
          </p:cNvSpPr>
          <p:nvPr>
            <p:ph type="subTitle" idx="1"/>
          </p:nvPr>
        </p:nvSpPr>
        <p:spPr>
          <a:xfrm>
            <a:off x="6034088" y="3119438"/>
            <a:ext cx="5838824" cy="2138362"/>
          </a:xfrm>
        </p:spPr>
        <p:txBody>
          <a:bodyPr/>
          <a:lstStyle/>
          <a:p>
            <a:endParaRPr lang="en-IN" b="1" dirty="0">
              <a:solidFill>
                <a:schemeClr val="bg1"/>
              </a:solidFill>
              <a:effectLst>
                <a:outerShdw blurRad="38100" dist="38100" dir="2700000" algn="tl">
                  <a:srgbClr val="000000">
                    <a:alpha val="43137"/>
                  </a:srgbClr>
                </a:outerShdw>
              </a:effectLst>
            </a:endParaRPr>
          </a:p>
          <a:p>
            <a:r>
              <a:rPr lang="en-IN" b="1" dirty="0">
                <a:solidFill>
                  <a:schemeClr val="bg1"/>
                </a:solidFill>
                <a:effectLst>
                  <a:outerShdw blurRad="38100" dist="38100" dir="2700000" algn="tl">
                    <a:srgbClr val="000000">
                      <a:alpha val="43137"/>
                    </a:srgbClr>
                  </a:outerShdw>
                </a:effectLst>
              </a:rPr>
              <a:t>EXPLORATORY DATA ANALYSIS WITH SQL DB2 INTEGRATED IN PYTHON WITH SQLALCHEMY</a:t>
            </a:r>
          </a:p>
        </p:txBody>
      </p:sp>
    </p:spTree>
    <p:extLst>
      <p:ext uri="{BB962C8B-B14F-4D97-AF65-F5344CB8AC3E}">
        <p14:creationId xmlns:p14="http://schemas.microsoft.com/office/powerpoint/2010/main" val="35005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ALL LAUNCH SITES NAMES</a:t>
            </a: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838325"/>
            <a:ext cx="4348162" cy="4719638"/>
          </a:xfrm>
        </p:spPr>
        <p:txBody>
          <a:bodyPr>
            <a:normAutofit/>
          </a:bodyPr>
          <a:lstStyle/>
          <a:p>
            <a:pPr marL="0" indent="0">
              <a:buNone/>
            </a:pPr>
            <a:r>
              <a:rPr lang="en-IN" sz="2400" dirty="0">
                <a:solidFill>
                  <a:schemeClr val="bg1"/>
                </a:solidFill>
                <a:effectLst>
                  <a:outerShdw blurRad="38100" dist="38100" dir="2700000" algn="tl">
                    <a:srgbClr val="000000">
                      <a:alpha val="43137"/>
                    </a:srgbClr>
                  </a:outerShdw>
                </a:effectLst>
              </a:rPr>
              <a:t>Query unique launch site names from database.</a:t>
            </a:r>
          </a:p>
          <a:p>
            <a:pPr marL="0" indent="0">
              <a:buNone/>
            </a:pPr>
            <a:r>
              <a:rPr lang="en-IN" sz="2400" dirty="0">
                <a:solidFill>
                  <a:schemeClr val="bg1"/>
                </a:solidFill>
                <a:effectLst>
                  <a:outerShdw blurRad="38100" dist="38100" dir="2700000" algn="tl">
                    <a:srgbClr val="000000">
                      <a:alpha val="43137"/>
                    </a:srgbClr>
                  </a:outerShdw>
                </a:effectLst>
              </a:rPr>
              <a:t>CCAFS SLC-40 and CCAFSSLC-40 likely all represent the same launch site with data entry errors.</a:t>
            </a:r>
          </a:p>
          <a:p>
            <a:pPr marL="0" indent="0">
              <a:buNone/>
            </a:pPr>
            <a:r>
              <a:rPr lang="en-IN" sz="2400" dirty="0">
                <a:solidFill>
                  <a:schemeClr val="bg1"/>
                </a:solidFill>
                <a:effectLst>
                  <a:outerShdw blurRad="38100" dist="38100" dir="2700000" algn="tl">
                    <a:srgbClr val="000000">
                      <a:alpha val="43137"/>
                    </a:srgbClr>
                  </a:outerShdw>
                </a:effectLst>
              </a:rPr>
              <a:t>CCAFS LC-40 was the previous name.  </a:t>
            </a:r>
          </a:p>
          <a:p>
            <a:pPr marL="0" indent="0">
              <a:buNone/>
            </a:pPr>
            <a:r>
              <a:rPr lang="en-IN" sz="2400" dirty="0">
                <a:solidFill>
                  <a:schemeClr val="bg1"/>
                </a:solidFill>
                <a:effectLst>
                  <a:outerShdw blurRad="38100" dist="38100" dir="2700000" algn="tl">
                    <a:srgbClr val="000000">
                      <a:alpha val="43137"/>
                    </a:srgbClr>
                  </a:outerShdw>
                </a:effectLst>
              </a:rPr>
              <a:t>Likely only 3 unique </a:t>
            </a:r>
            <a:r>
              <a:rPr lang="en-IN" sz="2400" dirty="0" err="1">
                <a:solidFill>
                  <a:schemeClr val="bg1"/>
                </a:solidFill>
                <a:effectLst>
                  <a:outerShdw blurRad="38100" dist="38100" dir="2700000" algn="tl">
                    <a:srgbClr val="000000">
                      <a:alpha val="43137"/>
                    </a:srgbClr>
                  </a:outerShdw>
                </a:effectLst>
              </a:rPr>
              <a:t>launch_site</a:t>
            </a:r>
            <a:r>
              <a:rPr lang="en-IN" sz="2400" dirty="0">
                <a:solidFill>
                  <a:schemeClr val="bg1"/>
                </a:solidFill>
                <a:effectLst>
                  <a:outerShdw blurRad="38100" dist="38100" dir="2700000" algn="tl">
                    <a:srgbClr val="000000">
                      <a:alpha val="43137"/>
                    </a:srgbClr>
                  </a:outerShdw>
                </a:effectLst>
              </a:rPr>
              <a:t> values:  </a:t>
            </a:r>
          </a:p>
          <a:p>
            <a:pPr marL="0" indent="0">
              <a:buNone/>
            </a:pPr>
            <a:r>
              <a:rPr lang="en-IN" sz="2400" dirty="0">
                <a:solidFill>
                  <a:schemeClr val="bg1"/>
                </a:solidFill>
                <a:effectLst>
                  <a:outerShdw blurRad="38100" dist="38100" dir="2700000" algn="tl">
                    <a:srgbClr val="000000">
                      <a:alpha val="43137"/>
                    </a:srgbClr>
                  </a:outerShdw>
                </a:effectLst>
              </a:rPr>
              <a:t>CCAFS SLC-40, KSC LC-39A, VAFB SLC-4E</a:t>
            </a: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7524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5">
            <a:extLst>
              <a:ext uri="{FF2B5EF4-FFF2-40B4-BE49-F238E27FC236}">
                <a16:creationId xmlns:a16="http://schemas.microsoft.com/office/drawing/2014/main" id="{8E0B2C9B-A075-0232-51A2-B98490F1EE46}"/>
              </a:ext>
            </a:extLst>
          </p:cNvPr>
          <p:cNvSpPr/>
          <p:nvPr/>
        </p:nvSpPr>
        <p:spPr>
          <a:xfrm>
            <a:off x="6338888" y="2166937"/>
            <a:ext cx="4924424" cy="3829051"/>
          </a:xfrm>
          <a:prstGeom prst="rect">
            <a:avLst/>
          </a:prstGeom>
          <a:blipFill>
            <a:blip r:embed="rId3" cstate="print"/>
            <a:stretch>
              <a:fillRect/>
            </a:stretch>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0" tIns="0" rIns="0" bIns="0" rtlCol="0"/>
          <a:lstStyle/>
          <a:p>
            <a:endParaRPr/>
          </a:p>
        </p:txBody>
      </p:sp>
    </p:spTree>
    <p:extLst>
      <p:ext uri="{BB962C8B-B14F-4D97-AF65-F5344CB8AC3E}">
        <p14:creationId xmlns:p14="http://schemas.microsoft.com/office/powerpoint/2010/main" val="24566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95424"/>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LAUNCH SITES NAMES BEGINNING WIITH ‘CCA’</a:t>
            </a: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28775"/>
            <a:ext cx="11453812" cy="4929188"/>
          </a:xfrm>
        </p:spPr>
        <p:txBody>
          <a:bodyPr>
            <a:normAutofit/>
          </a:bodyPr>
          <a:lstStyle/>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endParaRPr lang="en-US" sz="2400" spc="-35" dirty="0">
              <a:solidFill>
                <a:schemeClr val="bg1"/>
              </a:solidFill>
              <a:latin typeface="Carlito"/>
              <a:cs typeface="Carlito"/>
            </a:endParaRPr>
          </a:p>
          <a:p>
            <a:pPr marL="0" indent="0">
              <a:buNone/>
            </a:pPr>
            <a:r>
              <a:rPr lang="en-US" sz="2400" spc="-35" dirty="0">
                <a:solidFill>
                  <a:schemeClr val="bg1"/>
                </a:solidFill>
                <a:latin typeface="Carlito"/>
                <a:cs typeface="Carlito"/>
              </a:rPr>
              <a:t>First </a:t>
            </a:r>
            <a:r>
              <a:rPr lang="en-US" sz="2400" spc="-20" dirty="0">
                <a:solidFill>
                  <a:schemeClr val="bg1"/>
                </a:solidFill>
                <a:latin typeface="Carlito"/>
                <a:cs typeface="Carlito"/>
              </a:rPr>
              <a:t>five </a:t>
            </a:r>
            <a:r>
              <a:rPr lang="en-US" sz="2400" spc="-5" dirty="0">
                <a:solidFill>
                  <a:schemeClr val="bg1"/>
                </a:solidFill>
                <a:latin typeface="Carlito"/>
                <a:cs typeface="Carlito"/>
              </a:rPr>
              <a:t>entries  </a:t>
            </a:r>
            <a:r>
              <a:rPr lang="en-US" sz="2400" dirty="0">
                <a:solidFill>
                  <a:schemeClr val="bg1"/>
                </a:solidFill>
                <a:latin typeface="Carlito"/>
                <a:cs typeface="Carlito"/>
              </a:rPr>
              <a:t>in </a:t>
            </a:r>
            <a:r>
              <a:rPr lang="en-US" sz="2400" spc="-5" dirty="0">
                <a:solidFill>
                  <a:schemeClr val="bg1"/>
                </a:solidFill>
                <a:latin typeface="Carlito"/>
                <a:cs typeface="Carlito"/>
              </a:rPr>
              <a:t>database with  Launch </a:t>
            </a:r>
            <a:r>
              <a:rPr lang="en-US" sz="2400" spc="-15" dirty="0">
                <a:solidFill>
                  <a:schemeClr val="bg1"/>
                </a:solidFill>
                <a:latin typeface="Carlito"/>
                <a:cs typeface="Carlito"/>
              </a:rPr>
              <a:t>Site</a:t>
            </a:r>
            <a:r>
              <a:rPr lang="en-US" sz="2400" spc="-100" dirty="0">
                <a:solidFill>
                  <a:schemeClr val="bg1"/>
                </a:solidFill>
                <a:latin typeface="Carlito"/>
                <a:cs typeface="Carlito"/>
              </a:rPr>
              <a:t> </a:t>
            </a:r>
            <a:r>
              <a:rPr lang="en-US" sz="2400" spc="-5" dirty="0">
                <a:solidFill>
                  <a:schemeClr val="bg1"/>
                </a:solidFill>
                <a:latin typeface="Carlito"/>
                <a:cs typeface="Carlito"/>
              </a:rPr>
              <a:t>name  </a:t>
            </a:r>
            <a:r>
              <a:rPr lang="en-US" sz="2400" dirty="0">
                <a:solidFill>
                  <a:schemeClr val="bg1"/>
                </a:solidFill>
                <a:latin typeface="Carlito"/>
                <a:cs typeface="Carlito"/>
              </a:rPr>
              <a:t>beginning </a:t>
            </a:r>
            <a:r>
              <a:rPr lang="en-US" sz="2400" spc="-5" dirty="0">
                <a:solidFill>
                  <a:schemeClr val="bg1"/>
                </a:solidFill>
                <a:latin typeface="Carlito"/>
                <a:cs typeface="Carlito"/>
              </a:rPr>
              <a:t>with  </a:t>
            </a:r>
            <a:r>
              <a:rPr lang="en-US" sz="2400" dirty="0">
                <a:solidFill>
                  <a:schemeClr val="bg1"/>
                </a:solidFill>
                <a:latin typeface="Carlito"/>
                <a:cs typeface="Carlito"/>
              </a:rPr>
              <a:t>CCA.</a:t>
            </a:r>
          </a:p>
          <a:p>
            <a:pPr marL="0" indent="0">
              <a:buNone/>
            </a:pP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flipV="1">
            <a:off x="266700" y="1219200"/>
            <a:ext cx="11434763" cy="666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5">
            <a:extLst>
              <a:ext uri="{FF2B5EF4-FFF2-40B4-BE49-F238E27FC236}">
                <a16:creationId xmlns:a16="http://schemas.microsoft.com/office/drawing/2014/main" id="{4C77197E-697F-5DCF-2F77-CDF38F1F53DB}"/>
              </a:ext>
            </a:extLst>
          </p:cNvPr>
          <p:cNvSpPr/>
          <p:nvPr/>
        </p:nvSpPr>
        <p:spPr>
          <a:xfrm>
            <a:off x="471488" y="1809749"/>
            <a:ext cx="10596562" cy="360521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7505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TOTAL PAYLOAD MASS FROM NASA</a:t>
            </a: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991675"/>
            <a:ext cx="4348162" cy="4566287"/>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sums the total payload  mass in kg where NASA was the  customer.</a:t>
            </a:r>
          </a:p>
          <a:p>
            <a:r>
              <a:rPr lang="en-US" sz="2400" dirty="0">
                <a:solidFill>
                  <a:schemeClr val="bg1"/>
                </a:solidFill>
                <a:effectLst>
                  <a:outerShdw blurRad="38100" dist="38100" dir="2700000" algn="tl">
                    <a:srgbClr val="000000">
                      <a:alpha val="43137"/>
                    </a:srgbClr>
                  </a:outerShdw>
                </a:effectLst>
              </a:rPr>
              <a:t>CRS stands for Commercial  Resupply Services which indicates that these payloads were sent to  the International Space Station  (ISS).</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95535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5">
            <a:extLst>
              <a:ext uri="{FF2B5EF4-FFF2-40B4-BE49-F238E27FC236}">
                <a16:creationId xmlns:a16="http://schemas.microsoft.com/office/drawing/2014/main" id="{42D7FB61-710A-B64F-46A8-6CBD8DC7A511}"/>
              </a:ext>
            </a:extLst>
          </p:cNvPr>
          <p:cNvSpPr/>
          <p:nvPr/>
        </p:nvSpPr>
        <p:spPr>
          <a:xfrm>
            <a:off x="5274562" y="1991676"/>
            <a:ext cx="5922075" cy="28613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6105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AVERAGE PAYLOAD MASS BY F9 V1.1</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938338"/>
            <a:ext cx="4348162" cy="4619624"/>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calculates the average payload mass or launches which used  booster version F9 v1.1</a:t>
            </a:r>
          </a:p>
          <a:p>
            <a:r>
              <a:rPr lang="en-US" sz="2400" dirty="0">
                <a:solidFill>
                  <a:schemeClr val="bg1"/>
                </a:solidFill>
                <a:effectLst>
                  <a:outerShdw blurRad="38100" dist="38100" dir="2700000" algn="tl">
                    <a:srgbClr val="000000">
                      <a:alpha val="43137"/>
                    </a:srgbClr>
                  </a:outerShdw>
                </a:effectLst>
              </a:rPr>
              <a:t>Average payload mass of F9 1.1 is on the low end of our payload mass range</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95535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5">
            <a:extLst>
              <a:ext uri="{FF2B5EF4-FFF2-40B4-BE49-F238E27FC236}">
                <a16:creationId xmlns:a16="http://schemas.microsoft.com/office/drawing/2014/main" id="{3F2C61AC-DAB5-3172-F0A6-225B8D9E70AA}"/>
              </a:ext>
            </a:extLst>
          </p:cNvPr>
          <p:cNvSpPr/>
          <p:nvPr/>
        </p:nvSpPr>
        <p:spPr>
          <a:xfrm>
            <a:off x="5043487" y="1994154"/>
            <a:ext cx="6486526" cy="308743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59990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FIRST SUCCESSFUL GROUND PAD LANDING DATE</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938338"/>
            <a:ext cx="4348162" cy="4619624"/>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returns the first successful ground pad landing  date.</a:t>
            </a:r>
          </a:p>
          <a:p>
            <a:r>
              <a:rPr lang="en-US" sz="2400" dirty="0">
                <a:solidFill>
                  <a:schemeClr val="bg1"/>
                </a:solidFill>
                <a:effectLst>
                  <a:outerShdw blurRad="38100" dist="38100" dir="2700000" algn="tl">
                    <a:srgbClr val="000000">
                      <a:alpha val="43137"/>
                    </a:srgbClr>
                  </a:outerShdw>
                </a:effectLst>
              </a:rPr>
              <a:t>First ground pad landing wasn’t until the end of 2015.</a:t>
            </a:r>
          </a:p>
          <a:p>
            <a:r>
              <a:rPr lang="en-US" sz="2400" dirty="0">
                <a:solidFill>
                  <a:schemeClr val="bg1"/>
                </a:solidFill>
                <a:effectLst>
                  <a:outerShdw blurRad="38100" dist="38100" dir="2700000" algn="tl">
                    <a:srgbClr val="000000">
                      <a:alpha val="43137"/>
                    </a:srgbClr>
                  </a:outerShdw>
                </a:effectLst>
              </a:rPr>
              <a:t>Successful landings in general appear starting 2014.</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5">
            <a:extLst>
              <a:ext uri="{FF2B5EF4-FFF2-40B4-BE49-F238E27FC236}">
                <a16:creationId xmlns:a16="http://schemas.microsoft.com/office/drawing/2014/main" id="{FC79B184-D0E1-7D56-A5C7-0A631F26DBA0}"/>
              </a:ext>
            </a:extLst>
          </p:cNvPr>
          <p:cNvSpPr/>
          <p:nvPr/>
        </p:nvSpPr>
        <p:spPr>
          <a:xfrm>
            <a:off x="5357813" y="1938337"/>
            <a:ext cx="6076950" cy="325278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47992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485777"/>
            <a:ext cx="11453812" cy="1404933"/>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SUCCESSFUL DRONE SHIP LANDING WITH PAYLOAD BETWEEN 4000 AND 6000</a:t>
            </a:r>
            <a:br>
              <a:rPr lang="en-US" b="1" dirty="0">
                <a:solidFill>
                  <a:schemeClr val="bg1"/>
                </a:solidFill>
                <a:effectLst>
                  <a:outerShdw blurRad="38100" dist="38100" dir="2700000" algn="tl">
                    <a:srgbClr val="000000">
                      <a:alpha val="43137"/>
                    </a:srgbClr>
                  </a:outerShdw>
                </a:effectLst>
                <a:latin typeface="+mn-lt"/>
              </a:rPr>
            </a:b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2371725"/>
            <a:ext cx="3729037" cy="4186236"/>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returns the four  booster versions that had successful drone ship landings and a payload mass between 4000 and 6000 non inclusively.</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71462" y="1557337"/>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5">
            <a:extLst>
              <a:ext uri="{FF2B5EF4-FFF2-40B4-BE49-F238E27FC236}">
                <a16:creationId xmlns:a16="http://schemas.microsoft.com/office/drawing/2014/main" id="{4D6DCEB2-5E64-F0A5-90FF-B9504D9AB19E}"/>
              </a:ext>
            </a:extLst>
          </p:cNvPr>
          <p:cNvSpPr/>
          <p:nvPr/>
        </p:nvSpPr>
        <p:spPr>
          <a:xfrm>
            <a:off x="4367211" y="2371725"/>
            <a:ext cx="7162801" cy="325278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3767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BD83-E651-FD42-46A2-EF5257B6F815}"/>
              </a:ext>
            </a:extLst>
          </p:cNvPr>
          <p:cNvSpPr>
            <a:spLocks noGrp="1"/>
          </p:cNvSpPr>
          <p:nvPr>
            <p:ph type="title"/>
          </p:nvPr>
        </p:nvSpPr>
        <p:spPr>
          <a:xfrm>
            <a:off x="395288" y="365125"/>
            <a:ext cx="10958512" cy="1460500"/>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EXECUTIVE SUMMARY</a:t>
            </a:r>
          </a:p>
        </p:txBody>
      </p:sp>
      <p:sp>
        <p:nvSpPr>
          <p:cNvPr id="3" name="Content Placeholder 2">
            <a:extLst>
              <a:ext uri="{FF2B5EF4-FFF2-40B4-BE49-F238E27FC236}">
                <a16:creationId xmlns:a16="http://schemas.microsoft.com/office/drawing/2014/main" id="{2F9180BE-02C4-5E07-9087-113CEBF048D9}"/>
              </a:ext>
            </a:extLst>
          </p:cNvPr>
          <p:cNvSpPr>
            <a:spLocks noGrp="1"/>
          </p:cNvSpPr>
          <p:nvPr>
            <p:ph idx="1"/>
          </p:nvPr>
        </p:nvSpPr>
        <p:spPr>
          <a:xfrm>
            <a:off x="523875" y="1825625"/>
            <a:ext cx="10944225" cy="4351338"/>
          </a:xfrm>
        </p:spPr>
        <p:txBody>
          <a:bodyPr/>
          <a:lstStyle/>
          <a:p>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Collected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from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public SpaceX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API and </a:t>
            </a:r>
            <a:r>
              <a:rPr lang="en-US"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SpaceX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Wikipedia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page.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Created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labels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column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‘class’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which classifies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successful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landings.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Explored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a:t>
            </a:r>
            <a:r>
              <a:rPr lang="en-US"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using </a:t>
            </a:r>
            <a:r>
              <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SQL,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visualization,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folium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maps,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dashboards.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Gathered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relevant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columns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 </a:t>
            </a:r>
            <a:r>
              <a:rPr lang="en-US"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used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as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features.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Changed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all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categorical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variables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binary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using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one hot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encoding.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Standardized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used </a:t>
            </a:r>
            <a:r>
              <a:rPr lang="en-US" sz="2400" spc="-2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GridSearchCV</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find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best </a:t>
            </a:r>
            <a:r>
              <a:rPr lang="en-US" sz="2400" spc="-4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parameters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machine learning  models.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Visualize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accuracy score </a:t>
            </a:r>
            <a:r>
              <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of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all</a:t>
            </a:r>
            <a:r>
              <a:rPr lang="en-US" sz="2400" spc="-4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models.</a:t>
            </a:r>
          </a:p>
          <a:p>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Four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machine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learning models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were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produced: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Logistic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Regression,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Support </a:t>
            </a:r>
            <a:r>
              <a:rPr lang="en-US" sz="2400" spc="-5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Vector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Machine,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Decision </a:t>
            </a:r>
            <a:r>
              <a:rPr lang="en-US" sz="2400" spc="-8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Tree </a:t>
            </a:r>
            <a:r>
              <a:rPr lang="en-US" sz="2400" spc="-4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Classifier,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 K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Nearest Neighbors.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All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produced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similar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with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accuracy </a:t>
            </a:r>
            <a:r>
              <a:rPr lang="en-US" sz="2400" spc="-4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rate </a:t>
            </a:r>
            <a:r>
              <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of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about 83.33%. All models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over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predicted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successful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landings.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More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is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needed </a:t>
            </a:r>
            <a:r>
              <a:rPr lang="en-US" sz="2400" spc="-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 </a:t>
            </a:r>
            <a:r>
              <a:rPr lang="en-US" sz="2400" spc="-4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better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model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determination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a:t>
            </a:r>
            <a:r>
              <a:rPr lang="en-US" sz="2400" spc="204"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5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accuracy.</a:t>
            </a: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IN" b="1" dirty="0">
              <a:solidFill>
                <a:schemeClr val="bg1"/>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F2748ADB-7DE9-CBA3-C7AB-1A082889A008}"/>
              </a:ext>
            </a:extLst>
          </p:cNvPr>
          <p:cNvCxnSpPr>
            <a:cxnSpLocks/>
          </p:cNvCxnSpPr>
          <p:nvPr/>
        </p:nvCxnSpPr>
        <p:spPr>
          <a:xfrm>
            <a:off x="276225" y="1466850"/>
            <a:ext cx="80629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2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normAutofit fontScale="90000"/>
          </a:bodyPr>
          <a:lstStyle/>
          <a:p>
            <a:br>
              <a:rPr lang="en-US" b="1" dirty="0">
                <a:solidFill>
                  <a:schemeClr val="accent4">
                    <a:lumMod val="60000"/>
                    <a:lumOff val="40000"/>
                  </a:schemeClr>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TOTAL NUMBER OF EACH MISSION OUTCOME</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4348162" cy="4938712"/>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returns a count of each mission outcome.</a:t>
            </a:r>
          </a:p>
          <a:p>
            <a:r>
              <a:rPr lang="en-US" sz="2400" dirty="0">
                <a:solidFill>
                  <a:schemeClr val="bg1"/>
                </a:solidFill>
                <a:effectLst>
                  <a:outerShdw blurRad="38100" dist="38100" dir="2700000" algn="tl">
                    <a:srgbClr val="000000">
                      <a:alpha val="43137"/>
                    </a:srgbClr>
                  </a:outerShdw>
                </a:effectLst>
              </a:rPr>
              <a:t>SpaceX appears to achieve its  mission outcome nearly 99% of the  time.</a:t>
            </a:r>
          </a:p>
          <a:p>
            <a:r>
              <a:rPr lang="en-US" sz="2400" dirty="0">
                <a:solidFill>
                  <a:schemeClr val="bg1"/>
                </a:solidFill>
                <a:effectLst>
                  <a:outerShdw blurRad="38100" dist="38100" dir="2700000" algn="tl">
                    <a:srgbClr val="000000">
                      <a:alpha val="43137"/>
                    </a:srgbClr>
                  </a:outerShdw>
                </a:effectLst>
              </a:rPr>
              <a:t>This means that most of the landing failures are intended.</a:t>
            </a:r>
          </a:p>
          <a:p>
            <a:r>
              <a:rPr lang="en-US" sz="2400" dirty="0">
                <a:solidFill>
                  <a:schemeClr val="bg1"/>
                </a:solidFill>
                <a:effectLst>
                  <a:outerShdw blurRad="38100" dist="38100" dir="2700000" algn="tl">
                    <a:srgbClr val="000000">
                      <a:alpha val="43137"/>
                    </a:srgbClr>
                  </a:outerShdw>
                </a:effectLst>
              </a:rPr>
              <a:t>Interestingly, one launch has an unclear payload status and unfortunately one failed in flight.</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5">
            <a:extLst>
              <a:ext uri="{FF2B5EF4-FFF2-40B4-BE49-F238E27FC236}">
                <a16:creationId xmlns:a16="http://schemas.microsoft.com/office/drawing/2014/main" id="{F5689561-D947-B970-A169-1725BABDEB19}"/>
              </a:ext>
            </a:extLst>
          </p:cNvPr>
          <p:cNvSpPr/>
          <p:nvPr/>
        </p:nvSpPr>
        <p:spPr>
          <a:xfrm>
            <a:off x="5170740" y="1619250"/>
            <a:ext cx="6316409" cy="40481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94706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normAutofit fontScale="90000"/>
          </a:bodyPr>
          <a:lstStyle/>
          <a:p>
            <a:br>
              <a:rPr lang="en-US" b="1" dirty="0">
                <a:solidFill>
                  <a:schemeClr val="accent4">
                    <a:lumMod val="60000"/>
                    <a:lumOff val="40000"/>
                  </a:schemeClr>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BOOSTERS THAT CARRIED MAXIMUM PAYLOAD</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4348162" cy="4938712"/>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returns the booster versions that carried the highest payload mass of 15600 kg.</a:t>
            </a:r>
          </a:p>
          <a:p>
            <a:r>
              <a:rPr lang="en-US" sz="2400" dirty="0">
                <a:solidFill>
                  <a:schemeClr val="bg1"/>
                </a:solidFill>
                <a:effectLst>
                  <a:outerShdw blurRad="38100" dist="38100" dir="2700000" algn="tl">
                    <a:srgbClr val="000000">
                      <a:alpha val="43137"/>
                    </a:srgbClr>
                  </a:outerShdw>
                </a:effectLst>
              </a:rPr>
              <a:t>These booster versions are very similar and all are of the F9 B5 B10xx.x variety.</a:t>
            </a:r>
          </a:p>
          <a:p>
            <a:r>
              <a:rPr lang="en-US" sz="2400" dirty="0">
                <a:solidFill>
                  <a:schemeClr val="bg1"/>
                </a:solidFill>
                <a:effectLst>
                  <a:outerShdw blurRad="38100" dist="38100" dir="2700000" algn="tl">
                    <a:srgbClr val="000000">
                      <a:alpha val="43137"/>
                    </a:srgbClr>
                  </a:outerShdw>
                </a:effectLst>
              </a:rPr>
              <a:t>This likely indicates payload mass correlates with the booster version that is used.</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2">
            <a:extLst>
              <a:ext uri="{FF2B5EF4-FFF2-40B4-BE49-F238E27FC236}">
                <a16:creationId xmlns:a16="http://schemas.microsoft.com/office/drawing/2014/main" id="{D65FB2E2-06A5-7781-AADB-2AFC6FBFF598}"/>
              </a:ext>
            </a:extLst>
          </p:cNvPr>
          <p:cNvSpPr/>
          <p:nvPr/>
        </p:nvSpPr>
        <p:spPr>
          <a:xfrm>
            <a:off x="5210175" y="1584198"/>
            <a:ext cx="6276975" cy="488594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8878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352549"/>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2015 FAILED DRONE SHIP LANDING RECORDS</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3581400" cy="4938712"/>
          </a:xfrm>
        </p:spPr>
        <p:txBody>
          <a:bodyPr>
            <a:normAutofit/>
          </a:bodyPr>
          <a:lstStyle/>
          <a:p>
            <a:r>
              <a:rPr lang="en-US" sz="2400" dirty="0">
                <a:solidFill>
                  <a:schemeClr val="bg1"/>
                </a:solidFill>
                <a:effectLst>
                  <a:outerShdw blurRad="38100" dist="38100" dir="2700000" algn="tl">
                    <a:srgbClr val="000000">
                      <a:alpha val="43137"/>
                    </a:srgbClr>
                  </a:outerShdw>
                </a:effectLst>
              </a:rPr>
              <a:t>This query returns the Month, Landing  Outcome, Booster Version, Payload  Mass (kg), and Launch site of 2015 launches where stage 1 failed to land on a drone ship.</a:t>
            </a:r>
          </a:p>
          <a:p>
            <a:r>
              <a:rPr lang="en-US" sz="2400" dirty="0">
                <a:solidFill>
                  <a:schemeClr val="bg1"/>
                </a:solidFill>
                <a:effectLst>
                  <a:outerShdw blurRad="38100" dist="38100" dir="2700000" algn="tl">
                    <a:srgbClr val="000000">
                      <a:alpha val="43137"/>
                    </a:srgbClr>
                  </a:outerShdw>
                </a:effectLst>
              </a:rPr>
              <a:t>There were two such occurrences.</a:t>
            </a:r>
          </a:p>
          <a:p>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190625"/>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5">
            <a:extLst>
              <a:ext uri="{FF2B5EF4-FFF2-40B4-BE49-F238E27FC236}">
                <a16:creationId xmlns:a16="http://schemas.microsoft.com/office/drawing/2014/main" id="{D8A60CD9-33B4-5908-951C-BD37B07346BD}"/>
              </a:ext>
            </a:extLst>
          </p:cNvPr>
          <p:cNvSpPr/>
          <p:nvPr/>
        </p:nvSpPr>
        <p:spPr>
          <a:xfrm>
            <a:off x="4090989" y="1830322"/>
            <a:ext cx="7715248" cy="335127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28569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485777"/>
            <a:ext cx="11453812" cy="1404933"/>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RANKING COUNTS OF SUCCESSFUL LANDINGS BETWEEN 2010-06-04 AND 2017-03-20</a:t>
            </a:r>
            <a:br>
              <a:rPr lang="en-US" b="1" dirty="0">
                <a:solidFill>
                  <a:schemeClr val="bg1"/>
                </a:solidFill>
                <a:effectLst>
                  <a:outerShdw blurRad="38100" dist="38100" dir="2700000" algn="tl">
                    <a:srgbClr val="000000">
                      <a:alpha val="43137"/>
                    </a:srgbClr>
                  </a:outerShdw>
                </a:effectLst>
                <a:latin typeface="+mn-lt"/>
              </a:rPr>
            </a:b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2038350"/>
            <a:ext cx="3729037" cy="4519611"/>
          </a:xfrm>
        </p:spPr>
        <p:txBody>
          <a:bodyPr>
            <a:normAutofit lnSpcReduction="10000"/>
          </a:bodyPr>
          <a:lstStyle/>
          <a:p>
            <a:pPr marL="12700" marR="5080">
              <a:lnSpc>
                <a:spcPct val="91800"/>
              </a:lnSpc>
              <a:spcBef>
                <a:spcPts val="300"/>
              </a:spcBef>
            </a:pPr>
            <a:r>
              <a:rPr lang="en-US" sz="2400" spc="-5" dirty="0">
                <a:solidFill>
                  <a:schemeClr val="bg1"/>
                </a:solidFill>
                <a:latin typeface="Carlito"/>
                <a:cs typeface="Carlito"/>
              </a:rPr>
              <a:t>This </a:t>
            </a:r>
            <a:r>
              <a:rPr lang="en-US" sz="2400" dirty="0">
                <a:solidFill>
                  <a:schemeClr val="bg1"/>
                </a:solidFill>
                <a:latin typeface="Carlito"/>
                <a:cs typeface="Carlito"/>
              </a:rPr>
              <a:t>query </a:t>
            </a:r>
            <a:r>
              <a:rPr lang="en-US" sz="2400" spc="-5" dirty="0">
                <a:solidFill>
                  <a:schemeClr val="bg1"/>
                </a:solidFill>
                <a:latin typeface="Carlito"/>
                <a:cs typeface="Carlito"/>
              </a:rPr>
              <a:t>returns </a:t>
            </a:r>
            <a:r>
              <a:rPr lang="en-US" sz="2400" dirty="0">
                <a:solidFill>
                  <a:schemeClr val="bg1"/>
                </a:solidFill>
                <a:latin typeface="Carlito"/>
                <a:cs typeface="Carlito"/>
              </a:rPr>
              <a:t>a </a:t>
            </a:r>
            <a:r>
              <a:rPr lang="en-US" sz="2400" spc="-20" dirty="0">
                <a:solidFill>
                  <a:schemeClr val="bg1"/>
                </a:solidFill>
                <a:latin typeface="Carlito"/>
                <a:cs typeface="Carlito"/>
              </a:rPr>
              <a:t>list </a:t>
            </a:r>
            <a:r>
              <a:rPr lang="en-US" sz="2400" spc="-5" dirty="0">
                <a:solidFill>
                  <a:schemeClr val="bg1"/>
                </a:solidFill>
                <a:latin typeface="Carlito"/>
                <a:cs typeface="Carlito"/>
              </a:rPr>
              <a:t>of successful</a:t>
            </a:r>
            <a:r>
              <a:rPr lang="en-US" sz="2400" spc="-125" dirty="0">
                <a:solidFill>
                  <a:schemeClr val="bg1"/>
                </a:solidFill>
                <a:latin typeface="Carlito"/>
                <a:cs typeface="Carlito"/>
              </a:rPr>
              <a:t> </a:t>
            </a:r>
            <a:r>
              <a:rPr lang="en-US" sz="2400" dirty="0">
                <a:solidFill>
                  <a:schemeClr val="bg1"/>
                </a:solidFill>
                <a:latin typeface="Carlito"/>
                <a:cs typeface="Carlito"/>
              </a:rPr>
              <a:t>landings  and </a:t>
            </a:r>
            <a:r>
              <a:rPr lang="en-US" sz="2400" spc="-5" dirty="0">
                <a:solidFill>
                  <a:schemeClr val="bg1"/>
                </a:solidFill>
                <a:latin typeface="Carlito"/>
                <a:cs typeface="Carlito"/>
              </a:rPr>
              <a:t>between </a:t>
            </a:r>
            <a:r>
              <a:rPr lang="en-US" sz="2400" dirty="0">
                <a:solidFill>
                  <a:schemeClr val="bg1"/>
                </a:solidFill>
                <a:latin typeface="Carlito"/>
                <a:cs typeface="Carlito"/>
              </a:rPr>
              <a:t>2010-06-04 and 2017-03-20  </a:t>
            </a:r>
            <a:r>
              <a:rPr lang="en-US" sz="2400" spc="-25" dirty="0">
                <a:solidFill>
                  <a:schemeClr val="bg1"/>
                </a:solidFill>
                <a:latin typeface="Carlito"/>
                <a:cs typeface="Carlito"/>
              </a:rPr>
              <a:t>inclusively.</a:t>
            </a:r>
            <a:endParaRPr lang="en-US" sz="2400" dirty="0">
              <a:solidFill>
                <a:schemeClr val="bg1"/>
              </a:solidFill>
              <a:latin typeface="Carlito"/>
              <a:cs typeface="Carlito"/>
            </a:endParaRPr>
          </a:p>
          <a:p>
            <a:pPr marL="12700" marR="464184">
              <a:lnSpc>
                <a:spcPct val="91800"/>
              </a:lnSpc>
              <a:spcBef>
                <a:spcPts val="1395"/>
              </a:spcBef>
            </a:pPr>
            <a:r>
              <a:rPr lang="en-US" sz="2400" spc="-20" dirty="0">
                <a:solidFill>
                  <a:schemeClr val="bg1"/>
                </a:solidFill>
                <a:latin typeface="Carlito"/>
                <a:cs typeface="Carlito"/>
              </a:rPr>
              <a:t>There </a:t>
            </a:r>
            <a:r>
              <a:rPr lang="en-US" sz="2400" spc="-15" dirty="0">
                <a:solidFill>
                  <a:schemeClr val="bg1"/>
                </a:solidFill>
                <a:latin typeface="Carlito"/>
                <a:cs typeface="Carlito"/>
              </a:rPr>
              <a:t>are two </a:t>
            </a:r>
            <a:r>
              <a:rPr lang="en-US" sz="2400" dirty="0">
                <a:solidFill>
                  <a:schemeClr val="bg1"/>
                </a:solidFill>
                <a:latin typeface="Carlito"/>
                <a:cs typeface="Carlito"/>
              </a:rPr>
              <a:t>types </a:t>
            </a:r>
            <a:r>
              <a:rPr lang="en-US" sz="2400" spc="-5" dirty="0">
                <a:solidFill>
                  <a:schemeClr val="bg1"/>
                </a:solidFill>
                <a:latin typeface="Carlito"/>
                <a:cs typeface="Carlito"/>
              </a:rPr>
              <a:t>of successful</a:t>
            </a:r>
            <a:r>
              <a:rPr lang="en-US" sz="2400" spc="-95" dirty="0">
                <a:solidFill>
                  <a:schemeClr val="bg1"/>
                </a:solidFill>
                <a:latin typeface="Carlito"/>
                <a:cs typeface="Carlito"/>
              </a:rPr>
              <a:t> </a:t>
            </a:r>
            <a:r>
              <a:rPr lang="en-US" sz="2400" dirty="0">
                <a:solidFill>
                  <a:schemeClr val="bg1"/>
                </a:solidFill>
                <a:latin typeface="Carlito"/>
                <a:cs typeface="Carlito"/>
              </a:rPr>
              <a:t>landing  </a:t>
            </a:r>
            <a:r>
              <a:rPr lang="en-US" sz="2400" spc="-20" dirty="0">
                <a:solidFill>
                  <a:schemeClr val="bg1"/>
                </a:solidFill>
                <a:latin typeface="Carlito"/>
                <a:cs typeface="Carlito"/>
              </a:rPr>
              <a:t>outcomes: drone </a:t>
            </a:r>
            <a:r>
              <a:rPr lang="en-US" sz="2400" spc="-5" dirty="0">
                <a:solidFill>
                  <a:schemeClr val="bg1"/>
                </a:solidFill>
                <a:latin typeface="Carlito"/>
                <a:cs typeface="Carlito"/>
              </a:rPr>
              <a:t>ship </a:t>
            </a:r>
            <a:r>
              <a:rPr lang="en-US" sz="2400" dirty="0">
                <a:solidFill>
                  <a:schemeClr val="bg1"/>
                </a:solidFill>
                <a:latin typeface="Carlito"/>
                <a:cs typeface="Carlito"/>
              </a:rPr>
              <a:t>and </a:t>
            </a:r>
            <a:r>
              <a:rPr lang="en-US" sz="2400" spc="-15" dirty="0">
                <a:solidFill>
                  <a:schemeClr val="bg1"/>
                </a:solidFill>
                <a:latin typeface="Carlito"/>
                <a:cs typeface="Carlito"/>
              </a:rPr>
              <a:t>ground </a:t>
            </a:r>
            <a:r>
              <a:rPr lang="en-US" sz="2400" spc="-5" dirty="0">
                <a:solidFill>
                  <a:schemeClr val="bg1"/>
                </a:solidFill>
                <a:latin typeface="Carlito"/>
                <a:cs typeface="Carlito"/>
              </a:rPr>
              <a:t>pad </a:t>
            </a:r>
            <a:r>
              <a:rPr lang="en-US" sz="2400" dirty="0">
                <a:solidFill>
                  <a:schemeClr val="bg1"/>
                </a:solidFill>
                <a:latin typeface="Carlito"/>
                <a:cs typeface="Carlito"/>
              </a:rPr>
              <a:t>landings.</a:t>
            </a:r>
          </a:p>
          <a:p>
            <a:pPr marL="12700" marR="561975">
              <a:lnSpc>
                <a:spcPts val="2300"/>
              </a:lnSpc>
              <a:spcBef>
                <a:spcPts val="1160"/>
              </a:spcBef>
            </a:pPr>
            <a:r>
              <a:rPr lang="en-US" sz="2400" spc="-20" dirty="0">
                <a:solidFill>
                  <a:schemeClr val="bg1"/>
                </a:solidFill>
                <a:latin typeface="Carlito"/>
                <a:cs typeface="Carlito"/>
              </a:rPr>
              <a:t>There were </a:t>
            </a:r>
            <a:r>
              <a:rPr lang="en-US" sz="2400" dirty="0">
                <a:solidFill>
                  <a:schemeClr val="bg1"/>
                </a:solidFill>
                <a:latin typeface="Carlito"/>
                <a:cs typeface="Carlito"/>
              </a:rPr>
              <a:t>8 </a:t>
            </a:r>
            <a:r>
              <a:rPr lang="en-US" sz="2400" spc="-5" dirty="0">
                <a:solidFill>
                  <a:schemeClr val="bg1"/>
                </a:solidFill>
                <a:latin typeface="Carlito"/>
                <a:cs typeface="Carlito"/>
              </a:rPr>
              <a:t>successful </a:t>
            </a:r>
            <a:r>
              <a:rPr lang="en-US" sz="2400" dirty="0">
                <a:solidFill>
                  <a:schemeClr val="bg1"/>
                </a:solidFill>
                <a:latin typeface="Carlito"/>
                <a:cs typeface="Carlito"/>
              </a:rPr>
              <a:t>landings in</a:t>
            </a:r>
            <a:r>
              <a:rPr lang="en-US" sz="2400" spc="-135" dirty="0">
                <a:solidFill>
                  <a:schemeClr val="bg1"/>
                </a:solidFill>
                <a:latin typeface="Carlito"/>
                <a:cs typeface="Carlito"/>
              </a:rPr>
              <a:t> </a:t>
            </a:r>
            <a:r>
              <a:rPr lang="en-US" sz="2400" spc="-25" dirty="0">
                <a:solidFill>
                  <a:schemeClr val="bg1"/>
                </a:solidFill>
                <a:latin typeface="Carlito"/>
                <a:cs typeface="Carlito"/>
              </a:rPr>
              <a:t>total  </a:t>
            </a:r>
            <a:r>
              <a:rPr lang="en-US" sz="2400" spc="-5" dirty="0">
                <a:solidFill>
                  <a:schemeClr val="bg1"/>
                </a:solidFill>
                <a:latin typeface="Carlito"/>
                <a:cs typeface="Carlito"/>
              </a:rPr>
              <a:t>during </a:t>
            </a:r>
            <a:r>
              <a:rPr lang="en-US" sz="2400" dirty="0">
                <a:solidFill>
                  <a:schemeClr val="bg1"/>
                </a:solidFill>
                <a:latin typeface="Carlito"/>
                <a:cs typeface="Carlito"/>
              </a:rPr>
              <a:t>this </a:t>
            </a:r>
            <a:r>
              <a:rPr lang="en-US" sz="2400" spc="-5" dirty="0">
                <a:solidFill>
                  <a:schemeClr val="bg1"/>
                </a:solidFill>
                <a:latin typeface="Carlito"/>
                <a:cs typeface="Carlito"/>
              </a:rPr>
              <a:t>time</a:t>
            </a:r>
            <a:r>
              <a:rPr lang="en-US" sz="2400" spc="-85" dirty="0">
                <a:solidFill>
                  <a:schemeClr val="bg1"/>
                </a:solidFill>
                <a:latin typeface="Carlito"/>
                <a:cs typeface="Carlito"/>
              </a:rPr>
              <a:t> </a:t>
            </a:r>
            <a:r>
              <a:rPr lang="en-US" sz="2400" spc="-5" dirty="0">
                <a:solidFill>
                  <a:schemeClr val="bg1"/>
                </a:solidFill>
                <a:latin typeface="Carlito"/>
                <a:cs typeface="Carlito"/>
              </a:rPr>
              <a:t>period</a:t>
            </a:r>
            <a:endParaRPr lang="en-US" sz="2400" dirty="0">
              <a:solidFill>
                <a:schemeClr val="bg1"/>
              </a:solidFill>
              <a:latin typeface="Carlito"/>
              <a:cs typeface="Carlito"/>
            </a:endParaRPr>
          </a:p>
          <a:p>
            <a:pPr marL="0" indent="0">
              <a:buNone/>
            </a:pP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71462" y="1557337"/>
            <a:ext cx="1122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5">
            <a:extLst>
              <a:ext uri="{FF2B5EF4-FFF2-40B4-BE49-F238E27FC236}">
                <a16:creationId xmlns:a16="http://schemas.microsoft.com/office/drawing/2014/main" id="{55B57737-282E-A7A2-9C80-07BA52DE455B}"/>
              </a:ext>
            </a:extLst>
          </p:cNvPr>
          <p:cNvSpPr/>
          <p:nvPr/>
        </p:nvSpPr>
        <p:spPr>
          <a:xfrm>
            <a:off x="4431410" y="2305050"/>
            <a:ext cx="7060501" cy="34956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5643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94C9B3-D7AA-0E70-4FFE-90822A769E88}"/>
              </a:ext>
            </a:extLst>
          </p:cNvPr>
          <p:cNvSpPr/>
          <p:nvPr/>
        </p:nvSpPr>
        <p:spPr>
          <a:xfrm>
            <a:off x="6038850" y="2138363"/>
            <a:ext cx="5943599" cy="2805112"/>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7D1FC19-7999-33FE-F4BD-EE6FB39A081C}"/>
              </a:ext>
            </a:extLst>
          </p:cNvPr>
          <p:cNvSpPr>
            <a:spLocks noGrp="1"/>
          </p:cNvSpPr>
          <p:nvPr>
            <p:ph type="ctrTitle"/>
          </p:nvPr>
        </p:nvSpPr>
        <p:spPr>
          <a:xfrm>
            <a:off x="6096000" y="1122362"/>
            <a:ext cx="5829300" cy="3563937"/>
          </a:xfrm>
        </p:spPr>
        <p:txBody>
          <a:bodyPr>
            <a:normAutofit/>
          </a:bodyPr>
          <a:lstStyle/>
          <a:p>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t>INTERACTIVE MAP WITH FOLIUM</a:t>
            </a:r>
            <a:b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b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t>(MAP LIBRARY)</a:t>
            </a:r>
          </a:p>
        </p:txBody>
      </p:sp>
    </p:spTree>
    <p:extLst>
      <p:ext uri="{BB962C8B-B14F-4D97-AF65-F5344CB8AC3E}">
        <p14:creationId xmlns:p14="http://schemas.microsoft.com/office/powerpoint/2010/main" val="1658241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85898"/>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LAUNCH SITE LOCATIONS</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11453812" cy="4938712"/>
          </a:xfrm>
        </p:spPr>
        <p:txBody>
          <a:bodyPr>
            <a:normAutofit/>
          </a:bodyPr>
          <a:lstStyle/>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dirty="0">
                <a:solidFill>
                  <a:schemeClr val="bg1"/>
                </a:solidFill>
                <a:effectLst>
                  <a:outerShdw blurRad="38100" dist="38100" dir="2700000" algn="tl">
                    <a:srgbClr val="000000">
                      <a:alpha val="43137"/>
                    </a:srgbClr>
                  </a:outerShdw>
                </a:effectLst>
              </a:rPr>
              <a:t>The left map shows all launch sites relative US map. The right map shows the two Florida launch sites since they are very close to each other. All launch sites are near the ocean.</a:t>
            </a:r>
            <a:endParaRPr lang="en-IN"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78962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4">
            <a:extLst>
              <a:ext uri="{FF2B5EF4-FFF2-40B4-BE49-F238E27FC236}">
                <a16:creationId xmlns:a16="http://schemas.microsoft.com/office/drawing/2014/main" id="{C80474C2-E066-AE53-892F-FFE422B9E665}"/>
              </a:ext>
            </a:extLst>
          </p:cNvPr>
          <p:cNvSpPr/>
          <p:nvPr/>
        </p:nvSpPr>
        <p:spPr>
          <a:xfrm>
            <a:off x="385763" y="1685925"/>
            <a:ext cx="11420474" cy="3614928"/>
          </a:xfrm>
          <a:prstGeom prst="rect">
            <a:avLst/>
          </a:prstGeom>
          <a:blipFill>
            <a:blip r:embed="rId3" cstate="print"/>
            <a:stretch>
              <a:fillRect/>
            </a:stretch>
          </a:blipFill>
          <a:ln>
            <a:solidFill>
              <a:schemeClr val="accent4">
                <a:lumMod val="60000"/>
                <a:lumOff val="40000"/>
              </a:schemeClr>
            </a:solidFill>
          </a:ln>
        </p:spPr>
        <p:txBody>
          <a:bodyPr wrap="square" lIns="0" tIns="0" rIns="0" bIns="0" rtlCol="0"/>
          <a:lstStyle/>
          <a:p>
            <a:endParaRPr/>
          </a:p>
        </p:txBody>
      </p:sp>
    </p:spTree>
    <p:extLst>
      <p:ext uri="{BB962C8B-B14F-4D97-AF65-F5344CB8AC3E}">
        <p14:creationId xmlns:p14="http://schemas.microsoft.com/office/powerpoint/2010/main" val="280067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38274"/>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COLOR-CODED LAUNCH MARKERS</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3490912" cy="4938712"/>
          </a:xfrm>
        </p:spPr>
        <p:txBody>
          <a:bodyPr>
            <a:normAutofit/>
          </a:bodyPr>
          <a:lstStyle/>
          <a:p>
            <a:pPr marL="0" indent="0">
              <a:buNone/>
            </a:pPr>
            <a:endParaRPr lang="en-US" sz="2400" dirty="0">
              <a:solidFill>
                <a:schemeClr val="bg1"/>
              </a:solidFill>
              <a:effectLst>
                <a:outerShdw blurRad="38100" dist="38100" dir="2700000" algn="tl">
                  <a:srgbClr val="000000">
                    <a:alpha val="43137"/>
                  </a:srgbClr>
                </a:outerShdw>
              </a:effectLst>
            </a:endParaRPr>
          </a:p>
          <a:p>
            <a:pPr>
              <a:lnSpc>
                <a:spcPts val="2305"/>
              </a:lnSpc>
              <a:spcBef>
                <a:spcPts val="100"/>
              </a:spcBef>
            </a:pPr>
            <a:r>
              <a:rPr lang="en-US" sz="2400" spc="-25" dirty="0">
                <a:solidFill>
                  <a:schemeClr val="bg1"/>
                </a:solidFill>
                <a:effectLst>
                  <a:outerShdw blurRad="38100" dist="38100" dir="2700000" algn="tl">
                    <a:srgbClr val="000000">
                      <a:alpha val="43137"/>
                    </a:srgbClr>
                  </a:outerShdw>
                </a:effectLst>
                <a:latin typeface="Carlito"/>
                <a:cs typeface="Carlito"/>
              </a:rPr>
              <a:t>Clusters </a:t>
            </a:r>
            <a:r>
              <a:rPr lang="en-US" sz="2400" spc="-5" dirty="0">
                <a:solidFill>
                  <a:schemeClr val="bg1"/>
                </a:solidFill>
                <a:effectLst>
                  <a:outerShdw blurRad="38100" dist="38100" dir="2700000" algn="tl">
                    <a:srgbClr val="000000">
                      <a:alpha val="43137"/>
                    </a:srgbClr>
                  </a:outerShdw>
                </a:effectLst>
                <a:latin typeface="Carlito"/>
                <a:cs typeface="Carlito"/>
              </a:rPr>
              <a:t>on </a:t>
            </a:r>
            <a:r>
              <a:rPr lang="en-US" sz="2400" spc="-15" dirty="0">
                <a:solidFill>
                  <a:schemeClr val="bg1"/>
                </a:solidFill>
                <a:effectLst>
                  <a:outerShdw blurRad="38100" dist="38100" dir="2700000" algn="tl">
                    <a:srgbClr val="000000">
                      <a:alpha val="43137"/>
                    </a:srgbClr>
                  </a:outerShdw>
                </a:effectLst>
                <a:latin typeface="Carlito"/>
                <a:cs typeface="Carlito"/>
              </a:rPr>
              <a:t>Folium </a:t>
            </a:r>
            <a:r>
              <a:rPr lang="en-US" sz="2400" dirty="0">
                <a:solidFill>
                  <a:schemeClr val="bg1"/>
                </a:solidFill>
                <a:effectLst>
                  <a:outerShdw blurRad="38100" dist="38100" dir="2700000" algn="tl">
                    <a:srgbClr val="000000">
                      <a:alpha val="43137"/>
                    </a:srgbClr>
                  </a:outerShdw>
                </a:effectLst>
                <a:latin typeface="Carlito"/>
                <a:cs typeface="Carlito"/>
              </a:rPr>
              <a:t>map </a:t>
            </a:r>
            <a:r>
              <a:rPr lang="en-US" sz="2400" spc="-5" dirty="0">
                <a:solidFill>
                  <a:schemeClr val="bg1"/>
                </a:solidFill>
                <a:effectLst>
                  <a:outerShdw blurRad="38100" dist="38100" dir="2700000" algn="tl">
                    <a:srgbClr val="000000">
                      <a:alpha val="43137"/>
                    </a:srgbClr>
                  </a:outerShdw>
                </a:effectLst>
                <a:latin typeface="Carlito"/>
                <a:cs typeface="Carlito"/>
              </a:rPr>
              <a:t>can </a:t>
            </a:r>
            <a:r>
              <a:rPr lang="en-US" sz="2400" dirty="0">
                <a:solidFill>
                  <a:schemeClr val="bg1"/>
                </a:solidFill>
                <a:effectLst>
                  <a:outerShdw blurRad="38100" dist="38100" dir="2700000" algn="tl">
                    <a:srgbClr val="000000">
                      <a:alpha val="43137"/>
                    </a:srgbClr>
                  </a:outerShdw>
                </a:effectLst>
                <a:latin typeface="Carlito"/>
                <a:cs typeface="Carlito"/>
              </a:rPr>
              <a:t>be </a:t>
            </a:r>
            <a:r>
              <a:rPr lang="en-US" sz="2400" spc="-20" dirty="0">
                <a:solidFill>
                  <a:schemeClr val="bg1"/>
                </a:solidFill>
                <a:effectLst>
                  <a:outerShdw blurRad="38100" dist="38100" dir="2700000" algn="tl">
                    <a:srgbClr val="000000">
                      <a:alpha val="43137"/>
                    </a:srgbClr>
                  </a:outerShdw>
                </a:effectLst>
                <a:latin typeface="Carlito"/>
                <a:cs typeface="Carlito"/>
              </a:rPr>
              <a:t>clicked </a:t>
            </a:r>
            <a:r>
              <a:rPr lang="en-US" sz="2400" spc="-5" dirty="0">
                <a:solidFill>
                  <a:schemeClr val="bg1"/>
                </a:solidFill>
                <a:effectLst>
                  <a:outerShdw blurRad="38100" dist="38100" dir="2700000" algn="tl">
                    <a:srgbClr val="000000">
                      <a:alpha val="43137"/>
                    </a:srgbClr>
                  </a:outerShdw>
                </a:effectLst>
                <a:latin typeface="Carlito"/>
                <a:cs typeface="Carlito"/>
              </a:rPr>
              <a:t>on </a:t>
            </a:r>
            <a:r>
              <a:rPr lang="en-US" sz="2400" spc="-20" dirty="0">
                <a:solidFill>
                  <a:schemeClr val="bg1"/>
                </a:solidFill>
                <a:effectLst>
                  <a:outerShdw blurRad="38100" dist="38100" dir="2700000" algn="tl">
                    <a:srgbClr val="000000">
                      <a:alpha val="43137"/>
                    </a:srgbClr>
                  </a:outerShdw>
                </a:effectLst>
                <a:latin typeface="Carlito"/>
                <a:cs typeface="Carlito"/>
              </a:rPr>
              <a:t>to display </a:t>
            </a:r>
            <a:r>
              <a:rPr lang="en-US" sz="2400" dirty="0">
                <a:solidFill>
                  <a:schemeClr val="bg1"/>
                </a:solidFill>
                <a:effectLst>
                  <a:outerShdw blurRad="38100" dist="38100" dir="2700000" algn="tl">
                    <a:srgbClr val="000000">
                      <a:alpha val="43137"/>
                    </a:srgbClr>
                  </a:outerShdw>
                </a:effectLst>
                <a:latin typeface="Carlito"/>
                <a:cs typeface="Carlito"/>
              </a:rPr>
              <a:t>each </a:t>
            </a:r>
            <a:r>
              <a:rPr lang="en-US" sz="2400" spc="-5" dirty="0">
                <a:solidFill>
                  <a:schemeClr val="bg1"/>
                </a:solidFill>
                <a:effectLst>
                  <a:outerShdw blurRad="38100" dist="38100" dir="2700000" algn="tl">
                    <a:srgbClr val="000000">
                      <a:alpha val="43137"/>
                    </a:srgbClr>
                  </a:outerShdw>
                </a:effectLst>
                <a:latin typeface="Carlito"/>
                <a:cs typeface="Carlito"/>
              </a:rPr>
              <a:t>successful </a:t>
            </a:r>
            <a:r>
              <a:rPr lang="en-US" sz="2400" dirty="0">
                <a:solidFill>
                  <a:schemeClr val="bg1"/>
                </a:solidFill>
                <a:effectLst>
                  <a:outerShdw blurRad="38100" dist="38100" dir="2700000" algn="tl">
                    <a:srgbClr val="000000">
                      <a:alpha val="43137"/>
                    </a:srgbClr>
                  </a:outerShdw>
                </a:effectLst>
                <a:latin typeface="Carlito"/>
                <a:cs typeface="Carlito"/>
              </a:rPr>
              <a:t>landing </a:t>
            </a:r>
            <a:r>
              <a:rPr lang="en-US" sz="2400" spc="-5" dirty="0">
                <a:solidFill>
                  <a:schemeClr val="bg1"/>
                </a:solidFill>
                <a:effectLst>
                  <a:outerShdw blurRad="38100" dist="38100" dir="2700000" algn="tl">
                    <a:srgbClr val="000000">
                      <a:alpha val="43137"/>
                    </a:srgbClr>
                  </a:outerShdw>
                </a:effectLst>
                <a:latin typeface="Carlito"/>
                <a:cs typeface="Carlito"/>
              </a:rPr>
              <a:t>(green icon) </a:t>
            </a:r>
            <a:r>
              <a:rPr lang="en-US" sz="2400" dirty="0">
                <a:solidFill>
                  <a:schemeClr val="bg1"/>
                </a:solidFill>
                <a:effectLst>
                  <a:outerShdw blurRad="38100" dist="38100" dir="2700000" algn="tl">
                    <a:srgbClr val="000000">
                      <a:alpha val="43137"/>
                    </a:srgbClr>
                  </a:outerShdw>
                </a:effectLst>
                <a:latin typeface="Carlito"/>
                <a:cs typeface="Carlito"/>
              </a:rPr>
              <a:t>and</a:t>
            </a:r>
            <a:r>
              <a:rPr lang="en-US" sz="2400" spc="5" dirty="0">
                <a:solidFill>
                  <a:schemeClr val="bg1"/>
                </a:solidFill>
                <a:effectLst>
                  <a:outerShdw blurRad="38100" dist="38100" dir="2700000" algn="tl">
                    <a:srgbClr val="000000">
                      <a:alpha val="43137"/>
                    </a:srgbClr>
                  </a:outerShdw>
                </a:effectLst>
                <a:latin typeface="Carlito"/>
                <a:cs typeface="Carlito"/>
              </a:rPr>
              <a:t> </a:t>
            </a:r>
            <a:r>
              <a:rPr lang="en-US" sz="2400" spc="-20" dirty="0">
                <a:solidFill>
                  <a:schemeClr val="bg1"/>
                </a:solidFill>
                <a:effectLst>
                  <a:outerShdw blurRad="38100" dist="38100" dir="2700000" algn="tl">
                    <a:srgbClr val="000000">
                      <a:alpha val="43137"/>
                    </a:srgbClr>
                  </a:outerShdw>
                </a:effectLst>
                <a:latin typeface="Carlito"/>
                <a:cs typeface="Carlito"/>
              </a:rPr>
              <a:t>failed </a:t>
            </a:r>
            <a:r>
              <a:rPr lang="en-US" sz="2400" spc="-5" dirty="0">
                <a:solidFill>
                  <a:schemeClr val="bg1"/>
                </a:solidFill>
                <a:effectLst>
                  <a:outerShdw blurRad="38100" dist="38100" dir="2700000" algn="tl">
                    <a:srgbClr val="000000">
                      <a:alpha val="43137"/>
                    </a:srgbClr>
                  </a:outerShdw>
                </a:effectLst>
                <a:latin typeface="Carlito"/>
                <a:cs typeface="Carlito"/>
              </a:rPr>
              <a:t>landing </a:t>
            </a:r>
            <a:r>
              <a:rPr lang="en-US" sz="2400" spc="-15" dirty="0">
                <a:solidFill>
                  <a:schemeClr val="bg1"/>
                </a:solidFill>
                <a:effectLst>
                  <a:outerShdw blurRad="38100" dist="38100" dir="2700000" algn="tl">
                    <a:srgbClr val="000000">
                      <a:alpha val="43137"/>
                    </a:srgbClr>
                  </a:outerShdw>
                </a:effectLst>
                <a:latin typeface="Carlito"/>
                <a:cs typeface="Carlito"/>
              </a:rPr>
              <a:t>(red </a:t>
            </a:r>
            <a:r>
              <a:rPr lang="en-US" sz="2400" spc="-5" dirty="0">
                <a:solidFill>
                  <a:schemeClr val="bg1"/>
                </a:solidFill>
                <a:effectLst>
                  <a:outerShdw blurRad="38100" dist="38100" dir="2700000" algn="tl">
                    <a:srgbClr val="000000">
                      <a:alpha val="43137"/>
                    </a:srgbClr>
                  </a:outerShdw>
                </a:effectLst>
                <a:latin typeface="Carlito"/>
                <a:cs typeface="Carlito"/>
              </a:rPr>
              <a:t>icon). </a:t>
            </a:r>
            <a:r>
              <a:rPr lang="en-US" sz="2400" dirty="0">
                <a:solidFill>
                  <a:schemeClr val="bg1"/>
                </a:solidFill>
                <a:effectLst>
                  <a:outerShdw blurRad="38100" dist="38100" dir="2700000" algn="tl">
                    <a:srgbClr val="000000">
                      <a:alpha val="43137"/>
                    </a:srgbClr>
                  </a:outerShdw>
                </a:effectLst>
                <a:latin typeface="Carlito"/>
                <a:cs typeface="Carlito"/>
              </a:rPr>
              <a:t>In this </a:t>
            </a:r>
            <a:r>
              <a:rPr lang="en-US" sz="2400" spc="-25" dirty="0">
                <a:solidFill>
                  <a:schemeClr val="bg1"/>
                </a:solidFill>
                <a:effectLst>
                  <a:outerShdw blurRad="38100" dist="38100" dir="2700000" algn="tl">
                    <a:srgbClr val="000000">
                      <a:alpha val="43137"/>
                    </a:srgbClr>
                  </a:outerShdw>
                </a:effectLst>
                <a:latin typeface="Carlito"/>
                <a:cs typeface="Carlito"/>
              </a:rPr>
              <a:t>example </a:t>
            </a:r>
            <a:r>
              <a:rPr lang="en-US" sz="2400" spc="-40" dirty="0">
                <a:solidFill>
                  <a:schemeClr val="bg1"/>
                </a:solidFill>
                <a:effectLst>
                  <a:outerShdw blurRad="38100" dist="38100" dir="2700000" algn="tl">
                    <a:srgbClr val="000000">
                      <a:alpha val="43137"/>
                    </a:srgbClr>
                  </a:outerShdw>
                </a:effectLst>
                <a:latin typeface="Carlito"/>
                <a:cs typeface="Carlito"/>
              </a:rPr>
              <a:t>VAFB </a:t>
            </a:r>
            <a:r>
              <a:rPr lang="en-US" sz="2400" spc="-5" dirty="0">
                <a:solidFill>
                  <a:schemeClr val="bg1"/>
                </a:solidFill>
                <a:effectLst>
                  <a:outerShdw blurRad="38100" dist="38100" dir="2700000" algn="tl">
                    <a:srgbClr val="000000">
                      <a:alpha val="43137"/>
                    </a:srgbClr>
                  </a:outerShdw>
                </a:effectLst>
                <a:latin typeface="Carlito"/>
                <a:cs typeface="Carlito"/>
              </a:rPr>
              <a:t>SLC-4E </a:t>
            </a:r>
            <a:r>
              <a:rPr lang="en-US" sz="2400" spc="-20" dirty="0">
                <a:solidFill>
                  <a:schemeClr val="bg1"/>
                </a:solidFill>
                <a:effectLst>
                  <a:outerShdw blurRad="38100" dist="38100" dir="2700000" algn="tl">
                    <a:srgbClr val="000000">
                      <a:alpha val="43137"/>
                    </a:srgbClr>
                  </a:outerShdw>
                </a:effectLst>
                <a:latin typeface="Carlito"/>
                <a:cs typeface="Carlito"/>
              </a:rPr>
              <a:t>shows </a:t>
            </a:r>
            <a:r>
              <a:rPr lang="en-US" sz="2400" dirty="0">
                <a:solidFill>
                  <a:schemeClr val="bg1"/>
                </a:solidFill>
                <a:effectLst>
                  <a:outerShdw blurRad="38100" dist="38100" dir="2700000" algn="tl">
                    <a:srgbClr val="000000">
                      <a:alpha val="43137"/>
                    </a:srgbClr>
                  </a:outerShdw>
                </a:effectLst>
                <a:latin typeface="Carlito"/>
                <a:cs typeface="Carlito"/>
              </a:rPr>
              <a:t>4 </a:t>
            </a:r>
            <a:r>
              <a:rPr lang="en-US" sz="2400" spc="-5" dirty="0">
                <a:solidFill>
                  <a:schemeClr val="bg1"/>
                </a:solidFill>
                <a:effectLst>
                  <a:outerShdw blurRad="38100" dist="38100" dir="2700000" algn="tl">
                    <a:srgbClr val="000000">
                      <a:alpha val="43137"/>
                    </a:srgbClr>
                  </a:outerShdw>
                </a:effectLst>
                <a:latin typeface="Carlito"/>
                <a:cs typeface="Carlito"/>
              </a:rPr>
              <a:t>successful landings </a:t>
            </a:r>
            <a:r>
              <a:rPr lang="en-US" sz="2400" dirty="0">
                <a:solidFill>
                  <a:schemeClr val="bg1"/>
                </a:solidFill>
                <a:effectLst>
                  <a:outerShdw blurRad="38100" dist="38100" dir="2700000" algn="tl">
                    <a:srgbClr val="000000">
                      <a:alpha val="43137"/>
                    </a:srgbClr>
                  </a:outerShdw>
                </a:effectLst>
                <a:latin typeface="Carlito"/>
                <a:cs typeface="Carlito"/>
              </a:rPr>
              <a:t>and 6 </a:t>
            </a:r>
            <a:r>
              <a:rPr lang="en-US" sz="2400" spc="-20" dirty="0">
                <a:solidFill>
                  <a:schemeClr val="bg1"/>
                </a:solidFill>
                <a:effectLst>
                  <a:outerShdw blurRad="38100" dist="38100" dir="2700000" algn="tl">
                    <a:srgbClr val="000000">
                      <a:alpha val="43137"/>
                    </a:srgbClr>
                  </a:outerShdw>
                </a:effectLst>
                <a:latin typeface="Carlito"/>
                <a:cs typeface="Carlito"/>
              </a:rPr>
              <a:t>failed</a:t>
            </a:r>
            <a:r>
              <a:rPr lang="en-US" sz="2400" spc="-65" dirty="0">
                <a:solidFill>
                  <a:schemeClr val="bg1"/>
                </a:solidFill>
                <a:effectLst>
                  <a:outerShdw blurRad="38100" dist="38100" dir="2700000" algn="tl">
                    <a:srgbClr val="000000">
                      <a:alpha val="43137"/>
                    </a:srgbClr>
                  </a:outerShdw>
                </a:effectLst>
                <a:latin typeface="Carlito"/>
                <a:cs typeface="Carlito"/>
              </a:rPr>
              <a:t> </a:t>
            </a:r>
            <a:r>
              <a:rPr lang="en-US" sz="2400" spc="-5" dirty="0">
                <a:solidFill>
                  <a:schemeClr val="bg1"/>
                </a:solidFill>
                <a:effectLst>
                  <a:outerShdw blurRad="38100" dist="38100" dir="2700000" algn="tl">
                    <a:srgbClr val="000000">
                      <a:alpha val="43137"/>
                    </a:srgbClr>
                  </a:outerShdw>
                </a:effectLst>
                <a:latin typeface="Carlito"/>
                <a:cs typeface="Carlito"/>
              </a:rPr>
              <a:t>landings.</a:t>
            </a:r>
            <a:endParaRPr lang="en-US" sz="2400" dirty="0">
              <a:solidFill>
                <a:schemeClr val="bg1"/>
              </a:solidFill>
              <a:effectLst>
                <a:outerShdw blurRad="38100" dist="38100" dir="2700000" algn="tl">
                  <a:srgbClr val="000000">
                    <a:alpha val="43137"/>
                  </a:srgbClr>
                </a:outerShdw>
              </a:effectLst>
              <a:latin typeface="Carlito"/>
              <a:cs typeface="Carlito"/>
            </a:endParaRPr>
          </a:p>
          <a:p>
            <a:pPr marL="0" indent="0">
              <a:buNone/>
            </a:pPr>
            <a:endParaRPr lang="en-US"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92440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4">
            <a:extLst>
              <a:ext uri="{FF2B5EF4-FFF2-40B4-BE49-F238E27FC236}">
                <a16:creationId xmlns:a16="http://schemas.microsoft.com/office/drawing/2014/main" id="{0273D978-AD0E-6908-0F60-D8914E64C4BE}"/>
              </a:ext>
            </a:extLst>
          </p:cNvPr>
          <p:cNvSpPr/>
          <p:nvPr/>
        </p:nvSpPr>
        <p:spPr>
          <a:xfrm>
            <a:off x="4533900" y="1619250"/>
            <a:ext cx="7124699" cy="4191000"/>
          </a:xfrm>
          <a:prstGeom prst="rect">
            <a:avLst/>
          </a:prstGeom>
          <a:blipFill>
            <a:blip r:embed="rId3" cstate="print"/>
            <a:stretch>
              <a:fillRect/>
            </a:stretch>
          </a:blipFill>
        </p:spPr>
        <p:txBody>
          <a:bodyPr wrap="square" lIns="0" tIns="0" rIns="0" bIns="0" rtlCol="0"/>
          <a:lstStyle/>
          <a:p>
            <a:pPr marL="12700">
              <a:lnSpc>
                <a:spcPts val="2305"/>
              </a:lnSpc>
              <a:spcBef>
                <a:spcPts val="100"/>
              </a:spcBef>
            </a:pPr>
            <a:endParaRPr lang="en-US" sz="1800" dirty="0">
              <a:latin typeface="Carlito"/>
              <a:cs typeface="Carlito"/>
            </a:endParaRPr>
          </a:p>
        </p:txBody>
      </p:sp>
    </p:spTree>
    <p:extLst>
      <p:ext uri="{BB962C8B-B14F-4D97-AF65-F5344CB8AC3E}">
        <p14:creationId xmlns:p14="http://schemas.microsoft.com/office/powerpoint/2010/main" val="2131953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85899"/>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KEY LOCATION PROXIMITIES</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1619250"/>
            <a:ext cx="3290887" cy="4938712"/>
          </a:xfrm>
        </p:spPr>
        <p:txBody>
          <a:bodyPr>
            <a:normAutofit lnSpcReduction="10000"/>
          </a:bodyPr>
          <a:lstStyle/>
          <a:p>
            <a:pPr marL="0" indent="0">
              <a:buNone/>
            </a:pPr>
            <a:r>
              <a:rPr lang="en-US" sz="2400" dirty="0">
                <a:solidFill>
                  <a:schemeClr val="bg1"/>
                </a:solidFill>
                <a:effectLst>
                  <a:outerShdw blurRad="38100" dist="38100" dir="2700000" algn="tl">
                    <a:srgbClr val="000000">
                      <a:alpha val="43137"/>
                    </a:srgbClr>
                  </a:outerShdw>
                </a:effectLst>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924401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4">
            <a:extLst>
              <a:ext uri="{FF2B5EF4-FFF2-40B4-BE49-F238E27FC236}">
                <a16:creationId xmlns:a16="http://schemas.microsoft.com/office/drawing/2014/main" id="{F38888C2-70D1-5749-1836-AB2FCDCB95DD}"/>
              </a:ext>
            </a:extLst>
          </p:cNvPr>
          <p:cNvSpPr/>
          <p:nvPr/>
        </p:nvSpPr>
        <p:spPr>
          <a:xfrm>
            <a:off x="3862386" y="1719452"/>
            <a:ext cx="7977187" cy="1926268"/>
          </a:xfrm>
          <a:prstGeom prst="rect">
            <a:avLst/>
          </a:prstGeom>
          <a:blipFill>
            <a:blip r:embed="rId3" cstate="print"/>
            <a:stretch>
              <a:fillRect/>
            </a:stretch>
          </a:blipFill>
        </p:spPr>
        <p:txBody>
          <a:bodyPr wrap="square" lIns="0" tIns="0" rIns="0" bIns="0" rtlCol="0"/>
          <a:lstStyle/>
          <a:p>
            <a:endParaRPr/>
          </a:p>
        </p:txBody>
      </p:sp>
      <p:grpSp>
        <p:nvGrpSpPr>
          <p:cNvPr id="8" name="object 5">
            <a:extLst>
              <a:ext uri="{FF2B5EF4-FFF2-40B4-BE49-F238E27FC236}">
                <a16:creationId xmlns:a16="http://schemas.microsoft.com/office/drawing/2014/main" id="{87007034-D531-7211-7FF3-41F20B4AD794}"/>
              </a:ext>
            </a:extLst>
          </p:cNvPr>
          <p:cNvGrpSpPr/>
          <p:nvPr/>
        </p:nvGrpSpPr>
        <p:grpSpPr>
          <a:xfrm>
            <a:off x="3862386" y="4009644"/>
            <a:ext cx="7977187" cy="1986344"/>
            <a:chOff x="2802635" y="3552444"/>
            <a:chExt cx="7505700" cy="1562100"/>
          </a:xfrm>
        </p:grpSpPr>
        <p:sp>
          <p:nvSpPr>
            <p:cNvPr id="10" name="object 6">
              <a:extLst>
                <a:ext uri="{FF2B5EF4-FFF2-40B4-BE49-F238E27FC236}">
                  <a16:creationId xmlns:a16="http://schemas.microsoft.com/office/drawing/2014/main" id="{B71A36C3-0833-179B-B3D3-0C737E5ACE23}"/>
                </a:ext>
              </a:extLst>
            </p:cNvPr>
            <p:cNvSpPr/>
            <p:nvPr/>
          </p:nvSpPr>
          <p:spPr>
            <a:xfrm>
              <a:off x="2802635" y="3552444"/>
              <a:ext cx="3409188" cy="1514855"/>
            </a:xfrm>
            <a:prstGeom prst="rect">
              <a:avLst/>
            </a:prstGeom>
            <a:blipFill>
              <a:blip r:embed="rId4" cstate="print"/>
              <a:stretch>
                <a:fillRect/>
              </a:stretch>
            </a:blipFill>
          </p:spPr>
          <p:txBody>
            <a:bodyPr wrap="square" lIns="0" tIns="0" rIns="0" bIns="0" rtlCol="0"/>
            <a:lstStyle/>
            <a:p>
              <a:endParaRPr/>
            </a:p>
          </p:txBody>
        </p:sp>
        <p:sp>
          <p:nvSpPr>
            <p:cNvPr id="11" name="object 7">
              <a:extLst>
                <a:ext uri="{FF2B5EF4-FFF2-40B4-BE49-F238E27FC236}">
                  <a16:creationId xmlns:a16="http://schemas.microsoft.com/office/drawing/2014/main" id="{61983583-C0D8-0F6A-8B51-705B4E6A87B3}"/>
                </a:ext>
              </a:extLst>
            </p:cNvPr>
            <p:cNvSpPr/>
            <p:nvPr/>
          </p:nvSpPr>
          <p:spPr>
            <a:xfrm>
              <a:off x="6211823" y="3552444"/>
              <a:ext cx="4096512" cy="1562099"/>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983910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94C9B3-D7AA-0E70-4FFE-90822A769E88}"/>
              </a:ext>
            </a:extLst>
          </p:cNvPr>
          <p:cNvSpPr/>
          <p:nvPr/>
        </p:nvSpPr>
        <p:spPr>
          <a:xfrm>
            <a:off x="6038850" y="2138363"/>
            <a:ext cx="5943599" cy="2805112"/>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7D1FC19-7999-33FE-F4BD-EE6FB39A081C}"/>
              </a:ext>
            </a:extLst>
          </p:cNvPr>
          <p:cNvSpPr>
            <a:spLocks noGrp="1"/>
          </p:cNvSpPr>
          <p:nvPr>
            <p:ph type="ctrTitle"/>
          </p:nvPr>
        </p:nvSpPr>
        <p:spPr>
          <a:xfrm>
            <a:off x="6096000" y="1122362"/>
            <a:ext cx="5829300" cy="3563937"/>
          </a:xfrm>
        </p:spPr>
        <p:txBody>
          <a:bodyPr>
            <a:normAutofit/>
          </a:bodyPr>
          <a:lstStyle/>
          <a:p>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n-lt"/>
              </a:rPr>
              <a:t>BUILD A DASHBOARD WITH PLOTLY DASH</a:t>
            </a:r>
          </a:p>
        </p:txBody>
      </p:sp>
    </p:spTree>
    <p:extLst>
      <p:ext uri="{BB962C8B-B14F-4D97-AF65-F5344CB8AC3E}">
        <p14:creationId xmlns:p14="http://schemas.microsoft.com/office/powerpoint/2010/main" val="3151108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90662"/>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SUCCESSFUL LAUNCHES ACROSS LAUNCH SITES</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2" y="1485900"/>
            <a:ext cx="4276725" cy="5072062"/>
          </a:xfrm>
        </p:spPr>
        <p:txBody>
          <a:bodyPr>
            <a:normAutofit/>
          </a:bodyPr>
          <a:lstStyle/>
          <a:p>
            <a:r>
              <a:rPr lang="en-US" sz="2400" dirty="0">
                <a:solidFill>
                  <a:schemeClr val="bg1"/>
                </a:solidFill>
                <a:effectLst>
                  <a:outerShdw blurRad="38100" dist="38100" dir="2700000" algn="tl">
                    <a:srgbClr val="000000">
                      <a:alpha val="43137"/>
                    </a:srgbClr>
                  </a:outerShdw>
                </a:effectLst>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p>
          <a:p>
            <a:pPr marL="0" indent="0">
              <a:buNone/>
            </a:pPr>
            <a:endParaRPr lang="en-US"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4">
            <a:extLst>
              <a:ext uri="{FF2B5EF4-FFF2-40B4-BE49-F238E27FC236}">
                <a16:creationId xmlns:a16="http://schemas.microsoft.com/office/drawing/2014/main" id="{8B01E8B1-BD48-5155-58B5-636CAD780979}"/>
              </a:ext>
            </a:extLst>
          </p:cNvPr>
          <p:cNvSpPr/>
          <p:nvPr/>
        </p:nvSpPr>
        <p:spPr>
          <a:xfrm>
            <a:off x="5470015" y="1870900"/>
            <a:ext cx="3435859" cy="3215450"/>
          </a:xfrm>
          <a:prstGeom prst="rect">
            <a:avLst/>
          </a:prstGeom>
          <a:blipFill>
            <a:blip r:embed="rId3" cstate="prin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0" tIns="0" rIns="0" bIns="0" rtlCol="0"/>
          <a:lstStyle/>
          <a:p>
            <a:endParaRPr/>
          </a:p>
        </p:txBody>
      </p:sp>
      <p:sp>
        <p:nvSpPr>
          <p:cNvPr id="10" name="object 5">
            <a:extLst>
              <a:ext uri="{FF2B5EF4-FFF2-40B4-BE49-F238E27FC236}">
                <a16:creationId xmlns:a16="http://schemas.microsoft.com/office/drawing/2014/main" id="{9FAD2F46-AC1A-71D2-4416-FF52DAE14851}"/>
              </a:ext>
            </a:extLst>
          </p:cNvPr>
          <p:cNvSpPr/>
          <p:nvPr/>
        </p:nvSpPr>
        <p:spPr>
          <a:xfrm>
            <a:off x="9761220" y="3096006"/>
            <a:ext cx="1311594" cy="117595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141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0CF4-DCFD-F5B1-1A49-F0466B0956E7}"/>
              </a:ext>
            </a:extLst>
          </p:cNvPr>
          <p:cNvSpPr>
            <a:spLocks noGrp="1"/>
          </p:cNvSpPr>
          <p:nvPr>
            <p:ph type="title"/>
          </p:nvPr>
        </p:nvSpPr>
        <p:spPr>
          <a:xfrm>
            <a:off x="300038" y="152401"/>
            <a:ext cx="11053762" cy="957262"/>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INTRODUCTION</a:t>
            </a:r>
          </a:p>
        </p:txBody>
      </p:sp>
      <p:sp>
        <p:nvSpPr>
          <p:cNvPr id="3" name="Content Placeholder 2">
            <a:extLst>
              <a:ext uri="{FF2B5EF4-FFF2-40B4-BE49-F238E27FC236}">
                <a16:creationId xmlns:a16="http://schemas.microsoft.com/office/drawing/2014/main" id="{2C9BE241-7BC1-1D76-3218-E3D48EBF6598}"/>
              </a:ext>
            </a:extLst>
          </p:cNvPr>
          <p:cNvSpPr>
            <a:spLocks noGrp="1"/>
          </p:cNvSpPr>
          <p:nvPr>
            <p:ph idx="1"/>
          </p:nvPr>
        </p:nvSpPr>
        <p:spPr>
          <a:xfrm>
            <a:off x="300038" y="1371599"/>
            <a:ext cx="6310312" cy="5157789"/>
          </a:xfrm>
        </p:spPr>
        <p:txBody>
          <a:bodyPr>
            <a:normAutofit/>
          </a:bodyPr>
          <a:lstStyle/>
          <a:p>
            <a:pPr marL="0" indent="0">
              <a:buNone/>
            </a:pPr>
            <a:r>
              <a:rPr lang="en-IN" b="1" dirty="0">
                <a:solidFill>
                  <a:schemeClr val="bg1"/>
                </a:solidFill>
                <a:effectLst>
                  <a:outerShdw blurRad="38100" dist="38100" dir="2700000" algn="tl">
                    <a:srgbClr val="000000">
                      <a:alpha val="43137"/>
                    </a:srgbClr>
                  </a:outerShdw>
                </a:effectLst>
              </a:rPr>
              <a:t>BACKGROUND:</a:t>
            </a:r>
          </a:p>
          <a:p>
            <a:pPr marL="253365" indent="-229235">
              <a:lnSpc>
                <a:spcPct val="100000"/>
              </a:lnSpc>
              <a:spcBef>
                <a:spcPts val="850"/>
              </a:spcBef>
              <a:buFont typeface="Arial"/>
              <a:buChar char="•"/>
              <a:tabLst>
                <a:tab pos="253365" algn="l"/>
                <a:tab pos="254000" algn="l"/>
              </a:tabLst>
            </a:pP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Commercial </a:t>
            </a:r>
            <a:r>
              <a:rPr lang="en-US"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Space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Age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is</a:t>
            </a:r>
            <a:r>
              <a:rPr lang="en-US" sz="2400" spc="5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Here</a:t>
            </a: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53365" indent="-229235">
              <a:lnSpc>
                <a:spcPct val="100000"/>
              </a:lnSpc>
              <a:spcBef>
                <a:spcPts val="705"/>
              </a:spcBef>
              <a:buFont typeface="Arial"/>
              <a:buChar char="•"/>
              <a:tabLst>
                <a:tab pos="253365" algn="l"/>
                <a:tab pos="254000" algn="l"/>
              </a:tabLst>
            </a:pP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Space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X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has </a:t>
            </a:r>
            <a:r>
              <a:rPr lang="en-US"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best pricing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($62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million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vs.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$165 million</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USD)</a:t>
            </a: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53365" indent="-229235">
              <a:lnSpc>
                <a:spcPct val="100000"/>
              </a:lnSpc>
              <a:spcBef>
                <a:spcPts val="695"/>
              </a:spcBef>
              <a:buFont typeface="Arial"/>
              <a:buChar char="•"/>
              <a:tabLst>
                <a:tab pos="253365" algn="l"/>
                <a:tab pos="254000" algn="l"/>
              </a:tabLst>
            </a:pP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Largely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due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ability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recover </a:t>
            </a: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part </a:t>
            </a:r>
            <a:r>
              <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of </a:t>
            </a:r>
            <a:r>
              <a:rPr lang="en-US" sz="2400" spc="-4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rocket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a:t>
            </a:r>
            <a:r>
              <a:rPr lang="en-US" sz="2400" spc="13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a:t>
            </a: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53365" indent="-229235">
              <a:lnSpc>
                <a:spcPct val="100000"/>
              </a:lnSpc>
              <a:spcBef>
                <a:spcPts val="700"/>
              </a:spcBef>
              <a:buFont typeface="Arial"/>
              <a:buChar char="•"/>
              <a:tabLst>
                <a:tab pos="253365" algn="l"/>
                <a:tab pos="254000" algn="l"/>
              </a:tabLst>
            </a:pPr>
            <a:r>
              <a:rPr lang="en-US"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Blue Origin</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wants </a:t>
            </a:r>
            <a:r>
              <a:rPr lang="en-US"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 </a:t>
            </a:r>
            <a:r>
              <a:rPr lang="en-US"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compete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with </a:t>
            </a:r>
            <a:r>
              <a:rPr lang="en-US"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Space</a:t>
            </a:r>
            <a:r>
              <a:rPr lang="en-US" sz="2400" spc="6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X</a:t>
            </a:r>
          </a:p>
          <a:p>
            <a:pPr marL="253365" indent="-229235">
              <a:lnSpc>
                <a:spcPct val="100000"/>
              </a:lnSpc>
              <a:spcBef>
                <a:spcPts val="700"/>
              </a:spcBef>
              <a:buFont typeface="Arial"/>
              <a:buChar char="•"/>
              <a:tabLst>
                <a:tab pos="253365" algn="l"/>
                <a:tab pos="254000" algn="l"/>
              </a:tabLst>
            </a:pPr>
            <a:endPar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4130" indent="0">
              <a:lnSpc>
                <a:spcPct val="100000"/>
              </a:lnSpc>
              <a:spcBef>
                <a:spcPts val="700"/>
              </a:spcBef>
              <a:buNone/>
              <a:tabLst>
                <a:tab pos="253365" algn="l"/>
                <a:tab pos="254000" algn="l"/>
              </a:tabLst>
            </a:pPr>
            <a:r>
              <a:rPr lang="en-US" b="1"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PROBLEM STATEMENT:</a:t>
            </a:r>
          </a:p>
          <a:p>
            <a:pPr marL="367030" indent="-342900">
              <a:lnSpc>
                <a:spcPct val="100000"/>
              </a:lnSpc>
              <a:spcBef>
                <a:spcPts val="700"/>
              </a:spcBef>
              <a:tabLst>
                <a:tab pos="253365" algn="l"/>
                <a:tab pos="254000" algn="l"/>
              </a:tabLst>
            </a:pPr>
            <a:r>
              <a:rPr lang="en-US" sz="2400" spc="-5" dirty="0">
                <a:solidFill>
                  <a:schemeClr val="bg1"/>
                </a:solidFill>
                <a:latin typeface="Calibri" panose="020F0502020204030204" pitchFamily="34" charset="0"/>
                <a:cs typeface="Calibri" panose="020F0502020204030204" pitchFamily="34" charset="0"/>
              </a:rPr>
              <a:t>Blue Origin </a:t>
            </a:r>
            <a:r>
              <a:rPr lang="en-US" sz="2400" spc="-25" dirty="0">
                <a:solidFill>
                  <a:schemeClr val="bg1"/>
                </a:solidFill>
                <a:latin typeface="Calibri" panose="020F0502020204030204" pitchFamily="34" charset="0"/>
                <a:cs typeface="Calibri" panose="020F0502020204030204" pitchFamily="34" charset="0"/>
              </a:rPr>
              <a:t>tasks </a:t>
            </a:r>
            <a:r>
              <a:rPr lang="en-US" sz="2400" spc="-5" dirty="0">
                <a:solidFill>
                  <a:schemeClr val="bg1"/>
                </a:solidFill>
                <a:latin typeface="Calibri" panose="020F0502020204030204" pitchFamily="34" charset="0"/>
                <a:cs typeface="Calibri" panose="020F0502020204030204" pitchFamily="34" charset="0"/>
              </a:rPr>
              <a:t>us </a:t>
            </a:r>
            <a:r>
              <a:rPr lang="en-US" sz="2400" spc="-30" dirty="0">
                <a:solidFill>
                  <a:schemeClr val="bg1"/>
                </a:solidFill>
                <a:latin typeface="Calibri" panose="020F0502020204030204" pitchFamily="34" charset="0"/>
                <a:cs typeface="Calibri" panose="020F0502020204030204" pitchFamily="34" charset="0"/>
              </a:rPr>
              <a:t>to </a:t>
            </a:r>
            <a:r>
              <a:rPr lang="en-US" sz="2400" spc="-25" dirty="0">
                <a:solidFill>
                  <a:schemeClr val="bg1"/>
                </a:solidFill>
                <a:latin typeface="Calibri" panose="020F0502020204030204" pitchFamily="34" charset="0"/>
                <a:cs typeface="Calibri" panose="020F0502020204030204" pitchFamily="34" charset="0"/>
              </a:rPr>
              <a:t>train </a:t>
            </a:r>
            <a:r>
              <a:rPr lang="en-US" sz="2400" spc="-5" dirty="0">
                <a:solidFill>
                  <a:schemeClr val="bg1"/>
                </a:solidFill>
                <a:latin typeface="Calibri" panose="020F0502020204030204" pitchFamily="34" charset="0"/>
                <a:cs typeface="Calibri" panose="020F0502020204030204" pitchFamily="34" charset="0"/>
              </a:rPr>
              <a:t>a machine learning model </a:t>
            </a:r>
            <a:r>
              <a:rPr lang="en-US" sz="2400" spc="-60" dirty="0">
                <a:solidFill>
                  <a:schemeClr val="bg1"/>
                </a:solidFill>
                <a:latin typeface="Calibri" panose="020F0502020204030204" pitchFamily="34" charset="0"/>
                <a:cs typeface="Calibri" panose="020F0502020204030204" pitchFamily="34" charset="0"/>
              </a:rPr>
              <a:t>to  </a:t>
            </a:r>
            <a:r>
              <a:rPr lang="en-US" sz="2400" spc="-20" dirty="0">
                <a:solidFill>
                  <a:schemeClr val="bg1"/>
                </a:solidFill>
                <a:latin typeface="Calibri" panose="020F0502020204030204" pitchFamily="34" charset="0"/>
                <a:cs typeface="Calibri" panose="020F0502020204030204" pitchFamily="34" charset="0"/>
              </a:rPr>
              <a:t>predict successful </a:t>
            </a:r>
            <a:r>
              <a:rPr lang="en-US" sz="2400" spc="-25" dirty="0">
                <a:solidFill>
                  <a:schemeClr val="bg1"/>
                </a:solidFill>
                <a:latin typeface="Calibri" panose="020F0502020204030204" pitchFamily="34" charset="0"/>
                <a:cs typeface="Calibri" panose="020F0502020204030204" pitchFamily="34" charset="0"/>
              </a:rPr>
              <a:t>Stage </a:t>
            </a:r>
            <a:r>
              <a:rPr lang="en-US" sz="2400" spc="-5" dirty="0">
                <a:solidFill>
                  <a:schemeClr val="bg1"/>
                </a:solidFill>
                <a:latin typeface="Calibri" panose="020F0502020204030204" pitchFamily="34" charset="0"/>
                <a:cs typeface="Calibri" panose="020F0502020204030204" pitchFamily="34" charset="0"/>
              </a:rPr>
              <a:t>1</a:t>
            </a:r>
            <a:r>
              <a:rPr lang="en-US" sz="2400" spc="45" dirty="0">
                <a:solidFill>
                  <a:schemeClr val="bg1"/>
                </a:solidFill>
                <a:latin typeface="Calibri" panose="020F0502020204030204" pitchFamily="34" charset="0"/>
                <a:cs typeface="Calibri" panose="020F0502020204030204" pitchFamily="34" charset="0"/>
              </a:rPr>
              <a:t> </a:t>
            </a:r>
            <a:r>
              <a:rPr lang="en-US" sz="2400" spc="-25" dirty="0">
                <a:solidFill>
                  <a:schemeClr val="bg1"/>
                </a:solidFill>
                <a:latin typeface="Calibri" panose="020F0502020204030204" pitchFamily="34" charset="0"/>
                <a:cs typeface="Calibri" panose="020F0502020204030204" pitchFamily="34" charset="0"/>
              </a:rPr>
              <a:t>recovery</a:t>
            </a:r>
            <a:endParaRPr lang="en-US" sz="2400" dirty="0">
              <a:solidFill>
                <a:schemeClr val="bg1"/>
              </a:solidFill>
              <a:latin typeface="Calibri" panose="020F0502020204030204" pitchFamily="34" charset="0"/>
              <a:cs typeface="Calibri" panose="020F0502020204030204" pitchFamily="34" charset="0"/>
            </a:endParaRPr>
          </a:p>
          <a:p>
            <a:pPr marL="24130" indent="0">
              <a:lnSpc>
                <a:spcPct val="100000"/>
              </a:lnSpc>
              <a:spcBef>
                <a:spcPts val="700"/>
              </a:spcBef>
              <a:buNone/>
              <a:tabLst>
                <a:tab pos="253365" algn="l"/>
                <a:tab pos="254000" algn="l"/>
              </a:tabLst>
            </a:pPr>
            <a:endPar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53365" indent="-229235">
              <a:lnSpc>
                <a:spcPct val="100000"/>
              </a:lnSpc>
              <a:spcBef>
                <a:spcPts val="700"/>
              </a:spcBef>
              <a:buFont typeface="Arial"/>
              <a:buChar char="•"/>
              <a:tabLst>
                <a:tab pos="253365" algn="l"/>
                <a:tab pos="254000" algn="l"/>
              </a:tabLst>
            </a:pPr>
            <a:endParaRPr lang="en-US"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4130" indent="0">
              <a:lnSpc>
                <a:spcPct val="100000"/>
              </a:lnSpc>
              <a:spcBef>
                <a:spcPts val="700"/>
              </a:spcBef>
              <a:buNone/>
              <a:tabLst>
                <a:tab pos="253365" algn="l"/>
                <a:tab pos="254000" algn="l"/>
              </a:tabLst>
            </a:pP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endParaRPr lang="en-IN" dirty="0">
              <a:solidFill>
                <a:schemeClr val="bg1"/>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70C75786-8A1C-7884-DB4E-07D09385FDC3}"/>
              </a:ext>
            </a:extLst>
          </p:cNvPr>
          <p:cNvCxnSpPr/>
          <p:nvPr/>
        </p:nvCxnSpPr>
        <p:spPr>
          <a:xfrm>
            <a:off x="228600" y="981075"/>
            <a:ext cx="7486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bject 7">
            <a:extLst>
              <a:ext uri="{FF2B5EF4-FFF2-40B4-BE49-F238E27FC236}">
                <a16:creationId xmlns:a16="http://schemas.microsoft.com/office/drawing/2014/main" id="{0662CC64-04B6-D58A-1334-E9238DC86E6E}"/>
              </a:ext>
            </a:extLst>
          </p:cNvPr>
          <p:cNvSpPr/>
          <p:nvPr/>
        </p:nvSpPr>
        <p:spPr>
          <a:xfrm>
            <a:off x="7343775" y="1443039"/>
            <a:ext cx="3833813" cy="4733924"/>
          </a:xfrm>
          <a:prstGeom prst="rect">
            <a:avLst/>
          </a:prstGeom>
          <a:blipFill>
            <a:blip r:embed="rId3" cstate="print"/>
            <a:stretch>
              <a:fillRect/>
            </a:stretch>
          </a:blipFill>
          <a:effectLst>
            <a:glow rad="139700">
              <a:schemeClr val="accent5">
                <a:satMod val="175000"/>
                <a:alpha val="40000"/>
              </a:schemeClr>
            </a:glow>
            <a:outerShdw blurRad="63500" sx="102000" sy="102000" algn="ctr"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1115236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509711"/>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HIGHEST SUCCESS RATE LAUNCH SITE</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3" y="2581274"/>
            <a:ext cx="3905249" cy="3976688"/>
          </a:xfrm>
        </p:spPr>
        <p:txBody>
          <a:bodyPr>
            <a:normAutofit/>
          </a:bodyPr>
          <a:lstStyle/>
          <a:p>
            <a:r>
              <a:rPr lang="en-US" sz="2400" spc="-5" dirty="0">
                <a:solidFill>
                  <a:schemeClr val="bg1"/>
                </a:solidFill>
                <a:effectLst>
                  <a:outerShdw blurRad="38100" dist="38100" dir="2700000" algn="tl">
                    <a:srgbClr val="000000">
                      <a:alpha val="43137"/>
                    </a:srgbClr>
                  </a:outerShdw>
                </a:effectLst>
                <a:latin typeface="Carlito"/>
                <a:cs typeface="Carlito"/>
              </a:rPr>
              <a:t>KSC LC-39A has </a:t>
            </a:r>
            <a:r>
              <a:rPr lang="en-US" sz="2400" dirty="0">
                <a:solidFill>
                  <a:schemeClr val="bg1"/>
                </a:solidFill>
                <a:effectLst>
                  <a:outerShdw blurRad="38100" dist="38100" dir="2700000" algn="tl">
                    <a:srgbClr val="000000">
                      <a:alpha val="43137"/>
                    </a:srgbClr>
                  </a:outerShdw>
                </a:effectLst>
                <a:latin typeface="Carlito"/>
                <a:cs typeface="Carlito"/>
              </a:rPr>
              <a:t>the </a:t>
            </a:r>
            <a:r>
              <a:rPr lang="en-US" sz="2400" spc="-10" dirty="0">
                <a:solidFill>
                  <a:schemeClr val="bg1"/>
                </a:solidFill>
                <a:effectLst>
                  <a:outerShdw blurRad="38100" dist="38100" dir="2700000" algn="tl">
                    <a:srgbClr val="000000">
                      <a:alpha val="43137"/>
                    </a:srgbClr>
                  </a:outerShdw>
                </a:effectLst>
                <a:latin typeface="Carlito"/>
                <a:cs typeface="Carlito"/>
              </a:rPr>
              <a:t>highest </a:t>
            </a:r>
            <a:r>
              <a:rPr lang="en-US" sz="2400" dirty="0">
                <a:solidFill>
                  <a:schemeClr val="bg1"/>
                </a:solidFill>
                <a:effectLst>
                  <a:outerShdw blurRad="38100" dist="38100" dir="2700000" algn="tl">
                    <a:srgbClr val="000000">
                      <a:alpha val="43137"/>
                    </a:srgbClr>
                  </a:outerShdw>
                </a:effectLst>
                <a:latin typeface="Carlito"/>
                <a:cs typeface="Carlito"/>
              </a:rPr>
              <a:t>success </a:t>
            </a:r>
            <a:r>
              <a:rPr lang="en-US" sz="2400" spc="-40" dirty="0">
                <a:solidFill>
                  <a:schemeClr val="bg1"/>
                </a:solidFill>
                <a:effectLst>
                  <a:outerShdw blurRad="38100" dist="38100" dir="2700000" algn="tl">
                    <a:srgbClr val="000000">
                      <a:alpha val="43137"/>
                    </a:srgbClr>
                  </a:outerShdw>
                </a:effectLst>
                <a:latin typeface="Carlito"/>
                <a:cs typeface="Carlito"/>
              </a:rPr>
              <a:t>rate </a:t>
            </a:r>
            <a:r>
              <a:rPr lang="en-US" sz="2400" spc="-5" dirty="0">
                <a:solidFill>
                  <a:schemeClr val="bg1"/>
                </a:solidFill>
                <a:effectLst>
                  <a:outerShdw blurRad="38100" dist="38100" dir="2700000" algn="tl">
                    <a:srgbClr val="000000">
                      <a:alpha val="43137"/>
                    </a:srgbClr>
                  </a:outerShdw>
                </a:effectLst>
                <a:latin typeface="Carlito"/>
                <a:cs typeface="Carlito"/>
              </a:rPr>
              <a:t>with </a:t>
            </a:r>
            <a:r>
              <a:rPr lang="en-US" sz="2400" dirty="0">
                <a:solidFill>
                  <a:schemeClr val="bg1"/>
                </a:solidFill>
                <a:effectLst>
                  <a:outerShdw blurRad="38100" dist="38100" dir="2700000" algn="tl">
                    <a:srgbClr val="000000">
                      <a:alpha val="43137"/>
                    </a:srgbClr>
                  </a:outerShdw>
                </a:effectLst>
                <a:latin typeface="Carlito"/>
                <a:cs typeface="Carlito"/>
              </a:rPr>
              <a:t>10 </a:t>
            </a:r>
            <a:r>
              <a:rPr lang="en-US" sz="2400" spc="-5" dirty="0">
                <a:solidFill>
                  <a:schemeClr val="bg1"/>
                </a:solidFill>
                <a:effectLst>
                  <a:outerShdw blurRad="38100" dist="38100" dir="2700000" algn="tl">
                    <a:srgbClr val="000000">
                      <a:alpha val="43137"/>
                    </a:srgbClr>
                  </a:outerShdw>
                </a:effectLst>
                <a:latin typeface="Carlito"/>
                <a:cs typeface="Carlito"/>
              </a:rPr>
              <a:t>successful </a:t>
            </a:r>
            <a:r>
              <a:rPr lang="en-US" sz="2400" dirty="0">
                <a:solidFill>
                  <a:schemeClr val="bg1"/>
                </a:solidFill>
                <a:effectLst>
                  <a:outerShdw blurRad="38100" dist="38100" dir="2700000" algn="tl">
                    <a:srgbClr val="000000">
                      <a:alpha val="43137"/>
                    </a:srgbClr>
                  </a:outerShdw>
                </a:effectLst>
                <a:latin typeface="Carlito"/>
                <a:cs typeface="Carlito"/>
              </a:rPr>
              <a:t>landings and 3 </a:t>
            </a:r>
            <a:r>
              <a:rPr lang="en-US" sz="2400" spc="-20" dirty="0">
                <a:solidFill>
                  <a:schemeClr val="bg1"/>
                </a:solidFill>
                <a:effectLst>
                  <a:outerShdw blurRad="38100" dist="38100" dir="2700000" algn="tl">
                    <a:srgbClr val="000000">
                      <a:alpha val="43137"/>
                    </a:srgbClr>
                  </a:outerShdw>
                </a:effectLst>
                <a:latin typeface="Carlito"/>
                <a:cs typeface="Carlito"/>
              </a:rPr>
              <a:t>failed</a:t>
            </a:r>
            <a:r>
              <a:rPr lang="en-US" sz="2400" spc="-105" dirty="0">
                <a:solidFill>
                  <a:schemeClr val="bg1"/>
                </a:solidFill>
                <a:effectLst>
                  <a:outerShdw blurRad="38100" dist="38100" dir="2700000" algn="tl">
                    <a:srgbClr val="000000">
                      <a:alpha val="43137"/>
                    </a:srgbClr>
                  </a:outerShdw>
                </a:effectLst>
                <a:latin typeface="Carlito"/>
                <a:cs typeface="Carlito"/>
              </a:rPr>
              <a:t> </a:t>
            </a:r>
            <a:r>
              <a:rPr lang="en-US" sz="2400" dirty="0">
                <a:solidFill>
                  <a:schemeClr val="bg1"/>
                </a:solidFill>
                <a:effectLst>
                  <a:outerShdw blurRad="38100" dist="38100" dir="2700000" algn="tl">
                    <a:srgbClr val="000000">
                      <a:alpha val="43137"/>
                    </a:srgbClr>
                  </a:outerShdw>
                </a:effectLst>
                <a:latin typeface="Carlito"/>
                <a:cs typeface="Carlito"/>
              </a:rPr>
              <a:t>landings</a:t>
            </a:r>
            <a:endParaRPr lang="en-US" sz="2400"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5">
            <a:extLst>
              <a:ext uri="{FF2B5EF4-FFF2-40B4-BE49-F238E27FC236}">
                <a16:creationId xmlns:a16="http://schemas.microsoft.com/office/drawing/2014/main" id="{7D8D6138-D312-D77B-7C46-9867407FE17A}"/>
              </a:ext>
            </a:extLst>
          </p:cNvPr>
          <p:cNvSpPr/>
          <p:nvPr/>
        </p:nvSpPr>
        <p:spPr>
          <a:xfrm>
            <a:off x="5845969" y="2005013"/>
            <a:ext cx="3795333" cy="361950"/>
          </a:xfrm>
          <a:prstGeom prst="rect">
            <a:avLst/>
          </a:prstGeom>
          <a:blipFill>
            <a:blip r:embed="rId3" cstate="print"/>
            <a:stretch>
              <a:fillRect/>
            </a:stretch>
          </a:blipFill>
        </p:spPr>
        <p:txBody>
          <a:bodyPr wrap="square" lIns="0" tIns="0" rIns="0" bIns="0" rtlCol="0"/>
          <a:lstStyle/>
          <a:p>
            <a:endParaRPr/>
          </a:p>
        </p:txBody>
      </p:sp>
      <p:sp>
        <p:nvSpPr>
          <p:cNvPr id="11" name="object 4">
            <a:extLst>
              <a:ext uri="{FF2B5EF4-FFF2-40B4-BE49-F238E27FC236}">
                <a16:creationId xmlns:a16="http://schemas.microsoft.com/office/drawing/2014/main" id="{5C38506A-4F53-E322-B3FF-2933182A7BEB}"/>
              </a:ext>
            </a:extLst>
          </p:cNvPr>
          <p:cNvSpPr/>
          <p:nvPr/>
        </p:nvSpPr>
        <p:spPr>
          <a:xfrm>
            <a:off x="5895975" y="2771964"/>
            <a:ext cx="3009900" cy="2747773"/>
          </a:xfrm>
          <a:prstGeom prst="rect">
            <a:avLst/>
          </a:prstGeom>
          <a:blipFill>
            <a:blip r:embed="rId4" cstate="print"/>
            <a:stretch>
              <a:fillRect/>
            </a:stretch>
          </a:blipFill>
        </p:spPr>
        <p:txBody>
          <a:bodyPr wrap="square" lIns="0" tIns="0" rIns="0" bIns="0" rtlCol="0"/>
          <a:lstStyle/>
          <a:p>
            <a:endParaRPr/>
          </a:p>
        </p:txBody>
      </p:sp>
      <p:sp>
        <p:nvSpPr>
          <p:cNvPr id="12" name="object 6">
            <a:extLst>
              <a:ext uri="{FF2B5EF4-FFF2-40B4-BE49-F238E27FC236}">
                <a16:creationId xmlns:a16="http://schemas.microsoft.com/office/drawing/2014/main" id="{E2BF9A83-EA69-E42E-9DB0-240198A6B490}"/>
              </a:ext>
            </a:extLst>
          </p:cNvPr>
          <p:cNvSpPr/>
          <p:nvPr/>
        </p:nvSpPr>
        <p:spPr>
          <a:xfrm>
            <a:off x="9793605" y="3452811"/>
            <a:ext cx="645795" cy="55721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108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AC128-665C-0C2A-35F4-EBEDD126EE06}"/>
              </a:ext>
            </a:extLst>
          </p:cNvPr>
          <p:cNvSpPr>
            <a:spLocks noGrp="1"/>
          </p:cNvSpPr>
          <p:nvPr>
            <p:ph idx="1"/>
          </p:nvPr>
        </p:nvSpPr>
        <p:spPr>
          <a:xfrm>
            <a:off x="247650" y="219075"/>
            <a:ext cx="11796711" cy="6448423"/>
          </a:xfrm>
        </p:spPr>
        <p:txBody>
          <a:bodyPr>
            <a:normAutofit/>
          </a:bodyPr>
          <a:lstStyle/>
          <a:p>
            <a:pPr marL="0" indent="0">
              <a:buNone/>
            </a:pPr>
            <a:r>
              <a:rPr lang="en-US" sz="4400" b="1" dirty="0">
                <a:solidFill>
                  <a:schemeClr val="accent4">
                    <a:lumMod val="60000"/>
                    <a:lumOff val="40000"/>
                  </a:schemeClr>
                </a:solidFill>
                <a:effectLst>
                  <a:outerShdw blurRad="38100" dist="38100" dir="2700000" algn="tl">
                    <a:srgbClr val="000000">
                      <a:alpha val="43137"/>
                    </a:srgbClr>
                  </a:outerShdw>
                </a:effectLst>
              </a:rPr>
              <a:t>PAYLOAD MASS VS SUCCESS VS BOOSTER VERSION CATEGORY</a:t>
            </a:r>
            <a:endParaRPr lang="en-IN" sz="4400" b="1" dirty="0">
              <a:solidFill>
                <a:schemeClr val="accent4">
                  <a:lumMod val="60000"/>
                  <a:lumOff val="40000"/>
                </a:schemeClr>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IN" sz="2400" dirty="0">
              <a:solidFill>
                <a:schemeClr val="bg1"/>
              </a:solidFill>
              <a:effectLst>
                <a:outerShdw blurRad="38100" dist="38100" dir="2700000" algn="tl">
                  <a:srgbClr val="000000">
                    <a:alpha val="43137"/>
                  </a:srgbClr>
                </a:outerShdw>
              </a:effectLst>
            </a:endParaRPr>
          </a:p>
          <a:p>
            <a:pPr marL="0" indent="0">
              <a:buNone/>
            </a:pPr>
            <a:endParaRPr lang="en-US" sz="2000" dirty="0">
              <a:solidFill>
                <a:schemeClr val="bg1"/>
              </a:solidFill>
              <a:effectLst>
                <a:outerShdw blurRad="38100" dist="38100" dir="2700000" algn="tl">
                  <a:srgbClr val="000000">
                    <a:alpha val="43137"/>
                  </a:srgbClr>
                </a:outerShdw>
              </a:effectLst>
            </a:endParaRPr>
          </a:p>
          <a:p>
            <a:pPr marL="0" indent="0">
              <a:buNone/>
            </a:pPr>
            <a:r>
              <a:rPr lang="en-US" sz="2000" dirty="0" err="1">
                <a:solidFill>
                  <a:schemeClr val="bg1"/>
                </a:solidFill>
                <a:effectLst>
                  <a:outerShdw blurRad="38100" dist="38100" dir="2700000" algn="tl">
                    <a:srgbClr val="000000">
                      <a:alpha val="43137"/>
                    </a:srgbClr>
                  </a:outerShdw>
                </a:effectLst>
              </a:rPr>
              <a:t>Plotly</a:t>
            </a:r>
            <a:r>
              <a:rPr lang="en-US" sz="2000" dirty="0">
                <a:solidFill>
                  <a:schemeClr val="bg1"/>
                </a:solidFill>
                <a:effectLst>
                  <a:outerShdw blurRad="38100" dist="38100" dir="2700000" algn="tl">
                    <a:srgbClr val="000000">
                      <a:alpha val="43137"/>
                    </a:srgbClr>
                  </a:outerShdw>
                </a:effectLst>
              </a:rPr>
              <a:t>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p>
        </p:txBody>
      </p:sp>
      <p:cxnSp>
        <p:nvCxnSpPr>
          <p:cNvPr id="7" name="Straight Connector 6">
            <a:extLst>
              <a:ext uri="{FF2B5EF4-FFF2-40B4-BE49-F238E27FC236}">
                <a16:creationId xmlns:a16="http://schemas.microsoft.com/office/drawing/2014/main" id="{2B9299F8-E446-13A6-26E7-4E6E586B5FFD}"/>
              </a:ext>
            </a:extLst>
          </p:cNvPr>
          <p:cNvCxnSpPr/>
          <p:nvPr/>
        </p:nvCxnSpPr>
        <p:spPr>
          <a:xfrm>
            <a:off x="147638" y="1509713"/>
            <a:ext cx="11620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bject 4">
            <a:extLst>
              <a:ext uri="{FF2B5EF4-FFF2-40B4-BE49-F238E27FC236}">
                <a16:creationId xmlns:a16="http://schemas.microsoft.com/office/drawing/2014/main" id="{C67A24EA-265E-5545-1AC9-5733F5F6AE1D}"/>
              </a:ext>
            </a:extLst>
          </p:cNvPr>
          <p:cNvSpPr/>
          <p:nvPr/>
        </p:nvSpPr>
        <p:spPr>
          <a:xfrm>
            <a:off x="247650" y="1900249"/>
            <a:ext cx="11568046" cy="300327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86448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D94C9B3-D7AA-0E70-4FFE-90822A769E88}"/>
              </a:ext>
            </a:extLst>
          </p:cNvPr>
          <p:cNvSpPr/>
          <p:nvPr/>
        </p:nvSpPr>
        <p:spPr>
          <a:xfrm>
            <a:off x="5876925" y="1590674"/>
            <a:ext cx="5995987" cy="1838325"/>
          </a:xfrm>
          <a:prstGeom prst="round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26662276-FAB8-D0A0-CDAF-AE4E34CAB922}"/>
              </a:ext>
            </a:extLst>
          </p:cNvPr>
          <p:cNvSpPr/>
          <p:nvPr/>
        </p:nvSpPr>
        <p:spPr>
          <a:xfrm rot="10800000">
            <a:off x="5595938" y="3857624"/>
            <a:ext cx="6276974" cy="1452561"/>
          </a:xfrm>
          <a:prstGeom prst="homePlat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7D1FC19-7999-33FE-F4BD-EE6FB39A081C}"/>
              </a:ext>
            </a:extLst>
          </p:cNvPr>
          <p:cNvSpPr>
            <a:spLocks noGrp="1"/>
          </p:cNvSpPr>
          <p:nvPr>
            <p:ph type="ctrTitle"/>
          </p:nvPr>
        </p:nvSpPr>
        <p:spPr>
          <a:xfrm>
            <a:off x="5662614" y="1108869"/>
            <a:ext cx="6405562" cy="2125662"/>
          </a:xfrm>
        </p:spPr>
        <p:txBody>
          <a:bodyPr>
            <a:noAutofit/>
          </a:bodyPr>
          <a:lstStyle/>
          <a:p>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mn-lt"/>
              </a:rPr>
              <a:t>PREDICTIVE ANALYSIS (CLASSIFICATION)</a:t>
            </a:r>
          </a:p>
        </p:txBody>
      </p:sp>
      <p:sp>
        <p:nvSpPr>
          <p:cNvPr id="5" name="Subtitle 4">
            <a:extLst>
              <a:ext uri="{FF2B5EF4-FFF2-40B4-BE49-F238E27FC236}">
                <a16:creationId xmlns:a16="http://schemas.microsoft.com/office/drawing/2014/main" id="{02F2EA9E-5ED0-3182-AD0C-73C3A6F8DDCC}"/>
              </a:ext>
            </a:extLst>
          </p:cNvPr>
          <p:cNvSpPr>
            <a:spLocks noGrp="1"/>
          </p:cNvSpPr>
          <p:nvPr>
            <p:ph type="subTitle" idx="1"/>
          </p:nvPr>
        </p:nvSpPr>
        <p:spPr>
          <a:xfrm>
            <a:off x="6034088" y="4119563"/>
            <a:ext cx="5838824" cy="1357312"/>
          </a:xfrm>
        </p:spPr>
        <p:txBody>
          <a:bodyPr/>
          <a:lstStyle/>
          <a:p>
            <a:r>
              <a:rPr lang="en-IN" b="1" dirty="0">
                <a:solidFill>
                  <a:schemeClr val="bg1"/>
                </a:solidFill>
                <a:effectLst>
                  <a:outerShdw blurRad="38100" dist="38100" dir="2700000" algn="tl">
                    <a:srgbClr val="000000">
                      <a:alpha val="43137"/>
                    </a:srgbClr>
                  </a:outerShdw>
                </a:effectLst>
              </a:rPr>
              <a:t>GRIDSEARCHCV (CV=10) ON LOGISTIC REGRESSION, SVM, DECISION TREES AND KNN</a:t>
            </a:r>
          </a:p>
        </p:txBody>
      </p:sp>
    </p:spTree>
    <p:extLst>
      <p:ext uri="{BB962C8B-B14F-4D97-AF65-F5344CB8AC3E}">
        <p14:creationId xmlns:p14="http://schemas.microsoft.com/office/powerpoint/2010/main" val="2277811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81136"/>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CLASSIFICATION ACCURACY</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2" y="1485900"/>
            <a:ext cx="4276725" cy="5072062"/>
          </a:xfrm>
        </p:spPr>
        <p:txBody>
          <a:bodyPr>
            <a:normAutofit/>
          </a:bodyPr>
          <a:lstStyle/>
          <a:p>
            <a:r>
              <a:rPr lang="en-US" sz="2400" dirty="0">
                <a:solidFill>
                  <a:schemeClr val="bg1"/>
                </a:solidFill>
                <a:effectLst>
                  <a:outerShdw blurRad="38100" dist="38100" dir="2700000" algn="tl">
                    <a:srgbClr val="000000">
                      <a:alpha val="43137"/>
                    </a:srgbClr>
                  </a:outerShdw>
                </a:effectLst>
              </a:rPr>
              <a:t>All models had virtually the same accuracy on the test set at 83.33% accuracy. </a:t>
            </a:r>
          </a:p>
          <a:p>
            <a:r>
              <a:rPr lang="en-US" sz="2400" dirty="0">
                <a:solidFill>
                  <a:schemeClr val="bg1"/>
                </a:solidFill>
                <a:effectLst>
                  <a:outerShdw blurRad="38100" dist="38100" dir="2700000" algn="tl">
                    <a:srgbClr val="000000">
                      <a:alpha val="43137"/>
                    </a:srgbClr>
                  </a:outerShdw>
                </a:effectLst>
              </a:rPr>
              <a:t>It should be noted that test size is small at only sample size of 18.</a:t>
            </a:r>
          </a:p>
          <a:p>
            <a:r>
              <a:rPr lang="en-US" sz="2400" dirty="0">
                <a:solidFill>
                  <a:schemeClr val="bg1"/>
                </a:solidFill>
                <a:effectLst>
                  <a:outerShdw blurRad="38100" dist="38100" dir="2700000" algn="tl">
                    <a:srgbClr val="000000">
                      <a:alpha val="43137"/>
                    </a:srgbClr>
                  </a:outerShdw>
                </a:effectLst>
              </a:rPr>
              <a:t>This can cause large variance in accuracy results, such as those in Decision Tree Classifier model in repeated runs.</a:t>
            </a:r>
          </a:p>
          <a:p>
            <a:r>
              <a:rPr lang="en-US" sz="2400" dirty="0">
                <a:solidFill>
                  <a:schemeClr val="bg1"/>
                </a:solidFill>
                <a:effectLst>
                  <a:outerShdw blurRad="38100" dist="38100" dir="2700000" algn="tl">
                    <a:srgbClr val="000000">
                      <a:alpha val="43137"/>
                    </a:srgbClr>
                  </a:outerShdw>
                </a:effectLst>
              </a:rPr>
              <a:t>We likely need more data to determine the best model.</a:t>
            </a:r>
          </a:p>
          <a:p>
            <a:pPr marL="0" indent="0">
              <a:buNone/>
            </a:pPr>
            <a:endParaRPr lang="en-US" sz="2400" dirty="0">
              <a:solidFill>
                <a:schemeClr val="bg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EB1D9DBC-F6DB-71DD-018E-B22CF61E72E8}"/>
              </a:ext>
            </a:extLst>
          </p:cNvPr>
          <p:cNvSpPr/>
          <p:nvPr/>
        </p:nvSpPr>
        <p:spPr>
          <a:xfrm>
            <a:off x="4948238" y="1847850"/>
            <a:ext cx="6686550" cy="4100513"/>
          </a:xfrm>
          <a:prstGeom prst="rect">
            <a:avLst/>
          </a:prstGeom>
          <a:solidFill>
            <a:schemeClr val="accent5">
              <a:lumMod val="60000"/>
              <a:lumOff val="4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7">
            <a:extLst>
              <a:ext uri="{FF2B5EF4-FFF2-40B4-BE49-F238E27FC236}">
                <a16:creationId xmlns:a16="http://schemas.microsoft.com/office/drawing/2014/main" id="{040D261D-D985-841C-6B18-A75758C4EDEE}"/>
              </a:ext>
            </a:extLst>
          </p:cNvPr>
          <p:cNvSpPr/>
          <p:nvPr/>
        </p:nvSpPr>
        <p:spPr>
          <a:xfrm>
            <a:off x="5319711" y="2178558"/>
            <a:ext cx="5834063" cy="353644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0360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500757"/>
          </a:xfrm>
        </p:spPr>
        <p:txBody>
          <a:bodyPr>
            <a:normAutofit fontScale="90000"/>
          </a:bodyPr>
          <a:lstStyle/>
          <a:p>
            <a:br>
              <a:rPr lang="en-US" b="1" dirty="0">
                <a:solidFill>
                  <a:schemeClr val="accent4">
                    <a:lumMod val="60000"/>
                    <a:lumOff val="40000"/>
                  </a:schemeClr>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CONFUSION MATRIX</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2" y="1485900"/>
            <a:ext cx="4276725" cy="5072062"/>
          </a:xfrm>
        </p:spPr>
        <p:txBody>
          <a:bodyPr>
            <a:normAutofit fontScale="92500" lnSpcReduction="20000"/>
          </a:bodyPr>
          <a:lstStyle/>
          <a:p>
            <a:r>
              <a:rPr lang="en-US" sz="2400" dirty="0">
                <a:solidFill>
                  <a:schemeClr val="bg1"/>
                </a:solidFill>
                <a:effectLst>
                  <a:outerShdw blurRad="38100" dist="38100" dir="2700000" algn="tl">
                    <a:srgbClr val="000000">
                      <a:alpha val="43137"/>
                    </a:srgbClr>
                  </a:outerShdw>
                </a:effectLst>
              </a:rPr>
              <a:t>Since all models performed the same for the test set, the confusion matrix is the same across all models.  </a:t>
            </a:r>
          </a:p>
          <a:p>
            <a:r>
              <a:rPr lang="en-US" sz="2400" dirty="0">
                <a:solidFill>
                  <a:schemeClr val="bg1"/>
                </a:solidFill>
                <a:effectLst>
                  <a:outerShdw blurRad="38100" dist="38100" dir="2700000" algn="tl">
                    <a:srgbClr val="000000">
                      <a:alpha val="43137"/>
                    </a:srgbClr>
                  </a:outerShdw>
                </a:effectLst>
              </a:rPr>
              <a:t>The models predicted 12 successful landings when the true label was successful landing.</a:t>
            </a:r>
          </a:p>
          <a:p>
            <a:r>
              <a:rPr lang="en-US" sz="2400" dirty="0">
                <a:solidFill>
                  <a:schemeClr val="bg1"/>
                </a:solidFill>
                <a:effectLst>
                  <a:outerShdw blurRad="38100" dist="38100" dir="2700000" algn="tl">
                    <a:srgbClr val="000000">
                      <a:alpha val="43137"/>
                    </a:srgbClr>
                  </a:outerShdw>
                </a:effectLst>
              </a:rPr>
              <a:t>The models predicted 3 unsuccessful landings when the true label was unsuccessful landing.</a:t>
            </a:r>
          </a:p>
          <a:p>
            <a:r>
              <a:rPr lang="en-US" sz="2400" dirty="0">
                <a:solidFill>
                  <a:schemeClr val="bg1"/>
                </a:solidFill>
                <a:effectLst>
                  <a:outerShdw blurRad="38100" dist="38100" dir="2700000" algn="tl">
                    <a:srgbClr val="000000">
                      <a:alpha val="43137"/>
                    </a:srgbClr>
                  </a:outerShdw>
                </a:effectLst>
              </a:rPr>
              <a:t>The models predicted 3 successful landings when the true label was unsuccessful landings (false positives).  </a:t>
            </a:r>
          </a:p>
          <a:p>
            <a:r>
              <a:rPr lang="en-US" sz="2400" dirty="0">
                <a:solidFill>
                  <a:schemeClr val="bg1"/>
                </a:solidFill>
                <a:effectLst>
                  <a:outerShdw blurRad="38100" dist="38100" dir="2700000" algn="tl">
                    <a:srgbClr val="000000">
                      <a:alpha val="43137"/>
                    </a:srgbClr>
                  </a:outerShdw>
                </a:effectLst>
              </a:rPr>
              <a:t>Our models over predict successful landings.</a:t>
            </a:r>
          </a:p>
        </p:txBody>
      </p:sp>
      <p:sp>
        <p:nvSpPr>
          <p:cNvPr id="4" name="Rectangle 3">
            <a:extLst>
              <a:ext uri="{FF2B5EF4-FFF2-40B4-BE49-F238E27FC236}">
                <a16:creationId xmlns:a16="http://schemas.microsoft.com/office/drawing/2014/main" id="{EB1D9DBC-F6DB-71DD-018E-B22CF61E72E8}"/>
              </a:ext>
            </a:extLst>
          </p:cNvPr>
          <p:cNvSpPr/>
          <p:nvPr/>
        </p:nvSpPr>
        <p:spPr>
          <a:xfrm>
            <a:off x="4948237" y="1638300"/>
            <a:ext cx="6891337" cy="3990975"/>
          </a:xfrm>
          <a:prstGeom prst="rect">
            <a:avLst/>
          </a:prstGeom>
          <a:solidFill>
            <a:schemeClr val="accent5">
              <a:lumMod val="60000"/>
              <a:lumOff val="40000"/>
            </a:schemeClr>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bject 7">
            <a:extLst>
              <a:ext uri="{FF2B5EF4-FFF2-40B4-BE49-F238E27FC236}">
                <a16:creationId xmlns:a16="http://schemas.microsoft.com/office/drawing/2014/main" id="{64642492-EE85-8004-69A6-5BC7B7193A9E}"/>
              </a:ext>
            </a:extLst>
          </p:cNvPr>
          <p:cNvSpPr/>
          <p:nvPr/>
        </p:nvSpPr>
        <p:spPr>
          <a:xfrm>
            <a:off x="5305425" y="1905000"/>
            <a:ext cx="4300538" cy="3453383"/>
          </a:xfrm>
          <a:prstGeom prst="rect">
            <a:avLst/>
          </a:prstGeom>
          <a:blipFill>
            <a:blip r:embed="rId3" cstate="print"/>
            <a:stretch>
              <a:fillRect/>
            </a:stretch>
          </a:blipFill>
        </p:spPr>
        <p:txBody>
          <a:bodyPr wrap="square" lIns="0" tIns="0" rIns="0" bIns="0" rtlCol="0"/>
          <a:lstStyle/>
          <a:p>
            <a:endParaRPr/>
          </a:p>
        </p:txBody>
      </p:sp>
      <p:sp>
        <p:nvSpPr>
          <p:cNvPr id="5" name="Rectangle: Rounded Corners 4">
            <a:extLst>
              <a:ext uri="{FF2B5EF4-FFF2-40B4-BE49-F238E27FC236}">
                <a16:creationId xmlns:a16="http://schemas.microsoft.com/office/drawing/2014/main" id="{E62BF50B-1BE7-F9C0-CBA4-A6F2F68BDFC3}"/>
              </a:ext>
            </a:extLst>
          </p:cNvPr>
          <p:cNvSpPr/>
          <p:nvPr/>
        </p:nvSpPr>
        <p:spPr>
          <a:xfrm>
            <a:off x="9891713" y="2433638"/>
            <a:ext cx="1719262" cy="2414587"/>
          </a:xfrm>
          <a:prstGeom prst="roundRect">
            <a:avLst/>
          </a:prstGeom>
          <a:solidFill>
            <a:srgbClr val="00206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predictions are on a diagonal from top left to bottom right.</a:t>
            </a:r>
            <a:endParaRPr lang="en-IN" dirty="0"/>
          </a:p>
        </p:txBody>
      </p:sp>
    </p:spTree>
    <p:extLst>
      <p:ext uri="{BB962C8B-B14F-4D97-AF65-F5344CB8AC3E}">
        <p14:creationId xmlns:p14="http://schemas.microsoft.com/office/powerpoint/2010/main" val="3700944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485897"/>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b="1" dirty="0">
                <a:solidFill>
                  <a:schemeClr val="accent4">
                    <a:lumMod val="60000"/>
                    <a:lumOff val="40000"/>
                  </a:schemeClr>
                </a:solidFill>
                <a:effectLst>
                  <a:outerShdw blurRad="38100" dist="38100" dir="2700000" algn="tl">
                    <a:srgbClr val="000000">
                      <a:alpha val="43137"/>
                    </a:srgbClr>
                  </a:outerShdw>
                </a:effectLst>
                <a:latin typeface="+mn-lt"/>
              </a:rPr>
              <a:t>CONCLUSION</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2" y="1485900"/>
            <a:ext cx="11310938" cy="5072062"/>
          </a:xfrm>
        </p:spPr>
        <p:txBody>
          <a:bodyPr>
            <a:normAutofit lnSpcReduction="10000"/>
          </a:bodyPr>
          <a:lstStyle/>
          <a:p>
            <a:r>
              <a:rPr lang="en-US" sz="2400" dirty="0">
                <a:solidFill>
                  <a:schemeClr val="bg1"/>
                </a:solidFill>
                <a:effectLst>
                  <a:outerShdw blurRad="38100" dist="38100" dir="2700000" algn="tl">
                    <a:srgbClr val="000000">
                      <a:alpha val="43137"/>
                    </a:srgbClr>
                  </a:outerShdw>
                </a:effectLst>
              </a:rPr>
              <a:t>Our task: To develop a machine learning model for Blue Origin who wants to bid against SpaceX</a:t>
            </a:r>
          </a:p>
          <a:p>
            <a:r>
              <a:rPr lang="en-US" sz="2400" dirty="0">
                <a:solidFill>
                  <a:schemeClr val="bg1"/>
                </a:solidFill>
                <a:effectLst>
                  <a:outerShdw blurRad="38100" dist="38100" dir="2700000" algn="tl">
                    <a:srgbClr val="000000">
                      <a:alpha val="43137"/>
                    </a:srgbClr>
                  </a:outerShdw>
                </a:effectLst>
              </a:rPr>
              <a:t>The goal of model is to predict when Stage 1 will successfully land to save ~$100 million USD</a:t>
            </a:r>
          </a:p>
          <a:p>
            <a:r>
              <a:rPr lang="en-US" sz="2400" dirty="0">
                <a:solidFill>
                  <a:schemeClr val="bg1"/>
                </a:solidFill>
                <a:effectLst>
                  <a:outerShdw blurRad="38100" dist="38100" dir="2700000" algn="tl">
                    <a:srgbClr val="000000">
                      <a:alpha val="43137"/>
                    </a:srgbClr>
                  </a:outerShdw>
                </a:effectLst>
              </a:rPr>
              <a:t>Used data from a public SpaceX API and web scraping SpaceX Wikipedia page</a:t>
            </a:r>
          </a:p>
          <a:p>
            <a:r>
              <a:rPr lang="en-US" sz="2400" dirty="0">
                <a:solidFill>
                  <a:schemeClr val="bg1"/>
                </a:solidFill>
                <a:effectLst>
                  <a:outerShdw blurRad="38100" dist="38100" dir="2700000" algn="tl">
                    <a:srgbClr val="000000">
                      <a:alpha val="43137"/>
                    </a:srgbClr>
                  </a:outerShdw>
                </a:effectLst>
              </a:rPr>
              <a:t>Created data labels and stored data into a DB2 SQL database</a:t>
            </a:r>
          </a:p>
          <a:p>
            <a:r>
              <a:rPr lang="en-US" sz="2400" dirty="0">
                <a:solidFill>
                  <a:schemeClr val="bg1"/>
                </a:solidFill>
                <a:effectLst>
                  <a:outerShdw blurRad="38100" dist="38100" dir="2700000" algn="tl">
                    <a:srgbClr val="000000">
                      <a:alpha val="43137"/>
                    </a:srgbClr>
                  </a:outerShdw>
                </a:effectLst>
              </a:rPr>
              <a:t>Created a dashboard for visualization</a:t>
            </a:r>
          </a:p>
          <a:p>
            <a:r>
              <a:rPr lang="en-US" sz="2400" dirty="0">
                <a:solidFill>
                  <a:schemeClr val="bg1"/>
                </a:solidFill>
                <a:effectLst>
                  <a:outerShdw blurRad="38100" dist="38100" dir="2700000" algn="tl">
                    <a:srgbClr val="000000">
                      <a:alpha val="43137"/>
                    </a:srgbClr>
                  </a:outerShdw>
                </a:effectLst>
              </a:rPr>
              <a:t>We created a machine learning model with an accuracy of 83%</a:t>
            </a:r>
          </a:p>
          <a:p>
            <a:r>
              <a:rPr lang="en-US" sz="2400" dirty="0">
                <a:solidFill>
                  <a:schemeClr val="bg1"/>
                </a:solidFill>
                <a:effectLst>
                  <a:outerShdw blurRad="38100" dist="38100" dir="2700000" algn="tl">
                    <a:srgbClr val="000000">
                      <a:alpha val="43137"/>
                    </a:srgbClr>
                  </a:outerShdw>
                </a:effectLst>
              </a:rPr>
              <a:t>Bob Smith of Blue Origin can use this model to predict with relatively high accuracy whether a launch will have a successful Stage 1 landing before launch to determine whether the launch  should be made or not</a:t>
            </a:r>
          </a:p>
          <a:p>
            <a:r>
              <a:rPr lang="en-US" sz="2400" dirty="0">
                <a:solidFill>
                  <a:schemeClr val="bg1"/>
                </a:solidFill>
                <a:effectLst>
                  <a:outerShdw blurRad="38100" dist="38100" dir="2700000" algn="tl">
                    <a:srgbClr val="000000">
                      <a:alpha val="43137"/>
                    </a:srgbClr>
                  </a:outerShdw>
                </a:effectLst>
              </a:rPr>
              <a:t>If possible more data should be collected to better determine the best machine learning model and improve accuracy</a:t>
            </a: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66700" y="1228725"/>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146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1BC0-083D-44D0-0183-25C3C4D26683}"/>
              </a:ext>
            </a:extLst>
          </p:cNvPr>
          <p:cNvSpPr>
            <a:spLocks noGrp="1"/>
          </p:cNvSpPr>
          <p:nvPr>
            <p:ph type="title"/>
          </p:nvPr>
        </p:nvSpPr>
        <p:spPr>
          <a:xfrm>
            <a:off x="385763" y="133351"/>
            <a:ext cx="11453812" cy="1576385"/>
          </a:xfrm>
        </p:spPr>
        <p:txBody>
          <a:bodyPr>
            <a:normAutofit fontScale="90000"/>
          </a:bodyPr>
          <a:lstStyle/>
          <a:p>
            <a:br>
              <a:rPr lang="en-US" b="1" dirty="0">
                <a:solidFill>
                  <a:schemeClr val="bg1"/>
                </a:solidFill>
                <a:effectLst>
                  <a:outerShdw blurRad="38100" dist="38100" dir="2700000" algn="tl">
                    <a:srgbClr val="000000">
                      <a:alpha val="43137"/>
                    </a:srgbClr>
                  </a:outerShdw>
                </a:effectLst>
                <a:latin typeface="+mn-lt"/>
              </a:rPr>
            </a:br>
            <a:r>
              <a:rPr lang="en-US" sz="6000" b="1" dirty="0">
                <a:solidFill>
                  <a:schemeClr val="accent4">
                    <a:lumMod val="60000"/>
                    <a:lumOff val="40000"/>
                  </a:schemeClr>
                </a:solidFill>
                <a:effectLst>
                  <a:outerShdw blurRad="38100" dist="38100" dir="2700000" algn="tl">
                    <a:srgbClr val="000000">
                      <a:alpha val="43137"/>
                    </a:srgbClr>
                  </a:outerShdw>
                </a:effectLst>
                <a:latin typeface="+mn-lt"/>
              </a:rPr>
              <a:t>APPENDIX</a:t>
            </a:r>
            <a:br>
              <a:rPr lang="en-US" b="1" dirty="0">
                <a:solidFill>
                  <a:schemeClr val="bg1"/>
                </a:solidFill>
                <a:effectLst>
                  <a:outerShdw blurRad="38100" dist="38100" dir="2700000" algn="tl">
                    <a:srgbClr val="000000">
                      <a:alpha val="43137"/>
                    </a:srgbClr>
                  </a:outerShdw>
                </a:effectLst>
                <a:latin typeface="+mn-lt"/>
              </a:rPr>
            </a:br>
            <a:endParaRPr lang="en-IN" b="1" dirty="0">
              <a:solidFill>
                <a:schemeClr val="bg1"/>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76A2A38-85DD-2846-47FC-88B888EA03FC}"/>
              </a:ext>
            </a:extLst>
          </p:cNvPr>
          <p:cNvSpPr>
            <a:spLocks noGrp="1"/>
          </p:cNvSpPr>
          <p:nvPr>
            <p:ph idx="1"/>
          </p:nvPr>
        </p:nvSpPr>
        <p:spPr>
          <a:xfrm>
            <a:off x="385762" y="2147888"/>
            <a:ext cx="5438776" cy="4410073"/>
          </a:xfrm>
        </p:spPr>
        <p:txBody>
          <a:bodyPr>
            <a:normAutofit/>
          </a:bodyPr>
          <a:lstStyle/>
          <a:p>
            <a:pPr marL="0" indent="0">
              <a:buNone/>
            </a:pPr>
            <a:r>
              <a:rPr lang="en-US" sz="2400" b="1" dirty="0" err="1">
                <a:solidFill>
                  <a:schemeClr val="bg1"/>
                </a:solidFill>
                <a:effectLst>
                  <a:outerShdw blurRad="38100" dist="38100" dir="2700000" algn="tl">
                    <a:srgbClr val="000000">
                      <a:alpha val="43137"/>
                    </a:srgbClr>
                  </a:outerShdw>
                </a:effectLst>
              </a:rPr>
              <a:t>Github</a:t>
            </a:r>
            <a:r>
              <a:rPr lang="en-US" sz="2400" b="1" dirty="0">
                <a:solidFill>
                  <a:schemeClr val="bg1"/>
                </a:solidFill>
                <a:effectLst>
                  <a:outerShdw blurRad="38100" dist="38100" dir="2700000" algn="tl">
                    <a:srgbClr val="000000">
                      <a:alpha val="43137"/>
                    </a:srgbClr>
                  </a:outerShdw>
                </a:effectLst>
              </a:rPr>
              <a:t> repository url:</a:t>
            </a:r>
          </a:p>
          <a:p>
            <a:pPr marL="0" indent="0">
              <a:buNone/>
            </a:pPr>
            <a:r>
              <a:rPr lang="en-IN" sz="24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https://github.com/Aneesh-Pal/Data-science-Capstone</a:t>
            </a:r>
            <a:endParaRPr lang="en-IN" sz="2400" b="1" dirty="0">
              <a:solidFill>
                <a:schemeClr val="accent4">
                  <a:lumMod val="60000"/>
                  <a:lumOff val="40000"/>
                </a:schemeClr>
              </a:solidFill>
              <a:effectLst>
                <a:outerShdw blurRad="38100" dist="38100" dir="2700000" algn="tl">
                  <a:srgbClr val="000000">
                    <a:alpha val="43137"/>
                  </a:srgbClr>
                </a:outerShdw>
              </a:effectLst>
              <a:latin typeface="Carlito"/>
              <a:cs typeface="Carlito"/>
            </a:endParaRPr>
          </a:p>
          <a:p>
            <a:pPr marL="0" indent="0">
              <a:buNone/>
            </a:pPr>
            <a:endParaRPr lang="en-US" sz="2400" b="1" dirty="0">
              <a:solidFill>
                <a:schemeClr val="bg1"/>
              </a:solidFill>
              <a:effectLst>
                <a:outerShdw blurRad="38100" dist="38100" dir="2700000" algn="tl">
                  <a:srgbClr val="000000">
                    <a:alpha val="43137"/>
                  </a:srgbClr>
                </a:outerShdw>
              </a:effectLst>
            </a:endParaRPr>
          </a:p>
        </p:txBody>
      </p:sp>
      <p:cxnSp>
        <p:nvCxnSpPr>
          <p:cNvPr id="7" name="Straight Connector 6">
            <a:extLst>
              <a:ext uri="{FF2B5EF4-FFF2-40B4-BE49-F238E27FC236}">
                <a16:creationId xmlns:a16="http://schemas.microsoft.com/office/drawing/2014/main" id="{664C7FEC-DCE7-B048-0966-C9EF83428E40}"/>
              </a:ext>
            </a:extLst>
          </p:cNvPr>
          <p:cNvCxnSpPr>
            <a:cxnSpLocks/>
          </p:cNvCxnSpPr>
          <p:nvPr/>
        </p:nvCxnSpPr>
        <p:spPr>
          <a:xfrm>
            <a:off x="245269" y="1309687"/>
            <a:ext cx="111585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94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DEA7-0700-8727-55E5-43BC7915AC53}"/>
              </a:ext>
            </a:extLst>
          </p:cNvPr>
          <p:cNvSpPr>
            <a:spLocks noGrp="1"/>
          </p:cNvSpPr>
          <p:nvPr>
            <p:ph type="title"/>
          </p:nvPr>
        </p:nvSpPr>
        <p:spPr>
          <a:xfrm>
            <a:off x="385763" y="271462"/>
            <a:ext cx="10968037" cy="862013"/>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METHODOLOGY</a:t>
            </a:r>
          </a:p>
        </p:txBody>
      </p:sp>
      <p:sp>
        <p:nvSpPr>
          <p:cNvPr id="3" name="Content Placeholder 2">
            <a:extLst>
              <a:ext uri="{FF2B5EF4-FFF2-40B4-BE49-F238E27FC236}">
                <a16:creationId xmlns:a16="http://schemas.microsoft.com/office/drawing/2014/main" id="{F09C0238-5D02-3BC8-6585-E6BCEE5C904A}"/>
              </a:ext>
            </a:extLst>
          </p:cNvPr>
          <p:cNvSpPr>
            <a:spLocks noGrp="1"/>
          </p:cNvSpPr>
          <p:nvPr>
            <p:ph idx="1"/>
          </p:nvPr>
        </p:nvSpPr>
        <p:spPr>
          <a:xfrm>
            <a:off x="385763" y="1581150"/>
            <a:ext cx="8905875" cy="4595812"/>
          </a:xfrm>
        </p:spPr>
        <p:txBody>
          <a:bodyPr>
            <a:normAutofit/>
          </a:bodyPr>
          <a:lstStyle/>
          <a:p>
            <a:r>
              <a:rPr lang="en-IN" sz="2400" dirty="0">
                <a:solidFill>
                  <a:schemeClr val="bg1"/>
                </a:solidFill>
                <a:effectLst>
                  <a:outerShdw blurRad="38100" dist="38100" dir="2700000" algn="tl">
                    <a:srgbClr val="000000">
                      <a:alpha val="43137"/>
                    </a:srgbClr>
                  </a:outerShdw>
                </a:effectLst>
              </a:rPr>
              <a:t>Data Collection Methodology</a:t>
            </a:r>
          </a:p>
          <a:p>
            <a:pPr lvl="1"/>
            <a:r>
              <a:rPr lang="en-IN" sz="2000" dirty="0">
                <a:solidFill>
                  <a:schemeClr val="bg1"/>
                </a:solidFill>
                <a:effectLst>
                  <a:outerShdw blurRad="38100" dist="38100" dir="2700000" algn="tl">
                    <a:srgbClr val="000000">
                      <a:alpha val="43137"/>
                    </a:srgbClr>
                  </a:outerShdw>
                </a:effectLst>
              </a:rPr>
              <a:t>Combined data from SpaceX public API and SpaceX Wikipedia page.</a:t>
            </a:r>
          </a:p>
          <a:p>
            <a:r>
              <a:rPr lang="en-IN" sz="2400" dirty="0">
                <a:solidFill>
                  <a:schemeClr val="bg1"/>
                </a:solidFill>
                <a:effectLst>
                  <a:outerShdw blurRad="38100" dist="38100" dir="2700000" algn="tl">
                    <a:srgbClr val="000000">
                      <a:alpha val="43137"/>
                    </a:srgbClr>
                  </a:outerShdw>
                </a:effectLst>
              </a:rPr>
              <a:t>Performed Data Wrangling</a:t>
            </a:r>
          </a:p>
          <a:p>
            <a:pPr lvl="1"/>
            <a:r>
              <a:rPr lang="en-IN" sz="2000" dirty="0">
                <a:solidFill>
                  <a:schemeClr val="bg1"/>
                </a:solidFill>
                <a:effectLst>
                  <a:outerShdw blurRad="38100" dist="38100" dir="2700000" algn="tl">
                    <a:srgbClr val="000000">
                      <a:alpha val="43137"/>
                    </a:srgbClr>
                  </a:outerShdw>
                </a:effectLst>
              </a:rPr>
              <a:t>Classifying true landings as successful and unsuccessful.</a:t>
            </a:r>
          </a:p>
          <a:p>
            <a:r>
              <a:rPr lang="en-IN" sz="2400" dirty="0">
                <a:solidFill>
                  <a:schemeClr val="bg1"/>
                </a:solidFill>
                <a:effectLst>
                  <a:outerShdw blurRad="38100" dist="38100" dir="2700000" algn="tl">
                    <a:srgbClr val="000000">
                      <a:alpha val="43137"/>
                    </a:srgbClr>
                  </a:outerShdw>
                </a:effectLst>
              </a:rPr>
              <a:t>Performed Exploratory Data Analysis (EDA) using visualization and SQL.</a:t>
            </a:r>
          </a:p>
          <a:p>
            <a:r>
              <a:rPr lang="en-IN" sz="2400" dirty="0">
                <a:solidFill>
                  <a:schemeClr val="bg1"/>
                </a:solidFill>
                <a:effectLst>
                  <a:outerShdw blurRad="38100" dist="38100" dir="2700000" algn="tl">
                    <a:srgbClr val="000000">
                      <a:alpha val="43137"/>
                    </a:srgbClr>
                  </a:outerShdw>
                </a:effectLst>
              </a:rPr>
              <a:t>Performed Interactive Visual Analytics using Folium and </a:t>
            </a:r>
            <a:r>
              <a:rPr lang="en-IN" sz="2400" dirty="0" err="1">
                <a:solidFill>
                  <a:schemeClr val="bg1"/>
                </a:solidFill>
                <a:effectLst>
                  <a:outerShdw blurRad="38100" dist="38100" dir="2700000" algn="tl">
                    <a:srgbClr val="000000">
                      <a:alpha val="43137"/>
                    </a:srgbClr>
                  </a:outerShdw>
                </a:effectLst>
              </a:rPr>
              <a:t>Plotly</a:t>
            </a:r>
            <a:r>
              <a:rPr lang="en-IN" sz="2400" dirty="0">
                <a:solidFill>
                  <a:schemeClr val="bg1"/>
                </a:solidFill>
                <a:effectLst>
                  <a:outerShdw blurRad="38100" dist="38100" dir="2700000" algn="tl">
                    <a:srgbClr val="000000">
                      <a:alpha val="43137"/>
                    </a:srgbClr>
                  </a:outerShdw>
                </a:effectLst>
              </a:rPr>
              <a:t> Dashboard.</a:t>
            </a:r>
          </a:p>
          <a:p>
            <a:r>
              <a:rPr lang="en-IN" sz="2400" dirty="0">
                <a:solidFill>
                  <a:schemeClr val="bg1"/>
                </a:solidFill>
                <a:effectLst>
                  <a:outerShdw blurRad="38100" dist="38100" dir="2700000" algn="tl">
                    <a:srgbClr val="000000">
                      <a:alpha val="43137"/>
                    </a:srgbClr>
                  </a:outerShdw>
                </a:effectLst>
              </a:rPr>
              <a:t>Performed Predictive Analysis using Classification Models</a:t>
            </a:r>
          </a:p>
          <a:p>
            <a:pPr lvl="1"/>
            <a:r>
              <a:rPr lang="en-IN" sz="2000" dirty="0">
                <a:solidFill>
                  <a:schemeClr val="bg1"/>
                </a:solidFill>
                <a:effectLst>
                  <a:outerShdw blurRad="38100" dist="38100" dir="2700000" algn="tl">
                    <a:srgbClr val="000000">
                      <a:alpha val="43137"/>
                    </a:srgbClr>
                  </a:outerShdw>
                </a:effectLst>
              </a:rPr>
              <a:t>Tuned models using </a:t>
            </a:r>
            <a:r>
              <a:rPr lang="en-IN" sz="2000" dirty="0" err="1">
                <a:solidFill>
                  <a:schemeClr val="bg1"/>
                </a:solidFill>
                <a:effectLst>
                  <a:outerShdw blurRad="38100" dist="38100" dir="2700000" algn="tl">
                    <a:srgbClr val="000000">
                      <a:alpha val="43137"/>
                    </a:srgbClr>
                  </a:outerShdw>
                </a:effectLst>
              </a:rPr>
              <a:t>GridSearch</a:t>
            </a:r>
            <a:r>
              <a:rPr lang="en-IN" sz="2000" dirty="0">
                <a:solidFill>
                  <a:schemeClr val="bg1"/>
                </a:solidFill>
                <a:effectLst>
                  <a:outerShdw blurRad="38100" dist="38100" dir="2700000" algn="tl">
                    <a:srgbClr val="000000">
                      <a:alpha val="43137"/>
                    </a:srgbClr>
                  </a:outerShdw>
                </a:effectLst>
              </a:rPr>
              <a:t> CV</a:t>
            </a:r>
          </a:p>
        </p:txBody>
      </p:sp>
      <p:cxnSp>
        <p:nvCxnSpPr>
          <p:cNvPr id="5" name="Straight Connector 4">
            <a:extLst>
              <a:ext uri="{FF2B5EF4-FFF2-40B4-BE49-F238E27FC236}">
                <a16:creationId xmlns:a16="http://schemas.microsoft.com/office/drawing/2014/main" id="{BD0E9FA1-5FAB-8752-2BEC-0FB09AF74F51}"/>
              </a:ext>
            </a:extLst>
          </p:cNvPr>
          <p:cNvCxnSpPr>
            <a:cxnSpLocks/>
          </p:cNvCxnSpPr>
          <p:nvPr/>
        </p:nvCxnSpPr>
        <p:spPr>
          <a:xfrm>
            <a:off x="309563" y="1090613"/>
            <a:ext cx="739616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13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98CE-0A7E-7DFB-A6E3-1BE522CA8FCE}"/>
              </a:ext>
            </a:extLst>
          </p:cNvPr>
          <p:cNvSpPr>
            <a:spLocks noGrp="1"/>
          </p:cNvSpPr>
          <p:nvPr>
            <p:ph type="title"/>
          </p:nvPr>
        </p:nvSpPr>
        <p:spPr>
          <a:xfrm>
            <a:off x="395288" y="157164"/>
            <a:ext cx="10958512" cy="1247774"/>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DATA COLLECTION OVERVIEW</a:t>
            </a:r>
          </a:p>
        </p:txBody>
      </p:sp>
      <p:sp>
        <p:nvSpPr>
          <p:cNvPr id="3" name="Content Placeholder 2">
            <a:extLst>
              <a:ext uri="{FF2B5EF4-FFF2-40B4-BE49-F238E27FC236}">
                <a16:creationId xmlns:a16="http://schemas.microsoft.com/office/drawing/2014/main" id="{4D335504-AC10-9E45-9A88-E30E5B74CD81}"/>
              </a:ext>
            </a:extLst>
          </p:cNvPr>
          <p:cNvSpPr>
            <a:spLocks noGrp="1"/>
          </p:cNvSpPr>
          <p:nvPr>
            <p:ph idx="1"/>
          </p:nvPr>
        </p:nvSpPr>
        <p:spPr>
          <a:xfrm>
            <a:off x="395288" y="1500188"/>
            <a:ext cx="10958512" cy="4676775"/>
          </a:xfrm>
        </p:spPr>
        <p:txBody>
          <a:bodyPr>
            <a:normAutofit/>
          </a:bodyPr>
          <a:lstStyle/>
          <a:p>
            <a:pPr marL="0" marR="42545" indent="0">
              <a:lnSpc>
                <a:spcPts val="2210"/>
              </a:lnSpc>
              <a:spcBef>
                <a:spcPts val="335"/>
              </a:spcBef>
              <a:buNone/>
            </a:pPr>
            <a:r>
              <a:rPr lang="en-US" sz="2400" spc="-25" dirty="0">
                <a:solidFill>
                  <a:schemeClr val="bg1"/>
                </a:solidFill>
                <a:latin typeface="Calibri" panose="020F0502020204030204" pitchFamily="34" charset="0"/>
                <a:cs typeface="Calibri" panose="020F0502020204030204" pitchFamily="34" charset="0"/>
              </a:rPr>
              <a:t>Data </a:t>
            </a:r>
            <a:r>
              <a:rPr lang="en-US" sz="2400" spc="-5" dirty="0">
                <a:solidFill>
                  <a:schemeClr val="bg1"/>
                </a:solidFill>
                <a:latin typeface="Calibri" panose="020F0502020204030204" pitchFamily="34" charset="0"/>
                <a:cs typeface="Calibri" panose="020F0502020204030204" pitchFamily="34" charset="0"/>
              </a:rPr>
              <a:t>collection </a:t>
            </a:r>
            <a:r>
              <a:rPr lang="en-US" sz="2400" spc="-20" dirty="0">
                <a:solidFill>
                  <a:schemeClr val="bg1"/>
                </a:solidFill>
                <a:latin typeface="Calibri" panose="020F0502020204030204" pitchFamily="34" charset="0"/>
                <a:cs typeface="Calibri" panose="020F0502020204030204" pitchFamily="34" charset="0"/>
              </a:rPr>
              <a:t>process </a:t>
            </a:r>
            <a:r>
              <a:rPr lang="en-US" sz="2400" spc="-25" dirty="0">
                <a:solidFill>
                  <a:schemeClr val="bg1"/>
                </a:solidFill>
                <a:latin typeface="Calibri" panose="020F0502020204030204" pitchFamily="34" charset="0"/>
                <a:cs typeface="Calibri" panose="020F0502020204030204" pitchFamily="34" charset="0"/>
              </a:rPr>
              <a:t>involved </a:t>
            </a:r>
            <a:r>
              <a:rPr lang="en-US" sz="2400" dirty="0">
                <a:solidFill>
                  <a:schemeClr val="bg1"/>
                </a:solidFill>
                <a:latin typeface="Calibri" panose="020F0502020204030204" pitchFamily="34" charset="0"/>
                <a:cs typeface="Calibri" panose="020F0502020204030204" pitchFamily="34" charset="0"/>
              </a:rPr>
              <a:t>a </a:t>
            </a:r>
            <a:r>
              <a:rPr lang="en-US" sz="2400" spc="-10" dirty="0">
                <a:solidFill>
                  <a:schemeClr val="bg1"/>
                </a:solidFill>
                <a:latin typeface="Calibri" panose="020F0502020204030204" pitchFamily="34" charset="0"/>
                <a:cs typeface="Calibri" panose="020F0502020204030204" pitchFamily="34" charset="0"/>
              </a:rPr>
              <a:t>combination </a:t>
            </a:r>
            <a:r>
              <a:rPr lang="en-US" sz="2400" spc="-5" dirty="0">
                <a:solidFill>
                  <a:schemeClr val="bg1"/>
                </a:solidFill>
                <a:latin typeface="Calibri" panose="020F0502020204030204" pitchFamily="34" charset="0"/>
                <a:cs typeface="Calibri" panose="020F0502020204030204" pitchFamily="34" charset="0"/>
              </a:rPr>
              <a:t>of </a:t>
            </a:r>
            <a:r>
              <a:rPr lang="en-US" sz="2400" dirty="0">
                <a:solidFill>
                  <a:schemeClr val="bg1"/>
                </a:solidFill>
                <a:latin typeface="Calibri" panose="020F0502020204030204" pitchFamily="34" charset="0"/>
                <a:cs typeface="Calibri" panose="020F0502020204030204" pitchFamily="34" charset="0"/>
              </a:rPr>
              <a:t>API </a:t>
            </a:r>
            <a:r>
              <a:rPr lang="en-US" sz="2400" spc="-20" dirty="0">
                <a:solidFill>
                  <a:schemeClr val="bg1"/>
                </a:solidFill>
                <a:latin typeface="Calibri" panose="020F0502020204030204" pitchFamily="34" charset="0"/>
                <a:cs typeface="Calibri" panose="020F0502020204030204" pitchFamily="34" charset="0"/>
              </a:rPr>
              <a:t>requests from </a:t>
            </a:r>
            <a:r>
              <a:rPr lang="en-US" sz="2400" dirty="0">
                <a:solidFill>
                  <a:schemeClr val="bg1"/>
                </a:solidFill>
                <a:latin typeface="Calibri" panose="020F0502020204030204" pitchFamily="34" charset="0"/>
                <a:cs typeface="Calibri" panose="020F0502020204030204" pitchFamily="34" charset="0"/>
              </a:rPr>
              <a:t>Space X </a:t>
            </a:r>
            <a:r>
              <a:rPr lang="en-US" sz="2400" spc="-5" dirty="0">
                <a:solidFill>
                  <a:schemeClr val="bg1"/>
                </a:solidFill>
                <a:latin typeface="Calibri" panose="020F0502020204030204" pitchFamily="34" charset="0"/>
                <a:cs typeface="Calibri" panose="020F0502020204030204" pitchFamily="34" charset="0"/>
              </a:rPr>
              <a:t>public </a:t>
            </a:r>
            <a:r>
              <a:rPr lang="en-US" sz="2400" dirty="0">
                <a:solidFill>
                  <a:schemeClr val="bg1"/>
                </a:solidFill>
                <a:latin typeface="Calibri" panose="020F0502020204030204" pitchFamily="34" charset="0"/>
                <a:cs typeface="Calibri" panose="020F0502020204030204" pitchFamily="34" charset="0"/>
              </a:rPr>
              <a:t>API and </a:t>
            </a:r>
            <a:r>
              <a:rPr lang="en-US" sz="2400" spc="-5" dirty="0">
                <a:solidFill>
                  <a:schemeClr val="bg1"/>
                </a:solidFill>
                <a:latin typeface="Calibri" panose="020F0502020204030204" pitchFamily="34" charset="0"/>
                <a:cs typeface="Calibri" panose="020F0502020204030204" pitchFamily="34" charset="0"/>
              </a:rPr>
              <a:t>web  scraping </a:t>
            </a:r>
            <a:r>
              <a:rPr lang="en-US" sz="2400" spc="-25" dirty="0">
                <a:solidFill>
                  <a:schemeClr val="bg1"/>
                </a:solidFill>
                <a:latin typeface="Calibri" panose="020F0502020204030204" pitchFamily="34" charset="0"/>
                <a:cs typeface="Calibri" panose="020F0502020204030204" pitchFamily="34" charset="0"/>
              </a:rPr>
              <a:t>data </a:t>
            </a:r>
            <a:r>
              <a:rPr lang="en-US" sz="2400" spc="-20" dirty="0">
                <a:solidFill>
                  <a:schemeClr val="bg1"/>
                </a:solidFill>
                <a:latin typeface="Calibri" panose="020F0502020204030204" pitchFamily="34" charset="0"/>
                <a:cs typeface="Calibri" panose="020F0502020204030204" pitchFamily="34" charset="0"/>
              </a:rPr>
              <a:t>from </a:t>
            </a:r>
            <a:r>
              <a:rPr lang="en-US" sz="2400" dirty="0">
                <a:solidFill>
                  <a:schemeClr val="bg1"/>
                </a:solidFill>
                <a:latin typeface="Calibri" panose="020F0502020204030204" pitchFamily="34" charset="0"/>
                <a:cs typeface="Calibri" panose="020F0502020204030204" pitchFamily="34" charset="0"/>
              </a:rPr>
              <a:t>a </a:t>
            </a:r>
            <a:r>
              <a:rPr lang="en-US" sz="2400" spc="-5" dirty="0">
                <a:solidFill>
                  <a:schemeClr val="bg1"/>
                </a:solidFill>
                <a:latin typeface="Calibri" panose="020F0502020204030204" pitchFamily="34" charset="0"/>
                <a:cs typeface="Calibri" panose="020F0502020204030204" pitchFamily="34" charset="0"/>
              </a:rPr>
              <a:t>table in </a:t>
            </a:r>
            <a:r>
              <a:rPr lang="en-US" sz="2400" dirty="0">
                <a:solidFill>
                  <a:schemeClr val="bg1"/>
                </a:solidFill>
                <a:latin typeface="Calibri" panose="020F0502020204030204" pitchFamily="34" charset="0"/>
                <a:cs typeface="Calibri" panose="020F0502020204030204" pitchFamily="34" charset="0"/>
              </a:rPr>
              <a:t>Space </a:t>
            </a:r>
            <a:r>
              <a:rPr lang="en-US" sz="2400" spc="-75" dirty="0">
                <a:solidFill>
                  <a:schemeClr val="bg1"/>
                </a:solidFill>
                <a:latin typeface="Calibri" panose="020F0502020204030204" pitchFamily="34" charset="0"/>
                <a:cs typeface="Calibri" panose="020F0502020204030204" pitchFamily="34" charset="0"/>
              </a:rPr>
              <a:t>X’s </a:t>
            </a:r>
            <a:r>
              <a:rPr lang="en-US" sz="2400" dirty="0">
                <a:solidFill>
                  <a:schemeClr val="bg1"/>
                </a:solidFill>
                <a:latin typeface="Calibri" panose="020F0502020204030204" pitchFamily="34" charset="0"/>
                <a:cs typeface="Calibri" panose="020F0502020204030204" pitchFamily="34" charset="0"/>
              </a:rPr>
              <a:t>Wikipedia</a:t>
            </a:r>
            <a:r>
              <a:rPr lang="en-US" sz="2400" spc="-100" dirty="0">
                <a:solidFill>
                  <a:schemeClr val="bg1"/>
                </a:solidFill>
                <a:latin typeface="Calibri" panose="020F0502020204030204" pitchFamily="34" charset="0"/>
                <a:cs typeface="Calibri" panose="020F0502020204030204" pitchFamily="34" charset="0"/>
              </a:rPr>
              <a:t> </a:t>
            </a:r>
            <a:r>
              <a:rPr lang="en-US" sz="2400" spc="-45" dirty="0">
                <a:solidFill>
                  <a:schemeClr val="bg1"/>
                </a:solidFill>
                <a:latin typeface="Calibri" panose="020F0502020204030204" pitchFamily="34" charset="0"/>
                <a:cs typeface="Calibri" panose="020F0502020204030204" pitchFamily="34" charset="0"/>
              </a:rPr>
              <a:t>entry.</a:t>
            </a:r>
            <a:endParaRPr lang="en-US" sz="2400" dirty="0">
              <a:solidFill>
                <a:schemeClr val="bg1"/>
              </a:solidFill>
              <a:latin typeface="Calibri" panose="020F0502020204030204" pitchFamily="34" charset="0"/>
              <a:cs typeface="Calibri" panose="020F0502020204030204" pitchFamily="34" charset="0"/>
            </a:endParaRPr>
          </a:p>
          <a:p>
            <a:pPr marL="0" marR="356235" indent="0">
              <a:lnSpc>
                <a:spcPts val="2300"/>
              </a:lnSpc>
              <a:spcBef>
                <a:spcPts val="1115"/>
              </a:spcBef>
              <a:buNone/>
            </a:pPr>
            <a:r>
              <a:rPr lang="en-US" sz="2400" spc="-5" dirty="0">
                <a:solidFill>
                  <a:schemeClr val="bg1"/>
                </a:solidFill>
                <a:latin typeface="Calibri" panose="020F0502020204030204" pitchFamily="34" charset="0"/>
                <a:cs typeface="Calibri" panose="020F0502020204030204" pitchFamily="34" charset="0"/>
              </a:rPr>
              <a:t>The </a:t>
            </a:r>
            <a:r>
              <a:rPr lang="en-US" sz="2400" spc="-20" dirty="0">
                <a:solidFill>
                  <a:schemeClr val="bg1"/>
                </a:solidFill>
                <a:latin typeface="Calibri" panose="020F0502020204030204" pitchFamily="34" charset="0"/>
                <a:cs typeface="Calibri" panose="020F0502020204030204" pitchFamily="34" charset="0"/>
              </a:rPr>
              <a:t>next </a:t>
            </a:r>
            <a:r>
              <a:rPr lang="en-US" sz="2400" spc="-5" dirty="0">
                <a:solidFill>
                  <a:schemeClr val="bg1"/>
                </a:solidFill>
                <a:latin typeface="Calibri" panose="020F0502020204030204" pitchFamily="34" charset="0"/>
                <a:cs typeface="Calibri" panose="020F0502020204030204" pitchFamily="34" charset="0"/>
              </a:rPr>
              <a:t>slide will show </a:t>
            </a:r>
            <a:r>
              <a:rPr lang="en-US" sz="2400" dirty="0">
                <a:solidFill>
                  <a:schemeClr val="bg1"/>
                </a:solidFill>
                <a:latin typeface="Calibri" panose="020F0502020204030204" pitchFamily="34" charset="0"/>
                <a:cs typeface="Calibri" panose="020F0502020204030204" pitchFamily="34" charset="0"/>
              </a:rPr>
              <a:t>the </a:t>
            </a:r>
            <a:r>
              <a:rPr lang="en-US" sz="2400" spc="-5" dirty="0">
                <a:solidFill>
                  <a:schemeClr val="bg1"/>
                </a:solidFill>
                <a:latin typeface="Calibri" panose="020F0502020204030204" pitchFamily="34" charset="0"/>
                <a:cs typeface="Calibri" panose="020F0502020204030204" pitchFamily="34" charset="0"/>
              </a:rPr>
              <a:t>flowchart of </a:t>
            </a:r>
            <a:r>
              <a:rPr lang="en-US" sz="2400" spc="-25" dirty="0">
                <a:solidFill>
                  <a:schemeClr val="bg1"/>
                </a:solidFill>
                <a:latin typeface="Calibri" panose="020F0502020204030204" pitchFamily="34" charset="0"/>
                <a:cs typeface="Calibri" panose="020F0502020204030204" pitchFamily="34" charset="0"/>
              </a:rPr>
              <a:t>data </a:t>
            </a:r>
            <a:r>
              <a:rPr lang="en-US" sz="2400" spc="-5" dirty="0">
                <a:solidFill>
                  <a:schemeClr val="bg1"/>
                </a:solidFill>
                <a:latin typeface="Calibri" panose="020F0502020204030204" pitchFamily="34" charset="0"/>
                <a:cs typeface="Calibri" panose="020F0502020204030204" pitchFamily="34" charset="0"/>
              </a:rPr>
              <a:t>collection </a:t>
            </a:r>
            <a:r>
              <a:rPr lang="en-US" sz="2400" spc="-20" dirty="0">
                <a:solidFill>
                  <a:schemeClr val="bg1"/>
                </a:solidFill>
                <a:latin typeface="Calibri" panose="020F0502020204030204" pitchFamily="34" charset="0"/>
                <a:cs typeface="Calibri" panose="020F0502020204030204" pitchFamily="34" charset="0"/>
              </a:rPr>
              <a:t>from </a:t>
            </a:r>
            <a:r>
              <a:rPr lang="en-US" sz="2400" dirty="0">
                <a:solidFill>
                  <a:schemeClr val="bg1"/>
                </a:solidFill>
                <a:latin typeface="Calibri" panose="020F0502020204030204" pitchFamily="34" charset="0"/>
                <a:cs typeface="Calibri" panose="020F0502020204030204" pitchFamily="34" charset="0"/>
              </a:rPr>
              <a:t>API and the </a:t>
            </a:r>
            <a:r>
              <a:rPr lang="en-US" sz="2400" spc="-5" dirty="0">
                <a:solidFill>
                  <a:schemeClr val="bg1"/>
                </a:solidFill>
                <a:latin typeface="Calibri" panose="020F0502020204030204" pitchFamily="34" charset="0"/>
                <a:cs typeface="Calibri" panose="020F0502020204030204" pitchFamily="34" charset="0"/>
              </a:rPr>
              <a:t>one </a:t>
            </a:r>
            <a:r>
              <a:rPr lang="en-US" sz="2400" spc="-20" dirty="0">
                <a:solidFill>
                  <a:schemeClr val="bg1"/>
                </a:solidFill>
                <a:latin typeface="Calibri" panose="020F0502020204030204" pitchFamily="34" charset="0"/>
                <a:cs typeface="Calibri" panose="020F0502020204030204" pitchFamily="34" charset="0"/>
              </a:rPr>
              <a:t>after </a:t>
            </a:r>
            <a:r>
              <a:rPr lang="en-US" sz="2400" spc="-5" dirty="0">
                <a:solidFill>
                  <a:schemeClr val="bg1"/>
                </a:solidFill>
                <a:latin typeface="Calibri" panose="020F0502020204030204" pitchFamily="34" charset="0"/>
                <a:cs typeface="Calibri" panose="020F0502020204030204" pitchFamily="34" charset="0"/>
              </a:rPr>
              <a:t>will show  </a:t>
            </a:r>
            <a:r>
              <a:rPr lang="en-US" sz="2400" dirty="0">
                <a:solidFill>
                  <a:schemeClr val="bg1"/>
                </a:solidFill>
                <a:latin typeface="Calibri" panose="020F0502020204030204" pitchFamily="34" charset="0"/>
                <a:cs typeface="Calibri" panose="020F0502020204030204" pitchFamily="34" charset="0"/>
              </a:rPr>
              <a:t>the </a:t>
            </a:r>
            <a:r>
              <a:rPr lang="en-US" sz="2400" spc="-5" dirty="0">
                <a:solidFill>
                  <a:schemeClr val="bg1"/>
                </a:solidFill>
                <a:latin typeface="Calibri" panose="020F0502020204030204" pitchFamily="34" charset="0"/>
                <a:cs typeface="Calibri" panose="020F0502020204030204" pitchFamily="34" charset="0"/>
              </a:rPr>
              <a:t>flowchart of </a:t>
            </a:r>
            <a:r>
              <a:rPr lang="en-US" sz="2400" spc="-25" dirty="0">
                <a:solidFill>
                  <a:schemeClr val="bg1"/>
                </a:solidFill>
                <a:latin typeface="Calibri" panose="020F0502020204030204" pitchFamily="34" charset="0"/>
                <a:cs typeface="Calibri" panose="020F0502020204030204" pitchFamily="34" charset="0"/>
              </a:rPr>
              <a:t>data </a:t>
            </a:r>
            <a:r>
              <a:rPr lang="en-US" sz="2400" spc="-5" dirty="0">
                <a:solidFill>
                  <a:schemeClr val="bg1"/>
                </a:solidFill>
                <a:latin typeface="Calibri" panose="020F0502020204030204" pitchFamily="34" charset="0"/>
                <a:cs typeface="Calibri" panose="020F0502020204030204" pitchFamily="34" charset="0"/>
              </a:rPr>
              <a:t>collection </a:t>
            </a:r>
            <a:r>
              <a:rPr lang="en-US" sz="2400" spc="-20" dirty="0">
                <a:solidFill>
                  <a:schemeClr val="bg1"/>
                </a:solidFill>
                <a:latin typeface="Calibri" panose="020F0502020204030204" pitchFamily="34" charset="0"/>
                <a:cs typeface="Calibri" panose="020F0502020204030204" pitchFamily="34" charset="0"/>
              </a:rPr>
              <a:t>from</a:t>
            </a:r>
            <a:r>
              <a:rPr lang="en-US" sz="2400" spc="-110" dirty="0">
                <a:solidFill>
                  <a:schemeClr val="bg1"/>
                </a:solidFill>
                <a:latin typeface="Calibri" panose="020F0502020204030204" pitchFamily="34" charset="0"/>
                <a:cs typeface="Calibri" panose="020F0502020204030204" pitchFamily="34" charset="0"/>
              </a:rPr>
              <a:t> </a:t>
            </a:r>
            <a:r>
              <a:rPr lang="en-US" sz="2400" spc="-10" dirty="0">
                <a:solidFill>
                  <a:schemeClr val="bg1"/>
                </a:solidFill>
                <a:latin typeface="Calibri" panose="020F0502020204030204" pitchFamily="34" charset="0"/>
                <a:cs typeface="Calibri" panose="020F0502020204030204" pitchFamily="34" charset="0"/>
              </a:rPr>
              <a:t>web scraping.</a:t>
            </a:r>
          </a:p>
          <a:p>
            <a:pPr marL="0" indent="0">
              <a:lnSpc>
                <a:spcPct val="100000"/>
              </a:lnSpc>
              <a:spcBef>
                <a:spcPts val="1145"/>
              </a:spcBef>
              <a:buNone/>
            </a:pPr>
            <a:r>
              <a:rPr lang="en-IN" sz="2400"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Sp</a:t>
            </a:r>
            <a:r>
              <a:rPr lang="en-IN" sz="2400" b="1"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ace X API </a:t>
            </a:r>
            <a:r>
              <a:rPr lang="en-IN" sz="2400" b="1" spc="-2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Data</a:t>
            </a:r>
            <a:r>
              <a:rPr lang="en-IN" sz="2400" b="1" spc="-9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 </a:t>
            </a:r>
            <a:r>
              <a:rPr lang="en-IN" sz="2400" b="1" spc="-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Columns:</a:t>
            </a:r>
            <a:endParaRPr lang="en-IN"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lnSpc>
                <a:spcPts val="2300"/>
              </a:lnSpc>
              <a:spcBef>
                <a:spcPts val="1200"/>
              </a:spcBef>
              <a:buNone/>
            </a:pPr>
            <a:r>
              <a:rPr lang="en-IN" sz="2400" spc="-3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FlightNumber</a:t>
            </a:r>
            <a:r>
              <a:rPr lang="en-IN" sz="2400" spc="-3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Date, </a:t>
            </a:r>
            <a:r>
              <a:rPr lang="en-IN" sz="2400" spc="-25"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BoosterVersion</a:t>
            </a:r>
            <a:r>
              <a:rPr lang="en-IN"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2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PayloadMass</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Orbit, </a:t>
            </a:r>
            <a:r>
              <a:rPr lang="en-IN" sz="2400" spc="-5"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LaunchSite</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Outcome,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Flights,</a:t>
            </a:r>
            <a:r>
              <a:rPr lang="en-IN" sz="2400" spc="5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GridFins</a:t>
            </a:r>
            <a:r>
              <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0" indent="0">
              <a:lnSpc>
                <a:spcPts val="2300"/>
              </a:lnSpc>
              <a:buNone/>
            </a:pP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Reused, Legs, </a:t>
            </a:r>
            <a:r>
              <a:rPr lang="en-IN" sz="2400" spc="-1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LandingPad</a:t>
            </a:r>
            <a:r>
              <a:rPr lang="en-IN"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Block, </a:t>
            </a:r>
            <a:r>
              <a:rPr lang="en-IN" sz="2400" spc="-1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ReusedCount</a:t>
            </a:r>
            <a:r>
              <a:rPr lang="en-IN" sz="2400" spc="-1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Serial, Longitude,</a:t>
            </a:r>
            <a:r>
              <a:rPr lang="en-IN" sz="2400" spc="-229"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Latitude</a:t>
            </a:r>
            <a:endPar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lnSpc>
                <a:spcPct val="100000"/>
              </a:lnSpc>
              <a:spcBef>
                <a:spcPts val="1105"/>
              </a:spcBef>
              <a:buNone/>
            </a:pPr>
            <a:r>
              <a:rPr lang="en-IN" sz="2400" b="1"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Wikipedia </a:t>
            </a:r>
            <a:r>
              <a:rPr lang="en-IN" sz="2400" b="1" spc="-25" dirty="0" err="1">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Webscrape</a:t>
            </a:r>
            <a:r>
              <a:rPr lang="en-IN" sz="2400" b="1" spc="-2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 Data</a:t>
            </a:r>
            <a:r>
              <a:rPr lang="en-IN" sz="2400" b="1" spc="-12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 </a:t>
            </a:r>
            <a:r>
              <a:rPr lang="en-IN" sz="2400" b="1" spc="-5" dirty="0">
                <a:solidFill>
                  <a:schemeClr val="bg1"/>
                </a:solidFill>
                <a:effectLst>
                  <a:outerShdw blurRad="38100" dist="38100" dir="2700000" algn="tl">
                    <a:srgbClr val="000000">
                      <a:alpha val="43137"/>
                    </a:srgbClr>
                  </a:outerShdw>
                </a:effectLst>
                <a:uFill>
                  <a:solidFill>
                    <a:srgbClr val="404040"/>
                  </a:solidFill>
                </a:uFill>
                <a:latin typeface="Calibri" panose="020F0502020204030204" pitchFamily="34" charset="0"/>
                <a:cs typeface="Calibri" panose="020F0502020204030204" pitchFamily="34" charset="0"/>
              </a:rPr>
              <a:t>Columns:</a:t>
            </a:r>
            <a:endParaRPr lang="en-IN"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marR="837565" indent="0">
              <a:lnSpc>
                <a:spcPts val="2200"/>
              </a:lnSpc>
              <a:spcBef>
                <a:spcPts val="1440"/>
              </a:spcBef>
              <a:buNone/>
            </a:pPr>
            <a:r>
              <a:rPr lang="en-IN"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Flight </a:t>
            </a:r>
            <a:r>
              <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Launch </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site, </a:t>
            </a:r>
            <a:r>
              <a:rPr lang="en-IN" sz="2400" spc="-2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Payload, </a:t>
            </a:r>
            <a:r>
              <a:rPr lang="en-IN" sz="2400" spc="-20" dirty="0" err="1">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PayloadMass</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Orbit, </a:t>
            </a:r>
            <a:r>
              <a:rPr lang="en-IN" sz="2400" spc="-6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Customer,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Launch </a:t>
            </a:r>
            <a:r>
              <a:rPr lang="en-IN" sz="2400" spc="-1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outcome, </a:t>
            </a:r>
            <a:r>
              <a:rPr lang="en-IN" sz="2400" spc="-4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Version  </a:t>
            </a:r>
            <a:r>
              <a:rPr lang="en-IN" sz="2400" spc="-6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Booster, </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Booster </a:t>
            </a:r>
            <a:r>
              <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landing, </a:t>
            </a:r>
            <a:r>
              <a:rPr lang="en-IN" sz="2400" spc="-2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Date,</a:t>
            </a:r>
            <a:r>
              <a:rPr lang="en-IN" sz="2400" spc="4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2400" spc="-5"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Time</a:t>
            </a:r>
            <a:endParaRPr lang="en-IN"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marR="356235" indent="0">
              <a:lnSpc>
                <a:spcPts val="2300"/>
              </a:lnSpc>
              <a:spcBef>
                <a:spcPts val="1115"/>
              </a:spcBef>
              <a:buNone/>
            </a:pPr>
            <a:endParaRPr lang="en-US" sz="2400" dirty="0">
              <a:solidFill>
                <a:schemeClr val="bg1"/>
              </a:solidFill>
              <a:latin typeface="Calibri" panose="020F0502020204030204" pitchFamily="34" charset="0"/>
              <a:cs typeface="Calibri" panose="020F0502020204030204" pitchFamily="34" charset="0"/>
            </a:endParaRPr>
          </a:p>
          <a:p>
            <a:pPr marL="0" indent="0">
              <a:buNone/>
            </a:pPr>
            <a:endParaRPr lang="en-IN" sz="2400" dirty="0">
              <a:solidFill>
                <a:schemeClr val="bg1"/>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2EB8AE94-1928-E18F-11E9-7605C4F80449}"/>
              </a:ext>
            </a:extLst>
          </p:cNvPr>
          <p:cNvCxnSpPr/>
          <p:nvPr/>
        </p:nvCxnSpPr>
        <p:spPr>
          <a:xfrm flipV="1">
            <a:off x="261938" y="1119188"/>
            <a:ext cx="9777412" cy="4762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85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A1A9BE-DCE9-018F-69A0-719B1D422D67}"/>
              </a:ext>
            </a:extLst>
          </p:cNvPr>
          <p:cNvSpPr/>
          <p:nvPr/>
        </p:nvSpPr>
        <p:spPr>
          <a:xfrm>
            <a:off x="0" y="-1"/>
            <a:ext cx="4191000" cy="6858001"/>
          </a:xfrm>
          <a:prstGeom prst="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1CC7A5C-B99A-C5DF-3EC9-2F4890AC5B84}"/>
              </a:ext>
            </a:extLst>
          </p:cNvPr>
          <p:cNvSpPr>
            <a:spLocks noGrp="1"/>
          </p:cNvSpPr>
          <p:nvPr>
            <p:ph idx="1"/>
          </p:nvPr>
        </p:nvSpPr>
        <p:spPr>
          <a:xfrm>
            <a:off x="371475" y="304800"/>
            <a:ext cx="11453813" cy="6215063"/>
          </a:xfrm>
        </p:spPr>
        <p:txBody>
          <a:bodyPr>
            <a:normAutofit/>
          </a:bodyPr>
          <a:lstStyle/>
          <a:p>
            <a:pPr marL="0" indent="0">
              <a:buNone/>
            </a:pPr>
            <a:endParaRPr lang="en-IN" sz="3600" b="1" dirty="0">
              <a:solidFill>
                <a:schemeClr val="bg1"/>
              </a:solidFill>
              <a:effectLst>
                <a:outerShdw blurRad="38100" dist="38100" dir="2700000" algn="tl">
                  <a:srgbClr val="000000">
                    <a:alpha val="43137"/>
                  </a:srgbClr>
                </a:outerShdw>
              </a:effectLst>
            </a:endParaRPr>
          </a:p>
          <a:p>
            <a:pPr marL="0" indent="0">
              <a:buNone/>
            </a:pPr>
            <a:r>
              <a:rPr lang="en-IN" sz="3600" b="1" dirty="0">
                <a:solidFill>
                  <a:schemeClr val="accent4">
                    <a:lumMod val="60000"/>
                    <a:lumOff val="40000"/>
                  </a:schemeClr>
                </a:solidFill>
                <a:effectLst>
                  <a:outerShdw blurRad="38100" dist="38100" dir="2700000" algn="tl">
                    <a:srgbClr val="000000">
                      <a:alpha val="43137"/>
                    </a:srgbClr>
                  </a:outerShdw>
                </a:effectLst>
              </a:rPr>
              <a:t>DATA COLLECTION</a:t>
            </a:r>
          </a:p>
          <a:p>
            <a:pPr>
              <a:buFontTx/>
              <a:buChar char="-"/>
            </a:pPr>
            <a:r>
              <a:rPr lang="en-IN" sz="3600" b="1" dirty="0">
                <a:solidFill>
                  <a:schemeClr val="accent4">
                    <a:lumMod val="60000"/>
                    <a:lumOff val="40000"/>
                  </a:schemeClr>
                </a:solidFill>
                <a:effectLst>
                  <a:outerShdw blurRad="38100" dist="38100" dir="2700000" algn="tl">
                    <a:srgbClr val="000000">
                      <a:alpha val="43137"/>
                    </a:srgbClr>
                  </a:outerShdw>
                </a:effectLst>
              </a:rPr>
              <a:t>SPACEX API</a:t>
            </a: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https://github.com/Aneesh-Pal/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Data-science-Capstone/</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blob/master/</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week%201%20-%20Introduction/</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hlinkClick r:id="rId3">
                  <a:extLst>
                    <a:ext uri="{A12FA001-AC4F-418D-AE19-62706E023703}">
                      <ahyp:hlinkClr xmlns:ahyp="http://schemas.microsoft.com/office/drawing/2018/hyperlinkcolor" val="tx"/>
                    </a:ext>
                  </a:extLst>
                </a:hlinkClick>
              </a:rPr>
              <a:t>Data%20Collection%20Api%20.ipynb</a:t>
            </a:r>
            <a:endParaRPr lang="en-IN" sz="1600" b="1" dirty="0">
              <a:solidFill>
                <a:schemeClr val="accent4">
                  <a:lumMod val="60000"/>
                  <a:lumOff val="40000"/>
                </a:schemeClr>
              </a:solidFill>
              <a:effectLst>
                <a:outerShdw blurRad="38100" dist="38100" dir="2700000" algn="tl">
                  <a:srgbClr val="000000">
                    <a:alpha val="43137"/>
                  </a:srgbClr>
                </a:outerShdw>
              </a:effectLst>
              <a:latin typeface="Carlito"/>
              <a:cs typeface="Carlito"/>
            </a:endParaRPr>
          </a:p>
          <a:p>
            <a:pPr marL="0" indent="0">
              <a:buNone/>
            </a:pPr>
            <a:endParaRPr lang="en-IN" sz="2400" b="1" dirty="0">
              <a:solidFill>
                <a:schemeClr val="bg1"/>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4A5282A8-6FB5-F9D4-ED36-23DF08BCDD9B}"/>
              </a:ext>
            </a:extLst>
          </p:cNvPr>
          <p:cNvSpPr/>
          <p:nvPr/>
        </p:nvSpPr>
        <p:spPr>
          <a:xfrm>
            <a:off x="4676776" y="1028700"/>
            <a:ext cx="1957388" cy="1138236"/>
          </a:xfrm>
          <a:prstGeom prst="roundRect">
            <a:avLst>
              <a:gd name="adj" fmla="val 17128"/>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Request (SpaceX APIs)</a:t>
            </a:r>
          </a:p>
        </p:txBody>
      </p:sp>
      <p:sp>
        <p:nvSpPr>
          <p:cNvPr id="9" name="Rectangle: Rounded Corners 8">
            <a:extLst>
              <a:ext uri="{FF2B5EF4-FFF2-40B4-BE49-F238E27FC236}">
                <a16:creationId xmlns:a16="http://schemas.microsoft.com/office/drawing/2014/main" id="{A45D3D44-A7F5-464F-1419-935280C29DEA}"/>
              </a:ext>
            </a:extLst>
          </p:cNvPr>
          <p:cNvSpPr/>
          <p:nvPr/>
        </p:nvSpPr>
        <p:spPr>
          <a:xfrm>
            <a:off x="4676776" y="2714626"/>
            <a:ext cx="1904999" cy="1376362"/>
          </a:xfrm>
          <a:prstGeom prst="roundRect">
            <a:avLst>
              <a:gd name="adj" fmla="val 17152"/>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a:t>
            </a:r>
            <a:r>
              <a:rPr lang="en-IN" sz="1600" b="1" dirty="0" err="1">
                <a:effectLst>
                  <a:outerShdw blurRad="38100" dist="38100" dir="2700000" algn="tl">
                    <a:srgbClr val="000000">
                      <a:alpha val="43137"/>
                    </a:srgbClr>
                  </a:outerShdw>
                </a:effectLst>
              </a:rPr>
              <a:t>Json</a:t>
            </a:r>
            <a:r>
              <a:rPr lang="en-IN" sz="1600" b="1" dirty="0">
                <a:effectLst>
                  <a:outerShdw blurRad="38100" dist="38100" dir="2700000" algn="tl">
                    <a:srgbClr val="000000">
                      <a:alpha val="43137"/>
                    </a:srgbClr>
                  </a:outerShdw>
                </a:effectLst>
              </a:rPr>
              <a:t> file + Lists (Launch Site, Booster Version, Payload data)</a:t>
            </a:r>
          </a:p>
        </p:txBody>
      </p:sp>
      <p:sp>
        <p:nvSpPr>
          <p:cNvPr id="10" name="Rectangle: Rounded Corners 9">
            <a:extLst>
              <a:ext uri="{FF2B5EF4-FFF2-40B4-BE49-F238E27FC236}">
                <a16:creationId xmlns:a16="http://schemas.microsoft.com/office/drawing/2014/main" id="{095DD5B0-5807-E652-FD87-442B80BD9C23}"/>
              </a:ext>
            </a:extLst>
          </p:cNvPr>
          <p:cNvSpPr/>
          <p:nvPr/>
        </p:nvSpPr>
        <p:spPr>
          <a:xfrm>
            <a:off x="4676776" y="4776789"/>
            <a:ext cx="1957388" cy="1104898"/>
          </a:xfrm>
          <a:prstGeom prst="roundRect">
            <a:avLst>
              <a:gd name="adj" fmla="val 15556"/>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err="1">
                <a:effectLst>
                  <a:outerShdw blurRad="38100" dist="38100" dir="2700000" algn="tl">
                    <a:srgbClr val="000000">
                      <a:alpha val="43137"/>
                    </a:srgbClr>
                  </a:outerShdw>
                </a:effectLst>
              </a:rPr>
              <a:t>Json_normalize</a:t>
            </a:r>
            <a:r>
              <a:rPr lang="en-IN" sz="1600" b="1" dirty="0">
                <a:effectLst>
                  <a:outerShdw blurRad="38100" dist="38100" dir="2700000" algn="tl">
                    <a:srgbClr val="000000">
                      <a:alpha val="43137"/>
                    </a:srgbClr>
                  </a:outerShdw>
                </a:effectLst>
              </a:rPr>
              <a:t> to </a:t>
            </a:r>
            <a:r>
              <a:rPr lang="en-IN" sz="1600" b="1" dirty="0" err="1">
                <a:effectLst>
                  <a:outerShdw blurRad="38100" dist="38100" dir="2700000" algn="tl">
                    <a:srgbClr val="000000">
                      <a:alpha val="43137"/>
                    </a:srgbClr>
                  </a:outerShdw>
                </a:effectLst>
              </a:rPr>
              <a:t>Dataframe</a:t>
            </a:r>
            <a:r>
              <a:rPr lang="en-IN" sz="1600" b="1" dirty="0">
                <a:effectLst>
                  <a:outerShdw blurRad="38100" dist="38100" dir="2700000" algn="tl">
                    <a:srgbClr val="000000">
                      <a:alpha val="43137"/>
                    </a:srgbClr>
                  </a:outerShdw>
                </a:effectLst>
              </a:rPr>
              <a:t> data from </a:t>
            </a:r>
            <a:r>
              <a:rPr lang="en-IN" sz="1600" b="1" dirty="0" err="1">
                <a:effectLst>
                  <a:outerShdw blurRad="38100" dist="38100" dir="2700000" algn="tl">
                    <a:srgbClr val="000000">
                      <a:alpha val="43137"/>
                    </a:srgbClr>
                  </a:outerShdw>
                </a:effectLst>
              </a:rPr>
              <a:t>Json</a:t>
            </a:r>
            <a:endParaRPr lang="en-IN" sz="1600" b="1" dirty="0">
              <a:effectLst>
                <a:outerShdw blurRad="38100" dist="38100" dir="2700000" algn="tl">
                  <a:srgbClr val="000000">
                    <a:alpha val="43137"/>
                  </a:srgbClr>
                </a:outerShdw>
              </a:effectLst>
            </a:endParaRPr>
          </a:p>
        </p:txBody>
      </p:sp>
      <p:sp>
        <p:nvSpPr>
          <p:cNvPr id="11" name="Rectangle: Rounded Corners 10">
            <a:extLst>
              <a:ext uri="{FF2B5EF4-FFF2-40B4-BE49-F238E27FC236}">
                <a16:creationId xmlns:a16="http://schemas.microsoft.com/office/drawing/2014/main" id="{F0A293C9-F1D2-40E3-48D2-347194E21F34}"/>
              </a:ext>
            </a:extLst>
          </p:cNvPr>
          <p:cNvSpPr/>
          <p:nvPr/>
        </p:nvSpPr>
        <p:spPr>
          <a:xfrm>
            <a:off x="7353300" y="976314"/>
            <a:ext cx="1881188" cy="1138236"/>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Filter data to only include Falcon 9 launches</a:t>
            </a:r>
            <a:endParaRPr lang="en-IN" sz="1600" b="1" dirty="0">
              <a:effectLst>
                <a:outerShdw blurRad="38100" dist="38100" dir="2700000" algn="tl">
                  <a:srgbClr val="000000">
                    <a:alpha val="43137"/>
                  </a:srgbClr>
                </a:outerShdw>
              </a:effectLst>
            </a:endParaRPr>
          </a:p>
        </p:txBody>
      </p:sp>
      <p:sp>
        <p:nvSpPr>
          <p:cNvPr id="12" name="Rectangle: Rounded Corners 11">
            <a:extLst>
              <a:ext uri="{FF2B5EF4-FFF2-40B4-BE49-F238E27FC236}">
                <a16:creationId xmlns:a16="http://schemas.microsoft.com/office/drawing/2014/main" id="{43011C2C-F757-74CD-9606-6F80D939E125}"/>
              </a:ext>
            </a:extLst>
          </p:cNvPr>
          <p:cNvSpPr/>
          <p:nvPr/>
        </p:nvSpPr>
        <p:spPr>
          <a:xfrm>
            <a:off x="7353301" y="2714627"/>
            <a:ext cx="1881188" cy="1376362"/>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Cast dictionary to a </a:t>
            </a:r>
            <a:r>
              <a:rPr lang="en-US" sz="1600" b="1" dirty="0" err="1">
                <a:effectLst>
                  <a:outerShdw blurRad="38100" dist="38100" dir="2700000" algn="tl">
                    <a:srgbClr val="000000">
                      <a:alpha val="43137"/>
                    </a:srgbClr>
                  </a:outerShdw>
                </a:effectLst>
              </a:rPr>
              <a:t>DataFrame</a:t>
            </a:r>
            <a:endParaRPr lang="en-IN" sz="1600" b="1" dirty="0">
              <a:effectLst>
                <a:outerShdw blurRad="38100" dist="38100" dir="2700000" algn="tl">
                  <a:srgbClr val="000000">
                    <a:alpha val="43137"/>
                  </a:srgbClr>
                </a:outerShdw>
              </a:effectLst>
            </a:endParaRPr>
          </a:p>
        </p:txBody>
      </p:sp>
      <p:sp>
        <p:nvSpPr>
          <p:cNvPr id="13" name="Rectangle: Rounded Corners 12">
            <a:extLst>
              <a:ext uri="{FF2B5EF4-FFF2-40B4-BE49-F238E27FC236}">
                <a16:creationId xmlns:a16="http://schemas.microsoft.com/office/drawing/2014/main" id="{9498C3B6-7C9E-0EBB-6732-6F806B50738C}"/>
              </a:ext>
            </a:extLst>
          </p:cNvPr>
          <p:cNvSpPr/>
          <p:nvPr/>
        </p:nvSpPr>
        <p:spPr>
          <a:xfrm>
            <a:off x="7353300" y="4776788"/>
            <a:ext cx="1881188" cy="1104898"/>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Dictionary relevant data</a:t>
            </a:r>
          </a:p>
        </p:txBody>
      </p:sp>
      <p:sp>
        <p:nvSpPr>
          <p:cNvPr id="14" name="Rectangle: Rounded Corners 13">
            <a:extLst>
              <a:ext uri="{FF2B5EF4-FFF2-40B4-BE49-F238E27FC236}">
                <a16:creationId xmlns:a16="http://schemas.microsoft.com/office/drawing/2014/main" id="{A4EA660F-2DD4-145D-86FC-2CC7784ABC3E}"/>
              </a:ext>
            </a:extLst>
          </p:cNvPr>
          <p:cNvSpPr/>
          <p:nvPr/>
        </p:nvSpPr>
        <p:spPr>
          <a:xfrm>
            <a:off x="9953624" y="1028700"/>
            <a:ext cx="1881188" cy="1085850"/>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effectLst>
                  <a:outerShdw blurRad="38100" dist="38100" dir="2700000" algn="tl">
                    <a:srgbClr val="000000">
                      <a:alpha val="43137"/>
                    </a:srgbClr>
                  </a:outerShdw>
                </a:effectLst>
              </a:rPr>
              <a:t>Imputate</a:t>
            </a:r>
            <a:r>
              <a:rPr lang="en-US" sz="1600" b="1" dirty="0">
                <a:effectLst>
                  <a:outerShdw blurRad="38100" dist="38100" dir="2700000" algn="tl">
                    <a:srgbClr val="000000">
                      <a:alpha val="43137"/>
                    </a:srgbClr>
                  </a:outerShdw>
                </a:effectLst>
              </a:rPr>
              <a:t> missing </a:t>
            </a:r>
            <a:r>
              <a:rPr lang="en-US" sz="1600" b="1" dirty="0" err="1">
                <a:effectLst>
                  <a:outerShdw blurRad="38100" dist="38100" dir="2700000" algn="tl">
                    <a:srgbClr val="000000">
                      <a:alpha val="43137"/>
                    </a:srgbClr>
                  </a:outerShdw>
                </a:effectLst>
              </a:rPr>
              <a:t>PayloadMass</a:t>
            </a:r>
            <a:r>
              <a:rPr lang="en-US" sz="1600" b="1" dirty="0">
                <a:effectLst>
                  <a:outerShdw blurRad="38100" dist="38100" dir="2700000" algn="tl">
                    <a:srgbClr val="000000">
                      <a:alpha val="43137"/>
                    </a:srgbClr>
                  </a:outerShdw>
                </a:effectLst>
              </a:rPr>
              <a:t> values with mean</a:t>
            </a:r>
            <a:endParaRPr lang="en-IN" sz="1600" b="1" dirty="0">
              <a:effectLst>
                <a:outerShdw blurRad="38100" dist="38100" dir="2700000" algn="tl">
                  <a:srgbClr val="000000">
                    <a:alpha val="43137"/>
                  </a:srgbClr>
                </a:outerShdw>
              </a:effectLst>
            </a:endParaRPr>
          </a:p>
        </p:txBody>
      </p:sp>
      <p:sp>
        <p:nvSpPr>
          <p:cNvPr id="15" name="Arrow: Down 14">
            <a:extLst>
              <a:ext uri="{FF2B5EF4-FFF2-40B4-BE49-F238E27FC236}">
                <a16:creationId xmlns:a16="http://schemas.microsoft.com/office/drawing/2014/main" id="{A5E72F6A-2C2C-4062-24FA-57DE06A0F34A}"/>
              </a:ext>
            </a:extLst>
          </p:cNvPr>
          <p:cNvSpPr/>
          <p:nvPr/>
        </p:nvSpPr>
        <p:spPr>
          <a:xfrm>
            <a:off x="5479256" y="2166936"/>
            <a:ext cx="300037" cy="54769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1F3582E-0925-B7B2-4FCF-87FA0CF8F159}"/>
              </a:ext>
            </a:extLst>
          </p:cNvPr>
          <p:cNvSpPr/>
          <p:nvPr/>
        </p:nvSpPr>
        <p:spPr>
          <a:xfrm>
            <a:off x="5472112" y="4090988"/>
            <a:ext cx="300037" cy="68580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663CBF36-2409-89A1-FBE4-88958F638162}"/>
              </a:ext>
            </a:extLst>
          </p:cNvPr>
          <p:cNvSpPr/>
          <p:nvPr/>
        </p:nvSpPr>
        <p:spPr>
          <a:xfrm rot="16200000">
            <a:off x="6846094" y="4922042"/>
            <a:ext cx="300037" cy="714377"/>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23DB2132-E004-5CAA-9C51-36DEF2F8BA3D}"/>
              </a:ext>
            </a:extLst>
          </p:cNvPr>
          <p:cNvSpPr/>
          <p:nvPr/>
        </p:nvSpPr>
        <p:spPr>
          <a:xfrm rot="10800000">
            <a:off x="8096248" y="4090987"/>
            <a:ext cx="300037" cy="685801"/>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41F6C473-F4FC-9FAB-B1E5-C1DF612EBA13}"/>
              </a:ext>
            </a:extLst>
          </p:cNvPr>
          <p:cNvSpPr/>
          <p:nvPr/>
        </p:nvSpPr>
        <p:spPr>
          <a:xfrm rot="10800000">
            <a:off x="8096249" y="2114550"/>
            <a:ext cx="300037" cy="592933"/>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B53951BB-0470-AAC1-F2E9-3834767F8C90}"/>
              </a:ext>
            </a:extLst>
          </p:cNvPr>
          <p:cNvSpPr/>
          <p:nvPr/>
        </p:nvSpPr>
        <p:spPr>
          <a:xfrm rot="16200000">
            <a:off x="9444038" y="1238250"/>
            <a:ext cx="300037" cy="719134"/>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943C6036-BE78-3D5C-05A1-1E91FE7C4581}"/>
              </a:ext>
            </a:extLst>
          </p:cNvPr>
          <p:cNvCxnSpPr>
            <a:cxnSpLocks/>
          </p:cNvCxnSpPr>
          <p:nvPr/>
        </p:nvCxnSpPr>
        <p:spPr>
          <a:xfrm>
            <a:off x="285750" y="2238375"/>
            <a:ext cx="360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67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A1A9BE-DCE9-018F-69A0-719B1D422D67}"/>
              </a:ext>
            </a:extLst>
          </p:cNvPr>
          <p:cNvSpPr/>
          <p:nvPr/>
        </p:nvSpPr>
        <p:spPr>
          <a:xfrm>
            <a:off x="0" y="-1"/>
            <a:ext cx="4191000" cy="6858001"/>
          </a:xfrm>
          <a:prstGeom prst="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1CC7A5C-B99A-C5DF-3EC9-2F4890AC5B84}"/>
              </a:ext>
            </a:extLst>
          </p:cNvPr>
          <p:cNvSpPr>
            <a:spLocks noGrp="1"/>
          </p:cNvSpPr>
          <p:nvPr>
            <p:ph idx="1"/>
          </p:nvPr>
        </p:nvSpPr>
        <p:spPr>
          <a:xfrm>
            <a:off x="371475" y="304800"/>
            <a:ext cx="11453813" cy="6215063"/>
          </a:xfrm>
        </p:spPr>
        <p:txBody>
          <a:bodyPr>
            <a:normAutofit/>
          </a:bodyPr>
          <a:lstStyle/>
          <a:p>
            <a:pPr marL="0" indent="0">
              <a:buNone/>
            </a:pPr>
            <a:endParaRPr lang="en-IN" sz="3600" b="1" dirty="0">
              <a:solidFill>
                <a:schemeClr val="bg1"/>
              </a:solidFill>
              <a:effectLst>
                <a:outerShdw blurRad="38100" dist="38100" dir="2700000" algn="tl">
                  <a:srgbClr val="000000">
                    <a:alpha val="43137"/>
                  </a:srgbClr>
                </a:outerShdw>
              </a:effectLst>
            </a:endParaRPr>
          </a:p>
          <a:p>
            <a:pPr marL="0" indent="0">
              <a:buNone/>
            </a:pPr>
            <a:r>
              <a:rPr lang="en-IN" sz="3600" b="1" dirty="0">
                <a:solidFill>
                  <a:schemeClr val="accent4">
                    <a:lumMod val="60000"/>
                    <a:lumOff val="40000"/>
                  </a:schemeClr>
                </a:solidFill>
                <a:effectLst>
                  <a:outerShdw blurRad="38100" dist="38100" dir="2700000" algn="tl">
                    <a:srgbClr val="000000">
                      <a:alpha val="43137"/>
                    </a:srgbClr>
                  </a:outerShdw>
                </a:effectLst>
              </a:rPr>
              <a:t>DATA COLLECTION</a:t>
            </a:r>
          </a:p>
          <a:p>
            <a:pPr>
              <a:buFontTx/>
              <a:buChar char="-"/>
            </a:pPr>
            <a:r>
              <a:rPr lang="en-IN" sz="3600" b="1" dirty="0">
                <a:solidFill>
                  <a:schemeClr val="accent4">
                    <a:lumMod val="60000"/>
                    <a:lumOff val="40000"/>
                  </a:schemeClr>
                </a:solidFill>
                <a:effectLst>
                  <a:outerShdw blurRad="38100" dist="38100" dir="2700000" algn="tl">
                    <a:srgbClr val="000000">
                      <a:alpha val="43137"/>
                    </a:srgbClr>
                  </a:outerShdw>
                </a:effectLst>
              </a:rPr>
              <a:t>WEB SCRAPING</a:t>
            </a: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endParaRPr lang="en-IN" sz="4400" b="1"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rId3">
                  <a:extLst>
                    <a:ext uri="{A12FA001-AC4F-418D-AE19-62706E023703}">
                      <ahyp:hlinkClr xmlns:ahyp="http://schemas.microsoft.com/office/drawing/2018/hyperlinkcolor" val="tx"/>
                    </a:ext>
                  </a:extLst>
                </a:hlinkClick>
              </a:rPr>
              <a:t>https://github.com/Aneesh-Pal/</a:t>
            </a:r>
            <a:endPar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 action="ppaction://noaction">
                <a:extLst>
                  <a:ext uri="{A12FA001-AC4F-418D-AE19-62706E023703}">
                    <ahyp:hlinkClr xmlns:ahyp="http://schemas.microsoft.com/office/drawing/2018/hyperlinkcolor" val="tx"/>
                  </a:ext>
                </a:extLst>
              </a:hlinkClick>
            </a:endParaRP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 action="ppaction://noaction">
                  <a:extLst>
                    <a:ext uri="{A12FA001-AC4F-418D-AE19-62706E023703}">
                      <ahyp:hlinkClr xmlns:ahyp="http://schemas.microsoft.com/office/drawing/2018/hyperlinkcolor" val="tx"/>
                    </a:ext>
                  </a:extLst>
                </a:hlinkClick>
              </a:rPr>
              <a:t>Data-science-Capstone/blob/</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 action="ppaction://noaction">
                  <a:extLst>
                    <a:ext uri="{A12FA001-AC4F-418D-AE19-62706E023703}">
                      <ahyp:hlinkClr xmlns:ahyp="http://schemas.microsoft.com/office/drawing/2018/hyperlinkcolor" val="tx"/>
                    </a:ext>
                  </a:extLst>
                </a:hlinkClick>
              </a:rPr>
              <a:t>master/week%201%20-%20Introduction/</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 action="ppaction://noaction">
                  <a:extLst>
                    <a:ext uri="{A12FA001-AC4F-418D-AE19-62706E023703}">
                      <ahyp:hlinkClr xmlns:ahyp="http://schemas.microsoft.com/office/drawing/2018/hyperlinkcolor" val="tx"/>
                    </a:ext>
                  </a:extLst>
                </a:hlinkClick>
              </a:rPr>
              <a:t>Data%20Collection%20with%</a:t>
            </a:r>
          </a:p>
          <a:p>
            <a:pPr marL="0" indent="0">
              <a:buNone/>
            </a:pPr>
            <a:r>
              <a:rPr lang="en-IN" sz="1600" b="1" dirty="0">
                <a:solidFill>
                  <a:schemeClr val="accent4">
                    <a:lumMod val="60000"/>
                    <a:lumOff val="40000"/>
                  </a:schemeClr>
                </a:solidFill>
                <a:effectLst>
                  <a:outerShdw blurRad="38100" dist="38100" dir="2700000" algn="tl">
                    <a:srgbClr val="000000">
                      <a:alpha val="43137"/>
                    </a:srgbClr>
                  </a:outerShdw>
                </a:effectLst>
                <a:cs typeface="Carlito"/>
                <a:hlinkClick r:id="" action="ppaction://noaction">
                  <a:extLst>
                    <a:ext uri="{A12FA001-AC4F-418D-AE19-62706E023703}">
                      <ahyp:hlinkClr xmlns:ahyp="http://schemas.microsoft.com/office/drawing/2018/hyperlinkcolor" val="tx"/>
                    </a:ext>
                  </a:extLst>
                </a:hlinkClick>
              </a:rPr>
              <a:t>20Web%20Scraping.ipynb</a:t>
            </a:r>
            <a:endParaRPr lang="en-IN" sz="1600" b="1" dirty="0">
              <a:solidFill>
                <a:schemeClr val="accent4">
                  <a:lumMod val="60000"/>
                  <a:lumOff val="40000"/>
                </a:schemeClr>
              </a:solidFill>
              <a:effectLst>
                <a:outerShdw blurRad="38100" dist="38100" dir="2700000" algn="tl">
                  <a:srgbClr val="000000">
                    <a:alpha val="43137"/>
                  </a:srgbClr>
                </a:outerShdw>
              </a:effectLst>
              <a:cs typeface="Carlito"/>
            </a:endParaRPr>
          </a:p>
          <a:p>
            <a:pPr marL="0" indent="0">
              <a:buNone/>
            </a:pPr>
            <a:endParaRPr lang="en-IN" sz="2400" b="1" dirty="0">
              <a:solidFill>
                <a:schemeClr val="bg1"/>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4A5282A8-6FB5-F9D4-ED36-23DF08BCDD9B}"/>
              </a:ext>
            </a:extLst>
          </p:cNvPr>
          <p:cNvSpPr/>
          <p:nvPr/>
        </p:nvSpPr>
        <p:spPr>
          <a:xfrm>
            <a:off x="5233988" y="1028700"/>
            <a:ext cx="1957388" cy="1138236"/>
          </a:xfrm>
          <a:prstGeom prst="roundRect">
            <a:avLst>
              <a:gd name="adj" fmla="val 17128"/>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dirty="0">
              <a:effectLst>
                <a:outerShdw blurRad="38100" dist="38100" dir="2700000" algn="tl">
                  <a:srgbClr val="000000">
                    <a:alpha val="43137"/>
                  </a:srgbClr>
                </a:outerShdw>
              </a:effectLst>
            </a:endParaRPr>
          </a:p>
          <a:p>
            <a:pPr algn="ctr"/>
            <a:r>
              <a:rPr lang="en-IN" sz="1600" b="1" dirty="0">
                <a:effectLst>
                  <a:outerShdw blurRad="38100" dist="38100" dir="2700000" algn="tl">
                    <a:srgbClr val="000000">
                      <a:alpha val="43137"/>
                    </a:srgbClr>
                  </a:outerShdw>
                </a:effectLst>
              </a:rPr>
              <a:t>Request Wikipedia html</a:t>
            </a:r>
          </a:p>
          <a:p>
            <a:pPr algn="ctr"/>
            <a:endParaRPr lang="en-IN" sz="1600" b="1" dirty="0">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A45D3D44-A7F5-464F-1419-935280C29DEA}"/>
              </a:ext>
            </a:extLst>
          </p:cNvPr>
          <p:cNvSpPr/>
          <p:nvPr/>
        </p:nvSpPr>
        <p:spPr>
          <a:xfrm>
            <a:off x="5233988" y="2707483"/>
            <a:ext cx="1931193" cy="1376362"/>
          </a:xfrm>
          <a:prstGeom prst="roundRect">
            <a:avLst>
              <a:gd name="adj" fmla="val 17152"/>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err="1">
                <a:effectLst>
                  <a:outerShdw blurRad="38100" dist="38100" dir="2700000" algn="tl">
                    <a:srgbClr val="000000">
                      <a:alpha val="43137"/>
                    </a:srgbClr>
                  </a:outerShdw>
                </a:effectLst>
              </a:rPr>
              <a:t>BeautifulSoup</a:t>
            </a:r>
            <a:endParaRPr lang="en-IN" sz="1600" b="1" dirty="0">
              <a:effectLst>
                <a:outerShdw blurRad="38100" dist="38100" dir="2700000" algn="tl">
                  <a:srgbClr val="000000">
                    <a:alpha val="43137"/>
                  </a:srgbClr>
                </a:outerShdw>
              </a:effectLst>
            </a:endParaRPr>
          </a:p>
          <a:p>
            <a:pPr algn="ctr"/>
            <a:r>
              <a:rPr lang="en-IN" sz="1600" b="1" dirty="0">
                <a:effectLst>
                  <a:outerShdw blurRad="38100" dist="38100" dir="2700000" algn="tl">
                    <a:srgbClr val="000000">
                      <a:alpha val="43137"/>
                    </a:srgbClr>
                  </a:outerShdw>
                </a:effectLst>
              </a:rPr>
              <a:t>html5lib Parser</a:t>
            </a:r>
          </a:p>
        </p:txBody>
      </p:sp>
      <p:sp>
        <p:nvSpPr>
          <p:cNvPr id="10" name="Rectangle: Rounded Corners 9">
            <a:extLst>
              <a:ext uri="{FF2B5EF4-FFF2-40B4-BE49-F238E27FC236}">
                <a16:creationId xmlns:a16="http://schemas.microsoft.com/office/drawing/2014/main" id="{095DD5B0-5807-E652-FD87-442B80BD9C23}"/>
              </a:ext>
            </a:extLst>
          </p:cNvPr>
          <p:cNvSpPr/>
          <p:nvPr/>
        </p:nvSpPr>
        <p:spPr>
          <a:xfrm>
            <a:off x="5233988" y="4776789"/>
            <a:ext cx="1957388" cy="1104898"/>
          </a:xfrm>
          <a:prstGeom prst="roundRect">
            <a:avLst>
              <a:gd name="adj" fmla="val 15556"/>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Find launch info html table</a:t>
            </a:r>
            <a:endParaRPr lang="en-IN" sz="1600" b="1" dirty="0">
              <a:effectLst>
                <a:outerShdw blurRad="38100" dist="38100" dir="2700000" algn="tl">
                  <a:srgbClr val="000000">
                    <a:alpha val="43137"/>
                  </a:srgbClr>
                </a:outerShdw>
              </a:effectLst>
            </a:endParaRPr>
          </a:p>
        </p:txBody>
      </p:sp>
      <p:sp>
        <p:nvSpPr>
          <p:cNvPr id="11" name="Rectangle: Rounded Corners 10">
            <a:extLst>
              <a:ext uri="{FF2B5EF4-FFF2-40B4-BE49-F238E27FC236}">
                <a16:creationId xmlns:a16="http://schemas.microsoft.com/office/drawing/2014/main" id="{F0A293C9-F1D2-40E3-48D2-347194E21F34}"/>
              </a:ext>
            </a:extLst>
          </p:cNvPr>
          <p:cNvSpPr/>
          <p:nvPr/>
        </p:nvSpPr>
        <p:spPr>
          <a:xfrm>
            <a:off x="8498678" y="1028700"/>
            <a:ext cx="1881188" cy="1138236"/>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Cast dictionary to </a:t>
            </a:r>
            <a:r>
              <a:rPr lang="en-IN" sz="1600" b="1" dirty="0" err="1">
                <a:effectLst>
                  <a:outerShdw blurRad="38100" dist="38100" dir="2700000" algn="tl">
                    <a:srgbClr val="000000">
                      <a:alpha val="43137"/>
                    </a:srgbClr>
                  </a:outerShdw>
                </a:effectLst>
              </a:rPr>
              <a:t>DataFrame</a:t>
            </a:r>
            <a:endParaRPr lang="en-IN" sz="1600" b="1" dirty="0">
              <a:effectLst>
                <a:outerShdw blurRad="38100" dist="38100" dir="2700000" algn="tl">
                  <a:srgbClr val="000000">
                    <a:alpha val="43137"/>
                  </a:srgbClr>
                </a:outerShdw>
              </a:effectLst>
            </a:endParaRPr>
          </a:p>
        </p:txBody>
      </p:sp>
      <p:sp>
        <p:nvSpPr>
          <p:cNvPr id="12" name="Rectangle: Rounded Corners 11">
            <a:extLst>
              <a:ext uri="{FF2B5EF4-FFF2-40B4-BE49-F238E27FC236}">
                <a16:creationId xmlns:a16="http://schemas.microsoft.com/office/drawing/2014/main" id="{43011C2C-F757-74CD-9606-6F80D939E125}"/>
              </a:ext>
            </a:extLst>
          </p:cNvPr>
          <p:cNvSpPr/>
          <p:nvPr/>
        </p:nvSpPr>
        <p:spPr>
          <a:xfrm>
            <a:off x="8591551" y="2707483"/>
            <a:ext cx="1881188" cy="1376362"/>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rPr>
              <a:t>Iterate through table cells to extract data to dictionary</a:t>
            </a:r>
            <a:endParaRPr lang="en-IN" sz="1600" b="1" dirty="0">
              <a:effectLst>
                <a:outerShdw blurRad="38100" dist="38100" dir="2700000" algn="tl">
                  <a:srgbClr val="000000">
                    <a:alpha val="43137"/>
                  </a:srgbClr>
                </a:outerShdw>
              </a:effectLst>
            </a:endParaRPr>
          </a:p>
        </p:txBody>
      </p:sp>
      <p:sp>
        <p:nvSpPr>
          <p:cNvPr id="13" name="Rectangle: Rounded Corners 12">
            <a:extLst>
              <a:ext uri="{FF2B5EF4-FFF2-40B4-BE49-F238E27FC236}">
                <a16:creationId xmlns:a16="http://schemas.microsoft.com/office/drawing/2014/main" id="{9498C3B6-7C9E-0EBB-6732-6F806B50738C}"/>
              </a:ext>
            </a:extLst>
          </p:cNvPr>
          <p:cNvSpPr/>
          <p:nvPr/>
        </p:nvSpPr>
        <p:spPr>
          <a:xfrm>
            <a:off x="8529635" y="4776789"/>
            <a:ext cx="1881188" cy="1104898"/>
          </a:xfrm>
          <a:prstGeom prst="roundRect">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effectLst>
                  <a:outerShdw blurRad="38100" dist="38100" dir="2700000" algn="tl">
                    <a:srgbClr val="000000">
                      <a:alpha val="43137"/>
                    </a:srgbClr>
                  </a:outerShdw>
                </a:effectLst>
              </a:rPr>
              <a:t>Create dictionary</a:t>
            </a:r>
          </a:p>
        </p:txBody>
      </p:sp>
      <p:sp>
        <p:nvSpPr>
          <p:cNvPr id="15" name="Arrow: Down 14">
            <a:extLst>
              <a:ext uri="{FF2B5EF4-FFF2-40B4-BE49-F238E27FC236}">
                <a16:creationId xmlns:a16="http://schemas.microsoft.com/office/drawing/2014/main" id="{A5E72F6A-2C2C-4062-24FA-57DE06A0F34A}"/>
              </a:ext>
            </a:extLst>
          </p:cNvPr>
          <p:cNvSpPr/>
          <p:nvPr/>
        </p:nvSpPr>
        <p:spPr>
          <a:xfrm>
            <a:off x="5991224" y="2174078"/>
            <a:ext cx="300037" cy="54769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1F3582E-0925-B7B2-4FCF-87FA0CF8F159}"/>
              </a:ext>
            </a:extLst>
          </p:cNvPr>
          <p:cNvSpPr/>
          <p:nvPr/>
        </p:nvSpPr>
        <p:spPr>
          <a:xfrm>
            <a:off x="6017418" y="4090987"/>
            <a:ext cx="300037" cy="685800"/>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663CBF36-2409-89A1-FBE4-88958F638162}"/>
              </a:ext>
            </a:extLst>
          </p:cNvPr>
          <p:cNvSpPr/>
          <p:nvPr/>
        </p:nvSpPr>
        <p:spPr>
          <a:xfrm rot="16200000">
            <a:off x="7702151" y="4682729"/>
            <a:ext cx="300037" cy="1293016"/>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23DB2132-E004-5CAA-9C51-36DEF2F8BA3D}"/>
              </a:ext>
            </a:extLst>
          </p:cNvPr>
          <p:cNvSpPr/>
          <p:nvPr/>
        </p:nvSpPr>
        <p:spPr>
          <a:xfrm rot="10800000">
            <a:off x="9382126" y="4083845"/>
            <a:ext cx="300037" cy="685801"/>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41F6C473-F4FC-9FAB-B1E5-C1DF612EBA13}"/>
              </a:ext>
            </a:extLst>
          </p:cNvPr>
          <p:cNvSpPr/>
          <p:nvPr/>
        </p:nvSpPr>
        <p:spPr>
          <a:xfrm rot="10800000">
            <a:off x="9382124" y="2147885"/>
            <a:ext cx="300037" cy="547692"/>
          </a:xfrm>
          <a:prstGeom prst="downArrow">
            <a:avLst/>
          </a:prstGeom>
          <a:solidFill>
            <a:srgbClr val="002060"/>
          </a:solidFill>
          <a:ln>
            <a:solidFill>
              <a:schemeClr val="accent4">
                <a:lumMod val="60000"/>
                <a:lumOff val="4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943C6036-BE78-3D5C-05A1-1E91FE7C4581}"/>
              </a:ext>
            </a:extLst>
          </p:cNvPr>
          <p:cNvCxnSpPr>
            <a:cxnSpLocks/>
          </p:cNvCxnSpPr>
          <p:nvPr/>
        </p:nvCxnSpPr>
        <p:spPr>
          <a:xfrm>
            <a:off x="300038" y="2224087"/>
            <a:ext cx="360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1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30F3-6C9A-1831-FB8D-13BDDD91603F}"/>
              </a:ext>
            </a:extLst>
          </p:cNvPr>
          <p:cNvSpPr>
            <a:spLocks noGrp="1"/>
          </p:cNvSpPr>
          <p:nvPr>
            <p:ph type="title"/>
          </p:nvPr>
        </p:nvSpPr>
        <p:spPr>
          <a:xfrm>
            <a:off x="371475" y="204787"/>
            <a:ext cx="11468100" cy="985837"/>
          </a:xfrm>
        </p:spPr>
        <p:txBody>
          <a:bodyPr/>
          <a:lstStyle/>
          <a:p>
            <a:r>
              <a:rPr lang="en-IN" b="1" dirty="0">
                <a:solidFill>
                  <a:schemeClr val="accent4">
                    <a:lumMod val="60000"/>
                    <a:lumOff val="40000"/>
                  </a:schemeClr>
                </a:solidFill>
                <a:effectLst>
                  <a:outerShdw blurRad="38100" dist="38100" dir="2700000" algn="tl">
                    <a:srgbClr val="000000">
                      <a:alpha val="43137"/>
                    </a:srgbClr>
                  </a:outerShdw>
                </a:effectLst>
                <a:latin typeface="+mn-lt"/>
              </a:rPr>
              <a:t>DATA WRANGLING</a:t>
            </a:r>
          </a:p>
        </p:txBody>
      </p:sp>
      <p:sp>
        <p:nvSpPr>
          <p:cNvPr id="3" name="Content Placeholder 2">
            <a:extLst>
              <a:ext uri="{FF2B5EF4-FFF2-40B4-BE49-F238E27FC236}">
                <a16:creationId xmlns:a16="http://schemas.microsoft.com/office/drawing/2014/main" id="{1BCCD2B9-DA13-2C8C-D851-16E0ECBA6578}"/>
              </a:ext>
            </a:extLst>
          </p:cNvPr>
          <p:cNvSpPr>
            <a:spLocks noGrp="1"/>
          </p:cNvSpPr>
          <p:nvPr>
            <p:ph idx="1"/>
          </p:nvPr>
        </p:nvSpPr>
        <p:spPr>
          <a:xfrm>
            <a:off x="371475" y="1285875"/>
            <a:ext cx="11468100" cy="5367338"/>
          </a:xfrm>
        </p:spPr>
        <p:txBody>
          <a:bodyPr>
            <a:normAutofit/>
          </a:bodyPr>
          <a:lstStyle/>
          <a:p>
            <a:pPr marL="0" indent="0">
              <a:buNone/>
            </a:pPr>
            <a:r>
              <a:rPr lang="en-US" sz="2400" dirty="0">
                <a:solidFill>
                  <a:schemeClr val="bg1"/>
                </a:solidFill>
                <a:effectLst>
                  <a:outerShdw blurRad="38100" dist="38100" dir="2700000" algn="tl">
                    <a:srgbClr val="000000">
                      <a:alpha val="43137"/>
                    </a:srgbClr>
                  </a:outerShdw>
                </a:effectLst>
              </a:rPr>
              <a:t>Create a training label with landing outcomes where successful = 1 &amp; failure = 0.</a:t>
            </a:r>
          </a:p>
          <a:p>
            <a:pPr marL="0" indent="0">
              <a:buNone/>
            </a:pPr>
            <a:r>
              <a:rPr lang="en-US" sz="2400" dirty="0">
                <a:solidFill>
                  <a:schemeClr val="bg1"/>
                </a:solidFill>
                <a:effectLst>
                  <a:outerShdw blurRad="38100" dist="38100" dir="2700000" algn="tl">
                    <a:srgbClr val="000000">
                      <a:alpha val="43137"/>
                    </a:srgbClr>
                  </a:outerShdw>
                </a:effectLst>
              </a:rPr>
              <a:t>Outcome column has two components: ‘Mission Outcome’, ‘Landing Location’</a:t>
            </a:r>
          </a:p>
          <a:p>
            <a:pPr marL="0" indent="0">
              <a:buNone/>
            </a:pPr>
            <a:r>
              <a:rPr lang="en-US" sz="2400" dirty="0">
                <a:solidFill>
                  <a:schemeClr val="bg1"/>
                </a:solidFill>
                <a:effectLst>
                  <a:outerShdw blurRad="38100" dist="38100" dir="2700000" algn="tl">
                    <a:srgbClr val="000000">
                      <a:alpha val="43137"/>
                    </a:srgbClr>
                  </a:outerShdw>
                </a:effectLst>
              </a:rPr>
              <a:t>New training label column ‘class’ with a value of 1 if ‘Mission Outcome’ is True and 0 otherwise.</a:t>
            </a:r>
          </a:p>
          <a:p>
            <a:pPr marL="0" indent="0">
              <a:buNone/>
            </a:pPr>
            <a:r>
              <a:rPr lang="en-US" sz="2400" b="1" dirty="0">
                <a:solidFill>
                  <a:schemeClr val="bg1"/>
                </a:solidFill>
                <a:effectLst>
                  <a:outerShdw blurRad="38100" dist="38100" dir="2700000" algn="tl">
                    <a:srgbClr val="000000">
                      <a:alpha val="43137"/>
                    </a:srgbClr>
                  </a:outerShdw>
                </a:effectLst>
              </a:rPr>
              <a:t>Value Mapping</a:t>
            </a:r>
            <a:r>
              <a:rPr lang="en-US" sz="2400" dirty="0">
                <a:solidFill>
                  <a:schemeClr val="bg1"/>
                </a:solidFill>
                <a:effectLst>
                  <a:outerShdw blurRad="38100" dist="38100" dir="2700000" algn="tl">
                    <a:srgbClr val="000000">
                      <a:alpha val="43137"/>
                    </a:srgbClr>
                  </a:outerShdw>
                </a:effectLst>
              </a:rPr>
              <a:t>:</a:t>
            </a:r>
          </a:p>
          <a:p>
            <a:pPr marL="0" indent="0">
              <a:buNone/>
            </a:pPr>
            <a:r>
              <a:rPr lang="en-US" sz="2400" dirty="0">
                <a:solidFill>
                  <a:schemeClr val="bg1"/>
                </a:solidFill>
                <a:effectLst>
                  <a:outerShdw blurRad="38100" dist="38100" dir="2700000" algn="tl">
                    <a:srgbClr val="000000">
                      <a:alpha val="43137"/>
                    </a:srgbClr>
                  </a:outerShdw>
                </a:effectLst>
              </a:rPr>
              <a:t>True ASDS, True RTLS, &amp; True Ocean – set to -&gt; 1</a:t>
            </a:r>
          </a:p>
          <a:p>
            <a:pPr marL="0" indent="0">
              <a:buNone/>
            </a:pPr>
            <a:r>
              <a:rPr lang="en-US" sz="2400" dirty="0">
                <a:solidFill>
                  <a:schemeClr val="bg1"/>
                </a:solidFill>
                <a:effectLst>
                  <a:outerShdw blurRad="38100" dist="38100" dir="2700000" algn="tl">
                    <a:srgbClr val="000000">
                      <a:alpha val="43137"/>
                    </a:srgbClr>
                  </a:outerShdw>
                </a:effectLst>
              </a:rPr>
              <a:t>False ASDS, None ASDS, False Ocean, False RTLS – set to -&gt; 0</a:t>
            </a:r>
          </a:p>
          <a:p>
            <a:pPr marL="0" indent="0">
              <a:buNone/>
            </a:pPr>
            <a:endParaRPr lang="en-US" sz="2400" dirty="0">
              <a:solidFill>
                <a:schemeClr val="bg1"/>
              </a:solidFill>
              <a:effectLst>
                <a:outerShdw blurRad="38100" dist="38100" dir="2700000" algn="tl">
                  <a:srgbClr val="000000">
                    <a:alpha val="43137"/>
                  </a:srgbClr>
                </a:outerShdw>
              </a:effectLst>
            </a:endParaRPr>
          </a:p>
          <a:p>
            <a:pPr marL="0" indent="0">
              <a:buNone/>
            </a:pPr>
            <a:r>
              <a:rPr lang="en-IN" sz="2400" b="1" dirty="0" err="1">
                <a:solidFill>
                  <a:schemeClr val="bg1"/>
                </a:solidFill>
                <a:effectLst>
                  <a:outerShdw blurRad="38100" dist="38100" dir="2700000" algn="tl">
                    <a:srgbClr val="000000">
                      <a:alpha val="43137"/>
                    </a:srgbClr>
                  </a:outerShdw>
                </a:effectLst>
              </a:rPr>
              <a:t>Github</a:t>
            </a:r>
            <a:r>
              <a:rPr lang="en-IN" sz="2400" b="1" dirty="0">
                <a:solidFill>
                  <a:schemeClr val="bg1"/>
                </a:solidFill>
                <a:effectLst>
                  <a:outerShdw blurRad="38100" dist="38100" dir="2700000" algn="tl">
                    <a:srgbClr val="000000">
                      <a:alpha val="43137"/>
                    </a:srgbClr>
                  </a:outerShdw>
                </a:effectLst>
              </a:rPr>
              <a:t> url:</a:t>
            </a:r>
          </a:p>
          <a:p>
            <a:pPr marL="0" indent="0">
              <a:buNone/>
            </a:pPr>
            <a:r>
              <a:rPr lang="en-IN" sz="20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https://github.com/Aneesh-Pal/Data-science-Capstone/blob/master/week%201%20-%20Introduction/Data%20wrangling%20.ipynb</a:t>
            </a:r>
            <a:endParaRPr lang="en-IN" sz="2000" b="1" dirty="0">
              <a:solidFill>
                <a:schemeClr val="accent4">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indent="0">
              <a:buNone/>
            </a:pPr>
            <a:endParaRPr lang="en-IN" sz="2400" b="1" dirty="0">
              <a:solidFill>
                <a:schemeClr val="bg1"/>
              </a:solidFill>
              <a:effectLst>
                <a:outerShdw blurRad="38100" dist="38100" dir="2700000" algn="tl">
                  <a:srgbClr val="000000">
                    <a:alpha val="43137"/>
                  </a:srgbClr>
                </a:outerShdw>
              </a:effectLst>
            </a:endParaRPr>
          </a:p>
        </p:txBody>
      </p:sp>
      <p:cxnSp>
        <p:nvCxnSpPr>
          <p:cNvPr id="5" name="Straight Connector 4">
            <a:extLst>
              <a:ext uri="{FF2B5EF4-FFF2-40B4-BE49-F238E27FC236}">
                <a16:creationId xmlns:a16="http://schemas.microsoft.com/office/drawing/2014/main" id="{39EDFF1A-80D3-0D6D-9DD8-BBEF2ABE28F4}"/>
              </a:ext>
            </a:extLst>
          </p:cNvPr>
          <p:cNvCxnSpPr>
            <a:cxnSpLocks/>
          </p:cNvCxnSpPr>
          <p:nvPr/>
        </p:nvCxnSpPr>
        <p:spPr>
          <a:xfrm>
            <a:off x="295275" y="1047750"/>
            <a:ext cx="74104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91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2748</Words>
  <Application>Microsoft Office PowerPoint</Application>
  <PresentationFormat>Widescreen</PresentationFormat>
  <Paragraphs>337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Carlito</vt:lpstr>
      <vt:lpstr>Office Theme</vt:lpstr>
      <vt:lpstr>SPACE X FALCON ROCKET STAGE 1 LANDING PREDICTION</vt:lpstr>
      <vt:lpstr>OUTLINE </vt:lpstr>
      <vt:lpstr>EXECUTIVE SUMMARY</vt:lpstr>
      <vt:lpstr>INTRODUCTION</vt:lpstr>
      <vt:lpstr>METHODOLOGY</vt:lpstr>
      <vt:lpstr>DATA COLLECTION OVERVIEW</vt:lpstr>
      <vt:lpstr>PowerPoint Presentation</vt:lpstr>
      <vt:lpstr>PowerPoint Presentation</vt:lpstr>
      <vt:lpstr>DATA WRANGLING</vt:lpstr>
      <vt:lpstr>EDA WITH DATA VISUALIZATION</vt:lpstr>
      <vt:lpstr>EDA WITH SQL</vt:lpstr>
      <vt:lpstr>BUILD AN INTERACTIVE MAP WITH FOLIUM</vt:lpstr>
      <vt:lpstr>BUILD A DASHBOARD WITH PLOTLY DASH</vt:lpstr>
      <vt:lpstr>PowerPoint Presentation</vt:lpstr>
      <vt:lpstr>RESULTS</vt:lpstr>
      <vt:lpstr>EDA WITH VISUALIZATION</vt:lpstr>
      <vt:lpstr>PowerPoint Presentation</vt:lpstr>
      <vt:lpstr>PowerPoint Presentation</vt:lpstr>
      <vt:lpstr>PowerPoint Presentation</vt:lpstr>
      <vt:lpstr>PowerPoint Presentation</vt:lpstr>
      <vt:lpstr>PowerPoint Presentation</vt:lpstr>
      <vt:lpstr>PowerPoint Presentation</vt:lpstr>
      <vt:lpstr>EDA WITH SQL</vt:lpstr>
      <vt:lpstr>ALL LAUNCH SITES NAMES</vt:lpstr>
      <vt:lpstr>LAUNCH SITES NAMES BEGINNING WIITH ‘CCA’</vt:lpstr>
      <vt:lpstr>TOTAL PAYLOAD MASS FROM NASA</vt:lpstr>
      <vt:lpstr> AVERAGE PAYLOAD MASS BY F9 V1.1 </vt:lpstr>
      <vt:lpstr> FIRST SUCCESSFUL GROUND PAD LANDING DATE </vt:lpstr>
      <vt:lpstr> SUCCESSFUL DRONE SHIP LANDING WITH PAYLOAD BETWEEN 4000 AND 6000  </vt:lpstr>
      <vt:lpstr> TOTAL NUMBER OF EACH MISSION OUTCOME </vt:lpstr>
      <vt:lpstr> BOOSTERS THAT CARRIED MAXIMUM PAYLOAD </vt:lpstr>
      <vt:lpstr> 2015 FAILED DRONE SHIP LANDING RECORDS </vt:lpstr>
      <vt:lpstr> RANKING COUNTS OF SUCCESSFUL LANDINGS BETWEEN 2010-06-04 AND 2017-03-20  </vt:lpstr>
      <vt:lpstr>INTERACTIVE MAP WITH FOLIUM (MAP LIBRARY)</vt:lpstr>
      <vt:lpstr> LAUNCH SITE LOCATIONS </vt:lpstr>
      <vt:lpstr> COLOR-CODED LAUNCH MARKERS </vt:lpstr>
      <vt:lpstr> KEY LOCATION PROXIMITIES </vt:lpstr>
      <vt:lpstr>BUILD A DASHBOARD WITH PLOTLY DASH</vt:lpstr>
      <vt:lpstr> SUCCESSFUL LAUNCHES ACROSS LAUNCH SITES </vt:lpstr>
      <vt:lpstr> HIGHEST SUCCESS RATE LAUNCH SITE </vt:lpstr>
      <vt:lpstr>PowerPoint Presentation</vt:lpstr>
      <vt:lpstr>PREDICTIVE ANALYSIS (CLASSIFICATION)</vt:lpstr>
      <vt:lpstr> CLASSIFICATION ACCURACY </vt:lpstr>
      <vt:lpstr> CONFUSION MATRIX </vt:lpstr>
      <vt:lpstr> CONCLUSION </vt:lpstr>
      <vt:lpstr> 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X FALCON ROCKET STAGE 1 LANDING PREDICTION</dc:title>
  <dc:creator>ANEESH PAL</dc:creator>
  <cp:lastModifiedBy>ANEESH PAL</cp:lastModifiedBy>
  <cp:revision>68</cp:revision>
  <dcterms:created xsi:type="dcterms:W3CDTF">2022-07-21T12:57:24Z</dcterms:created>
  <dcterms:modified xsi:type="dcterms:W3CDTF">2022-07-21T19:32:55Z</dcterms:modified>
</cp:coreProperties>
</file>