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204" d="100"/>
          <a:sy n="204"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7"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4/17/2025</a:t>
            </a:fld>
            <a:endParaRPr lang="zh-CN" altLang="en-US" sz="1200">
              <a:latin typeface="Calibri" pitchFamily="0" charset="0"/>
              <a:ea typeface="宋体" pitchFamily="0" charset="0"/>
              <a:cs typeface="Calibri" pitchFamily="0" charset="0"/>
            </a:endParaRPr>
          </a:p>
        </p:txBody>
      </p:sp>
      <p:sp>
        <p:nvSpPr>
          <p:cNvPr id="9"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56543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919950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8523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370601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93292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487351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532592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86807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8485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48763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73007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74751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21094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40340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34589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628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685800" y="2130425"/>
            <a:ext cx="7772400" cy="147002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4" name="文本框"/>
          <p:cNvSpPr>
            <a:spLocks noGrp="1"/>
          </p:cNvSpPr>
          <p:nvPr>
            <p:ph type="subTitle" idx="1"/>
          </p:nvPr>
        </p:nvSpPr>
        <p:spPr>
          <a:xfrm rot="0">
            <a:off x="1371600" y="388620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a:endParaRPr>
          </a:p>
        </p:txBody>
      </p:sp>
      <p:sp>
        <p:nvSpPr>
          <p:cNvPr id="15" name="文本框"/>
          <p:cNvSpPr>
            <a:spLocks noGrp="1"/>
          </p:cNvSpPr>
          <p:nvPr>
            <p:ph type="dt" idx="10"/>
          </p:nvPr>
        </p:nvSpPr>
        <p:spPr>
          <a:xfrm rot="0">
            <a:off x="457200" y="6356349"/>
            <a:ext cx="21336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宋体" pitchFamily="0" charset="0"/>
                <a:cs typeface="Calibri" pitchFamily="0" charset="0"/>
              </a:rPr>
              <a:t>4/17/2025</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ftr"/>
          </p:nvPr>
        </p:nvSpPr>
        <p:spPr>
          <a:xfrm rot="0">
            <a:off x="3124200" y="6356349"/>
            <a:ext cx="28956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宋体" pitchFamily="0" charset="0"/>
                <a:cs typeface="Calibri" pitchFamily="0" charset="0"/>
              </a:rPr>
              <a:t>Seminar Title Goes here</a:t>
            </a: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7" name="文本框"/>
          <p:cNvSpPr>
            <a:spLocks noGrp="1"/>
          </p:cNvSpPr>
          <p:nvPr>
            <p:ph type="sldNum"/>
          </p:nvPr>
        </p:nvSpPr>
        <p:spPr>
          <a:xfrm rot="0">
            <a:off x="6553200" y="6356349"/>
            <a:ext cx="21336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1982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534297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23067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1"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2" name="文本框"/>
          <p:cNvSpPr>
            <a:spLocks xmlns:a="http://schemas.openxmlformats.org/drawingml/2006/main" noGrp="1"/>
          </p:cNvSpPr>
          <p:nvPr>
            <p:ph type="body" idx="1"/>
          </p:nvPr>
        </p:nvSpPr>
        <p:spPr>
          <a:xfrm xmlns:a="http://schemas.openxmlformats.org/drawingml/2006/main" rot="0">
            <a:off x="457200" y="1600200"/>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4/17/2025</a:t>
            </a:fld>
            <a:endParaRPr lang="zh-CN" altLang="en-US" sz="1200">
              <a:solidFill>
                <a:srgbClr val="898989"/>
              </a:solidFill>
              <a:latin typeface="Calibri" pitchFamily="0" charset="0"/>
              <a:ea typeface="宋体" pitchFamily="0" charset="0"/>
              <a:cs typeface="Calibri"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宋体" pitchFamily="0" charset="0"/>
                <a:cs typeface="Calibri" pitchFamily="0" charset="0"/>
              </a:rPr>
              <a:t>Seminar Title Goes here</a:t>
            </a:r>
            <a:endParaRPr lang="zh-CN" altLang="en-US" sz="1200">
              <a:solidFill>
                <a:srgbClr val="898989"/>
              </a:solidFill>
              <a:latin typeface="Calibri" pitchFamily="0" charset="0"/>
              <a:ea typeface="宋体" pitchFamily="0" charset="0"/>
              <a:cs typeface="Calibri"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60994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7989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5890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47437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71752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279132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00165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09378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66918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4/17/2025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宋体" pitchFamily="0" charset="0"/>
                <a:cs typeface="Calibri" pitchFamily="0" charset="0"/>
              </a:rPr>
              <a:t>Seminar Title Goes here</a:t>
            </a: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40586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www.w3schools.com/" TargetMode="External"/><Relationship Id="rId2" Type="http://schemas.openxmlformats.org/officeDocument/2006/relationships/hyperlink" Target="https://www.python.org/" TargetMode="External"/><Relationship Id="rId3" Type="http://schemas.openxmlformats.org/officeDocument/2006/relationships/hyperlink" Target="https://www.geeksforgeeks.org/vgg-16-cnn-model/" TargetMode="External"/><Relationship Id="rId4" Type="http://schemas.openxmlformats.org/officeDocument/2006/relationships/hyperlink" Target="https://medium.com/" TargetMode="External"/><Relationship Id="rId5" Type="http://schemas.openxmlformats.org/officeDocument/2006/relationships/hyperlink" Target="https://codepen.io" TargetMode="External"/><Relationship Id="rId6" Type="http://schemas.openxmlformats.org/officeDocument/2006/relationships/hyperlink" Target="https://codewithrandom.com" TargetMode="External"/><Relationship Id="rId7" Type="http://schemas.openxmlformats.org/officeDocument/2006/relationships/hyperlink" Target="https://developer.mozilla.org/en-US" TargetMode="External"/><Relationship Id="rId8" Type="http://schemas.openxmlformats.org/officeDocument/2006/relationships/hyperlink" Target="https://overapi.com/css" TargetMode="External"/><Relationship Id="rId9" Type="http://schemas.openxmlformats.org/officeDocument/2006/relationships/slideLayout" Target="../slideLayouts/slideLayout12.xml"/><Relationship Id="rId10"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ctrTitle"/>
          </p:nvPr>
        </p:nvSpPr>
        <p:spPr>
          <a:xfrm rot="0">
            <a:off x="0" y="0"/>
            <a:ext cx="9144000" cy="1357313"/>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2500" b="0" i="0" u="none" strike="noStrike" kern="1200" cap="none" spc="0" baseline="0">
                <a:solidFill>
                  <a:schemeClr val="bg1"/>
                </a:solidFill>
                <a:latin typeface="Arial" pitchFamily="34" charset="0"/>
                <a:ea typeface="宋体" pitchFamily="0" charset="0"/>
                <a:cs typeface="Arial" pitchFamily="34" charset="0"/>
              </a:rPr>
              <a:t>Alard</a:t>
            </a:r>
            <a:r>
              <a:rPr lang="en-US" altLang="zh-CN" sz="2500" b="0" i="0" u="none" strike="noStrike" kern="1200" cap="none" spc="0" baseline="0">
                <a:solidFill>
                  <a:schemeClr val="bg1"/>
                </a:solidFill>
                <a:latin typeface="Arial" pitchFamily="34" charset="0"/>
                <a:ea typeface="宋体" pitchFamily="0" charset="0"/>
                <a:cs typeface="Arial" pitchFamily="34" charset="0"/>
              </a:rPr>
              <a:t> College of Engineering and Management</a:t>
            </a:r>
            <a:br>
              <a:rPr lang="zh-CN" altLang="en-US" sz="2500" b="0" i="0" u="none" strike="noStrike" kern="1200" cap="none" spc="0" baseline="0">
                <a:solidFill>
                  <a:schemeClr val="bg1"/>
                </a:solidFill>
                <a:latin typeface="Arial" pitchFamily="34" charset="0"/>
                <a:ea typeface="宋体" pitchFamily="0" charset="0"/>
                <a:cs typeface="Arial" pitchFamily="34" charset="0"/>
              </a:rPr>
            </a:br>
            <a:r>
              <a:rPr lang="en-US" altLang="zh-CN" sz="2500" b="0" i="0" u="none" strike="noStrike" kern="1200" cap="none" spc="0" baseline="0">
                <a:solidFill>
                  <a:schemeClr val="bg1"/>
                </a:solidFill>
                <a:latin typeface="Arial" pitchFamily="34" charset="0"/>
                <a:ea typeface="宋体" pitchFamily="0" charset="0"/>
                <a:cs typeface="Arial" pitchFamily="34" charset="0"/>
              </a:rPr>
              <a:t>B.E. Computer Engineering</a:t>
            </a:r>
            <a:br>
              <a:rPr lang="zh-CN" altLang="en-US" sz="2500" b="0" i="0" u="none" strike="noStrike" kern="1200" cap="none" spc="0" baseline="0">
                <a:solidFill>
                  <a:schemeClr val="bg1"/>
                </a:solidFill>
                <a:latin typeface="Arial" pitchFamily="34" charset="0"/>
                <a:ea typeface="宋体" pitchFamily="0" charset="0"/>
                <a:cs typeface="Arial" pitchFamily="34" charset="0"/>
              </a:rPr>
            </a:br>
            <a:r>
              <a:rPr lang="en-US" altLang="zh-CN" sz="2500" b="0" i="0" u="none" strike="noStrike" kern="1200" cap="none" spc="0" baseline="0">
                <a:solidFill>
                  <a:schemeClr val="bg1"/>
                </a:solidFill>
                <a:latin typeface="Arial" pitchFamily="34" charset="0"/>
                <a:ea typeface="宋体" pitchFamily="0" charset="0"/>
                <a:cs typeface="Arial" pitchFamily="34" charset="0"/>
              </a:rPr>
              <a:t>Academic Year 2023-24</a:t>
            </a:r>
            <a:endParaRPr lang="zh-CN" altLang="en-US" sz="2800" b="0" i="0" u="none" strike="noStrike" kern="1200" cap="none" spc="0" baseline="0">
              <a:solidFill>
                <a:schemeClr val="bg1"/>
              </a:solidFill>
              <a:latin typeface="Arial" pitchFamily="34" charset="0"/>
              <a:ea typeface="宋体" pitchFamily="0" charset="0"/>
              <a:cs typeface="Arial" pitchFamily="34" charset="0"/>
            </a:endParaRPr>
          </a:p>
        </p:txBody>
      </p:sp>
      <p:sp>
        <p:nvSpPr>
          <p:cNvPr id="19" name="文本框"/>
          <p:cNvSpPr>
            <a:spLocks noGrp="1"/>
          </p:cNvSpPr>
          <p:nvPr>
            <p:ph type="subTitle" idx="1"/>
          </p:nvPr>
        </p:nvSpPr>
        <p:spPr>
          <a:xfrm rot="0">
            <a:off x="253999" y="1714501"/>
            <a:ext cx="8572500" cy="369569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ct val="20000"/>
              </a:spcBef>
              <a:spcAft>
                <a:spcPts val="0"/>
              </a:spcAft>
              <a:buNone/>
            </a:pPr>
            <a:r>
              <a:rPr lang="en-US" altLang="zh-CN" sz="1900" b="0" i="0" u="none" strike="noStrike" kern="1200" cap="none" spc="0" baseline="0">
                <a:solidFill>
                  <a:srgbClr val="C00000"/>
                </a:solidFill>
                <a:latin typeface="Calibri" pitchFamily="0" charset="0"/>
                <a:ea typeface="宋体" pitchFamily="0" charset="0"/>
                <a:cs typeface="Lucida Sans"/>
              </a:rPr>
              <a:t>Presentation on</a:t>
            </a:r>
            <a:endParaRPr lang="en-US" altLang="zh-CN" sz="1900" b="0" i="0" u="none" strike="noStrike" kern="1200" cap="none" spc="0" baseline="0">
              <a:solidFill>
                <a:srgbClr val="C00000"/>
              </a:solidFill>
              <a:latin typeface="Calibri" pitchFamily="0" charset="0"/>
              <a:ea typeface="宋体" pitchFamily="0" charset="0"/>
              <a:cs typeface="Lucida Sans"/>
            </a:endParaRPr>
          </a:p>
          <a:p>
            <a:pPr marL="0" indent="0" algn="ctr">
              <a:lnSpc>
                <a:spcPct val="90000"/>
              </a:lnSpc>
              <a:spcBef>
                <a:spcPct val="20000"/>
              </a:spcBef>
              <a:spcAft>
                <a:spcPts val="0"/>
              </a:spcAft>
              <a:buNone/>
            </a:pPr>
            <a:r>
              <a:rPr lang="en-US" altLang="zh-CN" sz="3800" b="0" i="0" u="none" strike="noStrike" kern="1200" cap="none" spc="0" baseline="0">
                <a:solidFill>
                  <a:srgbClr val="538ED5"/>
                </a:solidFill>
                <a:latin typeface="Calibri" pitchFamily="0" charset="0"/>
                <a:ea typeface="宋体" pitchFamily="0" charset="0"/>
                <a:cs typeface="Lucida Sans"/>
              </a:rPr>
              <a:t>“  EV Charging Slot Booking Application </a:t>
            </a:r>
            <a:r>
              <a:rPr lang="en-US" altLang="zh-CN" sz="3800" b="0" i="1" u="none" strike="noStrike" kern="1200" cap="none" spc="0" baseline="0">
                <a:solidFill>
                  <a:srgbClr val="538ED5"/>
                </a:solidFill>
                <a:latin typeface="Calibri" pitchFamily="0" charset="0"/>
                <a:ea typeface="宋体" pitchFamily="0" charset="0"/>
                <a:cs typeface="Lucida Sans"/>
              </a:rPr>
              <a:t>"</a:t>
            </a:r>
            <a:endParaRPr lang="en-US" altLang="zh-CN" sz="3800" b="0" i="1" u="none" strike="noStrike" kern="1200" cap="none" spc="0" baseline="0">
              <a:solidFill>
                <a:srgbClr val="538ED5"/>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endParaRPr lang="en-US" altLang="zh-CN" sz="3800" b="0" i="0" u="none" strike="noStrike" kern="1200" cap="none" spc="0" baseline="0">
              <a:solidFill>
                <a:srgbClr val="538ED5"/>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r>
              <a:rPr lang="en-US" altLang="zh-CN" sz="1900" b="0" i="0" u="none" strike="noStrike" kern="1200" cap="none" spc="0" baseline="0">
                <a:solidFill>
                  <a:srgbClr val="C00000"/>
                </a:solidFill>
                <a:latin typeface="Calibri" pitchFamily="0" charset="0"/>
                <a:ea typeface="宋体" pitchFamily="0" charset="0"/>
                <a:cs typeface="Lucida Sans"/>
              </a:rPr>
              <a:t>By</a:t>
            </a:r>
            <a:endParaRPr lang="en-US" altLang="zh-CN" sz="1900" b="0" i="0" u="none" strike="noStrike" kern="1200" cap="none" spc="0" baseline="0">
              <a:solidFill>
                <a:srgbClr val="C00000"/>
              </a:solidFill>
              <a:latin typeface="Calibri" pitchFamily="0" charset="0"/>
              <a:ea typeface="宋体" pitchFamily="0" charset="0"/>
              <a:cs typeface="Lucida Sans"/>
            </a:endParaRPr>
          </a:p>
          <a:p>
            <a:pPr marL="0" indent="0" algn="ctr">
              <a:lnSpc>
                <a:spcPct val="90000"/>
              </a:lnSpc>
              <a:spcBef>
                <a:spcPct val="20000"/>
              </a:spcBef>
              <a:spcAft>
                <a:spcPts val="0"/>
              </a:spcAft>
              <a:buNone/>
            </a:pPr>
            <a:r>
              <a:rPr lang="en-US" altLang="zh-CN" sz="2600" b="0" i="0" u="none" strike="noStrike" kern="1200" cap="none" spc="0" baseline="0">
                <a:solidFill>
                  <a:srgbClr val="C00000"/>
                </a:solidFill>
                <a:latin typeface="Calibri" pitchFamily="0" charset="0"/>
                <a:ea typeface="Calibri" pitchFamily="0" charset="0"/>
                <a:cs typeface="Calibri" pitchFamily="0" charset="0"/>
              </a:rPr>
              <a:t>Gagde</a:t>
            </a:r>
            <a:r>
              <a:rPr lang="en-US" altLang="zh-CN" sz="2600" b="0" i="0" u="none" strike="noStrike" kern="1200" cap="none" spc="0" baseline="0">
                <a:solidFill>
                  <a:srgbClr val="C00000"/>
                </a:solidFill>
                <a:latin typeface="Calibri" pitchFamily="0" charset="0"/>
                <a:ea typeface="Calibri" pitchFamily="0" charset="0"/>
                <a:cs typeface="Calibri" pitchFamily="0" charset="0"/>
              </a:rPr>
              <a:t> Vyanktesh </a:t>
            </a:r>
            <a:r>
              <a:rPr lang="en-US" altLang="zh-CN" sz="2600" b="0" i="0" u="none" strike="noStrike" kern="1200" cap="none" spc="0" baseline="0">
                <a:solidFill>
                  <a:srgbClr val="C00000"/>
                </a:solidFill>
                <a:latin typeface="Calibri" pitchFamily="0" charset="0"/>
                <a:ea typeface="Calibri" pitchFamily="0" charset="0"/>
                <a:cs typeface="Calibri" pitchFamily="0" charset="0"/>
              </a:rPr>
              <a:t>Narsing</a:t>
            </a:r>
            <a:r>
              <a:rPr lang="en-US" altLang="zh-CN" sz="2600" b="0" i="0" u="none" strike="noStrike" kern="1200" cap="none" spc="0" baseline="0">
                <a:solidFill>
                  <a:srgbClr val="C00000"/>
                </a:solidFill>
                <a:latin typeface="Calibri" pitchFamily="0" charset="0"/>
                <a:ea typeface="Calibri" pitchFamily="0" charset="0"/>
                <a:cs typeface="Calibri" pitchFamily="0" charset="0"/>
              </a:rPr>
              <a:t> </a:t>
            </a:r>
            <a:endParaRPr lang="en-US" altLang="zh-CN" sz="2600" b="0" i="0" u="none" strike="noStrike" kern="1200" cap="none" spc="0" baseline="0">
              <a:solidFill>
                <a:srgbClr val="C00000"/>
              </a:solidFill>
              <a:latin typeface="Calibri" pitchFamily="0" charset="0"/>
              <a:ea typeface="宋体" pitchFamily="0" charset="0"/>
              <a:cs typeface="Lucida Sans"/>
            </a:endParaRPr>
          </a:p>
          <a:p>
            <a:pPr marL="0" indent="0" algn="ctr">
              <a:lnSpc>
                <a:spcPct val="90000"/>
              </a:lnSpc>
              <a:spcBef>
                <a:spcPct val="20000"/>
              </a:spcBef>
              <a:spcAft>
                <a:spcPts val="0"/>
              </a:spcAft>
              <a:buNone/>
            </a:pPr>
            <a:r>
              <a:rPr lang="en-US" altLang="zh-CN" sz="2600" b="0" i="0" u="none" strike="noStrike" kern="1200" cap="none" spc="0" baseline="0">
                <a:solidFill>
                  <a:srgbClr val="C00000"/>
                </a:solidFill>
                <a:latin typeface="Calibri" pitchFamily="0" charset="0"/>
                <a:ea typeface="Calibri" pitchFamily="0" charset="0"/>
                <a:cs typeface="Calibri" pitchFamily="0" charset="0"/>
              </a:rPr>
              <a:t>Rahul Yadav </a:t>
            </a:r>
            <a:endParaRPr lang="en-US" altLang="zh-CN" sz="2600" b="0" i="0" u="none" strike="noStrike" kern="1200" cap="none" spc="0" baseline="0">
              <a:solidFill>
                <a:srgbClr val="C00000"/>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r>
              <a:rPr lang="en-US" altLang="zh-CN" sz="2600" b="0" i="0" u="none" strike="noStrike" kern="1200" cap="none" spc="0" baseline="0">
                <a:solidFill>
                  <a:srgbClr val="C00000"/>
                </a:solidFill>
                <a:latin typeface="Calibri" pitchFamily="0" charset="0"/>
                <a:ea typeface="Calibri" pitchFamily="0" charset="0"/>
                <a:cs typeface="Calibri" pitchFamily="0" charset="0"/>
              </a:rPr>
              <a:t>Sahare</a:t>
            </a:r>
            <a:r>
              <a:rPr lang="en-US" altLang="zh-CN" sz="2600" b="0" i="0" u="none" strike="noStrike" kern="1200" cap="none" spc="0" baseline="0">
                <a:solidFill>
                  <a:srgbClr val="C00000"/>
                </a:solidFill>
                <a:latin typeface="Calibri" pitchFamily="0" charset="0"/>
                <a:ea typeface="Calibri" pitchFamily="0" charset="0"/>
                <a:cs typeface="Calibri" pitchFamily="0" charset="0"/>
              </a:rPr>
              <a:t> Aneesh Vijay </a:t>
            </a:r>
            <a:endParaRPr lang="en-US" altLang="zh-CN" sz="2600" b="0" i="0" u="none" strike="noStrike" kern="1200" cap="none" spc="0" baseline="0">
              <a:solidFill>
                <a:srgbClr val="C00000"/>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r>
              <a:rPr lang="en-US" altLang="zh-CN" sz="2600" b="0" i="0" u="none" strike="noStrike" kern="1200" cap="none" spc="0" baseline="0">
                <a:solidFill>
                  <a:srgbClr val="C00000"/>
                </a:solidFill>
                <a:latin typeface="Calibri" pitchFamily="0" charset="0"/>
                <a:ea typeface="Calibri" pitchFamily="0" charset="0"/>
                <a:cs typeface="Calibri" pitchFamily="0" charset="0"/>
              </a:rPr>
              <a:t>Sanket Vatane </a:t>
            </a:r>
            <a:endParaRPr lang="en-US" altLang="zh-CN" sz="2600" b="0" i="0" u="none" strike="noStrike" kern="1200" cap="none" spc="0" baseline="0">
              <a:solidFill>
                <a:srgbClr val="C00000"/>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endParaRPr lang="en-US" altLang="zh-CN" sz="2600" b="0" i="0" u="none" strike="noStrike" kern="1200" cap="none" spc="0" baseline="0">
              <a:solidFill>
                <a:srgbClr val="C00000"/>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endParaRPr lang="en-US" altLang="zh-CN" sz="3100" b="0" i="0" u="none" strike="noStrike" kern="1200" cap="none" spc="0" baseline="0">
              <a:solidFill>
                <a:srgbClr val="C00000"/>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endParaRPr lang="en-US" altLang="zh-CN" sz="3100" b="0" i="0" u="none" strike="noStrike" kern="1200" cap="none" spc="0" baseline="0">
              <a:solidFill>
                <a:srgbClr val="C00000"/>
              </a:solidFill>
              <a:latin typeface="Calibri" pitchFamily="0" charset="0"/>
              <a:ea typeface="Calibri" pitchFamily="0" charset="0"/>
              <a:cs typeface="Calibri" pitchFamily="0" charset="0"/>
            </a:endParaRPr>
          </a:p>
          <a:p>
            <a:pPr marL="0" indent="0" algn="ctr">
              <a:lnSpc>
                <a:spcPct val="90000"/>
              </a:lnSpc>
              <a:spcBef>
                <a:spcPct val="20000"/>
              </a:spcBef>
              <a:spcAft>
                <a:spcPts val="0"/>
              </a:spcAft>
              <a:buNone/>
            </a:pPr>
            <a:endParaRPr lang="zh-CN" altLang="en-US" sz="2300" b="0" i="0" u="none" strike="noStrike" kern="1200" cap="none" spc="0" baseline="0">
              <a:solidFill>
                <a:srgbClr val="898989"/>
              </a:solidFill>
              <a:latin typeface="Calibri" pitchFamily="0" charset="0"/>
              <a:ea typeface="Calibri" pitchFamily="0" charset="0"/>
              <a:cs typeface="Calibri" pitchFamily="0" charset="0"/>
            </a:endParaRPr>
          </a:p>
        </p:txBody>
      </p:sp>
      <p:sp>
        <p:nvSpPr>
          <p:cNvPr id="20" name="矩形"/>
          <p:cNvSpPr>
            <a:spLocks/>
          </p:cNvSpPr>
          <p:nvPr/>
        </p:nvSpPr>
        <p:spPr>
          <a:xfrm rot="0">
            <a:off x="692150" y="5922420"/>
            <a:ext cx="7696200" cy="838200"/>
          </a:xfrm>
          <a:prstGeom prst="rect"/>
          <a:noFill/>
          <a:ln w="12700" cmpd="sng" cap="flat">
            <a:noFill/>
            <a:prstDash val="solid"/>
            <a:miter/>
          </a:ln>
        </p:spPr>
        <p:txBody>
          <a:bodyPr vert="horz" wrap="square" lIns="91431" tIns="45716" rIns="91431" bIns="45716" anchor="t" anchorCtr="0">
            <a:prstTxWarp prst="textNoShape"/>
          </a:bodyPr>
          <a:lstStyle/>
          <a:p>
            <a:pPr marL="0" indent="0" algn="ctr">
              <a:lnSpc>
                <a:spcPct val="90000"/>
              </a:lnSpc>
              <a:spcBef>
                <a:spcPct val="20000"/>
              </a:spcBef>
              <a:spcAft>
                <a:spcPts val="0"/>
              </a:spcAft>
              <a:buNone/>
            </a:pPr>
            <a:r>
              <a:rPr lang="en-US" altLang="zh-CN" sz="2300" b="1" i="0" u="none" strike="noStrike" kern="1200" cap="none" spc="0" baseline="0">
                <a:solidFill>
                  <a:srgbClr val="C00000"/>
                </a:solidFill>
                <a:latin typeface="Calibri" pitchFamily="0" charset="0"/>
                <a:ea typeface="宋体" pitchFamily="0" charset="0"/>
                <a:cs typeface="Calibri" pitchFamily="0" charset="0"/>
              </a:rPr>
              <a:t>Guided By:-</a:t>
            </a:r>
            <a:endParaRPr lang="en-US" altLang="zh-CN" sz="2300" b="1" i="0" u="none" strike="noStrike" kern="1200" cap="none" spc="0" baseline="0">
              <a:solidFill>
                <a:srgbClr val="C00000"/>
              </a:solidFill>
              <a:latin typeface="Calibri" pitchFamily="0" charset="0"/>
              <a:ea typeface="宋体" pitchFamily="0" charset="0"/>
              <a:cs typeface="Calibri" pitchFamily="0" charset="0"/>
            </a:endParaRPr>
          </a:p>
          <a:p>
            <a:pPr marL="0" indent="0" algn="ctr">
              <a:lnSpc>
                <a:spcPct val="90000"/>
              </a:lnSpc>
              <a:spcBef>
                <a:spcPct val="20000"/>
              </a:spcBef>
              <a:spcAft>
                <a:spcPts val="0"/>
              </a:spcAft>
              <a:buNone/>
            </a:pPr>
            <a:r>
              <a:rPr lang="en-US" altLang="zh-CN" sz="2500" b="1" i="0" u="none" strike="noStrike" kern="1200" cap="none" spc="0" baseline="0">
                <a:solidFill>
                  <a:srgbClr val="C00000"/>
                </a:solidFill>
                <a:latin typeface="Calibri" pitchFamily="0" charset="0"/>
                <a:ea typeface="宋体" pitchFamily="0" charset="0"/>
                <a:cs typeface="Calibri" pitchFamily="0" charset="0"/>
              </a:rPr>
              <a:t>“Prof. </a:t>
            </a:r>
            <a:r>
              <a:rPr lang="en-US" altLang="zh-CN" sz="2500" b="1" i="0" u="none" strike="noStrike" kern="1200" cap="none" spc="0" baseline="0">
                <a:solidFill>
                  <a:srgbClr val="C00000"/>
                </a:solidFill>
                <a:latin typeface="Calibri" pitchFamily="0" charset="0"/>
                <a:ea typeface="宋体" pitchFamily="0" charset="0"/>
                <a:cs typeface="Calibri" pitchFamily="0" charset="0"/>
              </a:rPr>
              <a:t>Sujata Gaikwad </a:t>
            </a:r>
            <a:r>
              <a:rPr lang="en-US" altLang="zh-CN" sz="2500" b="1" i="0" u="none" strike="noStrike" kern="1200" cap="none" spc="0" baseline="0">
                <a:solidFill>
                  <a:srgbClr val="C00000"/>
                </a:solidFill>
                <a:latin typeface="Calibri" pitchFamily="0" charset="0"/>
                <a:ea typeface="宋体" pitchFamily="0" charset="0"/>
                <a:cs typeface="Calibri" pitchFamily="0" charset="0"/>
              </a:rPr>
              <a:t>”</a:t>
            </a:r>
            <a:endParaRPr lang="en-US" altLang="zh-CN" sz="2500" b="1" i="0" u="none" strike="noStrike" kern="1200" cap="none" spc="0" baseline="0">
              <a:solidFill>
                <a:srgbClr val="C00000"/>
              </a:solidFill>
              <a:latin typeface="Calibri" pitchFamily="0" charset="0"/>
              <a:ea typeface="宋体" pitchFamily="0" charset="0"/>
              <a:cs typeface="Calibri" pitchFamily="0" charset="0"/>
            </a:endParaRPr>
          </a:p>
          <a:p>
            <a:pPr marL="0" indent="0" algn="ctr">
              <a:lnSpc>
                <a:spcPct val="90000"/>
              </a:lnSpc>
              <a:spcBef>
                <a:spcPct val="20000"/>
              </a:spcBef>
              <a:spcAft>
                <a:spcPts val="0"/>
              </a:spcAft>
              <a:buNone/>
            </a:pPr>
            <a:endParaRPr lang="en-US" altLang="zh-CN" sz="2100" b="0" i="0" u="none" strike="noStrike" kern="1200" cap="none" spc="0" baseline="0">
              <a:solidFill>
                <a:srgbClr val="898989"/>
              </a:solidFill>
              <a:latin typeface="Calibri" pitchFamily="0" charset="0"/>
              <a:ea typeface="宋体" pitchFamily="0" charset="0"/>
              <a:cs typeface="Calibri" pitchFamily="0" charset="0"/>
            </a:endParaRPr>
          </a:p>
          <a:p>
            <a:pPr marL="0" indent="0" algn="ctr">
              <a:lnSpc>
                <a:spcPct val="90000"/>
              </a:lnSpc>
              <a:spcBef>
                <a:spcPct val="20000"/>
              </a:spcBef>
              <a:spcAft>
                <a:spcPts val="0"/>
              </a:spcAft>
              <a:buNone/>
            </a:pPr>
            <a:endParaRPr lang="zh-CN" altLang="en-US" sz="23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5194157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7200" y="0"/>
            <a:ext cx="8229600" cy="943897"/>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Algorithm </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53" name="矩形"/>
          <p:cNvSpPr>
            <a:spLocks/>
          </p:cNvSpPr>
          <p:nvPr/>
        </p:nvSpPr>
        <p:spPr>
          <a:xfrm rot="0">
            <a:off x="3078642" y="3244334"/>
            <a:ext cx="184730" cy="369332"/>
          </a:xfrm>
          <a:prstGeom prst="rect"/>
          <a:noFill/>
          <a:ln w="12700" cmpd="sng" cap="flat">
            <a:noFill/>
            <a:prstDash val="solid"/>
            <a:miter/>
          </a:ln>
        </p:spPr>
      </p:sp>
      <p:sp>
        <p:nvSpPr>
          <p:cNvPr id="54" name="矩形"/>
          <p:cNvSpPr>
            <a:spLocks/>
          </p:cNvSpPr>
          <p:nvPr/>
        </p:nvSpPr>
        <p:spPr>
          <a:xfrm rot="0">
            <a:off x="2286000" y="3105835"/>
            <a:ext cx="4572000" cy="369332"/>
          </a:xfrm>
          <a:prstGeom prst="rect"/>
          <a:noFill/>
          <a:ln w="12700" cmpd="sng" cap="flat">
            <a:noFill/>
            <a:prstDash val="solid"/>
            <a:miter/>
          </a:ln>
        </p:spPr>
      </p:sp>
      <p:sp>
        <p:nvSpPr>
          <p:cNvPr id="55" name="矩形"/>
          <p:cNvSpPr>
            <a:spLocks/>
          </p:cNvSpPr>
          <p:nvPr/>
        </p:nvSpPr>
        <p:spPr>
          <a:xfrm rot="0">
            <a:off x="2286000" y="2690336"/>
            <a:ext cx="4572000" cy="369332"/>
          </a:xfrm>
          <a:prstGeom prst="rect"/>
          <a:noFill/>
          <a:ln w="12700" cmpd="sng" cap="flat">
            <a:noFill/>
            <a:prstDash val="solid"/>
            <a:miter/>
          </a:ln>
        </p:spPr>
      </p:sp>
      <p:sp>
        <p:nvSpPr>
          <p:cNvPr id="56" name="矩形"/>
          <p:cNvSpPr>
            <a:spLocks/>
          </p:cNvSpPr>
          <p:nvPr/>
        </p:nvSpPr>
        <p:spPr>
          <a:xfrm rot="0">
            <a:off x="576468" y="1397675"/>
            <a:ext cx="8110330" cy="70788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User :</a:t>
            </a:r>
            <a:endParaRPr lang="en-US" altLang="zh-CN" sz="2000" b="0" i="0" u="none" strike="noStrike" kern="1200" cap="none" spc="0" baseline="0">
              <a:solidFill>
                <a:schemeClr val="tx1"/>
              </a:solidFill>
              <a:latin typeface="Calibri" pitchFamily="0" charset="0"/>
              <a:ea typeface="Calibri" pitchFamily="0" charset="0"/>
              <a:cs typeface="Calibri" pitchFamily="0" charset="0"/>
            </a:endParaRPr>
          </a:p>
          <a:p>
            <a:pPr marL="285750" indent="-285750" algn="just">
              <a:lnSpc>
                <a:spcPct val="100000"/>
              </a:lnSpc>
              <a:spcBef>
                <a:spcPts val="0"/>
              </a:spcBef>
              <a:spcAft>
                <a:spcPts val="0"/>
              </a:spcAft>
              <a:buFont typeface="Arial" pitchFamily="34" charset="0"/>
              <a:buChar char="•"/>
            </a:pPr>
            <a:endParaRPr lang="zh-CN" altLang="en-US" sz="2000" b="0" i="0" u="none" strike="noStrike" kern="1200" cap="none" spc="0" baseline="0">
              <a:solidFill>
                <a:schemeClr val="tx1"/>
              </a:solidFill>
              <a:latin typeface="Calibri" pitchFamily="0" charset="0"/>
              <a:ea typeface="Calibri" pitchFamily="0" charset="0"/>
              <a:cs typeface="Calibri" pitchFamily="0" charset="0"/>
            </a:endParaRPr>
          </a:p>
        </p:txBody>
      </p:sp>
      <p:pic>
        <p:nvPicPr>
          <p:cNvPr id="57" name="图片" descr="activity user.jpg"/>
          <p:cNvPicPr>
            <a:picLocks noChangeAspect="1"/>
          </p:cNvPicPr>
          <p:nvPr/>
        </p:nvPicPr>
        <p:blipFill>
          <a:blip r:embed="rId1" cstate="print"/>
          <a:stretch>
            <a:fillRect/>
          </a:stretch>
        </p:blipFill>
        <p:spPr>
          <a:xfrm rot="0">
            <a:off x="1315950" y="1475136"/>
            <a:ext cx="7743825" cy="5076824"/>
          </a:xfrm>
          <a:prstGeom prst="rect"/>
          <a:noFill/>
          <a:ln w="12700" cmpd="sng" cap="flat">
            <a:noFill/>
            <a:prstDash val="solid"/>
            <a:miter/>
          </a:ln>
        </p:spPr>
      </p:pic>
    </p:spTree>
    <p:extLst>
      <p:ext uri="{BB962C8B-B14F-4D97-AF65-F5344CB8AC3E}">
        <p14:creationId xmlns:p14="http://schemas.microsoft.com/office/powerpoint/2010/main" val="13357459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Wingdings,Sans-Serif" pitchFamily="34" charset="0"/>
              <a:buChar char="Ø"/>
            </a:pPr>
            <a:r>
              <a:rPr lang="en-US" altLang="zh-CN" sz="2600" b="0" i="0" u="none" strike="noStrike" kern="1200" cap="none" spc="0" baseline="0">
                <a:solidFill>
                  <a:schemeClr val="tx1"/>
                </a:solidFill>
                <a:latin typeface="Constantia" pitchFamily="0" charset="0"/>
                <a:ea typeface="Calibri" pitchFamily="0" charset="0"/>
                <a:cs typeface="Calibri" pitchFamily="0" charset="0"/>
              </a:rPr>
              <a:t>Programming </a:t>
            </a:r>
            <a:r>
              <a:rPr lang="en-US" altLang="zh-CN" sz="2600" b="0" i="0" u="none" strike="noStrike" kern="1200" cap="none" spc="0" baseline="0">
                <a:solidFill>
                  <a:schemeClr val="tx1"/>
                </a:solidFill>
                <a:latin typeface="Constantia" pitchFamily="0" charset="0"/>
                <a:ea typeface="Calibri" pitchFamily="0" charset="0"/>
                <a:cs typeface="Calibri" pitchFamily="0" charset="0"/>
              </a:rPr>
              <a:t>language - </a:t>
            </a:r>
            <a:r>
              <a:rPr lang="en-US" altLang="zh-CN" sz="2600" b="0" i="0" u="none" strike="noStrike" kern="1200" cap="none" spc="0" baseline="0">
                <a:solidFill>
                  <a:schemeClr val="tx1"/>
                </a:solidFill>
                <a:latin typeface="Constantia" pitchFamily="0" charset="0"/>
                <a:ea typeface="Calibri" pitchFamily="0" charset="0"/>
                <a:cs typeface="Calibri" pitchFamily="0" charset="0"/>
              </a:rPr>
              <a:t>Python</a:t>
            </a:r>
            <a:endParaRPr lang="en-US" altLang="zh-CN" sz="26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l">
              <a:lnSpc>
                <a:spcPct val="100000"/>
              </a:lnSpc>
              <a:spcBef>
                <a:spcPct val="20000"/>
              </a:spcBef>
              <a:spcAft>
                <a:spcPts val="0"/>
              </a:spcAft>
              <a:buFont typeface="Wingdings,Sans-Serif" pitchFamily="34" charset="0"/>
              <a:buChar char="Ø"/>
            </a:pPr>
            <a:r>
              <a:rPr lang="en-US" altLang="zh-CN" sz="2600" b="0" i="0" u="none" strike="noStrike" kern="1200" cap="none" spc="0" baseline="0">
                <a:solidFill>
                  <a:schemeClr val="tx1"/>
                </a:solidFill>
                <a:latin typeface="Constantia" pitchFamily="0" charset="0"/>
                <a:ea typeface="Calibri" pitchFamily="0" charset="0"/>
                <a:cs typeface="Calibri" pitchFamily="0" charset="0"/>
              </a:rPr>
              <a:t>IDE  - VS Code </a:t>
            </a:r>
            <a:endParaRPr lang="en-US" altLang="zh-CN" sz="26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l">
              <a:lnSpc>
                <a:spcPct val="100000"/>
              </a:lnSpc>
              <a:spcBef>
                <a:spcPct val="20000"/>
              </a:spcBef>
              <a:spcAft>
                <a:spcPts val="0"/>
              </a:spcAft>
              <a:buFont typeface="Wingdings,Sans-Serif" pitchFamily="34" charset="0"/>
              <a:buChar char="Ø"/>
            </a:pPr>
            <a:r>
              <a:rPr lang="en-US" altLang="zh-CN" sz="2600" b="0" i="0" u="none" strike="noStrike" kern="1200" cap="none" spc="0" baseline="0">
                <a:solidFill>
                  <a:schemeClr val="tx1"/>
                </a:solidFill>
                <a:latin typeface="Constantia" pitchFamily="0" charset="0"/>
                <a:ea typeface="Calibri" pitchFamily="0" charset="0"/>
                <a:cs typeface="Calibri" pitchFamily="0" charset="0"/>
              </a:rPr>
              <a:t>Front End - </a:t>
            </a:r>
            <a:r>
              <a:rPr lang="en-US" altLang="zh-CN" sz="2400" b="0" i="0" u="none" strike="noStrike" kern="1200" cap="none" spc="0" baseline="0">
                <a:solidFill>
                  <a:schemeClr val="tx1"/>
                </a:solidFill>
                <a:latin typeface="Constantia" pitchFamily="0" charset="0"/>
                <a:ea typeface="Calibri" pitchFamily="0" charset="0"/>
                <a:cs typeface="Calibri" pitchFamily="0" charset="0"/>
              </a:rPr>
              <a:t>HTML,CSS, JAVASCRIPT</a:t>
            </a:r>
            <a:endParaRPr lang="en-US" altLang="zh-CN" sz="24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l">
              <a:lnSpc>
                <a:spcPct val="100000"/>
              </a:lnSpc>
              <a:spcBef>
                <a:spcPct val="20000"/>
              </a:spcBef>
              <a:spcAft>
                <a:spcPts val="0"/>
              </a:spcAft>
              <a:buFont typeface="Wingdings,Sans-Serif" pitchFamily="34" charset="0"/>
              <a:buChar char="Ø"/>
            </a:pPr>
            <a:r>
              <a:rPr lang="en-US" altLang="zh-CN" sz="2600" b="0" i="0" u="none" strike="noStrike" kern="1200" cap="none" spc="0" baseline="0">
                <a:solidFill>
                  <a:schemeClr val="tx1"/>
                </a:solidFill>
                <a:latin typeface="Constantia" pitchFamily="0" charset="0"/>
                <a:ea typeface="Calibri" pitchFamily="0" charset="0"/>
                <a:cs typeface="Calibri" pitchFamily="0" charset="0"/>
              </a:rPr>
              <a:t>Framework  - Flask</a:t>
            </a:r>
            <a:endParaRPr lang="en-US" altLang="zh-CN" sz="26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l">
              <a:lnSpc>
                <a:spcPct val="100000"/>
              </a:lnSpc>
              <a:spcBef>
                <a:spcPct val="20000"/>
              </a:spcBef>
              <a:spcAft>
                <a:spcPts val="0"/>
              </a:spcAft>
              <a:buFont typeface="Wingdings,Sans-Serif" pitchFamily="34" charset="0"/>
              <a:buChar char="Ø"/>
            </a:pPr>
            <a:r>
              <a:rPr lang="en-US" altLang="zh-CN" sz="2600" b="0" i="0" u="none" strike="noStrike" kern="1200" cap="none" spc="0" baseline="0">
                <a:solidFill>
                  <a:schemeClr val="tx1"/>
                </a:solidFill>
                <a:latin typeface="Constantia" pitchFamily="0" charset="0"/>
                <a:ea typeface="Calibri" pitchFamily="0" charset="0"/>
                <a:cs typeface="Calibri" pitchFamily="0" charset="0"/>
              </a:rPr>
              <a:t>Database  - MySQL</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59"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Software Requirements </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85137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Wingdings,Sans-Serif" pitchFamily="34" charset="0"/>
              <a:buChar char="q"/>
            </a:pPr>
            <a:r>
              <a:rPr lang="en-US" altLang="zh-CN" sz="2800" b="1" i="1" u="none" strike="noStrike" kern="1200" cap="none" spc="0" baseline="0">
                <a:solidFill>
                  <a:schemeClr val="tx1"/>
                </a:solidFill>
                <a:latin typeface="Calibri" pitchFamily="0" charset="0"/>
                <a:ea typeface="Calibri" pitchFamily="0" charset="0"/>
                <a:cs typeface="Calibri" pitchFamily="0" charset="0"/>
              </a:rPr>
              <a:t> </a:t>
            </a:r>
            <a:r>
              <a:rPr lang="en-US" altLang="zh-CN" sz="2800" b="1" i="0" u="none" strike="noStrike" kern="1200" cap="none" spc="0" baseline="0">
                <a:solidFill>
                  <a:schemeClr val="tx1"/>
                </a:solidFill>
                <a:latin typeface="Calibri" pitchFamily="0" charset="0"/>
                <a:ea typeface="Calibri" pitchFamily="0" charset="0"/>
                <a:cs typeface="Calibri" pitchFamily="0" charset="0"/>
              </a:rPr>
              <a:t> Laptop or PC</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lvl="1" marL="742950" indent="-285750" algn="l">
              <a:lnSpc>
                <a:spcPct val="100000"/>
              </a:lnSpc>
              <a:spcBef>
                <a:spcPct val="20000"/>
              </a:spcBef>
              <a:spcAft>
                <a:spcPts val="0"/>
              </a:spcAft>
              <a:buFont typeface="Wingdings,Sans-Serif" pitchFamily="34" charset="0"/>
              <a:buChar char="ü"/>
            </a:pPr>
            <a:r>
              <a:rPr lang="en-US" altLang="zh-CN" sz="2800" b="0" i="0" u="none" strike="noStrike" kern="1200" cap="none" spc="0" baseline="0">
                <a:solidFill>
                  <a:schemeClr val="tx1"/>
                </a:solidFill>
                <a:latin typeface="Calibri" pitchFamily="0" charset="0"/>
                <a:ea typeface="Calibri" pitchFamily="0" charset="0"/>
                <a:cs typeface="Calibri" pitchFamily="0" charset="0"/>
              </a:rPr>
              <a:t>Windows 7 or higher</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lvl="1" marL="742950" indent="-285750" algn="l">
              <a:lnSpc>
                <a:spcPct val="100000"/>
              </a:lnSpc>
              <a:spcBef>
                <a:spcPct val="20000"/>
              </a:spcBef>
              <a:spcAft>
                <a:spcPts val="0"/>
              </a:spcAft>
              <a:buFont typeface="Wingdings,Sans-Serif" pitchFamily="34" charset="0"/>
              <a:buChar char="ü"/>
            </a:pPr>
            <a:r>
              <a:rPr lang="en-US" altLang="zh-CN" sz="2800" b="0" i="0" u="none" strike="noStrike" kern="1200" cap="none" spc="0" baseline="0">
                <a:solidFill>
                  <a:schemeClr val="tx1"/>
                </a:solidFill>
                <a:latin typeface="Calibri" pitchFamily="0" charset="0"/>
                <a:ea typeface="Calibri" pitchFamily="0" charset="0"/>
                <a:cs typeface="Calibri" pitchFamily="0" charset="0"/>
              </a:rPr>
              <a:t>I3 processor system or higher</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lvl="1" marL="742950" indent="-285750" algn="l">
              <a:lnSpc>
                <a:spcPct val="100000"/>
              </a:lnSpc>
              <a:spcBef>
                <a:spcPct val="20000"/>
              </a:spcBef>
              <a:spcAft>
                <a:spcPts val="0"/>
              </a:spcAft>
              <a:buFont typeface="Wingdings,Sans-Serif" pitchFamily="34" charset="0"/>
              <a:buChar char="ü"/>
            </a:pPr>
            <a:r>
              <a:rPr lang="en-US" altLang="zh-CN" sz="2800" b="0" i="0" u="none" strike="noStrike" kern="1200" cap="none" spc="0" baseline="0">
                <a:solidFill>
                  <a:schemeClr val="tx1"/>
                </a:solidFill>
                <a:latin typeface="Calibri" pitchFamily="0" charset="0"/>
                <a:ea typeface="Calibri" pitchFamily="0" charset="0"/>
                <a:cs typeface="Calibri" pitchFamily="0" charset="0"/>
              </a:rPr>
              <a:t>2 GB RAM or higher</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lvl="1" marL="742950" indent="-285750" algn="l">
              <a:lnSpc>
                <a:spcPct val="100000"/>
              </a:lnSpc>
              <a:spcBef>
                <a:spcPct val="20000"/>
              </a:spcBef>
              <a:spcAft>
                <a:spcPts val="0"/>
              </a:spcAft>
              <a:buFont typeface="Wingdings,Sans-Serif" pitchFamily="34" charset="0"/>
              <a:buChar char="ü"/>
            </a:pPr>
            <a:r>
              <a:rPr lang="en-US" altLang="zh-CN" sz="2800" b="0" i="0" u="none" strike="noStrike" kern="1200" cap="none" spc="0" baseline="0">
                <a:solidFill>
                  <a:schemeClr val="tx1"/>
                </a:solidFill>
                <a:latin typeface="Calibri" pitchFamily="0" charset="0"/>
                <a:ea typeface="Calibri" pitchFamily="0" charset="0"/>
                <a:cs typeface="Calibri" pitchFamily="0" charset="0"/>
              </a:rPr>
              <a:t>100 GB ROM or higher</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ct val="20000"/>
              </a:spcBef>
              <a:spcAft>
                <a:spcPts val="0"/>
              </a:spcAft>
              <a:buFont typeface="Wingdings,Sans-Serif" pitchFamily="34" charset="0"/>
              <a:buChar char="q"/>
            </a:pPr>
            <a:r>
              <a:rPr lang="en-US" altLang="zh-CN" sz="2800" b="1" i="0" u="none" strike="noStrike" kern="1200" cap="none" spc="0" baseline="0">
                <a:solidFill>
                  <a:schemeClr val="tx1"/>
                </a:solidFill>
                <a:latin typeface="Calibri" pitchFamily="0" charset="0"/>
                <a:ea typeface="Calibri" pitchFamily="0" charset="0"/>
                <a:cs typeface="Calibri" pitchFamily="0" charset="0"/>
              </a:rPr>
              <a:t>Android Phone (6.0 and above)</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61"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Hardware Requirements </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574218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57200" y="283746"/>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Conclusion</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63" name="文本框"/>
          <p:cNvSpPr>
            <a:spLocks noGrp="1"/>
          </p:cNvSpPr>
          <p:nvPr>
            <p:ph type="body" idx="1"/>
          </p:nvPr>
        </p:nvSpPr>
        <p:spPr>
          <a:xfrm rot="0">
            <a:off x="457200" y="1570382"/>
            <a:ext cx="8421329" cy="48743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ct val="20000"/>
              </a:spcBef>
              <a:spcAft>
                <a:spcPts val="0"/>
              </a:spcAft>
              <a:buNone/>
            </a:pPr>
            <a:endParaRPr lang="en-US" altLang="zh-CN" sz="23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The project aims to enhance EV user experience by providing an efficient slot booking system.</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It reduces waiting time, ensures optimal utilization of charging stations, and encourages EV adoption.</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A centralized application will help both users and station owners manage resources effectively.</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Future scope includes integrating AI-based demand prediction, renewable energy optimization, and IoT-enabled smart charging</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0" indent="0" algn="just">
              <a:lnSpc>
                <a:spcPct val="100000"/>
              </a:lnSpc>
              <a:spcBef>
                <a:spcPct val="20000"/>
              </a:spcBef>
              <a:spcAft>
                <a:spcPts val="0"/>
              </a:spcAft>
              <a:buNone/>
            </a:pPr>
            <a:endParaRPr lang="zh-CN" altLang="en-US" sz="23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95244790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90000"/>
              </a:lnSpc>
              <a:spcBef>
                <a:spcPts val="0"/>
              </a:spcBef>
              <a:spcAft>
                <a:spcPts val="0"/>
              </a:spcAft>
              <a:buFont typeface="Wingdings,Sans-Serif" pitchFamily="34" charset="0"/>
              <a:buChar char="Ø"/>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Notifications: </a:t>
            </a:r>
            <a:endParaRPr lang="en-US" altLang="zh-CN" sz="19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Arial" pitchFamily="34" charset="0"/>
              <a:buChar char="•"/>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Implement email/SMS notifications for booking status, charging progress, and slot updates.</a:t>
            </a:r>
            <a:endParaRPr lang="en-US" altLang="zh-CN" sz="19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Wingdings,Sans-Serif" pitchFamily="34" charset="0"/>
              <a:buChar char="Ø"/>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Bookmark Feature: </a:t>
            </a:r>
            <a:endParaRPr lang="en-US" altLang="zh-CN" sz="1900" b="0" i="0" u="none" strike="noStrike" kern="1200" cap="none" spc="0" baseline="0">
              <a:solidFill>
                <a:schemeClr val="tx2"/>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Arial" pitchFamily="34" charset="0"/>
              <a:buChar char="•"/>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Introduce a bookmark option for quick access to preferred charging stations.</a:t>
            </a:r>
            <a:endParaRPr lang="en-US" altLang="zh-CN" sz="1900" b="0" i="0" u="none" strike="noStrike" kern="1200" cap="none" spc="0" baseline="0">
              <a:solidFill>
                <a:schemeClr val="tx2"/>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Wingdings,Sans-Serif" pitchFamily="34" charset="0"/>
              <a:buChar char="Ø"/>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Geolocation Integration: </a:t>
            </a:r>
            <a:endParaRPr lang="en-US" altLang="zh-CN" sz="1900" b="0" i="0" u="none" strike="noStrike" kern="1200" cap="none" spc="0" baseline="0">
              <a:solidFill>
                <a:schemeClr val="tx2"/>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Arial" pitchFamily="34" charset="0"/>
              <a:buChar char="•"/>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Replace dropdown menus with geolocation services for simplified station selection.</a:t>
            </a:r>
            <a:endParaRPr lang="en-US" altLang="zh-CN" sz="1900" b="0" i="0" u="none" strike="noStrike" kern="1200" cap="none" spc="0" baseline="0">
              <a:solidFill>
                <a:schemeClr val="tx2"/>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Wingdings,Sans-Serif" pitchFamily="34" charset="0"/>
              <a:buChar char="Ø"/>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Nearest Station Locator: </a:t>
            </a:r>
            <a:endParaRPr lang="en-US" altLang="zh-CN" sz="1900" b="0" i="0" u="none" strike="noStrike" kern="1200" cap="none" spc="0" baseline="0">
              <a:solidFill>
                <a:schemeClr val="tx2"/>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Arial" pitchFamily="34" charset="0"/>
              <a:buChar char="•"/>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Automatically suggest nearest charging stations based on user's location.</a:t>
            </a:r>
            <a:endParaRPr lang="en-US" altLang="zh-CN" sz="19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Wingdings,Sans-Serif" pitchFamily="34" charset="0"/>
              <a:buChar char="Ø"/>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Account Verification: </a:t>
            </a:r>
            <a:endParaRPr lang="en-US" altLang="zh-CN" sz="19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Arial" pitchFamily="34" charset="0"/>
              <a:buChar char="•"/>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Implement email-based account verification for enhanced security and data integrity.</a:t>
            </a:r>
            <a:endParaRPr lang="en-US" altLang="zh-CN" sz="19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Wingdings,Sans-Serif" pitchFamily="34" charset="0"/>
              <a:buChar char="Ø"/>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Advanced Payment Gateway: </a:t>
            </a:r>
            <a:endParaRPr lang="en-US" altLang="zh-CN" sz="1900" b="0" i="0" u="none" strike="noStrike" kern="1200" cap="none" spc="0" baseline="0">
              <a:solidFill>
                <a:schemeClr val="tx1"/>
              </a:solidFill>
              <a:latin typeface="Constantia" pitchFamily="0" charset="0"/>
              <a:ea typeface="Calibri" pitchFamily="0" charset="0"/>
              <a:cs typeface="Calibri" pitchFamily="0" charset="0"/>
            </a:endParaRPr>
          </a:p>
          <a:p>
            <a:pPr marL="342900" indent="-342900" algn="just">
              <a:lnSpc>
                <a:spcPct val="90000"/>
              </a:lnSpc>
              <a:spcBef>
                <a:spcPts val="0"/>
              </a:spcBef>
              <a:spcAft>
                <a:spcPts val="0"/>
              </a:spcAft>
              <a:buFont typeface="Arial" pitchFamily="34" charset="0"/>
              <a:buChar char="•"/>
            </a:pPr>
            <a:r>
              <a:rPr lang="en-US" altLang="zh-CN" sz="1900" b="0" i="0" u="none" strike="noStrike" kern="1200" cap="none" spc="0" baseline="0">
                <a:solidFill>
                  <a:schemeClr val="tx2"/>
                </a:solidFill>
                <a:latin typeface="Constantia" pitchFamily="0" charset="0"/>
                <a:ea typeface="Calibri" pitchFamily="0" charset="0"/>
                <a:cs typeface="Calibri" pitchFamily="0" charset="0"/>
              </a:rPr>
              <a:t>Integrate a secure payment gateway for advance slot payments, reducing on-site queues.</a:t>
            </a:r>
            <a:endParaRPr lang="zh-CN" altLang="en-US" sz="3000" b="0" i="0" u="none" strike="noStrike" kern="1200" cap="none" spc="0" baseline="0">
              <a:solidFill>
                <a:schemeClr val="tx1"/>
              </a:solidFill>
              <a:latin typeface="Calibri" pitchFamily="0" charset="0"/>
              <a:ea typeface="宋体" pitchFamily="0" charset="0"/>
              <a:cs typeface="Lucida Sans"/>
            </a:endParaRPr>
          </a:p>
        </p:txBody>
      </p:sp>
      <p:sp>
        <p:nvSpPr>
          <p:cNvPr id="65"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Future Enhancements</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828879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457200" y="283746"/>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Reference </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67" name="文本框"/>
          <p:cNvSpPr>
            <a:spLocks noGrp="1"/>
          </p:cNvSpPr>
          <p:nvPr>
            <p:ph type="body" idx="1"/>
          </p:nvPr>
        </p:nvSpPr>
        <p:spPr>
          <a:xfrm rot="0">
            <a:off x="457200" y="1570382"/>
            <a:ext cx="8421329" cy="48743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ct val="20000"/>
              </a:spcBef>
              <a:spcAft>
                <a:spcPts val="0"/>
              </a:spcAft>
              <a:buNone/>
            </a:pPr>
            <a:endParaRPr lang="en-US" altLang="zh-CN" sz="23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1"/>
              </a:rPr>
              <a:t>https://www.w3schools.com/</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2"/>
              </a:rPr>
              <a:t>https://www.python.org/</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3"/>
              </a:rPr>
              <a:t>https://www.geeksforgeeks.org/vgg-16-cnn-model/</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4"/>
              </a:rPr>
              <a:t>https://medium.com/</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5"/>
              </a:rPr>
              <a:t>https://codepen.io</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6"/>
              </a:rPr>
              <a:t>https://codewithrandom.com</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7"/>
              </a:rPr>
              <a:t>https://developer.mozilla.org/en-US</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Wingdings,Sans-Serif" pitchFamily="34" charset="0"/>
              <a:buChar char="Ø"/>
            </a:pPr>
            <a:r>
              <a:rPr lang="en-US" altLang="zh-CN" sz="2800" b="0" i="0" u="sng" strike="noStrike" kern="1200" cap="none" spc="0" baseline="0">
                <a:solidFill>
                  <a:srgbClr val="002060"/>
                </a:solidFill>
                <a:latin typeface="Calibri" pitchFamily="0" charset="0"/>
                <a:ea typeface="Calibri" pitchFamily="0" charset="0"/>
                <a:cs typeface="Calibri" pitchFamily="0" charset="0"/>
                <a:hlinkClick r:id="rId8"/>
              </a:rPr>
              <a:t>https://overapi.com/css</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0" indent="0" algn="just">
              <a:lnSpc>
                <a:spcPct val="100000"/>
              </a:lnSpc>
              <a:spcBef>
                <a:spcPct val="20000"/>
              </a:spcBef>
              <a:spcAft>
                <a:spcPts val="0"/>
              </a:spcAft>
              <a:buNone/>
            </a:pPr>
            <a:endParaRPr lang="zh-CN" altLang="en-US" sz="23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8613445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Calibri" pitchFamily="0" charset="0"/>
                <a:ea typeface="宋体" pitchFamily="0" charset="0"/>
                <a:cs typeface="Calibri" pitchFamily="0" charset="0"/>
              </a:rPr>
              <a:t>Contents</a:t>
            </a:r>
            <a:endParaRPr lang="zh-CN" altLang="en-US" sz="4400" b="0" i="0" u="none" strike="noStrike" kern="1200" cap="none" spc="0" baseline="0">
              <a:solidFill>
                <a:srgbClr val="FFFFFF"/>
              </a:solidFill>
              <a:latin typeface="Calibri" pitchFamily="0" charset="0"/>
              <a:ea typeface="宋体" pitchFamily="0" charset="0"/>
              <a:cs typeface="Calibri" pitchFamily="0" charset="0"/>
            </a:endParaRPr>
          </a:p>
        </p:txBody>
      </p:sp>
      <p:sp>
        <p:nvSpPr>
          <p:cNvPr id="27" name="文本框"/>
          <p:cNvSpPr>
            <a:spLocks noGrp="1"/>
          </p:cNvSpPr>
          <p:nvPr>
            <p:ph type="body" idx="1"/>
          </p:nvPr>
        </p:nvSpPr>
        <p:spPr>
          <a:xfrm rot="0">
            <a:off x="457200" y="1600200"/>
            <a:ext cx="8229600" cy="498316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Abstract</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Introduction</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Motivation </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Problem Statement</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Objectives of the Project</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Literature Survey</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Algorithm</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Conclusion</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Times New Roman" pitchFamily="18" charset="0"/>
              </a:rPr>
              <a:t>Future enhancements</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Times New Roman" pitchFamily="18" charset="0"/>
              </a:rPr>
              <a:t>references</a:t>
            </a:r>
            <a:endParaRPr lang="en-US" altLang="zh-CN" sz="2400" b="0" i="0" u="none" strike="noStrike" kern="1200" cap="none" spc="0" baseline="0">
              <a:solidFill>
                <a:schemeClr val="tx1"/>
              </a:solidFill>
              <a:latin typeface="Calibri" pitchFamily="0" charset="0"/>
              <a:ea typeface="Calibri" pitchFamily="0" charset="0"/>
              <a:cs typeface="Times New Roman" pitchFamily="18" charset="0"/>
            </a:endParaRPr>
          </a:p>
          <a:p>
            <a:pPr marL="0" indent="0" algn="l">
              <a:lnSpc>
                <a:spcPct val="100000"/>
              </a:lnSpc>
              <a:spcBef>
                <a:spcPct val="20000"/>
              </a:spcBef>
              <a:spcAft>
                <a:spcPts val="0"/>
              </a:spcAft>
              <a:buNone/>
            </a:pPr>
            <a:endParaRPr lang="zh-CN" altLang="en-US" sz="2400" b="0" i="0" u="none" strike="noStrike" kern="1200" cap="none" spc="0" baseline="0">
              <a:solidFill>
                <a:schemeClr val="tx1"/>
              </a:solidFill>
              <a:latin typeface="Calibri" pitchFamily="0" charset="0"/>
              <a:ea typeface="Calibri" pitchFamily="0" charset="0"/>
              <a:cs typeface="Times New Roman" pitchFamily="18" charset="0"/>
            </a:endParaRPr>
          </a:p>
        </p:txBody>
      </p:sp>
    </p:spTree>
    <p:extLst>
      <p:ext uri="{BB962C8B-B14F-4D97-AF65-F5344CB8AC3E}">
        <p14:creationId xmlns:p14="http://schemas.microsoft.com/office/powerpoint/2010/main" val="15444984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Calibri" pitchFamily="0" charset="0"/>
                <a:ea typeface="宋体" pitchFamily="0" charset="0"/>
                <a:cs typeface="Calibri" pitchFamily="0" charset="0"/>
              </a:rPr>
              <a:t>Abstract</a:t>
            </a:r>
            <a:endParaRPr lang="zh-CN" altLang="en-US" sz="4400" b="0" i="0" u="none" strike="noStrike" kern="1200" cap="none" spc="0" baseline="0">
              <a:solidFill>
                <a:srgbClr val="FFFFFF"/>
              </a:solidFill>
              <a:latin typeface="Calibri" pitchFamily="0" charset="0"/>
              <a:ea typeface="宋体" pitchFamily="0" charset="0"/>
              <a:cs typeface="Calibri" pitchFamily="0" charset="0"/>
            </a:endParaRPr>
          </a:p>
        </p:txBody>
      </p:sp>
      <p:sp>
        <p:nvSpPr>
          <p:cNvPr id="29" name="文本框"/>
          <p:cNvSpPr>
            <a:spLocks noGrp="1"/>
          </p:cNvSpPr>
          <p:nvPr>
            <p:ph type="body" idx="1"/>
          </p:nvPr>
        </p:nvSpPr>
        <p:spPr>
          <a:xfrm rot="0">
            <a:off x="457200" y="1600200"/>
            <a:ext cx="8229600" cy="50603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endParaRPr lang="en-US" altLang="zh-CN" sz="1800" b="0" i="0" u="none" strike="noStrike" kern="1200" cap="none" spc="0" baseline="0">
              <a:solidFill>
                <a:schemeClr val="tx1"/>
              </a:solidFill>
              <a:latin typeface="Times New Roman" pitchFamily="18" charset="0"/>
              <a:ea typeface="Calibri" pitchFamily="0" charset="0"/>
              <a:cs typeface="Times New Roman" pitchFamily="18" charset="0"/>
            </a:endParaRPr>
          </a:p>
          <a:p>
            <a:pPr marL="0" indent="0" algn="l">
              <a:lnSpc>
                <a:spcPct val="100000"/>
              </a:lnSpc>
              <a:spcBef>
                <a:spcPct val="20000"/>
              </a:spcBef>
              <a:spcAft>
                <a:spcPts val="0"/>
              </a:spcAft>
              <a:buNone/>
            </a:pPr>
            <a:endParaRPr lang="en-US" altLang="zh-CN" sz="1800" b="0" i="0" u="none" strike="noStrike" kern="1200" cap="none" spc="0" baseline="0">
              <a:solidFill>
                <a:schemeClr val="tx1"/>
              </a:solidFill>
              <a:latin typeface="Calibri" pitchFamily="0" charset="0"/>
              <a:ea typeface="Calibri" pitchFamily="0" charset="0"/>
              <a:cs typeface="Times New Roman" pitchFamily="18" charset="0"/>
            </a:endParaRPr>
          </a:p>
          <a:p>
            <a:pPr marL="0" indent="0" algn="l">
              <a:lnSpc>
                <a:spcPct val="100000"/>
              </a:lnSpc>
              <a:spcBef>
                <a:spcPct val="2000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30" name="矩形"/>
          <p:cNvSpPr>
            <a:spLocks/>
          </p:cNvSpPr>
          <p:nvPr/>
        </p:nvSpPr>
        <p:spPr>
          <a:xfrm rot="0">
            <a:off x="457200" y="2042307"/>
            <a:ext cx="822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Times New Roman" pitchFamily="18" charset="0"/>
              </a:rPr>
              <a:t>The growing adoption of electric vehicles(EVs) demands efficient charging infrastructure management to reduce congestion and enhance user convenience. This paper introduces an Electric Vehicle Charging Slot Booking Application designed to streamline real-time reservation of charging station centric interface. The system employs smart scheduling algorithms to prevent slot overlaps, integrated with cross-platform accessibility, and real-time availability updates.</a:t>
            </a:r>
            <a:endParaRPr lang="zh-CN" altLang="en-US" sz="2400" b="0" i="0" u="none" strike="noStrike" kern="1200" cap="none" spc="0" baseline="0">
              <a:solidFill>
                <a:schemeClr val="tx1"/>
              </a:solidFill>
              <a:latin typeface="Calibri" pitchFamily="0" charset="0"/>
              <a:ea typeface="Calibri" pitchFamily="0" charset="0"/>
              <a:cs typeface="Times New Roman" pitchFamily="18" charset="0"/>
            </a:endParaRPr>
          </a:p>
        </p:txBody>
      </p:sp>
    </p:spTree>
    <p:extLst>
      <p:ext uri="{BB962C8B-B14F-4D97-AF65-F5344CB8AC3E}">
        <p14:creationId xmlns:p14="http://schemas.microsoft.com/office/powerpoint/2010/main" val="11891041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457200" y="274638"/>
            <a:ext cx="8229600" cy="860988"/>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Introduction</a:t>
            </a:r>
            <a:endParaRPr lang="zh-CN" altLang="en-US" sz="3900" b="0" i="0" u="none" strike="noStrike" kern="1200" cap="none" spc="0" baseline="0">
              <a:solidFill>
                <a:srgbClr val="FF0000"/>
              </a:solidFill>
              <a:latin typeface="Times New Roman" pitchFamily="18" charset="0"/>
              <a:ea typeface="宋体" pitchFamily="0" charset="0"/>
              <a:cs typeface="Times New Roman" pitchFamily="18" charset="0"/>
            </a:endParaRPr>
          </a:p>
        </p:txBody>
      </p:sp>
      <p:sp>
        <p:nvSpPr>
          <p:cNvPr id="32" name="文本框"/>
          <p:cNvSpPr>
            <a:spLocks noGrp="1"/>
          </p:cNvSpPr>
          <p:nvPr>
            <p:ph type="body" idx="1"/>
          </p:nvPr>
        </p:nvSpPr>
        <p:spPr>
          <a:xfrm rot="0">
            <a:off x="530268" y="1318364"/>
            <a:ext cx="8375736"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ct val="2000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Calibri" pitchFamily="0" charset="0"/>
              </a:rPr>
              <a:t>With</a:t>
            </a:r>
            <a:r>
              <a:rPr lang="en-US" altLang="zh-CN" sz="2300" b="0" i="0" u="none" strike="noStrike" kern="1200" cap="none" spc="0" baseline="0">
                <a:solidFill>
                  <a:schemeClr val="tx1"/>
                </a:solidFill>
                <a:latin typeface="Calibri" pitchFamily="0" charset="0"/>
                <a:ea typeface="Calibri" pitchFamily="0" charset="0"/>
                <a:cs typeface="Calibri" pitchFamily="0" charset="0"/>
              </a:rPr>
              <a:t> the growing adoption of electric vehicles (EVs), the demand for an efficient and well-managed charging infrastructure is increasing. However, one of the major challenges faced by EV users is the unavailability of charging slots, leading to long wait times and inefficient resource utilization. To address this issue, our project, </a:t>
            </a:r>
            <a:r>
              <a:rPr lang="en-US" altLang="zh-CN" sz="2300" b="1" i="0" u="none" strike="noStrike" kern="1200" cap="none" spc="0" baseline="0">
                <a:solidFill>
                  <a:schemeClr val="tx1"/>
                </a:solidFill>
                <a:latin typeface="Calibri" pitchFamily="0" charset="0"/>
                <a:ea typeface="Calibri" pitchFamily="0" charset="0"/>
                <a:cs typeface="Calibri" pitchFamily="0" charset="0"/>
              </a:rPr>
              <a:t>"EV Charging Station Slot Booking Application,"</a:t>
            </a:r>
            <a:r>
              <a:rPr lang="en-US" altLang="zh-CN" sz="2300" b="0" i="0" u="none" strike="noStrike" kern="1200" cap="none" spc="0" baseline="0">
                <a:solidFill>
                  <a:schemeClr val="tx1"/>
                </a:solidFill>
                <a:latin typeface="Calibri" pitchFamily="0" charset="0"/>
                <a:ea typeface="Calibri" pitchFamily="0" charset="0"/>
                <a:cs typeface="Calibri" pitchFamily="0" charset="0"/>
              </a:rPr>
              <a:t> provides a smart and user-friendly solution for reserving charging slots in advance. This application enables EV users to check real-time slot availability, book their preferred time slots, and make digital payments seamlessly.</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5921741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Motivation</a:t>
            </a:r>
            <a:endParaRPr lang="zh-CN" altLang="en-US" sz="3900" b="0" i="0" u="none" strike="noStrike" kern="1200" cap="none" spc="0" baseline="0">
              <a:solidFill>
                <a:srgbClr val="FF0000"/>
              </a:solidFill>
              <a:latin typeface="Times New Roman" pitchFamily="18" charset="0"/>
              <a:ea typeface="宋体" pitchFamily="0" charset="0"/>
              <a:cs typeface="Times New Roman" pitchFamily="18" charset="0"/>
            </a:endParaRPr>
          </a:p>
        </p:txBody>
      </p:sp>
      <p:sp>
        <p:nvSpPr>
          <p:cNvPr id="34"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宋体" pitchFamily="0" charset="0"/>
                <a:cs typeface="Lucida Sans"/>
              </a:rPr>
              <a:t>The</a:t>
            </a:r>
            <a:r>
              <a:rPr lang="en-US" altLang="zh-CN" sz="2300" b="0" i="0" u="none" strike="noStrike" kern="1200" cap="none" spc="0" baseline="0">
                <a:solidFill>
                  <a:schemeClr val="tx1"/>
                </a:solidFill>
                <a:latin typeface="Calibri" pitchFamily="0" charset="0"/>
                <a:ea typeface="Calibri" pitchFamily="0" charset="0"/>
                <a:cs typeface="Calibri" pitchFamily="0" charset="0"/>
              </a:rPr>
              <a:t> rising adoption of electric vehicles (EVs) increases the demand for efficient charging solutions.</a:t>
            </a:r>
            <a:endParaRPr lang="en-US" altLang="zh-CN" sz="23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Limited charging infrastructure leads to long wait times and inefficiencies.</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A lack of proper slot management results in congestion at charging stations.</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300" b="0" i="0" u="none" strike="noStrike" kern="1200" cap="none" spc="0" baseline="0">
                <a:solidFill>
                  <a:schemeClr val="tx1"/>
                </a:solidFill>
                <a:latin typeface="Calibri" pitchFamily="0" charset="0"/>
                <a:ea typeface="Calibri" pitchFamily="0" charset="0"/>
                <a:cs typeface="Calibri" pitchFamily="0" charset="0"/>
              </a:rPr>
              <a:t>Encouraging sustainable transportation by making EV charging hassle-free</a:t>
            </a:r>
            <a:endParaRPr lang="en-US" altLang="zh-CN" sz="3100" b="0" i="0" u="none" strike="noStrike" kern="1200" cap="none" spc="0" baseline="0">
              <a:solidFill>
                <a:schemeClr val="tx1"/>
              </a:solidFill>
              <a:latin typeface="Calibri" pitchFamily="0" charset="0"/>
              <a:ea typeface="宋体" pitchFamily="0" charset="0"/>
              <a:cs typeface="Lucida Sans"/>
            </a:endParaRPr>
          </a:p>
          <a:p>
            <a:pPr marL="0" indent="0" algn="just">
              <a:lnSpc>
                <a:spcPct val="100000"/>
              </a:lnSpc>
              <a:spcBef>
                <a:spcPct val="20000"/>
              </a:spcBef>
              <a:spcAft>
                <a:spcPts val="0"/>
              </a:spcAft>
              <a:buNone/>
            </a:pPr>
            <a:endParaRPr lang="zh-CN" altLang="en-US" sz="23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5698197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Problem Statement</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36" name="文本框"/>
          <p:cNvSpPr>
            <a:spLocks noGrp="1"/>
          </p:cNvSpPr>
          <p:nvPr>
            <p:ph type="body" idx="1"/>
          </p:nvPr>
        </p:nvSpPr>
        <p:spPr>
          <a:xfrm rot="0">
            <a:off x="457200" y="2030507"/>
            <a:ext cx="8458200" cy="205739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ct val="20000"/>
              </a:spcBef>
              <a:spcAft>
                <a:spcPts val="0"/>
              </a:spcAft>
              <a:buNone/>
            </a:pPr>
            <a:r>
              <a:rPr lang="en-US" altLang="zh-CN" sz="2400" b="0" i="0" u="none" strike="noStrike" kern="1200" cap="none" spc="0" baseline="0">
                <a:solidFill>
                  <a:srgbClr val="2E2E2E"/>
                </a:solidFill>
                <a:latin typeface="Times New Roman" pitchFamily="18" charset="0"/>
                <a:ea typeface="宋体" pitchFamily="0" charset="0"/>
                <a:cs typeface="Times New Roman" pitchFamily="18" charset="0"/>
              </a:rPr>
              <a:t>	</a:t>
            </a:r>
            <a:endParaRPr lang="zh-CN" altLang="en-US" sz="2400" b="0" i="0" u="none" strike="noStrike" kern="1200" cap="none" spc="0" baseline="0">
              <a:solidFill>
                <a:srgbClr val="2E2E2E"/>
              </a:solidFill>
              <a:latin typeface="Times New Roman" pitchFamily="18" charset="0"/>
              <a:ea typeface="宋体" pitchFamily="0" charset="0"/>
              <a:cs typeface="Times New Roman" pitchFamily="18" charset="0"/>
            </a:endParaRPr>
          </a:p>
        </p:txBody>
      </p:sp>
      <p:sp>
        <p:nvSpPr>
          <p:cNvPr id="37" name="矩形"/>
          <p:cNvSpPr>
            <a:spLocks/>
          </p:cNvSpPr>
          <p:nvPr/>
        </p:nvSpPr>
        <p:spPr>
          <a:xfrm rot="0">
            <a:off x="457199" y="2136339"/>
            <a:ext cx="8309113"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Calibri" pitchFamily="0" charset="0"/>
              </a:rPr>
              <a:t>EV users face difficulties in finding available charging slots, leading to inconvenience.</a:t>
            </a:r>
            <a:endParaRPr lang="en-US" altLang="zh-CN" sz="23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23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Calibri" pitchFamily="0" charset="0"/>
              </a:rPr>
              <a:t>Unorganized booking systems result in long queues and wastage of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23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Calibri" pitchFamily="0" charset="0"/>
              </a:rPr>
              <a:t>Lack of real-time updates on slot availability at charging stations.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Calibri" pitchFamily="0" charset="0"/>
              </a:rPr>
              <a:t>The absence of a centralized platform for booking and managing charging slots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zh-CN" altLang="en-US" sz="23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8337993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457200" y="274638"/>
            <a:ext cx="8229600" cy="1143000"/>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Objectives of the Project</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39"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lvl="1" marL="457200" indent="0" algn="just">
              <a:lnSpc>
                <a:spcPct val="100000"/>
              </a:lnSpc>
              <a:spcBef>
                <a:spcPct val="2000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just">
              <a:lnSpc>
                <a:spcPct val="100000"/>
              </a:lnSpc>
              <a:spcBef>
                <a:spcPct val="20000"/>
              </a:spcBef>
              <a:spcAft>
                <a:spcPts val="0"/>
              </a:spcAft>
              <a:buFont typeface="Arial" pitchFamily="34" charset="0"/>
              <a:buChar char="•"/>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0" name="矩形"/>
          <p:cNvSpPr>
            <a:spLocks/>
          </p:cNvSpPr>
          <p:nvPr/>
        </p:nvSpPr>
        <p:spPr>
          <a:xfrm rot="0">
            <a:off x="571500" y="1967061"/>
            <a:ext cx="8115300"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Calibri" pitchFamily="0" charset="0"/>
                <a:cs typeface="Calibri" pitchFamily="0" charset="0"/>
              </a:rPr>
              <a:t>Develop a user-friendly application for booking EV charging slots in advance.</a:t>
            </a:r>
            <a:endParaRPr lang="en-US" altLang="zh-CN" sz="23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None/>
            </a:pPr>
            <a:endParaRPr lang="en-US" altLang="zh-CN" sz="23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Calibri" pitchFamily="0" charset="0"/>
                <a:cs typeface="Calibri" pitchFamily="0" charset="0"/>
              </a:rPr>
              <a:t>Provide real-time information about slot availability at charging stations.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23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Calibri" pitchFamily="0" charset="0"/>
                <a:cs typeface="Calibri" pitchFamily="0" charset="0"/>
              </a:rPr>
              <a:t>Enable seamless digital payments and reservation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Calibri" pitchFamily="0" charset="0"/>
                <a:cs typeface="Calibri" pitchFamily="0" charset="0"/>
              </a:rPr>
              <a:t>Optimize station usage to reduce waiting times and improve efficiency.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23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None/>
            </a:pPr>
            <a:r>
              <a:rPr lang="en-US" altLang="zh-CN" sz="2300" b="0" i="0" u="none" strike="noStrike" kern="1200" cap="none" spc="0" baseline="0">
                <a:solidFill>
                  <a:schemeClr val="tx1"/>
                </a:solidFill>
                <a:latin typeface="Calibri" pitchFamily="0" charset="0"/>
                <a:ea typeface="Calibri" pitchFamily="0" charset="0"/>
                <a:cs typeface="Calibri" pitchFamily="0" charset="0"/>
              </a:rPr>
              <a:t>Promote green energy adoption by simplifying EV charging access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zh-CN" altLang="en-US" sz="23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87807254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457200" y="0"/>
            <a:ext cx="8229600" cy="943897"/>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Literature Survey</a:t>
            </a:r>
            <a:endParaRPr lang="zh-CN" altLang="en-US" sz="4400" b="0" i="0" u="none" strike="noStrike" kern="1200" cap="none" spc="0" baseline="0">
              <a:solidFill>
                <a:srgbClr val="FFFFFF"/>
              </a:solidFill>
              <a:latin typeface="Calibri" pitchFamily="0" charset="0"/>
              <a:ea typeface="宋体" pitchFamily="0" charset="0"/>
              <a:cs typeface="Calibri" pitchFamily="0" charset="0"/>
            </a:endParaRPr>
          </a:p>
        </p:txBody>
      </p:sp>
      <p:sp>
        <p:nvSpPr>
          <p:cNvPr id="42" name="矩形"/>
          <p:cNvSpPr>
            <a:spLocks/>
          </p:cNvSpPr>
          <p:nvPr/>
        </p:nvSpPr>
        <p:spPr>
          <a:xfrm rot="0">
            <a:off x="3078642" y="3244334"/>
            <a:ext cx="184730" cy="369332"/>
          </a:xfrm>
          <a:prstGeom prst="rect"/>
          <a:noFill/>
          <a:ln w="12700" cmpd="sng" cap="flat">
            <a:noFill/>
            <a:prstDash val="solid"/>
            <a:miter/>
          </a:ln>
        </p:spPr>
      </p:sp>
      <p:sp>
        <p:nvSpPr>
          <p:cNvPr id="43" name="矩形"/>
          <p:cNvSpPr>
            <a:spLocks/>
          </p:cNvSpPr>
          <p:nvPr/>
        </p:nvSpPr>
        <p:spPr>
          <a:xfrm rot="0">
            <a:off x="2286000" y="3105835"/>
            <a:ext cx="4572000" cy="369332"/>
          </a:xfrm>
          <a:prstGeom prst="rect"/>
          <a:noFill/>
          <a:ln w="12700" cmpd="sng" cap="flat">
            <a:noFill/>
            <a:prstDash val="solid"/>
            <a:miter/>
          </a:ln>
        </p:spPr>
      </p:sp>
      <p:sp>
        <p:nvSpPr>
          <p:cNvPr id="44" name="矩形"/>
          <p:cNvSpPr>
            <a:spLocks/>
          </p:cNvSpPr>
          <p:nvPr/>
        </p:nvSpPr>
        <p:spPr>
          <a:xfrm rot="0">
            <a:off x="2286000" y="2690336"/>
            <a:ext cx="4572000" cy="369332"/>
          </a:xfrm>
          <a:prstGeom prst="rect"/>
          <a:noFill/>
          <a:ln w="12700" cmpd="sng" cap="flat">
            <a:noFill/>
            <a:prstDash val="solid"/>
            <a:miter/>
          </a:ln>
        </p:spPr>
      </p:sp>
      <p:sp>
        <p:nvSpPr>
          <p:cNvPr id="45" name="矩形"/>
          <p:cNvSpPr>
            <a:spLocks/>
          </p:cNvSpPr>
          <p:nvPr/>
        </p:nvSpPr>
        <p:spPr>
          <a:xfrm rot="0">
            <a:off x="576468" y="1397675"/>
            <a:ext cx="8110330" cy="323165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宋体" pitchFamily="0" charset="0"/>
                <a:cs typeface="Calibri" pitchFamily="0" charset="0"/>
              </a:rPr>
              <a:t>Existing</a:t>
            </a:r>
            <a:r>
              <a:rPr lang="en-US" altLang="zh-CN" sz="2000" b="0" i="0" u="none" strike="noStrike" kern="1200" cap="none" spc="0" baseline="0">
                <a:solidFill>
                  <a:schemeClr val="tx1"/>
                </a:solidFill>
                <a:latin typeface="Calibri" pitchFamily="0" charset="0"/>
                <a:ea typeface="Calibri" pitchFamily="0" charset="0"/>
                <a:cs typeface="Calibri" pitchFamily="0" charset="0"/>
              </a:rPr>
              <a:t> EV charging management solutions and their limitations.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Studies on the impact of digital booking platforms on reducing congestion.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Comparative </a:t>
            </a:r>
            <a:r>
              <a:rPr lang="en-US" altLang="zh-CN" sz="2400" b="0" i="0" u="none" strike="noStrike" kern="1200" cap="none" spc="0" baseline="0">
                <a:solidFill>
                  <a:schemeClr val="tx1"/>
                </a:solidFill>
                <a:latin typeface="Calibri" pitchFamily="0" charset="0"/>
                <a:ea typeface="Calibri" pitchFamily="0" charset="0"/>
                <a:cs typeface="Calibri" pitchFamily="0" charset="0"/>
              </a:rPr>
              <a:t>analysis</a:t>
            </a:r>
            <a:r>
              <a:rPr lang="en-US" altLang="zh-CN" sz="2000" b="0" i="0" u="none" strike="noStrike" kern="1200" cap="none" spc="0" baseline="0">
                <a:solidFill>
                  <a:schemeClr val="tx1"/>
                </a:solidFill>
                <a:latin typeface="Calibri" pitchFamily="0" charset="0"/>
                <a:ea typeface="Calibri" pitchFamily="0" charset="0"/>
                <a:cs typeface="Calibri" pitchFamily="0" charset="0"/>
              </a:rPr>
              <a:t> of smart grid-based vs. traditional charging networks.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Calibri" pitchFamily="0" charset="0"/>
              <a:ea typeface="Calibri" pitchFamily="0" charset="0"/>
              <a:cs typeface="Calibri" pitchFamily="0" charset="0"/>
            </a:endParaRPr>
          </a:p>
          <a:p>
            <a:pPr marL="0" indent="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Case studies of cities or countries implementing smart EV charging solutions.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endParaRPr lang="zh-CN" altLang="en-US" sz="20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35010079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457200" y="0"/>
            <a:ext cx="8229600" cy="943897"/>
          </a:xfrm>
          <a:prstGeom prst="rect"/>
          <a:solidFill>
            <a:schemeClr val="accent1"/>
          </a:solidFill>
          <a:ln w="38100" cmpd="sng" cap="flat">
            <a:solidFill>
              <a:srgbClr val="FFFFFF"/>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FFFFFF"/>
                </a:solidFill>
                <a:latin typeface="Times New Roman" pitchFamily="18" charset="0"/>
                <a:ea typeface="宋体" pitchFamily="0" charset="0"/>
                <a:cs typeface="Times New Roman" pitchFamily="18" charset="0"/>
              </a:rPr>
              <a:t>Algorithm </a:t>
            </a:r>
            <a:endParaRPr lang="zh-CN" altLang="en-US" sz="44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47" name="矩形"/>
          <p:cNvSpPr>
            <a:spLocks/>
          </p:cNvSpPr>
          <p:nvPr/>
        </p:nvSpPr>
        <p:spPr>
          <a:xfrm rot="0">
            <a:off x="3078642" y="3244334"/>
            <a:ext cx="184730" cy="369332"/>
          </a:xfrm>
          <a:prstGeom prst="rect"/>
          <a:noFill/>
          <a:ln w="12700" cmpd="sng" cap="flat">
            <a:noFill/>
            <a:prstDash val="solid"/>
            <a:miter/>
          </a:ln>
        </p:spPr>
      </p:sp>
      <p:sp>
        <p:nvSpPr>
          <p:cNvPr id="48" name="矩形"/>
          <p:cNvSpPr>
            <a:spLocks/>
          </p:cNvSpPr>
          <p:nvPr/>
        </p:nvSpPr>
        <p:spPr>
          <a:xfrm rot="0">
            <a:off x="2286000" y="3105835"/>
            <a:ext cx="4572000" cy="369332"/>
          </a:xfrm>
          <a:prstGeom prst="rect"/>
          <a:noFill/>
          <a:ln w="12700" cmpd="sng" cap="flat">
            <a:noFill/>
            <a:prstDash val="solid"/>
            <a:miter/>
          </a:ln>
        </p:spPr>
      </p:sp>
      <p:sp>
        <p:nvSpPr>
          <p:cNvPr id="49" name="矩形"/>
          <p:cNvSpPr>
            <a:spLocks/>
          </p:cNvSpPr>
          <p:nvPr/>
        </p:nvSpPr>
        <p:spPr>
          <a:xfrm rot="0">
            <a:off x="2286000" y="2690336"/>
            <a:ext cx="4572000" cy="369332"/>
          </a:xfrm>
          <a:prstGeom prst="rect"/>
          <a:noFill/>
          <a:ln w="12700" cmpd="sng" cap="flat">
            <a:noFill/>
            <a:prstDash val="solid"/>
            <a:miter/>
          </a:ln>
        </p:spPr>
      </p:sp>
      <p:sp>
        <p:nvSpPr>
          <p:cNvPr id="50" name="矩形"/>
          <p:cNvSpPr>
            <a:spLocks/>
          </p:cNvSpPr>
          <p:nvPr/>
        </p:nvSpPr>
        <p:spPr>
          <a:xfrm rot="0">
            <a:off x="576468" y="1397675"/>
            <a:ext cx="8110330" cy="70788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Admin :</a:t>
            </a:r>
            <a:endParaRPr lang="en-US" altLang="zh-CN" sz="2000" b="0" i="0" u="none" strike="noStrike" kern="1200" cap="none" spc="0" baseline="0">
              <a:solidFill>
                <a:schemeClr val="tx1"/>
              </a:solidFill>
              <a:latin typeface="Calibri" pitchFamily="0" charset="0"/>
              <a:ea typeface="Calibri" pitchFamily="0" charset="0"/>
              <a:cs typeface="Calibri" pitchFamily="0" charset="0"/>
            </a:endParaRPr>
          </a:p>
          <a:p>
            <a:pPr marL="285750" indent="-285750" algn="just">
              <a:lnSpc>
                <a:spcPct val="100000"/>
              </a:lnSpc>
              <a:spcBef>
                <a:spcPts val="0"/>
              </a:spcBef>
              <a:spcAft>
                <a:spcPts val="0"/>
              </a:spcAft>
              <a:buFont typeface="Arial" pitchFamily="34" charset="0"/>
              <a:buChar char="•"/>
            </a:pPr>
            <a:endParaRPr lang="zh-CN" altLang="en-US" sz="2000" b="0" i="0" u="none" strike="noStrike" kern="1200" cap="none" spc="0" baseline="0">
              <a:solidFill>
                <a:schemeClr val="tx1"/>
              </a:solidFill>
              <a:latin typeface="Calibri" pitchFamily="0" charset="0"/>
              <a:ea typeface="Calibri" pitchFamily="0" charset="0"/>
              <a:cs typeface="Calibri" pitchFamily="0" charset="0"/>
            </a:endParaRPr>
          </a:p>
        </p:txBody>
      </p:sp>
      <p:pic>
        <p:nvPicPr>
          <p:cNvPr id="51" name="图片" descr="activity admin.jpg"/>
          <p:cNvPicPr>
            <a:picLocks noChangeAspect="1"/>
          </p:cNvPicPr>
          <p:nvPr/>
        </p:nvPicPr>
        <p:blipFill>
          <a:blip r:embed="rId1" cstate="print"/>
          <a:stretch>
            <a:fillRect/>
          </a:stretch>
        </p:blipFill>
        <p:spPr>
          <a:xfrm rot="0">
            <a:off x="1656372" y="1280069"/>
            <a:ext cx="6353175" cy="5362576"/>
          </a:xfrm>
          <a:prstGeom prst="rect"/>
          <a:noFill/>
          <a:ln w="12700" cmpd="sng" cap="flat">
            <a:noFill/>
            <a:prstDash val="solid"/>
            <a:miter/>
          </a:ln>
        </p:spPr>
      </p:pic>
    </p:spTree>
    <p:extLst>
      <p:ext uri="{BB962C8B-B14F-4D97-AF65-F5344CB8AC3E}">
        <p14:creationId xmlns:p14="http://schemas.microsoft.com/office/powerpoint/2010/main" val="55689746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Zeal college of engineering pune</dc:title>
  <dc:creator>Sayli Haldavanekar</dc:creator>
  <cp:lastModifiedBy>root</cp:lastModifiedBy>
  <cp:revision>230</cp:revision>
  <dcterms:modified xsi:type="dcterms:W3CDTF">2025-04-17T05:54:16Z</dcterms:modified>
</cp:coreProperties>
</file>