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c2709cba0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c2709cba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5d9ea3e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5d9ea3e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c2709cba0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c2709cba0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c2709cba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c2709cba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c2709cba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c2709cba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As a result of transition matrices, we got the landing probabilities on properties.</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The P</a:t>
            </a:r>
            <a:r>
              <a:rPr lang="en" sz="1300">
                <a:solidFill>
                  <a:schemeClr val="dk2"/>
                </a:solidFill>
                <a:latin typeface="Calibri"/>
                <a:ea typeface="Calibri"/>
                <a:cs typeface="Calibri"/>
                <a:sym typeface="Calibri"/>
              </a:rPr>
              <a:t>lot of these probabilities for players who intends to spend as little time in jail as possible shows that jail is still the space they occupy most frequently, this is likely due to the fact that there are 4 ways to wind up in jail in monopoly with the first being speeding, followed by drawing a chance card the directs one to jail, a community chest card which does the same, and landing on the 30th space on the board.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As a result the most frequented properties are those belonging to the red and orange suites, lead by Indiana and New York avenue's respectively. Properties in the yellow and pink suite also receiving a marginal benefit for being located between the Jail and "Go to Jail" spaces.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c2709cba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c2709cba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As a result of transition matrices, we got the landing probabilities on properties.</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The Plot of these probabilities for players who intends to spend as little time in jail as possible shows that jail is still the space they occupy most frequently, this is likely due to the fact that there are 4 ways to wind up in jail in monopoly with the first being speeding, followed by drawing a chance card the directs one to jail, a community chest card which does the same, and landing on the 30th space on the board which is “Go to jail”.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As a result the most frequented properties are those belonging to the red and orange suites, lead by Illinois and New York avenue's respectively. Properties in the yellow and pink suite also receiving a marginal benefit for being located between the Jail and "Go to Jail" spaces.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c2709cba0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c2709cba0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We All Pay the Price of High Incarceration Rate</a:t>
            </a:r>
            <a:endParaRPr>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This is the long term probabilities of landing on property. As we see, we all pay the price of high incarceration rate.</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A</a:t>
            </a:r>
            <a:r>
              <a:rPr lang="en" sz="1300">
                <a:solidFill>
                  <a:schemeClr val="dk2"/>
                </a:solidFill>
                <a:latin typeface="Calibri"/>
                <a:ea typeface="Calibri"/>
                <a:cs typeface="Calibri"/>
                <a:sym typeface="Calibri"/>
              </a:rPr>
              <a:t>s players elect to maximize their time in jail, the probabilities of any given turn ending with a player in jail increases, with the probability of said outcome increasing from 4% to 9%. What is surprising is that this change in strategy appears to have affected all other properties relatively equally, with the ordering of spaces by landing probability changing marginally.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c2709cba0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c2709cba0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c2709cba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c2709cba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With the probabilities of landing on each space, We can now calculate the expected income of every property for every level of improvement and expected number of opponent rolls to recoup one's investment for both strategies. As specified in Monopoly’s rule book, the difference between the most and least improved property in a suite cannot exceed one house. Meaning the marginal cost of building a second house on a property is not only the cost of building said house but the cost of building a house on every other property in the suite. And the income the owner of said property can expect is at least equal to the expected rent of the property at said state of improvement and the sum of the expected rents of the other properties in the suite with one fewer house erected, since the owner of the improved property also maintains the other properties in the suite with at most one fewer house. The number of opposition rolls needed before the owner of a property in a given state of improvement recoup their investment is the quotient of the total cost of improving a property to that state and the expected income of that property in that state. </a:t>
            </a:r>
            <a:endParaRPr sz="1300">
              <a:solidFill>
                <a:schemeClr val="dk2"/>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c2709cba0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c2709cba0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term</a:t>
            </a:r>
            <a:endParaRPr/>
          </a:p>
          <a:p>
            <a:pPr indent="0" lvl="0" marL="0" rtl="0" algn="l">
              <a:spcBef>
                <a:spcPts val="0"/>
              </a:spcBef>
              <a:spcAft>
                <a:spcPts val="0"/>
              </a:spcAft>
              <a:buNone/>
            </a:pPr>
            <a:r>
              <a:rPr lang="en"/>
              <a:t>We transformed the probabilities by using log base 10 to show where the each lines converges. </a:t>
            </a:r>
            <a:endParaRPr/>
          </a:p>
          <a:p>
            <a:pPr indent="0" lvl="0" marL="0" rtl="0" algn="l">
              <a:spcBef>
                <a:spcPts val="0"/>
              </a:spcBef>
              <a:spcAft>
                <a:spcPts val="0"/>
              </a:spcAft>
              <a:buNone/>
            </a:pPr>
            <a:r>
              <a:rPr lang="en" sz="3000">
                <a:latin typeface="Nunito"/>
                <a:ea typeface="Nunito"/>
                <a:cs typeface="Nunito"/>
                <a:sym typeface="Nunito"/>
              </a:rPr>
              <a:t>Unchecked Property Development is not Good for Anyone</a:t>
            </a:r>
            <a:endParaRPr sz="1300">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When plotting the log of the number of opposition rolls needed to break even against level of improvement we see that in the more a property can be improved the quicker a player can earn back their investment. This means that conventional properties upon which houses and hotels can be built offer much better returns that railroads and utilities. For these properties we see that while a player can expect to wait a long time before recouping the cost of purchasing an unimproved property, those number of opposing player rolls to break even drop very quickly for the first house built, so much so  that this data has to be represented on graphs with a logarithmic scale. Perhaps the most interesting information conveyed in these plots is that for certain suites of properties the number of rolls needed to recover the cost of improving a property to a given state reaches a minimum, usually at three houses, and players who further improve properties in these suites can expect to wait longer to break even.    </a:t>
            </a:r>
            <a:endParaRPr/>
          </a:p>
          <a:p>
            <a:pPr indent="0" lvl="0" marL="0" rtl="0" algn="l">
              <a:spcBef>
                <a:spcPts val="1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2709cba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2709cba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Monopoly is an interactive allegory designed to teach participants about the dangers monopolies pose to society and the perils of Laissez-faire economic policy. Since the game was developed the economic system it was commenting on has mutated into one which incentivizes the incarceration of millions of people to provide the prison industrial complex with an absurdly cheap or free workforce. As such we want to amend the game of monopoly such that jail can be owned like any other utility or railroad. That is to say it cannot be improved upon but rents will be assessed to every player who occupies jail for every turn they do so. The price of the jail space will be a function of the probability of landing in jail, the number of turns needed to recoup the jail owners investment such that it is competitive with that of other properties, and the rent the jail charges. Since Monopoly has been well studied for being played with six sided dice, we plan to develop the probabilities of visiting a given property and the rate of return of said property as a function of die size.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c2709cba0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c2709cba0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c2709cba0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c2709cba0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c2709cba0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c2709cba0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wanna make jail property on the board that players can own, and charge opposing players’ rents for their time there. We determine the rent based on how much it cost to imprison someone in america for oneday(the daily cost in prisoning someone in america). We assume the jail space </a:t>
            </a:r>
            <a:r>
              <a:rPr lang="en"/>
              <a:t>cannot</a:t>
            </a:r>
            <a:r>
              <a:rPr lang="en"/>
              <a:t> be improved upon. We used the mean, max, min of returns on investment for other unimproved properties along with the frequency of a turn landing in jail for those who cannot exit jail as quickly they want </a:t>
            </a:r>
            <a:r>
              <a:rPr lang="en"/>
              <a:t>to determine how much the space should cost</a:t>
            </a:r>
            <a:r>
              <a:rPr lang="en"/>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c2a851d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c2a851d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c2709cba0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c2709cba0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c2709cba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2709cba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latin typeface="Calibri"/>
                <a:ea typeface="Calibri"/>
                <a:cs typeface="Calibri"/>
                <a:sym typeface="Calibri"/>
              </a:rPr>
              <a:t>Using Bayesian methods, we accounted for the uncertainty associated the change in a player’s position on the board after a turn introduced by the dice as well as the chance and community chest cards and how the player chose to leave jail. While such a problem would lend itself to sampling very well by placing a uniform prior on the probability of visiting every square on the board and simulating a token rounding the board over hundreds of thousands of turns, we elected to derive the probabilities landing on every square as a function of the number of sides of each die and the number of doubles one would need to roll before going to jail. This approach would result in transition matrices of a Markov Chain which via QR decomposition would yield a distribution of the probabilities of landing on each space on the board  identical to the posterior distribution the aforementioned sampling estimate would estimate.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2709cba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2709cba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latin typeface="Calibri"/>
                <a:ea typeface="Calibri"/>
                <a:cs typeface="Calibri"/>
                <a:sym typeface="Calibri"/>
              </a:rPr>
              <a:t>This aspect of the game can be modeled as Markov Chain with the current state a player occupies is represented by the square they start their turn from, and the subsequent state is the square where they end their turn. Where the probabilities that populate this matrix is the sum  of the probabilities of rolling to the space a player will end their turn, the product of probability of rolling to a chance or community chest card and the chance of drawing a card that would direct a player to the space they will end their turn and in the case of jail, the probability of speeding.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2709cba0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c2709cba0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latin typeface="Calibri"/>
                <a:ea typeface="Calibri"/>
                <a:cs typeface="Calibri"/>
                <a:sym typeface="Calibri"/>
              </a:rPr>
              <a:t>Using distributions which modeled how far a player will advance based on the set of dice rolls comprising their turn, we calculated the likelihood of rolling to every property on the board as a function of the based solely on the space from which their turn began. The uncertainty of how a player would choose to leave jail was accounted for by using two different distributions to model the how far a player will advance when their turn starts in Jail. Lastly, the uncertainty introduced by the chance and community chest spaces were then taken into account by reducing the probability of landing on those squares by the probability those spaces would yield a card that would augment the player’s position and increasing the the probability of landing on those properties a player would be redirected to by the same amount.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c2709cba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c2709cba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12121"/>
                </a:solidFill>
                <a:highlight>
                  <a:srgbClr val="FFFFFF"/>
                </a:highlight>
                <a:latin typeface="Roboto"/>
                <a:ea typeface="Roboto"/>
                <a:cs typeface="Roboto"/>
                <a:sym typeface="Roboto"/>
              </a:rPr>
              <a:t>Given the number of sides of the dice, n, and the number of doubles rolls needed before a player is sent to jail, s, we hope to find the probabilities of landing on a given space on the board regardless of where a player's turn starts</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As specified in Monopoly's rule book, a player must roll their again if the faces of both dice are equal to one another and rent is paid for, or a chance or community chest card is drawn from the space they end their turn. This rule allows us to model the how far a player will advance on a given turn by generating all n^2s</a:t>
            </a:r>
            <a:r>
              <a:rPr lang="en" sz="1050">
                <a:solidFill>
                  <a:srgbClr val="212121"/>
                </a:solidFill>
                <a:highlight>
                  <a:srgbClr val="FFFFFF"/>
                </a:highlight>
                <a:latin typeface="Roboto"/>
                <a:ea typeface="Roboto"/>
                <a:cs typeface="Roboto"/>
                <a:sym typeface="Roboto"/>
              </a:rPr>
              <a:t> </a:t>
            </a:r>
            <a:r>
              <a:rPr lang="en" sz="1200">
                <a:solidFill>
                  <a:srgbClr val="212121"/>
                </a:solidFill>
                <a:highlight>
                  <a:srgbClr val="FFFFFF"/>
                </a:highlight>
                <a:latin typeface="Roboto"/>
                <a:ea typeface="Roboto"/>
                <a:cs typeface="Roboto"/>
                <a:sym typeface="Roboto"/>
              </a:rPr>
              <a:t>possible rolls and summing all of the die faces of all the allowed rolls. (ei. a player would advanced 20 spaces for the following combintion of possible dice rolls [5, 5, 6, 4, 3, 1] since the final pair of die would not be have been rolled because the previous pair of die faces did not match and thus wouldn't be included in the sum)</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Monopoly rules also specify that a player must go directly to jail should they roll three doubles in a row, for what is known as speeding. The probability of a player going to jail for speeding is represented below by their chance of advancing 0 spaces, as it is impossible for the faces of two die to sum to zero.</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c2709cba0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c2709cba0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c2709c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c2709c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2709cba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2709cba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tkcs-collins.com/truman/monopoly/monopoly.shtml" TargetMode="External"/><Relationship Id="rId4" Type="http://schemas.openxmlformats.org/officeDocument/2006/relationships/hyperlink" Target="https://www.vera.org/publications/price-of-prisons-2015-state-spending-trends/price-of-prisons-2015-state-spending-trends/price-of-prisons-2015-state-spending-trends-prison-spend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mt="14000"/>
          </a:blip>
          <a:stretch>
            <a:fillRect/>
          </a:stretch>
        </p:blipFill>
        <p:spPr>
          <a:xfrm>
            <a:off x="286625" y="226425"/>
            <a:ext cx="8755625" cy="4681751"/>
          </a:xfrm>
          <a:prstGeom prst="rect">
            <a:avLst/>
          </a:prstGeom>
          <a:noFill/>
          <a:ln>
            <a:noFill/>
          </a:ln>
        </p:spPr>
      </p:pic>
      <p:sp>
        <p:nvSpPr>
          <p:cNvPr id="129" name="Google Shape;129;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Go Directly to Jail: DS-6014</a:t>
            </a:r>
            <a:endParaRPr b="1"/>
          </a:p>
          <a:p>
            <a:pPr indent="0" lvl="0" marL="0" rtl="0" algn="ctr">
              <a:spcBef>
                <a:spcPts val="0"/>
              </a:spcBef>
              <a:spcAft>
                <a:spcPts val="0"/>
              </a:spcAft>
              <a:buNone/>
            </a:pPr>
            <a:r>
              <a:rPr b="1" lang="en"/>
              <a:t>Final Project</a:t>
            </a:r>
            <a:endParaRPr b="1"/>
          </a:p>
        </p:txBody>
      </p:sp>
      <p:sp>
        <p:nvSpPr>
          <p:cNvPr id="130" name="Google Shape;130;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Aneesh Sandhir, Taeheon Park, Logan Lee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2"/>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95" name="Google Shape;19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22"/>
          <p:cNvPicPr preferRelativeResize="0"/>
          <p:nvPr/>
        </p:nvPicPr>
        <p:blipFill>
          <a:blip r:embed="rId4">
            <a:alphaModFix/>
          </a:blip>
          <a:stretch>
            <a:fillRect/>
          </a:stretch>
        </p:blipFill>
        <p:spPr>
          <a:xfrm>
            <a:off x="0" y="0"/>
            <a:ext cx="91439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Transition Matrices</a:t>
            </a:r>
            <a:endParaRPr/>
          </a:p>
        </p:txBody>
      </p:sp>
      <p:sp>
        <p:nvSpPr>
          <p:cNvPr id="203" name="Google Shape;203;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the probability distribution of advancing from one square to another along with the probability distribution of advancing from jail, we can produce </a:t>
            </a:r>
            <a:r>
              <a:rPr b="1" lang="en"/>
              <a:t>two transition</a:t>
            </a:r>
            <a:r>
              <a:rPr lang="en"/>
              <a:t> </a:t>
            </a:r>
            <a:r>
              <a:rPr lang="en"/>
              <a:t>matrices</a:t>
            </a:r>
            <a:r>
              <a:rPr lang="en"/>
              <a:t> which describe the probability of a player landing on space j given they started at space i, seeking to either </a:t>
            </a:r>
            <a:r>
              <a:rPr b="1" lang="en"/>
              <a:t>minimize </a:t>
            </a:r>
            <a:r>
              <a:rPr lang="en"/>
              <a:t>their stay in jail or </a:t>
            </a:r>
            <a:r>
              <a:rPr b="1" lang="en"/>
              <a:t>maximize </a:t>
            </a:r>
            <a:r>
              <a:rPr lang="en"/>
              <a:t>it.  </a:t>
            </a:r>
            <a:endParaRPr/>
          </a:p>
          <a:p>
            <a:pPr indent="-311150" lvl="0" marL="457200" rtl="0" algn="l">
              <a:spcBef>
                <a:spcPts val="0"/>
              </a:spcBef>
              <a:spcAft>
                <a:spcPts val="0"/>
              </a:spcAft>
              <a:buSzPts val="1300"/>
              <a:buChar char="●"/>
            </a:pPr>
            <a:r>
              <a:rPr lang="en"/>
              <a:t>These transition matrices can be represented via a networks graph. Almost every space is reachable from almost every other space in just one turn for a standard game of monopoly, n = 6 and s = 3.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24"/>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09" name="Google Shape;20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24"/>
          <p:cNvPicPr preferRelativeResize="0"/>
          <p:nvPr/>
        </p:nvPicPr>
        <p:blipFill>
          <a:blip r:embed="rId4">
            <a:alphaModFix/>
          </a:blip>
          <a:stretch>
            <a:fillRect/>
          </a:stretch>
        </p:blipFill>
        <p:spPr>
          <a:xfrm>
            <a:off x="0" y="0"/>
            <a:ext cx="9144000" cy="5143500"/>
          </a:xfrm>
          <a:prstGeom prst="rect">
            <a:avLst/>
          </a:prstGeom>
          <a:noFill/>
          <a:ln>
            <a:noFill/>
          </a:ln>
        </p:spPr>
      </p:pic>
      <p:sp>
        <p:nvSpPr>
          <p:cNvPr id="212" name="Google Shape;212;p24"/>
          <p:cNvSpPr/>
          <p:nvPr/>
        </p:nvSpPr>
        <p:spPr>
          <a:xfrm>
            <a:off x="8949800" y="2400900"/>
            <a:ext cx="100500" cy="3417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5"/>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18" name="Google Shape;218;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Transition Matrices cont.</a:t>
            </a:r>
            <a:endParaRPr/>
          </a:p>
        </p:txBody>
      </p:sp>
      <p:sp>
        <p:nvSpPr>
          <p:cNvPr id="219" name="Google Shape;219;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Chance and Community Chest spaces both contain cards which augment the probabilities of landing on particular spaces via cards which instruct the player who draws them to advance to a particular property. </a:t>
            </a:r>
            <a:endParaRPr/>
          </a:p>
          <a:p>
            <a:pPr indent="-311150" lvl="0" marL="457200" rtl="0" algn="l">
              <a:spcBef>
                <a:spcPts val="0"/>
              </a:spcBef>
              <a:spcAft>
                <a:spcPts val="0"/>
              </a:spcAft>
              <a:buSzPts val="1300"/>
              <a:buChar char="●"/>
            </a:pPr>
            <a:r>
              <a:rPr lang="en"/>
              <a:t>These augmentations to the landing probabilities can be represented graphically but differences between these graphs and their counterparts above may be hard to </a:t>
            </a:r>
            <a:r>
              <a:rPr lang="en"/>
              <a:t>perceive</a:t>
            </a:r>
            <a:r>
              <a:rPr lang="en"/>
              <a:t> visually as each are very well connected and most of the changes are to the weights links.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26"/>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25" name="Google Shape;225;p26"/>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and 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27"/>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31" name="Google Shape;231;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27"/>
          <p:cNvPicPr preferRelativeResize="0"/>
          <p:nvPr/>
        </p:nvPicPr>
        <p:blipFill>
          <a:blip r:embed="rId4">
            <a:alphaModFix/>
          </a:blip>
          <a:stretch>
            <a:fillRect/>
          </a:stretch>
        </p:blipFill>
        <p:spPr>
          <a:xfrm>
            <a:off x="0" y="0"/>
            <a:ext cx="9144000" cy="5143500"/>
          </a:xfrm>
          <a:prstGeom prst="rect">
            <a:avLst/>
          </a:prstGeom>
          <a:noFill/>
          <a:ln>
            <a:noFill/>
          </a:ln>
        </p:spPr>
      </p:pic>
      <p:sp>
        <p:nvSpPr>
          <p:cNvPr id="234" name="Google Shape;234;p27"/>
          <p:cNvSpPr txBox="1"/>
          <p:nvPr>
            <p:ph type="title"/>
          </p:nvPr>
        </p:nvSpPr>
        <p:spPr>
          <a:xfrm>
            <a:off x="819150" y="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Probabilities of Landing on Property Given a Short Stay in Jail</a:t>
            </a:r>
            <a:endParaRPr sz="2400"/>
          </a:p>
        </p:txBody>
      </p:sp>
      <p:sp>
        <p:nvSpPr>
          <p:cNvPr id="235" name="Google Shape;235;p27"/>
          <p:cNvSpPr txBox="1"/>
          <p:nvPr/>
        </p:nvSpPr>
        <p:spPr>
          <a:xfrm>
            <a:off x="7030850" y="845600"/>
            <a:ext cx="9645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999999"/>
                </a:highlight>
              </a:rPr>
              <a:t>Jail</a:t>
            </a:r>
            <a:endParaRPr b="1">
              <a:highlight>
                <a:srgbClr val="999999"/>
              </a:highlight>
            </a:endParaRPr>
          </a:p>
        </p:txBody>
      </p:sp>
      <p:sp>
        <p:nvSpPr>
          <p:cNvPr id="236" name="Google Shape;236;p27"/>
          <p:cNvSpPr/>
          <p:nvPr/>
        </p:nvSpPr>
        <p:spPr>
          <a:xfrm>
            <a:off x="6699050" y="1019000"/>
            <a:ext cx="331800" cy="72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txBox="1"/>
          <p:nvPr/>
        </p:nvSpPr>
        <p:spPr>
          <a:xfrm>
            <a:off x="5295900" y="884150"/>
            <a:ext cx="8430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CC0000"/>
                </a:highlight>
              </a:rPr>
              <a:t>Illinois</a:t>
            </a:r>
            <a:endParaRPr b="1">
              <a:highlight>
                <a:srgbClr val="CC0000"/>
              </a:highlight>
            </a:endParaRPr>
          </a:p>
        </p:txBody>
      </p:sp>
      <p:sp>
        <p:nvSpPr>
          <p:cNvPr id="238" name="Google Shape;238;p27"/>
          <p:cNvSpPr txBox="1"/>
          <p:nvPr/>
        </p:nvSpPr>
        <p:spPr>
          <a:xfrm>
            <a:off x="3805800" y="884150"/>
            <a:ext cx="11097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E69138"/>
                </a:highlight>
              </a:rPr>
              <a:t>New York</a:t>
            </a:r>
            <a:endParaRPr b="1">
              <a:highlight>
                <a:srgbClr val="E69138"/>
              </a:highlight>
            </a:endParaRPr>
          </a:p>
        </p:txBody>
      </p:sp>
      <p:sp>
        <p:nvSpPr>
          <p:cNvPr id="239" name="Google Shape;239;p27"/>
          <p:cNvSpPr/>
          <p:nvPr/>
        </p:nvSpPr>
        <p:spPr>
          <a:xfrm rot="-5400000">
            <a:off x="4412700" y="1385825"/>
            <a:ext cx="391200" cy="72600"/>
          </a:xfrm>
          <a:prstGeom prst="left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rot="-5400000">
            <a:off x="5303200" y="1356050"/>
            <a:ext cx="331800" cy="72600"/>
          </a:xfrm>
          <a:prstGeom prst="lef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241" name="Google Shape;241;p27"/>
          <p:cNvSpPr txBox="1"/>
          <p:nvPr/>
        </p:nvSpPr>
        <p:spPr>
          <a:xfrm>
            <a:off x="2400425" y="884150"/>
            <a:ext cx="12021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999999"/>
                </a:highlight>
              </a:rPr>
              <a:t>Visiting Jail</a:t>
            </a:r>
            <a:endParaRPr b="1">
              <a:highlight>
                <a:srgbClr val="999999"/>
              </a:highlight>
            </a:endParaRPr>
          </a:p>
        </p:txBody>
      </p:sp>
      <p:sp>
        <p:nvSpPr>
          <p:cNvPr id="242" name="Google Shape;242;p27"/>
          <p:cNvSpPr/>
          <p:nvPr/>
        </p:nvSpPr>
        <p:spPr>
          <a:xfrm rot="-5400000">
            <a:off x="2527775" y="1771325"/>
            <a:ext cx="947400" cy="72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txBox="1"/>
          <p:nvPr/>
        </p:nvSpPr>
        <p:spPr>
          <a:xfrm>
            <a:off x="7122450" y="1237925"/>
            <a:ext cx="7062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28"/>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49" name="Google Shape;249;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1" name="Google Shape;251;p28"/>
          <p:cNvPicPr preferRelativeResize="0"/>
          <p:nvPr/>
        </p:nvPicPr>
        <p:blipFill>
          <a:blip r:embed="rId4">
            <a:alphaModFix/>
          </a:blip>
          <a:stretch>
            <a:fillRect/>
          </a:stretch>
        </p:blipFill>
        <p:spPr>
          <a:xfrm>
            <a:off x="0" y="0"/>
            <a:ext cx="9144000" cy="5143500"/>
          </a:xfrm>
          <a:prstGeom prst="rect">
            <a:avLst/>
          </a:prstGeom>
          <a:noFill/>
          <a:ln>
            <a:noFill/>
          </a:ln>
        </p:spPr>
      </p:pic>
      <p:sp>
        <p:nvSpPr>
          <p:cNvPr id="252" name="Google Shape;252;p28"/>
          <p:cNvSpPr txBox="1"/>
          <p:nvPr>
            <p:ph type="title"/>
          </p:nvPr>
        </p:nvSpPr>
        <p:spPr>
          <a:xfrm>
            <a:off x="819150" y="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Probabilities of Landing on Property Given a Long Stay in Jail</a:t>
            </a:r>
            <a:endParaRPr sz="2000"/>
          </a:p>
        </p:txBody>
      </p:sp>
      <p:sp>
        <p:nvSpPr>
          <p:cNvPr id="253" name="Google Shape;253;p28"/>
          <p:cNvSpPr txBox="1"/>
          <p:nvPr/>
        </p:nvSpPr>
        <p:spPr>
          <a:xfrm>
            <a:off x="7030850" y="845600"/>
            <a:ext cx="10287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999999"/>
                </a:highlight>
              </a:rPr>
              <a:t>J</a:t>
            </a:r>
            <a:r>
              <a:rPr b="1" lang="en">
                <a:highlight>
                  <a:srgbClr val="999999"/>
                </a:highlight>
              </a:rPr>
              <a:t>ail</a:t>
            </a:r>
            <a:endParaRPr/>
          </a:p>
        </p:txBody>
      </p:sp>
      <p:sp>
        <p:nvSpPr>
          <p:cNvPr id="254" name="Google Shape;254;p28"/>
          <p:cNvSpPr/>
          <p:nvPr/>
        </p:nvSpPr>
        <p:spPr>
          <a:xfrm>
            <a:off x="6699050" y="1019000"/>
            <a:ext cx="331800" cy="72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txBox="1"/>
          <p:nvPr/>
        </p:nvSpPr>
        <p:spPr>
          <a:xfrm>
            <a:off x="7113725" y="1229200"/>
            <a:ext cx="7758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9%</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9"/>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61" name="Google Shape;26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All Pay the Price of High Incarceration Rate</a:t>
            </a:r>
            <a:endParaRPr/>
          </a:p>
        </p:txBody>
      </p:sp>
      <p:sp>
        <p:nvSpPr>
          <p:cNvPr id="262" name="Google Shape;262;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Rather unsurprisingly, as players elect to maximize </a:t>
            </a:r>
            <a:r>
              <a:rPr lang="en"/>
              <a:t>their</a:t>
            </a:r>
            <a:r>
              <a:rPr lang="en"/>
              <a:t> time in jail, the probabilities of any given turn ending with a player in jail increases, with the probability of said outcome increasing from 4% to 9%. What is surprising is that this change in strategy appears to have affected all other properties relatively </a:t>
            </a:r>
            <a:r>
              <a:rPr lang="en"/>
              <a:t>equally</a:t>
            </a:r>
            <a:r>
              <a:rPr lang="en"/>
              <a:t>, with the ordering of spaces by landing probability changing marginally.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30"/>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68" name="Google Shape;26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Zoning and Building Restrictions Drive Rents, Making Housing Less Affordable</a:t>
            </a:r>
            <a:endParaRPr/>
          </a:p>
        </p:txBody>
      </p:sp>
      <p:sp>
        <p:nvSpPr>
          <p:cNvPr id="269" name="Google Shape;269;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Monopoly Game Rule</a:t>
            </a:r>
            <a:endParaRPr b="1" sz="1400"/>
          </a:p>
          <a:p>
            <a:pPr indent="-317500" lvl="1" marL="914400" rtl="0" algn="l">
              <a:spcBef>
                <a:spcPts val="0"/>
              </a:spcBef>
              <a:spcAft>
                <a:spcPts val="0"/>
              </a:spcAft>
              <a:buSzPts val="1400"/>
              <a:buChar char="○"/>
            </a:pPr>
            <a:r>
              <a:rPr lang="en" sz="1400"/>
              <a:t>Need to buy all properties in same suite in prior to build a house</a:t>
            </a:r>
            <a:endParaRPr sz="1400"/>
          </a:p>
          <a:p>
            <a:pPr indent="-317500" lvl="1" marL="914400" rtl="0" algn="l">
              <a:spcBef>
                <a:spcPts val="0"/>
              </a:spcBef>
              <a:spcAft>
                <a:spcPts val="0"/>
              </a:spcAft>
              <a:buSzPts val="1400"/>
              <a:buChar char="○"/>
            </a:pPr>
            <a:r>
              <a:rPr lang="en" sz="1400"/>
              <a:t>The greatest difference in level of improvement between properties of the same suite may not exceed 1 house</a:t>
            </a:r>
            <a:endParaRPr b="1" sz="1400"/>
          </a:p>
          <a:p>
            <a:pPr indent="-317500" lvl="0" marL="457200" rtl="0" algn="l">
              <a:spcBef>
                <a:spcPts val="0"/>
              </a:spcBef>
              <a:spcAft>
                <a:spcPts val="0"/>
              </a:spcAft>
              <a:buSzPts val="1400"/>
              <a:buChar char="●"/>
            </a:pPr>
            <a:r>
              <a:rPr b="1" lang="en" sz="1400"/>
              <a:t>Expected Income</a:t>
            </a:r>
            <a:endParaRPr b="1" sz="1400"/>
          </a:p>
          <a:p>
            <a:pPr indent="-317500" lvl="1" marL="914400" rtl="0" algn="l">
              <a:spcBef>
                <a:spcPts val="0"/>
              </a:spcBef>
              <a:spcAft>
                <a:spcPts val="0"/>
              </a:spcAft>
              <a:buSzPts val="1400"/>
              <a:buChar char="○"/>
            </a:pPr>
            <a:r>
              <a:rPr lang="en" sz="1400"/>
              <a:t>Product of the probability of landing on the property and the nominal value of the rent due</a:t>
            </a:r>
            <a:endParaRPr sz="1400"/>
          </a:p>
          <a:p>
            <a:pPr indent="-317500" lvl="1" marL="914400" rtl="0" algn="l">
              <a:spcBef>
                <a:spcPts val="0"/>
              </a:spcBef>
              <a:spcAft>
                <a:spcPts val="0"/>
              </a:spcAft>
              <a:buSzPts val="1400"/>
              <a:buChar char="○"/>
            </a:pPr>
            <a:r>
              <a:rPr lang="en" sz="1400"/>
              <a:t>Sum of the rents expected rents for other properties in same suite</a:t>
            </a:r>
            <a:endParaRPr sz="1400"/>
          </a:p>
          <a:p>
            <a:pPr indent="-317500" lvl="0" marL="457200" rtl="0" algn="l">
              <a:spcBef>
                <a:spcPts val="0"/>
              </a:spcBef>
              <a:spcAft>
                <a:spcPts val="0"/>
              </a:spcAft>
              <a:buSzPts val="1400"/>
              <a:buChar char="●"/>
            </a:pPr>
            <a:r>
              <a:rPr b="1" lang="en" sz="1400"/>
              <a:t>Expected number of opponent’s rolls to recoup one’s investment</a:t>
            </a:r>
            <a:endParaRPr b="1" sz="1400"/>
          </a:p>
          <a:p>
            <a:pPr indent="-317500" lvl="1" marL="914400" rtl="0" algn="l">
              <a:spcBef>
                <a:spcPts val="0"/>
              </a:spcBef>
              <a:spcAft>
                <a:spcPts val="0"/>
              </a:spcAft>
              <a:buSzPts val="1400"/>
              <a:buChar char="○"/>
            </a:pPr>
            <a:r>
              <a:rPr lang="en" sz="1400"/>
              <a:t>Total Cost of Improving the Property to that state</a:t>
            </a:r>
            <a:endParaRPr sz="1400"/>
          </a:p>
          <a:p>
            <a:pPr indent="-317500" lvl="1" marL="914400" rtl="0" algn="l">
              <a:spcBef>
                <a:spcPts val="0"/>
              </a:spcBef>
              <a:spcAft>
                <a:spcPts val="0"/>
              </a:spcAft>
              <a:buSzPts val="1400"/>
              <a:buChar char="○"/>
            </a:pPr>
            <a:r>
              <a:rPr lang="en" sz="1400"/>
              <a:t>Expected Income of the Property</a:t>
            </a:r>
            <a:endParaRPr sz="14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31"/>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75" name="Google Shape;275;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31"/>
          <p:cNvPicPr preferRelativeResize="0"/>
          <p:nvPr/>
        </p:nvPicPr>
        <p:blipFill>
          <a:blip r:embed="rId4">
            <a:alphaModFix/>
          </a:blip>
          <a:stretch>
            <a:fillRect/>
          </a:stretch>
        </p:blipFill>
        <p:spPr>
          <a:xfrm>
            <a:off x="0" y="0"/>
            <a:ext cx="9144000" cy="5143500"/>
          </a:xfrm>
          <a:prstGeom prst="rect">
            <a:avLst/>
          </a:prstGeom>
          <a:noFill/>
          <a:ln>
            <a:noFill/>
          </a:ln>
        </p:spPr>
      </p:pic>
      <p:cxnSp>
        <p:nvCxnSpPr>
          <p:cNvPr id="278" name="Google Shape;278;p31"/>
          <p:cNvCxnSpPr/>
          <p:nvPr/>
        </p:nvCxnSpPr>
        <p:spPr>
          <a:xfrm flipH="1" rot="10800000">
            <a:off x="3640525" y="4361275"/>
            <a:ext cx="678600" cy="36300"/>
          </a:xfrm>
          <a:prstGeom prst="straightConnector1">
            <a:avLst/>
          </a:prstGeom>
          <a:noFill/>
          <a:ln cap="flat" cmpd="sng" w="9525">
            <a:solidFill>
              <a:srgbClr val="93C47D"/>
            </a:solidFill>
            <a:prstDash val="solid"/>
            <a:round/>
            <a:headEnd len="med" w="med" type="none"/>
            <a:tailEnd len="med" w="med" type="triangle"/>
          </a:ln>
        </p:spPr>
      </p:cxnSp>
      <p:sp>
        <p:nvSpPr>
          <p:cNvPr id="279" name="Google Shape;279;p31"/>
          <p:cNvSpPr txBox="1"/>
          <p:nvPr/>
        </p:nvSpPr>
        <p:spPr>
          <a:xfrm>
            <a:off x="7626175" y="3239600"/>
            <a:ext cx="556800" cy="127500"/>
          </a:xfrm>
          <a:prstGeom prst="rect">
            <a:avLst/>
          </a:prstGeom>
          <a:noFill/>
          <a:ln cap="flat" cmpd="sng" w="952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0" name="Google Shape;280;p31"/>
          <p:cNvSpPr txBox="1"/>
          <p:nvPr/>
        </p:nvSpPr>
        <p:spPr>
          <a:xfrm>
            <a:off x="7737525" y="3923725"/>
            <a:ext cx="445500" cy="780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1" name="Google Shape;281;p31"/>
          <p:cNvSpPr txBox="1"/>
          <p:nvPr/>
        </p:nvSpPr>
        <p:spPr>
          <a:xfrm>
            <a:off x="3751850" y="3122150"/>
            <a:ext cx="556800" cy="78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282" name="Google Shape;282;p31"/>
          <p:cNvCxnSpPr/>
          <p:nvPr/>
        </p:nvCxnSpPr>
        <p:spPr>
          <a:xfrm flipH="1" rot="10800000">
            <a:off x="3250875" y="3489375"/>
            <a:ext cx="512100" cy="44700"/>
          </a:xfrm>
          <a:prstGeom prst="straightConnector1">
            <a:avLst/>
          </a:prstGeom>
          <a:noFill/>
          <a:ln cap="flat" cmpd="sng" w="9525">
            <a:solidFill>
              <a:srgbClr val="FF0000"/>
            </a:solidFill>
            <a:prstDash val="solid"/>
            <a:round/>
            <a:headEnd len="med" w="med" type="none"/>
            <a:tailEnd len="med" w="med" type="triangle"/>
          </a:ln>
        </p:spPr>
      </p:cxnSp>
      <p:cxnSp>
        <p:nvCxnSpPr>
          <p:cNvPr id="283" name="Google Shape;283;p31"/>
          <p:cNvCxnSpPr/>
          <p:nvPr/>
        </p:nvCxnSpPr>
        <p:spPr>
          <a:xfrm flipH="1" rot="10800000">
            <a:off x="7637325" y="4297450"/>
            <a:ext cx="489900" cy="22200"/>
          </a:xfrm>
          <a:prstGeom prst="straightConnector1">
            <a:avLst/>
          </a:prstGeom>
          <a:noFill/>
          <a:ln cap="flat" cmpd="sng" w="9525">
            <a:solidFill>
              <a:srgbClr val="0000FF"/>
            </a:solidFill>
            <a:prstDash val="solid"/>
            <a:round/>
            <a:headEnd len="med" w="med" type="none"/>
            <a:tailEnd len="med" w="med" type="triangle"/>
          </a:ln>
        </p:spPr>
      </p:cxnSp>
      <p:cxnSp>
        <p:nvCxnSpPr>
          <p:cNvPr id="284" name="Google Shape;284;p31"/>
          <p:cNvCxnSpPr/>
          <p:nvPr/>
        </p:nvCxnSpPr>
        <p:spPr>
          <a:xfrm flipH="1" rot="10800000">
            <a:off x="7626175" y="3586125"/>
            <a:ext cx="519900" cy="21000"/>
          </a:xfrm>
          <a:prstGeom prst="straightConnector1">
            <a:avLst/>
          </a:prstGeom>
          <a:noFill/>
          <a:ln cap="flat" cmpd="sng" w="9525">
            <a:solidFill>
              <a:srgbClr val="FFD966"/>
            </a:solidFill>
            <a:prstDash val="solid"/>
            <a:round/>
            <a:headEnd len="med" w="med" type="none"/>
            <a:tailEnd len="med" w="med" type="triangle"/>
          </a:ln>
        </p:spPr>
      </p:cxnSp>
      <p:sp>
        <p:nvSpPr>
          <p:cNvPr id="285" name="Google Shape;285;p31"/>
          <p:cNvSpPr txBox="1"/>
          <p:nvPr>
            <p:ph type="title"/>
          </p:nvPr>
        </p:nvSpPr>
        <p:spPr>
          <a:xfrm>
            <a:off x="819150" y="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Short Stay in Jail</a:t>
            </a:r>
            <a:endParaRPr/>
          </a:p>
        </p:txBody>
      </p:sp>
      <p:sp>
        <p:nvSpPr>
          <p:cNvPr id="286" name="Google Shape;286;p31"/>
          <p:cNvSpPr txBox="1"/>
          <p:nvPr/>
        </p:nvSpPr>
        <p:spPr>
          <a:xfrm>
            <a:off x="3573950" y="3923725"/>
            <a:ext cx="734700" cy="2115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4"/>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137" name="Google Shape;137;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plan to f</a:t>
            </a:r>
            <a:r>
              <a:rPr lang="en"/>
              <a:t>ind the </a:t>
            </a:r>
            <a:r>
              <a:rPr b="1" lang="en"/>
              <a:t>probabilities </a:t>
            </a:r>
            <a:r>
              <a:rPr lang="en"/>
              <a:t>of landing on every square on the board square regardless of where a player starts as a function of the number of sides of each die, </a:t>
            </a:r>
            <a:r>
              <a:rPr b="1" lang="en"/>
              <a:t>n</a:t>
            </a:r>
            <a:r>
              <a:rPr lang="en"/>
              <a:t>, and the number of doubles one would need to roll before going to jail, </a:t>
            </a:r>
            <a:r>
              <a:rPr b="1" lang="en"/>
              <a:t>s.</a:t>
            </a:r>
            <a:endParaRPr b="1"/>
          </a:p>
          <a:p>
            <a:pPr indent="-311150" lvl="0" marL="457200" rtl="0" algn="l">
              <a:spcBef>
                <a:spcPts val="0"/>
              </a:spcBef>
              <a:spcAft>
                <a:spcPts val="0"/>
              </a:spcAft>
              <a:buSzPts val="1300"/>
              <a:buChar char="●"/>
            </a:pPr>
            <a:r>
              <a:rPr lang="en"/>
              <a:t>Given these probabilities we calculated </a:t>
            </a:r>
            <a:r>
              <a:rPr b="1" lang="en"/>
              <a:t>the expected income</a:t>
            </a:r>
            <a:r>
              <a:rPr lang="en"/>
              <a:t> of every property on the board for every level they could be improved, and in turn calculated the number of opposition rolls needed before the owner of the property earned back the money they spent on said property.</a:t>
            </a:r>
            <a:endParaRPr/>
          </a:p>
          <a:p>
            <a:pPr indent="-311150" lvl="0" marL="457200" rtl="0" algn="l">
              <a:spcBef>
                <a:spcPts val="0"/>
              </a:spcBef>
              <a:spcAft>
                <a:spcPts val="0"/>
              </a:spcAft>
              <a:buSzPts val="1300"/>
              <a:buChar char="●"/>
            </a:pPr>
            <a:r>
              <a:rPr lang="en"/>
              <a:t>Using these values for return on investment on a property, we amend the game such that </a:t>
            </a:r>
            <a:r>
              <a:rPr b="1" lang="en"/>
              <a:t>jail </a:t>
            </a:r>
            <a:r>
              <a:rPr lang="en"/>
              <a:t>can be owned like any other utility or railroad with the following assumptions:</a:t>
            </a:r>
            <a:endParaRPr/>
          </a:p>
          <a:p>
            <a:pPr indent="-298450" lvl="1" marL="914400" rtl="0" algn="l">
              <a:spcBef>
                <a:spcPts val="0"/>
              </a:spcBef>
              <a:spcAft>
                <a:spcPts val="0"/>
              </a:spcAft>
              <a:buSzPts val="1100"/>
              <a:buChar char="○"/>
            </a:pPr>
            <a:r>
              <a:rPr lang="en"/>
              <a:t>Cannot be improved but can collect rent</a:t>
            </a:r>
            <a:endParaRPr/>
          </a:p>
          <a:p>
            <a:pPr indent="-298450" lvl="1" marL="914400" rtl="0" algn="l">
              <a:spcBef>
                <a:spcPts val="0"/>
              </a:spcBef>
              <a:spcAft>
                <a:spcPts val="0"/>
              </a:spcAft>
              <a:buSzPts val="1100"/>
              <a:buChar char="○"/>
            </a:pPr>
            <a:r>
              <a:rPr lang="en"/>
              <a:t>Rent is equal to the average per day expense of imprisoning someone in America</a:t>
            </a:r>
            <a:endParaRPr/>
          </a:p>
          <a:p>
            <a:pPr indent="-298450" lvl="1" marL="914400" rtl="0" algn="l">
              <a:spcBef>
                <a:spcPts val="0"/>
              </a:spcBef>
              <a:spcAft>
                <a:spcPts val="0"/>
              </a:spcAft>
              <a:buSzPts val="1100"/>
              <a:buChar char="○"/>
            </a:pPr>
            <a:r>
              <a:rPr lang="en"/>
              <a:t>The lot price of jail is competitive with other properties such that the number of opposition rolls needed for a player to recoup their investment in jail  was on par with other unimproved properties (min, mean and max)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Google Shape;291;p32"/>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292" name="Google Shape;292;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4" name="Google Shape;294;p32"/>
          <p:cNvPicPr preferRelativeResize="0"/>
          <p:nvPr/>
        </p:nvPicPr>
        <p:blipFill>
          <a:blip r:embed="rId4">
            <a:alphaModFix/>
          </a:blip>
          <a:stretch>
            <a:fillRect/>
          </a:stretch>
        </p:blipFill>
        <p:spPr>
          <a:xfrm>
            <a:off x="0" y="0"/>
            <a:ext cx="9144000" cy="5143500"/>
          </a:xfrm>
          <a:prstGeom prst="rect">
            <a:avLst/>
          </a:prstGeom>
          <a:noFill/>
          <a:ln>
            <a:noFill/>
          </a:ln>
        </p:spPr>
      </p:pic>
      <p:sp>
        <p:nvSpPr>
          <p:cNvPr id="295" name="Google Shape;295;p32"/>
          <p:cNvSpPr txBox="1"/>
          <p:nvPr>
            <p:ph type="title"/>
          </p:nvPr>
        </p:nvSpPr>
        <p:spPr>
          <a:xfrm>
            <a:off x="819150" y="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Long </a:t>
            </a:r>
            <a:r>
              <a:rPr lang="en"/>
              <a:t>Stay in Jail</a:t>
            </a:r>
            <a:endParaRPr/>
          </a:p>
        </p:txBody>
      </p:sp>
      <p:sp>
        <p:nvSpPr>
          <p:cNvPr id="296" name="Google Shape;296;p32"/>
          <p:cNvSpPr txBox="1"/>
          <p:nvPr/>
        </p:nvSpPr>
        <p:spPr>
          <a:xfrm>
            <a:off x="3751850" y="3122150"/>
            <a:ext cx="556800" cy="78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297" name="Google Shape;297;p32"/>
          <p:cNvCxnSpPr/>
          <p:nvPr/>
        </p:nvCxnSpPr>
        <p:spPr>
          <a:xfrm flipH="1" rot="10800000">
            <a:off x="3250875" y="3489375"/>
            <a:ext cx="512100" cy="44700"/>
          </a:xfrm>
          <a:prstGeom prst="straightConnector1">
            <a:avLst/>
          </a:prstGeom>
          <a:noFill/>
          <a:ln cap="flat" cmpd="sng" w="9525">
            <a:solidFill>
              <a:srgbClr val="FF0000"/>
            </a:solidFill>
            <a:prstDash val="solid"/>
            <a:round/>
            <a:headEnd len="med" w="med" type="none"/>
            <a:tailEnd len="med" w="med" type="triangle"/>
          </a:ln>
        </p:spPr>
      </p:cxnSp>
      <p:cxnSp>
        <p:nvCxnSpPr>
          <p:cNvPr id="298" name="Google Shape;298;p32"/>
          <p:cNvCxnSpPr/>
          <p:nvPr/>
        </p:nvCxnSpPr>
        <p:spPr>
          <a:xfrm flipH="1" rot="10800000">
            <a:off x="3640525" y="4361275"/>
            <a:ext cx="678600" cy="36300"/>
          </a:xfrm>
          <a:prstGeom prst="straightConnector1">
            <a:avLst/>
          </a:prstGeom>
          <a:noFill/>
          <a:ln cap="flat" cmpd="sng" w="9525">
            <a:solidFill>
              <a:srgbClr val="93C47D"/>
            </a:solidFill>
            <a:prstDash val="solid"/>
            <a:round/>
            <a:headEnd len="med" w="med" type="none"/>
            <a:tailEnd len="med" w="med" type="triangle"/>
          </a:ln>
        </p:spPr>
      </p:cxnSp>
      <p:sp>
        <p:nvSpPr>
          <p:cNvPr id="299" name="Google Shape;299;p32"/>
          <p:cNvSpPr txBox="1"/>
          <p:nvPr/>
        </p:nvSpPr>
        <p:spPr>
          <a:xfrm>
            <a:off x="7626175" y="3239600"/>
            <a:ext cx="556800" cy="127500"/>
          </a:xfrm>
          <a:prstGeom prst="rect">
            <a:avLst/>
          </a:prstGeom>
          <a:noFill/>
          <a:ln cap="flat" cmpd="sng" w="952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300" name="Google Shape;300;p32"/>
          <p:cNvCxnSpPr/>
          <p:nvPr/>
        </p:nvCxnSpPr>
        <p:spPr>
          <a:xfrm flipH="1" rot="10800000">
            <a:off x="7626175" y="3586125"/>
            <a:ext cx="519900" cy="21000"/>
          </a:xfrm>
          <a:prstGeom prst="straightConnector1">
            <a:avLst/>
          </a:prstGeom>
          <a:noFill/>
          <a:ln cap="flat" cmpd="sng" w="9525">
            <a:solidFill>
              <a:srgbClr val="FFD966"/>
            </a:solidFill>
            <a:prstDash val="solid"/>
            <a:round/>
            <a:headEnd len="med" w="med" type="none"/>
            <a:tailEnd len="med" w="med" type="triangle"/>
          </a:ln>
        </p:spPr>
      </p:cxnSp>
      <p:sp>
        <p:nvSpPr>
          <p:cNvPr id="301" name="Google Shape;301;p32"/>
          <p:cNvSpPr txBox="1"/>
          <p:nvPr/>
        </p:nvSpPr>
        <p:spPr>
          <a:xfrm>
            <a:off x="7737525" y="3923725"/>
            <a:ext cx="445500" cy="780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302" name="Google Shape;302;p32"/>
          <p:cNvCxnSpPr/>
          <p:nvPr/>
        </p:nvCxnSpPr>
        <p:spPr>
          <a:xfrm flipH="1" rot="10800000">
            <a:off x="7637325" y="4297450"/>
            <a:ext cx="489900" cy="22200"/>
          </a:xfrm>
          <a:prstGeom prst="straightConnector1">
            <a:avLst/>
          </a:prstGeom>
          <a:noFill/>
          <a:ln cap="flat" cmpd="sng" w="9525">
            <a:solidFill>
              <a:srgbClr val="0000FF"/>
            </a:solidFill>
            <a:prstDash val="solid"/>
            <a:round/>
            <a:headEnd len="med" w="med" type="none"/>
            <a:tailEnd len="med" w="med" type="triangle"/>
          </a:ln>
        </p:spPr>
      </p:cxnSp>
      <p:sp>
        <p:nvSpPr>
          <p:cNvPr id="303" name="Google Shape;303;p32"/>
          <p:cNvSpPr txBox="1"/>
          <p:nvPr/>
        </p:nvSpPr>
        <p:spPr>
          <a:xfrm>
            <a:off x="3573950" y="3923725"/>
            <a:ext cx="734700" cy="2115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33"/>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309" name="Google Shape;309;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Unchecked Property Development is not Good for Anyone</a:t>
            </a:r>
            <a:endParaRPr/>
          </a:p>
        </p:txBody>
      </p:sp>
      <p:sp>
        <p:nvSpPr>
          <p:cNvPr id="310" name="Google Shape;310;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plotting the log of the number of opposition rolls needed to break even against level of improvement we see that in the more a property can be improved the quicker a player can earn back their investment. This means that conventional properties upon which houses and hotels can be built offer much better returns that railroads and utilities. For these </a:t>
            </a:r>
            <a:r>
              <a:rPr lang="en"/>
              <a:t>properties</a:t>
            </a:r>
            <a:r>
              <a:rPr lang="en"/>
              <a:t> we see that while a player can expect to wait a long time before recouping the cost of purchasing an unimproved property, those number of opposing player rolls to break even drop very quickly for the first house built, so much so  that this data has to be represented on graphs with a logarithmic scale. Perhaps the most interesting information conveyed in these plots is that for certain suites of properties the number of rolls needed to recover the cost of improving a property to a given state reaches a minimum, usually at three houses, and players who further improve properties in these suites can expect to wait longer to break even.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Google Shape;315;p34"/>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316" name="Google Shape;316;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the Prison Industrial Complex to Monopoly</a:t>
            </a:r>
            <a:endParaRPr/>
          </a:p>
        </p:txBody>
      </p:sp>
      <p:sp>
        <p:nvSpPr>
          <p:cNvPr id="317" name="Google Shape;317;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wanted to make jail property on the board that players can own, and charge opposing players’ rents for their time there. We determine the rent based on how much it cost to imprison someone in america for oneday(the daily cost in prisoning someone in america). We assume the jail space cannot be improved upon. We used the mean, max, min of returns on investment for other unimproved properties along with the frequency of a turn landing in jail for those who cannot exit jail as quickly they want to determine how much the space should cost.</a:t>
            </a:r>
            <a:endParaRPr/>
          </a:p>
        </p:txBody>
      </p:sp>
      <p:pic>
        <p:nvPicPr>
          <p:cNvPr id="318" name="Google Shape;318;p34"/>
          <p:cNvPicPr preferRelativeResize="0"/>
          <p:nvPr/>
        </p:nvPicPr>
        <p:blipFill>
          <a:blip r:embed="rId4">
            <a:alphaModFix/>
          </a:blip>
          <a:stretch>
            <a:fillRect/>
          </a:stretch>
        </p:blipFill>
        <p:spPr>
          <a:xfrm>
            <a:off x="2681275" y="3219525"/>
            <a:ext cx="3781425" cy="121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Cited</a:t>
            </a:r>
            <a:endParaRPr/>
          </a:p>
        </p:txBody>
      </p:sp>
      <p:sp>
        <p:nvSpPr>
          <p:cNvPr id="324" name="Google Shape;324;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3"/>
              </a:rPr>
              <a:t>http://www.tkcs-collins.com/truman/monopoly/monopoly.shtml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4"/>
              </a:rPr>
              <a:t>https://www.vera.org/publications/price-of-prisons-2015-state-spending-trends/price-of-prisons-2015-state-spending-trends/price-of-prisons-2015-state-spending-trends-prison-spending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36"/>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330" name="Google Shape;330;p36"/>
          <p:cNvSpPr txBox="1"/>
          <p:nvPr>
            <p:ph type="title"/>
          </p:nvPr>
        </p:nvSpPr>
        <p:spPr>
          <a:xfrm>
            <a:off x="819150" y="15287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pic>
        <p:nvPicPr>
          <p:cNvPr id="331" name="Google Shape;331;p36"/>
          <p:cNvPicPr preferRelativeResize="0"/>
          <p:nvPr/>
        </p:nvPicPr>
        <p:blipFill>
          <a:blip r:embed="rId3">
            <a:alphaModFix amt="14000"/>
          </a:blip>
          <a:stretch>
            <a:fillRect/>
          </a:stretch>
        </p:blipFill>
        <p:spPr>
          <a:xfrm>
            <a:off x="210425" y="226425"/>
            <a:ext cx="8755625" cy="4786474"/>
          </a:xfrm>
          <a:prstGeom prst="rect">
            <a:avLst/>
          </a:prstGeom>
          <a:noFill/>
          <a:ln>
            <a:noFill/>
          </a:ln>
        </p:spPr>
      </p:pic>
      <p:pic>
        <p:nvPicPr>
          <p:cNvPr id="332" name="Google Shape;332;p36"/>
          <p:cNvPicPr preferRelativeResize="0"/>
          <p:nvPr/>
        </p:nvPicPr>
        <p:blipFill>
          <a:blip r:embed="rId4">
            <a:alphaModFix/>
          </a:blip>
          <a:stretch>
            <a:fillRect/>
          </a:stretch>
        </p:blipFill>
        <p:spPr>
          <a:xfrm>
            <a:off x="7787450" y="206600"/>
            <a:ext cx="1162350" cy="633750"/>
          </a:xfrm>
          <a:prstGeom prst="rect">
            <a:avLst/>
          </a:prstGeom>
          <a:noFill/>
          <a:ln>
            <a:noFill/>
          </a:ln>
        </p:spPr>
      </p:pic>
      <p:sp>
        <p:nvSpPr>
          <p:cNvPr id="333" name="Google Shape;333;p36"/>
          <p:cNvSpPr txBox="1"/>
          <p:nvPr/>
        </p:nvSpPr>
        <p:spPr>
          <a:xfrm rot="-1754507">
            <a:off x="7624851" y="4325440"/>
            <a:ext cx="767048" cy="27882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latin typeface="Calibri"/>
                <a:ea typeface="Calibri"/>
                <a:cs typeface="Calibri"/>
                <a:sym typeface="Calibri"/>
              </a:rPr>
              <a:t>Seize </a:t>
            </a:r>
            <a:endParaRPr sz="600">
              <a:latin typeface="Calibri"/>
              <a:ea typeface="Calibri"/>
              <a:cs typeface="Calibri"/>
              <a:sym typeface="Calibri"/>
            </a:endParaRPr>
          </a:p>
          <a:p>
            <a:pPr indent="0" lvl="0" marL="0" rtl="0" algn="ctr">
              <a:spcBef>
                <a:spcPts val="0"/>
              </a:spcBef>
              <a:spcAft>
                <a:spcPts val="0"/>
              </a:spcAft>
              <a:buNone/>
            </a:pPr>
            <a:r>
              <a:rPr lang="en" sz="600">
                <a:latin typeface="Calibri"/>
                <a:ea typeface="Calibri"/>
                <a:cs typeface="Calibri"/>
                <a:sym typeface="Calibri"/>
              </a:rPr>
              <a:t>the means of production</a:t>
            </a:r>
            <a:endParaRPr sz="600">
              <a:latin typeface="Calibri"/>
              <a:ea typeface="Calibri"/>
              <a:cs typeface="Calibri"/>
              <a:sym typeface="Calibri"/>
            </a:endParaRPr>
          </a:p>
        </p:txBody>
      </p:sp>
      <p:pic>
        <p:nvPicPr>
          <p:cNvPr id="334" name="Google Shape;334;p36"/>
          <p:cNvPicPr preferRelativeResize="0"/>
          <p:nvPr/>
        </p:nvPicPr>
        <p:blipFill>
          <a:blip r:embed="rId5">
            <a:alphaModFix/>
          </a:blip>
          <a:stretch>
            <a:fillRect/>
          </a:stretch>
        </p:blipFill>
        <p:spPr>
          <a:xfrm>
            <a:off x="6325225" y="4367725"/>
            <a:ext cx="743901" cy="645175"/>
          </a:xfrm>
          <a:prstGeom prst="rect">
            <a:avLst/>
          </a:prstGeom>
          <a:noFill/>
          <a:ln>
            <a:noFill/>
          </a:ln>
        </p:spPr>
      </p:pic>
      <p:pic>
        <p:nvPicPr>
          <p:cNvPr id="335" name="Google Shape;335;p36"/>
          <p:cNvPicPr preferRelativeResize="0"/>
          <p:nvPr/>
        </p:nvPicPr>
        <p:blipFill>
          <a:blip r:embed="rId5">
            <a:alphaModFix/>
          </a:blip>
          <a:stretch>
            <a:fillRect/>
          </a:stretch>
        </p:blipFill>
        <p:spPr>
          <a:xfrm rot="5400000">
            <a:off x="603263" y="1225312"/>
            <a:ext cx="371949" cy="1190225"/>
          </a:xfrm>
          <a:prstGeom prst="rect">
            <a:avLst/>
          </a:prstGeom>
          <a:noFill/>
          <a:ln>
            <a:noFill/>
          </a:ln>
        </p:spPr>
      </p:pic>
      <p:pic>
        <p:nvPicPr>
          <p:cNvPr id="336" name="Google Shape;336;p36"/>
          <p:cNvPicPr preferRelativeResize="0"/>
          <p:nvPr/>
        </p:nvPicPr>
        <p:blipFill>
          <a:blip r:embed="rId5">
            <a:alphaModFix/>
          </a:blip>
          <a:stretch>
            <a:fillRect/>
          </a:stretch>
        </p:blipFill>
        <p:spPr>
          <a:xfrm rot="-5400000">
            <a:off x="8168700" y="1225312"/>
            <a:ext cx="371949" cy="1190225"/>
          </a:xfrm>
          <a:prstGeom prst="rect">
            <a:avLst/>
          </a:prstGeom>
          <a:noFill/>
          <a:ln>
            <a:noFill/>
          </a:ln>
        </p:spPr>
      </p:pic>
      <p:pic>
        <p:nvPicPr>
          <p:cNvPr id="337" name="Google Shape;337;p36"/>
          <p:cNvPicPr preferRelativeResize="0"/>
          <p:nvPr/>
        </p:nvPicPr>
        <p:blipFill>
          <a:blip r:embed="rId5">
            <a:alphaModFix/>
          </a:blip>
          <a:stretch>
            <a:fillRect/>
          </a:stretch>
        </p:blipFill>
        <p:spPr>
          <a:xfrm>
            <a:off x="4953625" y="4367725"/>
            <a:ext cx="743901" cy="645175"/>
          </a:xfrm>
          <a:prstGeom prst="rect">
            <a:avLst/>
          </a:prstGeom>
          <a:noFill/>
          <a:ln>
            <a:noFill/>
          </a:ln>
        </p:spPr>
      </p:pic>
      <p:pic>
        <p:nvPicPr>
          <p:cNvPr id="338" name="Google Shape;338;p36"/>
          <p:cNvPicPr preferRelativeResize="0"/>
          <p:nvPr/>
        </p:nvPicPr>
        <p:blipFill>
          <a:blip r:embed="rId5">
            <a:alphaModFix/>
          </a:blip>
          <a:stretch>
            <a:fillRect/>
          </a:stretch>
        </p:blipFill>
        <p:spPr>
          <a:xfrm>
            <a:off x="2820025" y="4367725"/>
            <a:ext cx="743901" cy="645175"/>
          </a:xfrm>
          <a:prstGeom prst="rect">
            <a:avLst/>
          </a:prstGeom>
          <a:noFill/>
          <a:ln>
            <a:noFill/>
          </a:ln>
        </p:spPr>
      </p:pic>
      <p:pic>
        <p:nvPicPr>
          <p:cNvPr id="339" name="Google Shape;339;p36"/>
          <p:cNvPicPr preferRelativeResize="0"/>
          <p:nvPr/>
        </p:nvPicPr>
        <p:blipFill>
          <a:blip r:embed="rId5">
            <a:alphaModFix/>
          </a:blip>
          <a:stretch>
            <a:fillRect/>
          </a:stretch>
        </p:blipFill>
        <p:spPr>
          <a:xfrm rot="10800000">
            <a:off x="2058025" y="176725"/>
            <a:ext cx="743901" cy="645175"/>
          </a:xfrm>
          <a:prstGeom prst="rect">
            <a:avLst/>
          </a:prstGeom>
          <a:noFill/>
          <a:ln>
            <a:noFill/>
          </a:ln>
        </p:spPr>
      </p:pic>
      <p:pic>
        <p:nvPicPr>
          <p:cNvPr id="340" name="Google Shape;340;p36"/>
          <p:cNvPicPr preferRelativeResize="0"/>
          <p:nvPr/>
        </p:nvPicPr>
        <p:blipFill>
          <a:blip r:embed="rId5">
            <a:alphaModFix/>
          </a:blip>
          <a:stretch>
            <a:fillRect/>
          </a:stretch>
        </p:blipFill>
        <p:spPr>
          <a:xfrm rot="-5400000">
            <a:off x="8149300" y="2387725"/>
            <a:ext cx="410775" cy="1190225"/>
          </a:xfrm>
          <a:prstGeom prst="rect">
            <a:avLst/>
          </a:prstGeom>
          <a:noFill/>
          <a:ln>
            <a:noFill/>
          </a:ln>
        </p:spPr>
      </p:pic>
      <p:pic>
        <p:nvPicPr>
          <p:cNvPr id="341" name="Google Shape;341;p36"/>
          <p:cNvPicPr preferRelativeResize="0"/>
          <p:nvPr/>
        </p:nvPicPr>
        <p:blipFill>
          <a:blip r:embed="rId5">
            <a:alphaModFix/>
          </a:blip>
          <a:stretch>
            <a:fillRect/>
          </a:stretch>
        </p:blipFill>
        <p:spPr>
          <a:xfrm rot="-5400000">
            <a:off x="8168700" y="3206512"/>
            <a:ext cx="371949" cy="119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15"/>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43" name="Google Shape;143;p15"/>
          <p:cNvSpPr txBox="1"/>
          <p:nvPr>
            <p:ph type="title"/>
          </p:nvPr>
        </p:nvSpPr>
        <p:spPr>
          <a:xfrm>
            <a:off x="819150" y="845600"/>
            <a:ext cx="7505700" cy="8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Methodology</a:t>
            </a:r>
            <a:endParaRPr/>
          </a:p>
        </p:txBody>
      </p:sp>
      <p:sp>
        <p:nvSpPr>
          <p:cNvPr id="144" name="Google Shape;144;p15"/>
          <p:cNvSpPr txBox="1"/>
          <p:nvPr>
            <p:ph idx="1" type="body"/>
          </p:nvPr>
        </p:nvSpPr>
        <p:spPr>
          <a:xfrm>
            <a:off x="819150" y="1838400"/>
            <a:ext cx="7505700" cy="2600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Uncertainty </a:t>
            </a:r>
            <a:r>
              <a:rPr lang="en"/>
              <a:t>associated with the change in player’s position on the board</a:t>
            </a:r>
            <a:endParaRPr/>
          </a:p>
          <a:p>
            <a:pPr indent="-298450" lvl="1" marL="914400" rtl="0" algn="l">
              <a:spcBef>
                <a:spcPts val="0"/>
              </a:spcBef>
              <a:spcAft>
                <a:spcPts val="0"/>
              </a:spcAft>
              <a:buSzPts val="1100"/>
              <a:buChar char="○"/>
            </a:pPr>
            <a:r>
              <a:rPr lang="en"/>
              <a:t>Determined by </a:t>
            </a:r>
            <a:r>
              <a:rPr b="1" lang="en"/>
              <a:t>dice</a:t>
            </a:r>
            <a:r>
              <a:rPr lang="en"/>
              <a:t>, </a:t>
            </a:r>
            <a:r>
              <a:rPr b="1" lang="en"/>
              <a:t>chance cards</a:t>
            </a:r>
            <a:r>
              <a:rPr lang="en"/>
              <a:t>, </a:t>
            </a:r>
            <a:r>
              <a:rPr b="1" lang="en"/>
              <a:t>community chest cards, and how the player chose to leave jail</a:t>
            </a:r>
            <a:endParaRPr/>
          </a:p>
          <a:p>
            <a:pPr indent="-311150" lvl="0" marL="457200" rtl="0" algn="l">
              <a:spcBef>
                <a:spcPts val="1000"/>
              </a:spcBef>
              <a:spcAft>
                <a:spcPts val="0"/>
              </a:spcAft>
              <a:buSzPts val="1300"/>
              <a:buChar char="●"/>
            </a:pPr>
            <a:r>
              <a:rPr lang="en"/>
              <a:t>Sampling is well suited to solve this problem, by placing a uniform prior on the probability of visiting every square on the board and simulating a token rounding  the board over thousands of turns</a:t>
            </a:r>
            <a:endParaRPr/>
          </a:p>
          <a:p>
            <a:pPr indent="-298450" lvl="1" marL="914400" rtl="0" algn="l">
              <a:spcBef>
                <a:spcPts val="0"/>
              </a:spcBef>
              <a:spcAft>
                <a:spcPts val="0"/>
              </a:spcAft>
              <a:buSzPts val="1100"/>
              <a:buChar char="○"/>
            </a:pPr>
            <a:r>
              <a:rPr lang="en"/>
              <a:t>Because of the chance a player could roll the dice multiple times in one turn, the distributions which modelled  how far a player will move in a given turn could not be found and sampled from in the Bayesian Statistical packages we were using.</a:t>
            </a:r>
            <a:r>
              <a:rPr b="1" lang="en"/>
              <a:t> </a:t>
            </a:r>
            <a:endParaRPr/>
          </a:p>
          <a:p>
            <a:pPr indent="-311150" lvl="0" marL="457200" rtl="0" algn="l">
              <a:spcBef>
                <a:spcPts val="1600"/>
              </a:spcBef>
              <a:spcAft>
                <a:spcPts val="0"/>
              </a:spcAft>
              <a:buSzPts val="1300"/>
              <a:buChar char="●"/>
            </a:pPr>
            <a:r>
              <a:rPr lang="en"/>
              <a:t>Needing to create the aforementioned distributions with n and s as hyperparameters, we saw the opportunity model the whole problem as a Markov chain with each space on the board being a state.</a:t>
            </a:r>
            <a:endParaRPr/>
          </a:p>
          <a:p>
            <a:pPr indent="-298450" lvl="1" marL="914400" rtl="0" algn="l">
              <a:spcBef>
                <a:spcPts val="0"/>
              </a:spcBef>
              <a:spcAft>
                <a:spcPts val="0"/>
              </a:spcAft>
              <a:buSzPts val="1100"/>
              <a:buChar char="○"/>
            </a:pPr>
            <a:r>
              <a:rPr lang="en"/>
              <a:t> QR Decomposition of the resulting </a:t>
            </a:r>
            <a:r>
              <a:rPr b="1" lang="en"/>
              <a:t>transition matrix </a:t>
            </a:r>
            <a:r>
              <a:rPr lang="en"/>
              <a:t>yields a distribution of the probabilities of landing on each space on the board (identical to the posterior distribution sampling would estimate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16"/>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Linkage</a:t>
            </a:r>
            <a:endParaRPr/>
          </a:p>
        </p:txBody>
      </p:sp>
      <p:sp>
        <p:nvSpPr>
          <p:cNvPr id="151" name="Google Shape;151;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Modeled as </a:t>
            </a:r>
            <a:r>
              <a:rPr b="1" lang="en"/>
              <a:t>Markov Chain</a:t>
            </a:r>
            <a:endParaRPr b="1"/>
          </a:p>
          <a:p>
            <a:pPr indent="-298450" lvl="1" marL="914400" rtl="0" algn="l">
              <a:spcBef>
                <a:spcPts val="0"/>
              </a:spcBef>
              <a:spcAft>
                <a:spcPts val="0"/>
              </a:spcAft>
              <a:buSzPts val="1100"/>
              <a:buChar char="○"/>
            </a:pPr>
            <a:r>
              <a:rPr b="1" lang="en"/>
              <a:t>Current state</a:t>
            </a:r>
            <a:r>
              <a:rPr lang="en"/>
              <a:t>s: square they start their turn from</a:t>
            </a:r>
            <a:endParaRPr/>
          </a:p>
          <a:p>
            <a:pPr indent="-298450" lvl="1" marL="914400" rtl="0" algn="l">
              <a:spcBef>
                <a:spcPts val="0"/>
              </a:spcBef>
              <a:spcAft>
                <a:spcPts val="0"/>
              </a:spcAft>
              <a:buSzPts val="1100"/>
              <a:buChar char="○"/>
            </a:pPr>
            <a:r>
              <a:rPr b="1" lang="en"/>
              <a:t>Subsequent state</a:t>
            </a:r>
            <a:r>
              <a:rPr lang="en"/>
              <a:t>: square where they end their turn</a:t>
            </a:r>
            <a:endParaRPr/>
          </a:p>
          <a:p>
            <a:pPr indent="-311150" lvl="0" marL="457200" rtl="0" algn="l">
              <a:spcBef>
                <a:spcPts val="0"/>
              </a:spcBef>
              <a:spcAft>
                <a:spcPts val="0"/>
              </a:spcAft>
              <a:buSzPts val="1300"/>
              <a:buChar char="●"/>
            </a:pPr>
            <a:r>
              <a:rPr lang="en"/>
              <a:t>Where the probabilities that populate this matrix is the sum of: </a:t>
            </a:r>
            <a:endParaRPr/>
          </a:p>
          <a:p>
            <a:pPr indent="-298450" lvl="1" marL="914400" rtl="0" algn="l">
              <a:spcBef>
                <a:spcPts val="0"/>
              </a:spcBef>
              <a:spcAft>
                <a:spcPts val="0"/>
              </a:spcAft>
              <a:buSzPts val="1100"/>
              <a:buChar char="○"/>
            </a:pPr>
            <a:r>
              <a:rPr lang="en"/>
              <a:t>The probabilities of </a:t>
            </a:r>
            <a:r>
              <a:rPr b="1" lang="en"/>
              <a:t>rolling</a:t>
            </a:r>
            <a:r>
              <a:rPr lang="en"/>
              <a:t> to the space a player will end their turn</a:t>
            </a:r>
            <a:endParaRPr/>
          </a:p>
          <a:p>
            <a:pPr indent="-298450" lvl="1" marL="914400" rtl="0" algn="l">
              <a:spcBef>
                <a:spcPts val="0"/>
              </a:spcBef>
              <a:spcAft>
                <a:spcPts val="0"/>
              </a:spcAft>
              <a:buSzPts val="1100"/>
              <a:buChar char="○"/>
            </a:pPr>
            <a:r>
              <a:rPr lang="en"/>
              <a:t>The</a:t>
            </a:r>
            <a:r>
              <a:rPr b="1" lang="en"/>
              <a:t> product </a:t>
            </a:r>
            <a:r>
              <a:rPr lang="en"/>
              <a:t>of the probability of </a:t>
            </a:r>
            <a:r>
              <a:rPr b="1" lang="en"/>
              <a:t>rolling </a:t>
            </a:r>
            <a:r>
              <a:rPr lang="en"/>
              <a:t>to a chance or community chest card space and the probability of</a:t>
            </a:r>
            <a:r>
              <a:rPr b="1" lang="en"/>
              <a:t> drawing a card </a:t>
            </a:r>
            <a:r>
              <a:rPr lang="en"/>
              <a:t>that would direct a player to the space they will end their turn </a:t>
            </a:r>
            <a:endParaRPr/>
          </a:p>
          <a:p>
            <a:pPr indent="-298450" lvl="1" marL="914400" rtl="0" algn="l">
              <a:spcBef>
                <a:spcPts val="0"/>
              </a:spcBef>
              <a:spcAft>
                <a:spcPts val="1600"/>
              </a:spcAft>
              <a:buSzPts val="1100"/>
              <a:buChar char="○"/>
            </a:pPr>
            <a:r>
              <a:rPr lang="en"/>
              <a:t>And in the case of jail, the probability of </a:t>
            </a:r>
            <a:r>
              <a:rPr b="1" lang="en"/>
              <a:t>speeding</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Linkage cont.</a:t>
            </a:r>
            <a:endParaRPr/>
          </a:p>
        </p:txBody>
      </p:sp>
      <p:sp>
        <p:nvSpPr>
          <p:cNvPr id="158" name="Google Shape;158;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distributions which modeled how far a player will advance based on the set of dice rolls comprising their turn, we calculated the </a:t>
            </a:r>
            <a:r>
              <a:rPr b="1" lang="en"/>
              <a:t>likelihood </a:t>
            </a:r>
            <a:r>
              <a:rPr lang="en"/>
              <a:t>of rolling to every property on the board as a function of the based solely on the space from which their turn began. </a:t>
            </a:r>
            <a:endParaRPr/>
          </a:p>
          <a:p>
            <a:pPr indent="-311150" lvl="0" marL="457200" rtl="0" algn="l">
              <a:spcBef>
                <a:spcPts val="0"/>
              </a:spcBef>
              <a:spcAft>
                <a:spcPts val="0"/>
              </a:spcAft>
              <a:buSzPts val="1300"/>
              <a:buChar char="●"/>
            </a:pPr>
            <a:r>
              <a:rPr lang="en"/>
              <a:t>The uncertainty of how a player would choose to leave jail was accounted for by using two different distributions to model the how far a player will advance when their turn starts in Jail. </a:t>
            </a:r>
            <a:endParaRPr/>
          </a:p>
          <a:p>
            <a:pPr indent="-311150" lvl="0" marL="457200" rtl="0" algn="l">
              <a:spcBef>
                <a:spcPts val="0"/>
              </a:spcBef>
              <a:spcAft>
                <a:spcPts val="0"/>
              </a:spcAft>
              <a:buSzPts val="1300"/>
              <a:buChar char="●"/>
            </a:pPr>
            <a:r>
              <a:rPr lang="en"/>
              <a:t>Lastly, the uncertainty introduced by the chance and community chest spaces were then taken into account by reducing the probability of landing on those squares by the probability those spaces would yield a card that would augment the player’s position and increasing the the probability of landing on those properties a player would be redirected to by the same amount.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64" name="Google Shape;164;p18"/>
          <p:cNvSpPr txBox="1"/>
          <p:nvPr>
            <p:ph type="title"/>
          </p:nvPr>
        </p:nvSpPr>
        <p:spPr>
          <a:xfrm>
            <a:off x="819150" y="845600"/>
            <a:ext cx="37092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Rules</a:t>
            </a:r>
            <a:endParaRPr/>
          </a:p>
        </p:txBody>
      </p:sp>
      <p:sp>
        <p:nvSpPr>
          <p:cNvPr id="165" name="Google Shape;165;p18"/>
          <p:cNvSpPr txBox="1"/>
          <p:nvPr>
            <p:ph idx="1" type="body"/>
          </p:nvPr>
        </p:nvSpPr>
        <p:spPr>
          <a:xfrm>
            <a:off x="830700" y="1659950"/>
            <a:ext cx="3709200" cy="277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Two Dices</a:t>
            </a:r>
            <a:endParaRPr sz="1800"/>
          </a:p>
          <a:p>
            <a:pPr indent="-342900" lvl="0" marL="457200" rtl="0" algn="l">
              <a:spcBef>
                <a:spcPts val="0"/>
              </a:spcBef>
              <a:spcAft>
                <a:spcPts val="0"/>
              </a:spcAft>
              <a:buSzPts val="1800"/>
              <a:buChar char="●"/>
            </a:pPr>
            <a:r>
              <a:rPr lang="en" sz="1800"/>
              <a:t>Get Double</a:t>
            </a:r>
            <a:endParaRPr sz="1800"/>
          </a:p>
          <a:p>
            <a:pPr indent="-342900" lvl="1" marL="914400" rtl="0" algn="l">
              <a:spcBef>
                <a:spcPts val="0"/>
              </a:spcBef>
              <a:spcAft>
                <a:spcPts val="0"/>
              </a:spcAft>
              <a:buSzPts val="1800"/>
              <a:buChar char="○"/>
            </a:pPr>
            <a:r>
              <a:rPr lang="en" sz="1800"/>
              <a:t>Roll again</a:t>
            </a:r>
            <a:endParaRPr sz="1800"/>
          </a:p>
          <a:p>
            <a:pPr indent="-342900" lvl="0" marL="457200" rtl="0" algn="l">
              <a:spcBef>
                <a:spcPts val="0"/>
              </a:spcBef>
              <a:spcAft>
                <a:spcPts val="0"/>
              </a:spcAft>
              <a:buSzPts val="1800"/>
              <a:buChar char="●"/>
            </a:pPr>
            <a:r>
              <a:rPr lang="en" sz="1800"/>
              <a:t>Three doubles in a row (speeding)</a:t>
            </a:r>
            <a:endParaRPr sz="1800"/>
          </a:p>
          <a:p>
            <a:pPr indent="-342900" lvl="1" marL="914400" rtl="0" algn="l">
              <a:spcBef>
                <a:spcPts val="0"/>
              </a:spcBef>
              <a:spcAft>
                <a:spcPts val="0"/>
              </a:spcAft>
              <a:buSzPts val="1800"/>
              <a:buChar char="○"/>
            </a:pPr>
            <a:r>
              <a:rPr lang="en" sz="1800"/>
              <a:t>Go to Jail</a:t>
            </a:r>
            <a:endParaRPr sz="1800"/>
          </a:p>
        </p:txBody>
      </p:sp>
      <p:pic>
        <p:nvPicPr>
          <p:cNvPr id="166" name="Google Shape;166;p18"/>
          <p:cNvPicPr preferRelativeResize="0"/>
          <p:nvPr/>
        </p:nvPicPr>
        <p:blipFill>
          <a:blip r:embed="rId4">
            <a:alphaModFix/>
          </a:blip>
          <a:stretch>
            <a:fillRect/>
          </a:stretch>
        </p:blipFill>
        <p:spPr>
          <a:xfrm>
            <a:off x="4998844" y="1285869"/>
            <a:ext cx="3366449" cy="207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72" name="Google Shape;17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Rolling the Dice</a:t>
            </a:r>
            <a:endParaRPr/>
          </a:p>
        </p:txBody>
      </p:sp>
      <p:sp>
        <p:nvSpPr>
          <p:cNvPr id="173" name="Google Shape;173;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specified in Monopoly's rule book, a player must roll their again if the faces of both dice are equal to one another (</a:t>
            </a:r>
            <a:r>
              <a:rPr b="1" lang="en"/>
              <a:t>double</a:t>
            </a:r>
            <a:r>
              <a:rPr lang="en"/>
              <a:t>) and rent is paid for, or a chance or community chest card is drawn from the space they end their turn. This rule allows us to model the how far a player will advance on a given turn by generating all n</a:t>
            </a:r>
            <a:r>
              <a:rPr baseline="30000" lang="en"/>
              <a:t>2s </a:t>
            </a:r>
            <a:r>
              <a:rPr lang="en"/>
              <a:t>possible rolls and summing all of the die faces of all the allowed rolls. (ei. a player would advanced 20 spaces for the following </a:t>
            </a:r>
            <a:r>
              <a:rPr lang="en"/>
              <a:t>combination</a:t>
            </a:r>
            <a:r>
              <a:rPr lang="en"/>
              <a:t> of possible dice rolls [5, 5, 6, 4, 3, 1] since the final pair of die would not be have been rolled because the previous pair of die faces did not match and thus wouldn't be included in the sum) </a:t>
            </a:r>
            <a:endParaRPr/>
          </a:p>
          <a:p>
            <a:pPr indent="-311150" lvl="0" marL="457200" rtl="0" algn="l">
              <a:spcBef>
                <a:spcPts val="0"/>
              </a:spcBef>
              <a:spcAft>
                <a:spcPts val="0"/>
              </a:spcAft>
              <a:buSzPts val="1300"/>
              <a:buChar char="●"/>
            </a:pPr>
            <a:r>
              <a:rPr lang="en"/>
              <a:t>Monopoly rules also specify that a player must go directly to jail should they roll three doubles in a row, for what is known as </a:t>
            </a:r>
            <a:r>
              <a:rPr b="1" lang="en"/>
              <a:t>speeding</a:t>
            </a:r>
            <a:r>
              <a:rPr lang="en"/>
              <a:t>. The probability of a player going to jail for speeding is represented below by their chance of advancing 0 spaces, as it is impossible for the faces of two die to sum to zero.</a:t>
            </a:r>
            <a:endParaRPr/>
          </a:p>
        </p:txBody>
      </p:sp>
      <p:pic>
        <p:nvPicPr>
          <p:cNvPr id="174" name="Google Shape;174;p19"/>
          <p:cNvPicPr preferRelativeResize="0"/>
          <p:nvPr/>
        </p:nvPicPr>
        <p:blipFill>
          <a:blip r:embed="rId4">
            <a:alphaModFix/>
          </a:blip>
          <a:stretch>
            <a:fillRect/>
          </a:stretch>
        </p:blipFill>
        <p:spPr>
          <a:xfrm>
            <a:off x="5754272" y="845598"/>
            <a:ext cx="1968075" cy="121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0"/>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80" name="Google Shape;18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0"/>
          <p:cNvPicPr preferRelativeResize="0"/>
          <p:nvPr/>
        </p:nvPicPr>
        <p:blipFill>
          <a:blip r:embed="rId4">
            <a:alphaModFix/>
          </a:blip>
          <a:stretch>
            <a:fillRect/>
          </a:stretch>
        </p:blipFill>
        <p:spPr>
          <a:xfrm>
            <a:off x="0" y="0"/>
            <a:ext cx="9143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21"/>
          <p:cNvPicPr preferRelativeResize="0"/>
          <p:nvPr/>
        </p:nvPicPr>
        <p:blipFill>
          <a:blip r:embed="rId3">
            <a:alphaModFix amt="4000"/>
          </a:blip>
          <a:stretch>
            <a:fillRect/>
          </a:stretch>
        </p:blipFill>
        <p:spPr>
          <a:xfrm>
            <a:off x="194188" y="230875"/>
            <a:ext cx="8755625" cy="4681751"/>
          </a:xfrm>
          <a:prstGeom prst="rect">
            <a:avLst/>
          </a:prstGeom>
          <a:noFill/>
          <a:ln>
            <a:noFill/>
          </a:ln>
        </p:spPr>
      </p:pic>
      <p:sp>
        <p:nvSpPr>
          <p:cNvPr id="188" name="Google Shape;18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Jail is the Best Place for a Capitalist</a:t>
            </a:r>
            <a:endParaRPr/>
          </a:p>
        </p:txBody>
      </p:sp>
      <p:sp>
        <p:nvSpPr>
          <p:cNvPr id="189" name="Google Shape;189;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in jail a player can either choose to use a "Get Out of Jail Free" card or pay a 50 dollar fee and advance from jail like it is any other space on the board, or exit by rolling doubles in one of their following three turns should they fail to do so they will be released on their third turn. </a:t>
            </a:r>
            <a:endParaRPr/>
          </a:p>
          <a:p>
            <a:pPr indent="-311150" lvl="0" marL="457200" rtl="0" algn="l">
              <a:spcBef>
                <a:spcPts val="0"/>
              </a:spcBef>
              <a:spcAft>
                <a:spcPts val="0"/>
              </a:spcAft>
              <a:buSzPts val="1300"/>
              <a:buChar char="●"/>
            </a:pPr>
            <a:r>
              <a:rPr lang="en"/>
              <a:t>The later can be </a:t>
            </a:r>
            <a:r>
              <a:rPr lang="en"/>
              <a:t>advantageous</a:t>
            </a:r>
            <a:r>
              <a:rPr lang="en"/>
              <a:t> to the player because while in jail a player can still collect rents, and bid on or improve properties all while avoiding paying rent as </a:t>
            </a:r>
            <a:r>
              <a:rPr lang="en"/>
              <a:t>their</a:t>
            </a:r>
            <a:r>
              <a:rPr lang="en"/>
              <a:t> opponents improve their properties and increase </a:t>
            </a:r>
            <a:r>
              <a:rPr lang="en"/>
              <a:t>their</a:t>
            </a:r>
            <a:r>
              <a:rPr lang="en"/>
              <a:t> rents. If a player decides to leave via dice roll, they do not get to roll again in the event the roll doubles even if it is on their final turn in jail. </a:t>
            </a:r>
            <a:endParaRPr/>
          </a:p>
          <a:p>
            <a:pPr indent="-311150" lvl="0" marL="457200" rtl="0" algn="l">
              <a:spcBef>
                <a:spcPts val="0"/>
              </a:spcBef>
              <a:spcAft>
                <a:spcPts val="0"/>
              </a:spcAft>
              <a:buSzPts val="1300"/>
              <a:buChar char="●"/>
            </a:pPr>
            <a:r>
              <a:rPr lang="en"/>
              <a:t>In our analysis, we assumed the maximum number of turns a player could spend jail was equal to the number of doubles a player would need to roll to be sent to jail for speeding, s. The probability of a player seeing their i</a:t>
            </a:r>
            <a:r>
              <a:rPr baseline="30000" lang="en"/>
              <a:t>th</a:t>
            </a:r>
            <a:r>
              <a:rPr lang="en"/>
              <a:t> turn in jail can be modeled by </a:t>
            </a:r>
            <a:r>
              <a:rPr lang="en"/>
              <a:t>p</a:t>
            </a:r>
            <a:r>
              <a:rPr baseline="-25000" lang="en"/>
              <a:t>i</a:t>
            </a:r>
            <a:r>
              <a:rPr lang="en"/>
              <a:t> = (n-1)</a:t>
            </a:r>
            <a:r>
              <a:rPr baseline="30000" lang="en"/>
              <a:t>i-1</a:t>
            </a:r>
            <a:r>
              <a:rPr lang="en"/>
              <a:t>/n</a:t>
            </a:r>
            <a:r>
              <a:rPr baseline="30000" lang="en"/>
              <a:t>i-1</a:t>
            </a:r>
            <a:r>
              <a:rPr lang="en"/>
              <a:t> </a:t>
            </a:r>
            <a:r>
              <a:rPr lang="en"/>
              <a:t>where i ≤ s. Again, the probability of a player going to jail for speeding is represented below by their chance of advancing 0 spaces.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