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1603" r:id="rId2"/>
    <p:sldId id="160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0"/>
    <p:restoredTop sz="94689"/>
  </p:normalViewPr>
  <p:slideViewPr>
    <p:cSldViewPr snapToGrid="0" snapToObjects="1">
      <p:cViewPr>
        <p:scale>
          <a:sx n="109" d="100"/>
          <a:sy n="109" d="100"/>
        </p:scale>
        <p:origin x="8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40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E9B1E-FA65-F04A-8609-AF20F06AAFA6}" type="datetimeFigureOut">
              <a:rPr lang="en-US" smtClean="0"/>
              <a:t>3/11/20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DE6BC-F13E-DF42-98C9-56B30474EC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1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7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E1BB1-B036-4140-B110-296DC0701D0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3/11/20 7:37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309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7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E1BB1-B036-4140-B110-296DC0701D0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3/11/20 8:10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239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BA8B-77BE-A34D-95A1-50B59DA42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22923-6551-1148-82CC-D1ADAC08F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1C76C-C339-1848-BAE0-DECB7786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367D-F1E3-9741-80C2-7C885DD1E0C6}" type="datetimeFigureOut">
              <a:rPr lang="en-US" smtClean="0"/>
              <a:t>3/11/20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D2A2B-8EC4-2249-AC9D-B7113A5B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655BB-988E-864B-92EF-6648775F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25AA-A3D9-474C-9A3D-6D0435FD29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2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D3B6-A6DB-9240-9D0F-36E616D6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F9A8A-FF6B-E24B-9F0D-5BB487B0D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2D25F-C3FA-4043-A318-EE4E0093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367D-F1E3-9741-80C2-7C885DD1E0C6}" type="datetimeFigureOut">
              <a:rPr lang="en-US" smtClean="0"/>
              <a:t>3/11/20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2C0FA-8D5A-134E-B65A-D819A98A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25151-51FB-4E4C-8587-7855A0A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25AA-A3D9-474C-9A3D-6D0435FD29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5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8439E-6505-1B4E-9402-93A4EF8AD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4B3DA-CC2A-A74B-B98E-0E6C91A94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6CD7C-BAEB-5947-A34E-B8F6DA48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367D-F1E3-9741-80C2-7C885DD1E0C6}" type="datetimeFigureOut">
              <a:rPr lang="en-US" smtClean="0"/>
              <a:t>3/11/20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A34D1-31CF-6143-8E92-F9ABCF5E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41CF0-5079-6C44-8164-D48BFCAE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25AA-A3D9-474C-9A3D-6D0435FD29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35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6F1A0-A08C-AC4C-9E3F-131E14E7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30" y="601579"/>
            <a:ext cx="10514543" cy="1089108"/>
          </a:xfrm>
          <a:prstGeom prst="rect">
            <a:avLst/>
          </a:prstGeom>
        </p:spPr>
        <p:txBody>
          <a:bodyPr/>
          <a:lstStyle>
            <a:lvl1pPr algn="ctr">
              <a:defRPr sz="33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C299C-87CA-C748-98B6-ED0E99C84B43}"/>
              </a:ext>
            </a:extLst>
          </p:cNvPr>
          <p:cNvSpPr txBox="1"/>
          <p:nvPr userDrawn="1"/>
        </p:nvSpPr>
        <p:spPr>
          <a:xfrm>
            <a:off x="4254500" y="6444406"/>
            <a:ext cx="3556000" cy="350096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>
              <a:lnSpc>
                <a:spcPct val="90000"/>
              </a:lnSpc>
              <a:spcAft>
                <a:spcPts val="1500"/>
              </a:spcAft>
            </a:pPr>
            <a:r>
              <a:rPr lang="en-US" sz="7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© 2019, Amazon Web Services, Inc. or its Affiliates.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443553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C132-CD44-1742-8276-014B32EC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5BFE0-60D5-0245-B245-4F838EB34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3C17B-206E-214B-B6FB-28C1F651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367D-F1E3-9741-80C2-7C885DD1E0C6}" type="datetimeFigureOut">
              <a:rPr lang="en-US" smtClean="0"/>
              <a:t>3/11/20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F2DB8-DEC3-D648-AFEC-B7F23B9C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0AE60-8F9B-124E-8FC0-E4BB061F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25AA-A3D9-474C-9A3D-6D0435FD29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6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F26F-4DD7-7141-B1FC-1F5093D9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2F32A-7FB4-F740-99C6-26603422E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3D414-3E81-DC4E-B5D6-9D9AA278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367D-F1E3-9741-80C2-7C885DD1E0C6}" type="datetimeFigureOut">
              <a:rPr lang="en-US" smtClean="0"/>
              <a:t>3/11/20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CCCFE-A2AC-224C-A9DA-90C876C4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ECF2E-349D-574C-8E42-2ADD00A7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25AA-A3D9-474C-9A3D-6D0435FD29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8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33EB-B9A4-F94C-8ACA-13D6431B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D97E-81F8-E74A-96FC-410503336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DA953-31B0-7640-8F9A-C1172D00D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05DDE-ADA3-7846-9DF4-F35D0E15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367D-F1E3-9741-80C2-7C885DD1E0C6}" type="datetimeFigureOut">
              <a:rPr lang="en-US" smtClean="0"/>
              <a:t>3/11/20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FF939-8F1D-BF4A-AD76-1250B6F9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0D593-1E16-9D4A-A212-1C075F8D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25AA-A3D9-474C-9A3D-6D0435FD29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0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1BC4-E5EA-FC44-8D5D-7C75E74F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656C7-48FE-6844-8ECE-08CC8B927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EB856-F2C3-E641-B7AE-DD68614E8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B30BF-5619-F449-9F92-E80D6B587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1F0BE-CEAE-7C47-8DF7-380EF17C9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E2015-E390-A245-A422-D37C9FE1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367D-F1E3-9741-80C2-7C885DD1E0C6}" type="datetimeFigureOut">
              <a:rPr lang="en-US" smtClean="0"/>
              <a:t>3/11/20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FF43E-DDCE-C94B-8AB5-30840C5E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124D0-1FC3-6646-8EAC-D5F3D54D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25AA-A3D9-474C-9A3D-6D0435FD29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6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B7F5-705D-754D-B337-2A9993C8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5578B-EB48-1A4F-AA00-96BF3DAB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367D-F1E3-9741-80C2-7C885DD1E0C6}" type="datetimeFigureOut">
              <a:rPr lang="en-US" smtClean="0"/>
              <a:t>3/11/20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44898-2E15-CB40-B85A-AB7F184E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48759-4D02-8F48-8269-0A2B619E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25AA-A3D9-474C-9A3D-6D0435FD29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9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994E1-6C3B-FA45-825E-71CEFB8F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367D-F1E3-9741-80C2-7C885DD1E0C6}" type="datetimeFigureOut">
              <a:rPr lang="en-US" smtClean="0"/>
              <a:t>3/11/20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DC463-63C8-6A4C-A4F5-425F3458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08003-7D4F-9A42-A083-31D4FA16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25AA-A3D9-474C-9A3D-6D0435FD29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4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D247-4EC6-FD42-A8B6-76D33424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C490D-780A-6A49-853C-E9603BE2A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41CC1-51A1-D546-ADBE-F50747A9E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17A24-260E-A24E-AAEB-5B00574C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367D-F1E3-9741-80C2-7C885DD1E0C6}" type="datetimeFigureOut">
              <a:rPr lang="en-US" smtClean="0"/>
              <a:t>3/11/20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9FF0B-6F40-EE43-8564-B5EDAF2A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8DEE6-EEFC-224A-B108-A2B4D203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25AA-A3D9-474C-9A3D-6D0435FD29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6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08DB-1F3A-FC40-B8D9-B5E6429A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1746C-B4EE-3140-9F4D-E643982B1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49668-481B-4542-A3CC-31B6C6088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168CF-42A6-B341-ABE6-E2DCD6DC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367D-F1E3-9741-80C2-7C885DD1E0C6}" type="datetimeFigureOut">
              <a:rPr lang="en-US" smtClean="0"/>
              <a:t>3/11/20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B8052-71D6-B94E-9599-03A63089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BE9D5-EC63-9345-A909-838F7D3F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25AA-A3D9-474C-9A3D-6D0435FD29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9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DCD8D-D786-6F44-94AB-CB495034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FEE5B-8B08-8E4F-BD1C-7F9C4B12E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0FEAD-81F0-1E40-BD00-00B6B8ED2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8367D-F1E3-9741-80C2-7C885DD1E0C6}" type="datetimeFigureOut">
              <a:rPr lang="en-US" smtClean="0"/>
              <a:t>3/11/20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5653E-7B56-7641-BF9B-7A0708B5C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8BAC2-0CC5-AB43-8588-AFC3A5902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C25AA-A3D9-474C-9A3D-6D0435FD29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6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tiff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7.tif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hyperlink" Target="https://github.com/vikasomer/serverless-datalake-on-aws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svg"/><Relationship Id="rId2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01932AE2-8290-504F-AE09-7E66F1574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069" y="2777366"/>
            <a:ext cx="726642" cy="926213"/>
          </a:xfrm>
          <a:prstGeom prst="rect">
            <a:avLst/>
          </a:prstGeom>
          <a:ln w="25400">
            <a:headEnd type="none" w="med" len="sm"/>
            <a:tailEnd type="arrow" w="med" len="sm"/>
          </a:ln>
        </p:spPr>
      </p:pic>
      <p:pic>
        <p:nvPicPr>
          <p:cNvPr id="45" name="Graphic 8">
            <a:extLst>
              <a:ext uri="{FF2B5EF4-FFF2-40B4-BE49-F238E27FC236}">
                <a16:creationId xmlns:a16="http://schemas.microsoft.com/office/drawing/2014/main" id="{92D1BB86-F9C2-B240-88D3-D977F7C6F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8328" y="2404832"/>
            <a:ext cx="635000" cy="910167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D41F97B-C588-EC41-ADB6-2DB46AF49444}"/>
              </a:ext>
            </a:extLst>
          </p:cNvPr>
          <p:cNvGrpSpPr/>
          <p:nvPr/>
        </p:nvGrpSpPr>
        <p:grpSpPr>
          <a:xfrm>
            <a:off x="3009474" y="4058238"/>
            <a:ext cx="1055299" cy="991990"/>
            <a:chOff x="175436" y="3206142"/>
            <a:chExt cx="1266359" cy="1190390"/>
          </a:xfrm>
        </p:grpSpPr>
        <p:pic>
          <p:nvPicPr>
            <p:cNvPr id="133" name="Graphic 21">
              <a:extLst>
                <a:ext uri="{FF2B5EF4-FFF2-40B4-BE49-F238E27FC236}">
                  <a16:creationId xmlns:a16="http://schemas.microsoft.com/office/drawing/2014/main" id="{312CE227-7B0B-134D-A8D7-4AEA19FF7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5858" y="3206142"/>
              <a:ext cx="571500" cy="571500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002780D-D14F-D24A-8441-66FB5740C66B}"/>
                </a:ext>
              </a:extLst>
            </p:cNvPr>
            <p:cNvSpPr txBox="1"/>
            <p:nvPr/>
          </p:nvSpPr>
          <p:spPr>
            <a:xfrm>
              <a:off x="175436" y="3777668"/>
              <a:ext cx="1266359" cy="618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70"/>
              <a:r>
                <a:rPr lang="en-US" sz="917" dirty="0">
                  <a:solidFill>
                    <a:srgbClr val="232F3E"/>
                  </a:solidFill>
                  <a:latin typeface="Amazon Ember"/>
                </a:rPr>
                <a:t>Amazon S3</a:t>
              </a:r>
            </a:p>
            <a:p>
              <a:pPr algn="ctr" defTabSz="914270"/>
              <a:r>
                <a:rPr lang="en-US" sz="917" dirty="0">
                  <a:solidFill>
                    <a:srgbClr val="232F3E"/>
                  </a:solidFill>
                  <a:latin typeface="Amazon Ember"/>
                </a:rPr>
                <a:t>(Raw &amp; Reference data)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D41F97B-C588-EC41-ADB6-2DB46AF49444}"/>
              </a:ext>
            </a:extLst>
          </p:cNvPr>
          <p:cNvGrpSpPr/>
          <p:nvPr/>
        </p:nvGrpSpPr>
        <p:grpSpPr>
          <a:xfrm>
            <a:off x="7581972" y="4075107"/>
            <a:ext cx="1055299" cy="904403"/>
            <a:chOff x="149414" y="3486651"/>
            <a:chExt cx="1266359" cy="1085284"/>
          </a:xfrm>
        </p:grpSpPr>
        <p:pic>
          <p:nvPicPr>
            <p:cNvPr id="129" name="Graphic 21">
              <a:extLst>
                <a:ext uri="{FF2B5EF4-FFF2-40B4-BE49-F238E27FC236}">
                  <a16:creationId xmlns:a16="http://schemas.microsoft.com/office/drawing/2014/main" id="{312CE227-7B0B-134D-A8D7-4AEA19FF7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5858" y="3486651"/>
              <a:ext cx="571500" cy="571500"/>
            </a:xfrm>
            <a:prstGeom prst="rect">
              <a:avLst/>
            </a:prstGeom>
          </p:spPr>
        </p:pic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002780D-D14F-D24A-8441-66FB5740C66B}"/>
                </a:ext>
              </a:extLst>
            </p:cNvPr>
            <p:cNvSpPr txBox="1"/>
            <p:nvPr/>
          </p:nvSpPr>
          <p:spPr>
            <a:xfrm>
              <a:off x="149414" y="4122427"/>
              <a:ext cx="1266359" cy="449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70"/>
              <a:r>
                <a:rPr lang="en-US" sz="917" dirty="0">
                  <a:solidFill>
                    <a:srgbClr val="232F3E"/>
                  </a:solidFill>
                  <a:latin typeface="Amazon Ember"/>
                </a:rPr>
                <a:t>Amazon S3</a:t>
              </a:r>
            </a:p>
            <a:p>
              <a:pPr algn="ctr" defTabSz="914270"/>
              <a:r>
                <a:rPr lang="en-US" sz="917" dirty="0">
                  <a:solidFill>
                    <a:srgbClr val="232F3E"/>
                  </a:solidFill>
                  <a:latin typeface="Amazon Ember"/>
                </a:rPr>
                <a:t>(Processed data)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BFD5AEA-B68A-324C-9B7E-C81D8935938D}"/>
              </a:ext>
            </a:extLst>
          </p:cNvPr>
          <p:cNvGrpSpPr/>
          <p:nvPr/>
        </p:nvGrpSpPr>
        <p:grpSpPr>
          <a:xfrm>
            <a:off x="2930562" y="2765691"/>
            <a:ext cx="1064336" cy="1281797"/>
            <a:chOff x="2930561" y="2647320"/>
            <a:chExt cx="1064336" cy="128179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0CBC012-7918-F145-AF94-AC742AC0B848}"/>
                </a:ext>
              </a:extLst>
            </p:cNvPr>
            <p:cNvGrpSpPr/>
            <p:nvPr/>
          </p:nvGrpSpPr>
          <p:grpSpPr>
            <a:xfrm>
              <a:off x="3058415" y="2647320"/>
              <a:ext cx="726642" cy="1281797"/>
              <a:chOff x="3058415" y="2647320"/>
              <a:chExt cx="726642" cy="1281797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8415" y="2647320"/>
                <a:ext cx="726642" cy="926213"/>
              </a:xfrm>
              <a:prstGeom prst="rect">
                <a:avLst/>
              </a:prstGeom>
              <a:ln w="25400">
                <a:headEnd type="none" w="med" len="sm"/>
                <a:tailEnd type="arrow" w="med" len="sm"/>
              </a:ln>
            </p:spPr>
          </p:pic>
          <p:cxnSp>
            <p:nvCxnSpPr>
              <p:cNvPr id="120" name="Straight Arrow Connector 119"/>
              <p:cNvCxnSpPr/>
              <p:nvPr/>
            </p:nvCxnSpPr>
            <p:spPr>
              <a:xfrm flipH="1" flipV="1">
                <a:off x="3504806" y="3331534"/>
                <a:ext cx="1" cy="5975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641B18F-0CF8-F040-B534-9F7AE50F69B5}"/>
                </a:ext>
              </a:extLst>
            </p:cNvPr>
            <p:cNvSpPr txBox="1"/>
            <p:nvPr/>
          </p:nvSpPr>
          <p:spPr>
            <a:xfrm>
              <a:off x="2930561" y="3095565"/>
              <a:ext cx="1064336" cy="233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70"/>
              <a:r>
                <a:rPr lang="en-US" sz="917" dirty="0">
                  <a:solidFill>
                    <a:srgbClr val="000000"/>
                  </a:solidFill>
                  <a:latin typeface="Amazon Ember"/>
                </a:rPr>
                <a:t>Crawlers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C4CC0A3-13FD-8246-93B5-F8C53BCCBE13}"/>
              </a:ext>
            </a:extLst>
          </p:cNvPr>
          <p:cNvGrpSpPr/>
          <p:nvPr/>
        </p:nvGrpSpPr>
        <p:grpSpPr>
          <a:xfrm>
            <a:off x="7529274" y="2339423"/>
            <a:ext cx="1064336" cy="1092307"/>
            <a:chOff x="7529274" y="2561019"/>
            <a:chExt cx="1064336" cy="1092307"/>
          </a:xfrm>
        </p:grpSpPr>
        <p:cxnSp>
          <p:nvCxnSpPr>
            <p:cNvPr id="125" name="Straight Arrow Connector 124"/>
            <p:cNvCxnSpPr/>
            <p:nvPr/>
          </p:nvCxnSpPr>
          <p:spPr>
            <a:xfrm flipV="1">
              <a:off x="8098991" y="2561019"/>
              <a:ext cx="0" cy="39216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641B18F-0CF8-F040-B534-9F7AE50F69B5}"/>
                </a:ext>
              </a:extLst>
            </p:cNvPr>
            <p:cNvSpPr txBox="1"/>
            <p:nvPr/>
          </p:nvSpPr>
          <p:spPr>
            <a:xfrm>
              <a:off x="7529274" y="3419864"/>
              <a:ext cx="1064336" cy="233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70"/>
              <a:r>
                <a:rPr lang="en-US" sz="917" dirty="0">
                  <a:solidFill>
                    <a:srgbClr val="000000"/>
                  </a:solidFill>
                  <a:latin typeface="Amazon Ember"/>
                </a:rPr>
                <a:t>Crawlers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C926C4-87CE-D143-8694-9986501C5CF5}"/>
              </a:ext>
            </a:extLst>
          </p:cNvPr>
          <p:cNvGrpSpPr/>
          <p:nvPr/>
        </p:nvGrpSpPr>
        <p:grpSpPr>
          <a:xfrm>
            <a:off x="10423327" y="2393932"/>
            <a:ext cx="1211374" cy="910167"/>
            <a:chOff x="10423327" y="2990664"/>
            <a:chExt cx="1211374" cy="910167"/>
          </a:xfrm>
        </p:grpSpPr>
        <p:pic>
          <p:nvPicPr>
            <p:cNvPr id="48" name="Graphic 28">
              <a:extLst>
                <a:ext uri="{FF2B5EF4-FFF2-40B4-BE49-F238E27FC236}">
                  <a16:creationId xmlns:a16="http://schemas.microsoft.com/office/drawing/2014/main" id="{B8D02D22-362F-804C-B9B6-0690EC3CD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999701" y="2990664"/>
              <a:ext cx="635000" cy="910167"/>
            </a:xfrm>
            <a:prstGeom prst="rect">
              <a:avLst/>
            </a:prstGeom>
          </p:spPr>
        </p:pic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950419A9-92A9-4F4F-A070-3B018221C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3327" y="3339732"/>
              <a:ext cx="576374" cy="1090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F1BAAF-D23C-C94A-A68F-78FA15F3EB8A}"/>
              </a:ext>
            </a:extLst>
          </p:cNvPr>
          <p:cNvGrpSpPr/>
          <p:nvPr/>
        </p:nvGrpSpPr>
        <p:grpSpPr>
          <a:xfrm>
            <a:off x="144517" y="1044937"/>
            <a:ext cx="998162" cy="5132151"/>
            <a:chOff x="144517" y="926565"/>
            <a:chExt cx="998162" cy="5132151"/>
          </a:xfrm>
        </p:grpSpPr>
        <p:sp>
          <p:nvSpPr>
            <p:cNvPr id="165" name="Rounded Rectangle 164"/>
            <p:cNvSpPr/>
            <p:nvPr/>
          </p:nvSpPr>
          <p:spPr bwMode="auto">
            <a:xfrm>
              <a:off x="360343" y="1347921"/>
              <a:ext cx="566516" cy="4710795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699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44517" y="926565"/>
              <a:ext cx="998162" cy="477118"/>
            </a:xfrm>
            <a:prstGeom prst="rect">
              <a:avLst/>
            </a:prstGeom>
            <a:noFill/>
          </p:spPr>
          <p:txBody>
            <a:bodyPr wrap="square" lIns="152400" tIns="121920" rIns="152400" bIns="121920" rtlCol="0">
              <a:spAutoFit/>
            </a:bodyPr>
            <a:lstStyle/>
            <a:p>
              <a:pPr algn="ctr" defTabSz="914270">
                <a:lnSpc>
                  <a:spcPct val="90000"/>
                </a:lnSpc>
                <a:spcAft>
                  <a:spcPts val="1500"/>
                </a:spcAft>
              </a:pPr>
              <a:r>
                <a:rPr lang="en-US" sz="1667" b="1" dirty="0"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latin typeface="Amazon Ember"/>
                </a:rPr>
                <a:t>Data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22CEBB-4477-0042-9512-53427EF1F3C5}"/>
              </a:ext>
            </a:extLst>
          </p:cNvPr>
          <p:cNvGrpSpPr/>
          <p:nvPr/>
        </p:nvGrpSpPr>
        <p:grpSpPr>
          <a:xfrm>
            <a:off x="1363995" y="1044937"/>
            <a:ext cx="1091498" cy="5132151"/>
            <a:chOff x="1363995" y="926565"/>
            <a:chExt cx="1091498" cy="5132151"/>
          </a:xfrm>
        </p:grpSpPr>
        <p:sp>
          <p:nvSpPr>
            <p:cNvPr id="90" name="Rounded Rectangle 89"/>
            <p:cNvSpPr/>
            <p:nvPr/>
          </p:nvSpPr>
          <p:spPr bwMode="auto">
            <a:xfrm>
              <a:off x="1363995" y="1334316"/>
              <a:ext cx="1091498" cy="4724400"/>
            </a:xfrm>
            <a:prstGeom prst="roundRect">
              <a:avLst>
                <a:gd name="adj" fmla="val 10317"/>
              </a:avLst>
            </a:prstGeom>
            <a:noFill/>
            <a:ln w="25400">
              <a:solidFill>
                <a:schemeClr val="accent5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699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411511" y="926565"/>
              <a:ext cx="998162" cy="477118"/>
            </a:xfrm>
            <a:prstGeom prst="rect">
              <a:avLst/>
            </a:prstGeom>
            <a:noFill/>
          </p:spPr>
          <p:txBody>
            <a:bodyPr wrap="square" lIns="152400" tIns="121920" rIns="152400" bIns="121920" rtlCol="0">
              <a:spAutoFit/>
            </a:bodyPr>
            <a:lstStyle/>
            <a:p>
              <a:pPr algn="ctr" defTabSz="914270">
                <a:lnSpc>
                  <a:spcPct val="90000"/>
                </a:lnSpc>
                <a:spcAft>
                  <a:spcPts val="1500"/>
                </a:spcAft>
              </a:pPr>
              <a:r>
                <a:rPr lang="en-US" sz="1667" b="1" dirty="0"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latin typeface="Amazon Ember"/>
                </a:rPr>
                <a:t>Ingest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AD14680-376A-0342-B4C3-AF549533CA43}"/>
              </a:ext>
            </a:extLst>
          </p:cNvPr>
          <p:cNvGrpSpPr/>
          <p:nvPr/>
        </p:nvGrpSpPr>
        <p:grpSpPr>
          <a:xfrm>
            <a:off x="2948659" y="1093008"/>
            <a:ext cx="5736958" cy="5084079"/>
            <a:chOff x="2948659" y="974637"/>
            <a:chExt cx="5736958" cy="5084079"/>
          </a:xfrm>
        </p:grpSpPr>
        <p:sp>
          <p:nvSpPr>
            <p:cNvPr id="98" name="Rounded Rectangle 97"/>
            <p:cNvSpPr/>
            <p:nvPr/>
          </p:nvSpPr>
          <p:spPr bwMode="auto">
            <a:xfrm>
              <a:off x="2948659" y="1334317"/>
              <a:ext cx="5736958" cy="4724399"/>
            </a:xfrm>
            <a:prstGeom prst="roundRect">
              <a:avLst>
                <a:gd name="adj" fmla="val 3060"/>
              </a:avLst>
            </a:prstGeom>
            <a:noFill/>
            <a:ln w="25400">
              <a:solidFill>
                <a:srgbClr val="FF5252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699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994898" y="974637"/>
              <a:ext cx="3644480" cy="477118"/>
            </a:xfrm>
            <a:prstGeom prst="rect">
              <a:avLst/>
            </a:prstGeom>
            <a:noFill/>
          </p:spPr>
          <p:txBody>
            <a:bodyPr wrap="square" lIns="152400" tIns="121920" rIns="152400" bIns="121920" rtlCol="0">
              <a:spAutoFit/>
            </a:bodyPr>
            <a:lstStyle/>
            <a:p>
              <a:pPr algn="ctr" defTabSz="914270">
                <a:lnSpc>
                  <a:spcPct val="90000"/>
                </a:lnSpc>
                <a:spcAft>
                  <a:spcPts val="1500"/>
                </a:spcAft>
              </a:pPr>
              <a:r>
                <a:rPr lang="en-US" sz="1667" b="1" dirty="0"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latin typeface="Amazon Ember"/>
                </a:rPr>
                <a:t>Store + Catalog + Transform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2330925-3733-6248-BBDA-4DAC170C98DB}"/>
              </a:ext>
            </a:extLst>
          </p:cNvPr>
          <p:cNvGrpSpPr/>
          <p:nvPr/>
        </p:nvGrpSpPr>
        <p:grpSpPr>
          <a:xfrm>
            <a:off x="9248505" y="1081551"/>
            <a:ext cx="2736574" cy="5095537"/>
            <a:chOff x="9248505" y="963180"/>
            <a:chExt cx="2736574" cy="5095537"/>
          </a:xfrm>
        </p:grpSpPr>
        <p:sp>
          <p:nvSpPr>
            <p:cNvPr id="50" name="Rounded Rectangle 49"/>
            <p:cNvSpPr/>
            <p:nvPr/>
          </p:nvSpPr>
          <p:spPr bwMode="auto">
            <a:xfrm>
              <a:off x="9248505" y="1347923"/>
              <a:ext cx="2483238" cy="4710794"/>
            </a:xfrm>
            <a:prstGeom prst="roundRect">
              <a:avLst>
                <a:gd name="adj" fmla="val 3954"/>
              </a:avLst>
            </a:prstGeom>
            <a:noFill/>
            <a:ln w="2540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699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1" name="Graphic 11">
              <a:extLst>
                <a:ext uri="{FF2B5EF4-FFF2-40B4-BE49-F238E27FC236}">
                  <a16:creationId xmlns:a16="http://schemas.microsoft.com/office/drawing/2014/main" id="{310723F6-3249-7D48-9B51-50881BBD5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032579" y="1347922"/>
              <a:ext cx="952500" cy="9525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88" name="TextBox 187"/>
            <p:cNvSpPr txBox="1"/>
            <p:nvPr/>
          </p:nvSpPr>
          <p:spPr>
            <a:xfrm>
              <a:off x="9840541" y="963180"/>
              <a:ext cx="1369504" cy="477118"/>
            </a:xfrm>
            <a:prstGeom prst="rect">
              <a:avLst/>
            </a:prstGeom>
            <a:noFill/>
          </p:spPr>
          <p:txBody>
            <a:bodyPr wrap="square" lIns="152400" tIns="121920" rIns="152400" bIns="121920" rtlCol="0">
              <a:spAutoFit/>
            </a:bodyPr>
            <a:lstStyle/>
            <a:p>
              <a:pPr algn="ctr" defTabSz="914270">
                <a:lnSpc>
                  <a:spcPct val="90000"/>
                </a:lnSpc>
                <a:spcAft>
                  <a:spcPts val="1500"/>
                </a:spcAft>
              </a:pPr>
              <a:r>
                <a:rPr lang="en-US" sz="1667" b="1" dirty="0">
                  <a:gradFill>
                    <a:gsLst>
                      <a:gs pos="2917">
                        <a:srgbClr val="000000"/>
                      </a:gs>
                      <a:gs pos="30000">
                        <a:srgbClr val="000000"/>
                      </a:gs>
                    </a:gsLst>
                    <a:lin ang="5400000" scaled="0"/>
                  </a:gradFill>
                  <a:latin typeface="Amazon Ember"/>
                </a:rPr>
                <a:t>Analyze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FBEF9BC-556E-FE41-A358-E101E1184B28}"/>
              </a:ext>
            </a:extLst>
          </p:cNvPr>
          <p:cNvGrpSpPr/>
          <p:nvPr/>
        </p:nvGrpSpPr>
        <p:grpSpPr>
          <a:xfrm>
            <a:off x="3116838" y="1536793"/>
            <a:ext cx="5301224" cy="1178100"/>
            <a:chOff x="3116838" y="1746667"/>
            <a:chExt cx="5301224" cy="1178100"/>
          </a:xfrm>
        </p:grpSpPr>
        <p:cxnSp>
          <p:nvCxnSpPr>
            <p:cNvPr id="123" name="Straight Arrow Connector 122"/>
            <p:cNvCxnSpPr/>
            <p:nvPr/>
          </p:nvCxnSpPr>
          <p:spPr>
            <a:xfrm flipV="1">
              <a:off x="3504807" y="2532600"/>
              <a:ext cx="0" cy="39216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AE044F0-DC8B-6A48-B7B5-CC22D475C38E}"/>
                </a:ext>
              </a:extLst>
            </p:cNvPr>
            <p:cNvGrpSpPr/>
            <p:nvPr/>
          </p:nvGrpSpPr>
          <p:grpSpPr>
            <a:xfrm>
              <a:off x="3116838" y="1746667"/>
              <a:ext cx="5301224" cy="731506"/>
              <a:chOff x="3116838" y="1746667"/>
              <a:chExt cx="5301224" cy="731506"/>
            </a:xfrm>
          </p:grpSpPr>
          <p:sp>
            <p:nvSpPr>
              <p:cNvPr id="117" name="Rounded Rectangle 116"/>
              <p:cNvSpPr/>
              <p:nvPr/>
            </p:nvSpPr>
            <p:spPr bwMode="auto">
              <a:xfrm>
                <a:off x="3290742" y="1869047"/>
                <a:ext cx="5127320" cy="60912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77699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mazon Ember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641B18F-0CF8-F040-B534-9F7AE50F69B5}"/>
                  </a:ext>
                </a:extLst>
              </p:cNvPr>
              <p:cNvSpPr txBox="1"/>
              <p:nvPr/>
            </p:nvSpPr>
            <p:spPr>
              <a:xfrm>
                <a:off x="4891146" y="2038171"/>
                <a:ext cx="1926514" cy="233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270"/>
                <a:r>
                  <a:rPr lang="en-US" sz="917" dirty="0">
                    <a:solidFill>
                      <a:srgbClr val="000000"/>
                    </a:solidFill>
                    <a:latin typeface="Amazon Ember"/>
                  </a:rPr>
                  <a:t>AWS Glue Data Catalog</a:t>
                </a:r>
              </a:p>
            </p:txBody>
          </p:sp>
          <p:pic>
            <p:nvPicPr>
              <p:cNvPr id="189" name="Picture 188"/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116838" y="1746667"/>
                <a:ext cx="471346" cy="471346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229CFC-3026-B849-B92A-FE41FD16730B}"/>
              </a:ext>
            </a:extLst>
          </p:cNvPr>
          <p:cNvGrpSpPr/>
          <p:nvPr/>
        </p:nvGrpSpPr>
        <p:grpSpPr>
          <a:xfrm>
            <a:off x="848528" y="3195840"/>
            <a:ext cx="1389442" cy="1041216"/>
            <a:chOff x="848528" y="3077469"/>
            <a:chExt cx="1389442" cy="1041216"/>
          </a:xfrm>
        </p:grpSpPr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950419A9-92A9-4F4F-A070-3B018221CAF3}"/>
                </a:ext>
              </a:extLst>
            </p:cNvPr>
            <p:cNvCxnSpPr>
              <a:cxnSpLocks/>
              <a:stCxn id="3" idx="2"/>
              <a:endCxn id="75" idx="1"/>
            </p:cNvCxnSpPr>
            <p:nvPr/>
          </p:nvCxnSpPr>
          <p:spPr>
            <a:xfrm flipV="1">
              <a:off x="848528" y="3598077"/>
              <a:ext cx="745392" cy="7906"/>
            </a:xfrm>
            <a:prstGeom prst="straightConnector1">
              <a:avLst/>
            </a:prstGeom>
            <a:ln w="25400">
              <a:headEnd type="none" w="med" len="sm"/>
              <a:tailEnd type="arrow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92483F99-ABF1-AA40-A662-5D444A37C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593920" y="3077469"/>
              <a:ext cx="644050" cy="1041216"/>
            </a:xfrm>
            <a:prstGeom prst="rect">
              <a:avLst/>
            </a:prstGeom>
          </p:spPr>
        </p:pic>
      </p:grpSp>
      <p:pic>
        <p:nvPicPr>
          <p:cNvPr id="112" name="Graphic 32">
            <a:extLst>
              <a:ext uri="{FF2B5EF4-FFF2-40B4-BE49-F238E27FC236}">
                <a16:creationId xmlns:a16="http://schemas.microsoft.com/office/drawing/2014/main" id="{BA1B97E7-24B4-A141-877C-F048D10ED59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05138" y="3997402"/>
            <a:ext cx="621792" cy="77724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EBAF9A6-952D-1245-8C03-C6A5DDBC8E88}"/>
              </a:ext>
            </a:extLst>
          </p:cNvPr>
          <p:cNvGrpSpPr/>
          <p:nvPr/>
        </p:nvGrpSpPr>
        <p:grpSpPr>
          <a:xfrm>
            <a:off x="389670" y="2674067"/>
            <a:ext cx="469900" cy="2100575"/>
            <a:chOff x="389670" y="2555695"/>
            <a:chExt cx="469900" cy="21005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9B955F3-59C3-1440-87A0-93715E44FB1B}"/>
                </a:ext>
              </a:extLst>
            </p:cNvPr>
            <p:cNvSpPr txBox="1"/>
            <p:nvPr/>
          </p:nvSpPr>
          <p:spPr>
            <a:xfrm rot="16200000">
              <a:off x="-425667" y="3382075"/>
              <a:ext cx="2100575" cy="44781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800"/>
                </a:spcAft>
              </a:pPr>
              <a:r>
                <a:rPr lang="en-US" sz="11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Kinesis Data              Generator</a:t>
              </a:r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F9E38A22-C9B2-9044-8C13-D89B89B67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89670" y="3301171"/>
              <a:ext cx="469900" cy="469900"/>
            </a:xfrm>
            <a:prstGeom prst="rect">
              <a:avLst/>
            </a:prstGeom>
          </p:spPr>
        </p:pic>
      </p:grpSp>
      <p:cxnSp>
        <p:nvCxnSpPr>
          <p:cNvPr id="122" name="Straight Arrow Connector 121"/>
          <p:cNvCxnSpPr/>
          <p:nvPr/>
        </p:nvCxnSpPr>
        <p:spPr>
          <a:xfrm flipH="1" flipV="1">
            <a:off x="8109620" y="3449904"/>
            <a:ext cx="1" cy="59758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95E880E-0615-E84F-95BB-73C02109B462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prstClr val="black"/>
              <a:srgbClr val="232F3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9715500" y="3766043"/>
            <a:ext cx="777240" cy="77724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B3C76BB-788F-354E-94DC-DD3F44923B89}"/>
              </a:ext>
            </a:extLst>
          </p:cNvPr>
          <p:cNvSpPr txBox="1"/>
          <p:nvPr/>
        </p:nvSpPr>
        <p:spPr>
          <a:xfrm>
            <a:off x="9576470" y="4439946"/>
            <a:ext cx="1055299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70"/>
            <a:r>
              <a:rPr lang="en-US" sz="667" b="1" dirty="0">
                <a:solidFill>
                  <a:srgbClr val="232F3E"/>
                </a:solidFill>
                <a:latin typeface="Amazon Ember"/>
              </a:rPr>
              <a:t>Amazon </a:t>
            </a:r>
          </a:p>
          <a:p>
            <a:pPr algn="ctr" defTabSz="914270"/>
            <a:r>
              <a:rPr lang="en-US" sz="667" b="1" dirty="0">
                <a:solidFill>
                  <a:srgbClr val="232F3E"/>
                </a:solidFill>
                <a:latin typeface="Amazon Ember"/>
              </a:rPr>
              <a:t>Lambda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822315A-E581-7440-AAD2-68D3311017EC}"/>
              </a:ext>
            </a:extLst>
          </p:cNvPr>
          <p:cNvCxnSpPr>
            <a:cxnSpLocks/>
          </p:cNvCxnSpPr>
          <p:nvPr/>
        </p:nvCxnSpPr>
        <p:spPr>
          <a:xfrm>
            <a:off x="8408377" y="4296362"/>
            <a:ext cx="1307123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D818ADA-1E7C-4E47-92BF-3C8F1694C3B1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0104120" y="3279830"/>
            <a:ext cx="1708" cy="48621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D72C60-9B71-064D-AB59-71B60B8458A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0492740" y="4154663"/>
            <a:ext cx="506961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39FEB5B-43DD-194A-B5BD-AF2A79031810}"/>
              </a:ext>
            </a:extLst>
          </p:cNvPr>
          <p:cNvSpPr txBox="1"/>
          <p:nvPr/>
        </p:nvSpPr>
        <p:spPr>
          <a:xfrm>
            <a:off x="10855658" y="3975126"/>
            <a:ext cx="1055299" cy="374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70"/>
            <a:r>
              <a:rPr lang="en-US" sz="917" dirty="0">
                <a:solidFill>
                  <a:srgbClr val="232F3E"/>
                </a:solidFill>
                <a:latin typeface="Amazon Ember"/>
              </a:rPr>
              <a:t>Any </a:t>
            </a:r>
          </a:p>
          <a:p>
            <a:pPr algn="ctr" defTabSz="914270"/>
            <a:r>
              <a:rPr lang="en-US" sz="917" dirty="0">
                <a:solidFill>
                  <a:srgbClr val="232F3E"/>
                </a:solidFill>
                <a:latin typeface="Amazon Ember"/>
              </a:rPr>
              <a:t>Application</a:t>
            </a: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57355B24-A832-D941-9DEA-26F5EE28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17500"/>
            <a:ext cx="10514543" cy="47792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Lab Architecture</a:t>
            </a:r>
            <a:br>
              <a:rPr lang="en-US" b="1" dirty="0"/>
            </a:br>
            <a:r>
              <a:rPr lang="en-SG" sz="2000" dirty="0">
                <a:hlinkClick r:id="rId19"/>
              </a:rPr>
              <a:t>https://github.com/vikasomer/serverless-datalake-on-aws</a:t>
            </a:r>
            <a:endParaRPr lang="en-US" b="1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9FA26450-7F39-6540-9D50-1F94B082130E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2216081" y="3568063"/>
            <a:ext cx="1068745" cy="728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E725B20C-A8A7-6846-9286-9B580C4736A0}"/>
              </a:ext>
            </a:extLst>
          </p:cNvPr>
          <p:cNvCxnSpPr>
            <a:stCxn id="117" idx="3"/>
            <a:endCxn id="45" idx="0"/>
          </p:cNvCxnSpPr>
          <p:nvPr/>
        </p:nvCxnSpPr>
        <p:spPr>
          <a:xfrm>
            <a:off x="8418062" y="1963736"/>
            <a:ext cx="1687766" cy="441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846BA3C-3F65-8C41-9F48-8C9155597AC5}"/>
              </a:ext>
            </a:extLst>
          </p:cNvPr>
          <p:cNvSpPr txBox="1"/>
          <p:nvPr/>
        </p:nvSpPr>
        <p:spPr>
          <a:xfrm>
            <a:off x="2166478" y="3175848"/>
            <a:ext cx="1055299" cy="374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70"/>
            <a:r>
              <a:rPr lang="en-US" sz="917" dirty="0">
                <a:solidFill>
                  <a:srgbClr val="232F3E"/>
                </a:solidFill>
                <a:latin typeface="Amazon Ember"/>
              </a:rPr>
              <a:t>Raw</a:t>
            </a:r>
          </a:p>
          <a:p>
            <a:pPr algn="ctr" defTabSz="914270"/>
            <a:r>
              <a:rPr lang="en-US" sz="917" dirty="0">
                <a:solidFill>
                  <a:srgbClr val="232F3E"/>
                </a:solidFill>
                <a:latin typeface="Amazon Ember"/>
              </a:rPr>
              <a:t>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8C6812-64CD-F044-885C-B40A9DB1ABFF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34401" y="4937870"/>
            <a:ext cx="350686" cy="350686"/>
          </a:xfrm>
          <a:prstGeom prst="rect">
            <a:avLst/>
          </a:prstGeom>
        </p:spPr>
      </p:pic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BA37CCA3-2AC0-A444-AB03-1F0E8FF3CB3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085087" y="4468079"/>
            <a:ext cx="1199741" cy="645134"/>
          </a:xfrm>
          <a:prstGeom prst="bentConnector3">
            <a:avLst>
              <a:gd name="adj1" fmla="val 5488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0A56C9E-4B2A-3444-AB2F-2DD6DE00DFDA}"/>
              </a:ext>
            </a:extLst>
          </p:cNvPr>
          <p:cNvSpPr txBox="1"/>
          <p:nvPr/>
        </p:nvSpPr>
        <p:spPr>
          <a:xfrm>
            <a:off x="1380455" y="5285194"/>
            <a:ext cx="1055299" cy="374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70"/>
            <a:r>
              <a:rPr lang="en-US" sz="917" dirty="0">
                <a:solidFill>
                  <a:srgbClr val="232F3E"/>
                </a:solidFill>
                <a:latin typeface="Amazon Ember"/>
              </a:rPr>
              <a:t>Reference </a:t>
            </a:r>
          </a:p>
          <a:p>
            <a:pPr algn="ctr" defTabSz="914270"/>
            <a:r>
              <a:rPr lang="en-US" sz="917" dirty="0">
                <a:solidFill>
                  <a:srgbClr val="232F3E"/>
                </a:solidFill>
                <a:latin typeface="Amazon Ember"/>
              </a:rPr>
              <a:t>File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DC5B342-D85C-C641-AA22-8E70528FBCDF}"/>
              </a:ext>
            </a:extLst>
          </p:cNvPr>
          <p:cNvCxnSpPr>
            <a:cxnSpLocks/>
          </p:cNvCxnSpPr>
          <p:nvPr/>
        </p:nvCxnSpPr>
        <p:spPr>
          <a:xfrm>
            <a:off x="3820227" y="4296362"/>
            <a:ext cx="159583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9E4D62C-D24F-2146-B7A6-60B2A86B2046}"/>
              </a:ext>
            </a:extLst>
          </p:cNvPr>
          <p:cNvCxnSpPr>
            <a:cxnSpLocks/>
          </p:cNvCxnSpPr>
          <p:nvPr/>
        </p:nvCxnSpPr>
        <p:spPr>
          <a:xfrm>
            <a:off x="6164098" y="4296362"/>
            <a:ext cx="165730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4852CB48-D933-364A-98A0-1BE9581145A3}"/>
              </a:ext>
            </a:extLst>
          </p:cNvPr>
          <p:cNvPicPr>
            <a:picLocks noChangeAspect="1"/>
          </p:cNvPicPr>
          <p:nvPr/>
        </p:nvPicPr>
        <p:blipFill>
          <a:blip r:embed="rId21">
            <a:biLevel thresh="50000"/>
            <a:alphaModFix amt="85000"/>
          </a:blip>
          <a:stretch>
            <a:fillRect/>
          </a:stretch>
        </p:blipFill>
        <p:spPr>
          <a:xfrm>
            <a:off x="5542531" y="5405312"/>
            <a:ext cx="601151" cy="601151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BBCB01C-76D2-674D-B56B-38288485612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837909" y="4765311"/>
            <a:ext cx="1" cy="59758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8A2E1AF-C300-C74E-AD9B-22807AF35F2E}"/>
              </a:ext>
            </a:extLst>
          </p:cNvPr>
          <p:cNvSpPr txBox="1"/>
          <p:nvPr/>
        </p:nvSpPr>
        <p:spPr>
          <a:xfrm>
            <a:off x="5315456" y="5988570"/>
            <a:ext cx="1055299" cy="19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70"/>
            <a:r>
              <a:rPr lang="en-US" sz="667" b="1" dirty="0">
                <a:solidFill>
                  <a:srgbClr val="232F3E"/>
                </a:solidFill>
                <a:latin typeface="Amazon Ember"/>
              </a:rPr>
              <a:t>Amazon Redshift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22E7E40-8D77-3B4F-BC56-C9B29CF67FBC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biLevel thresh="50000"/>
            <a:alphaModFix amt="85000"/>
          </a:blip>
          <a:srcRect l="10811" t="10979" r="11285" b="11962"/>
          <a:stretch/>
        </p:blipFill>
        <p:spPr>
          <a:xfrm>
            <a:off x="9803544" y="5415152"/>
            <a:ext cx="601149" cy="581149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A825C7B-623C-FC45-AF7A-959FB3625BE4}"/>
              </a:ext>
            </a:extLst>
          </p:cNvPr>
          <p:cNvCxnSpPr>
            <a:cxnSpLocks/>
          </p:cNvCxnSpPr>
          <p:nvPr/>
        </p:nvCxnSpPr>
        <p:spPr>
          <a:xfrm>
            <a:off x="6164098" y="5735049"/>
            <a:ext cx="355140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13401F3-F1D2-0047-B312-66450219F925}"/>
              </a:ext>
            </a:extLst>
          </p:cNvPr>
          <p:cNvSpPr txBox="1"/>
          <p:nvPr/>
        </p:nvSpPr>
        <p:spPr>
          <a:xfrm>
            <a:off x="9607503" y="5981288"/>
            <a:ext cx="1055299" cy="19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70"/>
            <a:r>
              <a:rPr lang="en-US" sz="667" b="1" dirty="0">
                <a:solidFill>
                  <a:srgbClr val="232F3E"/>
                </a:solidFill>
                <a:latin typeface="Amazon Ember"/>
              </a:rPr>
              <a:t>Redshift Query Editor</a:t>
            </a:r>
          </a:p>
        </p:txBody>
      </p:sp>
    </p:spTree>
    <p:extLst>
      <p:ext uri="{BB962C8B-B14F-4D97-AF65-F5344CB8AC3E}">
        <p14:creationId xmlns:p14="http://schemas.microsoft.com/office/powerpoint/2010/main" val="283797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57355B24-A832-D941-9DEA-26F5EE28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117082"/>
            <a:ext cx="10514543" cy="47792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Redshift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13B23E-BF98-3C41-882F-B86D681819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523"/>
          <a:stretch/>
        </p:blipFill>
        <p:spPr>
          <a:xfrm>
            <a:off x="3001108" y="1913448"/>
            <a:ext cx="5439507" cy="8734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50192B-574A-D74E-9F33-3DF69EEA78B1}"/>
              </a:ext>
            </a:extLst>
          </p:cNvPr>
          <p:cNvSpPr/>
          <p:nvPr/>
        </p:nvSpPr>
        <p:spPr>
          <a:xfrm>
            <a:off x="890424" y="595003"/>
            <a:ext cx="949569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100" b="1" i="1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Import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1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 this notebook we will be using the following classes, here are some of the important 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1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SparkContext - Main entry point for Spark functionality. A SparkContext represents the connection to a Spark cluster, and can be used to create RDDs, accumulators and broadcast variables on that cluster.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1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GlueContext - Wraps the Apache SparkSQL SQLContext object, and thereby provides mechanisms for interacting with the Apache Spark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1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awsglue - AWS's pyspark library which provides the needed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918D62-CD18-B243-9072-46FE81149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405" y="3015150"/>
            <a:ext cx="557389" cy="5363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CC076-95AA-0345-9771-D822869D2B4D}"/>
              </a:ext>
            </a:extLst>
          </p:cNvPr>
          <p:cNvSpPr txBox="1"/>
          <p:nvPr/>
        </p:nvSpPr>
        <p:spPr>
          <a:xfrm>
            <a:off x="6740770" y="3195090"/>
            <a:ext cx="1934306" cy="23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Transform Name</a:t>
            </a:r>
            <a:r>
              <a:rPr lang="en-US" sz="920" b="1" dirty="0">
                <a:latin typeface="Helvetica" pitchFamily="2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: </a:t>
            </a:r>
            <a:r>
              <a:rPr lang="en-US" sz="920" dirty="0">
                <a:latin typeface="Helvetica" pitchFamily="2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Map</a:t>
            </a:r>
            <a:r>
              <a:rPr lang="en-US" sz="920" b="1" dirty="0">
                <a:latin typeface="Helvetica" pitchFamily="2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.</a:t>
            </a:r>
            <a:r>
              <a:rPr lang="en-US" sz="92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Apply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5275661-CE70-D14A-B2F2-B347829DD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811" y="3988167"/>
            <a:ext cx="557389" cy="536355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F8A4B874-6186-EC45-ADEF-39A75089B81B}"/>
              </a:ext>
            </a:extLst>
          </p:cNvPr>
          <p:cNvSpPr txBox="1"/>
          <p:nvPr/>
        </p:nvSpPr>
        <p:spPr>
          <a:xfrm>
            <a:off x="6787663" y="4162243"/>
            <a:ext cx="1840521" cy="23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Transform Name</a:t>
            </a:r>
            <a:r>
              <a:rPr lang="en-US" sz="920" b="1" dirty="0">
                <a:latin typeface="Helvetica" pitchFamily="2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: </a:t>
            </a:r>
            <a:r>
              <a:rPr lang="en-US" sz="92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Drop field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A09743-184E-1D41-A49D-7A997CD2D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735" y="5848914"/>
            <a:ext cx="557390" cy="536356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3013F1B-8672-0B47-ACB2-09A85716B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405" y="4961184"/>
            <a:ext cx="557389" cy="53635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D7886F1-9806-BB4C-91DB-3AA7FD38D9AC}"/>
              </a:ext>
            </a:extLst>
          </p:cNvPr>
          <p:cNvSpPr txBox="1"/>
          <p:nvPr/>
        </p:nvSpPr>
        <p:spPr>
          <a:xfrm>
            <a:off x="6834555" y="5152256"/>
            <a:ext cx="2039814" cy="23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Transform Name</a:t>
            </a:r>
            <a:r>
              <a:rPr lang="en-US" sz="920" b="1" dirty="0">
                <a:latin typeface="Helvetica" pitchFamily="2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: </a:t>
            </a:r>
            <a:r>
              <a:rPr lang="en-US" sz="92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ApplyMapping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F903BD29-030F-AD44-85D7-C9BDECA9A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171" y="3940691"/>
            <a:ext cx="557389" cy="53635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7A48018-12F0-6B4F-97CE-8FF22DC13424}"/>
              </a:ext>
            </a:extLst>
          </p:cNvPr>
          <p:cNvSpPr txBox="1"/>
          <p:nvPr/>
        </p:nvSpPr>
        <p:spPr>
          <a:xfrm>
            <a:off x="1319357" y="4071055"/>
            <a:ext cx="2039814" cy="23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Transform Name</a:t>
            </a:r>
            <a:r>
              <a:rPr lang="en-US" sz="920" b="1" dirty="0">
                <a:latin typeface="Helvetica" pitchFamily="2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: </a:t>
            </a:r>
            <a:r>
              <a:rPr lang="en-US" sz="92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ApplyMapping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7CA28F-2119-5042-AEED-4E2E1CA92F83}"/>
              </a:ext>
            </a:extLst>
          </p:cNvPr>
          <p:cNvCxnSpPr/>
          <p:nvPr/>
        </p:nvCxnSpPr>
        <p:spPr>
          <a:xfrm>
            <a:off x="3637865" y="2786946"/>
            <a:ext cx="0" cy="1058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75A125B-C5CF-DD4B-B64B-3A7EDD4089E4}"/>
              </a:ext>
            </a:extLst>
          </p:cNvPr>
          <p:cNvCxnSpPr>
            <a:stCxn id="82" idx="2"/>
            <a:endCxn id="10" idx="1"/>
          </p:cNvCxnSpPr>
          <p:nvPr/>
        </p:nvCxnSpPr>
        <p:spPr>
          <a:xfrm rot="16200000" flipH="1">
            <a:off x="3469277" y="4645634"/>
            <a:ext cx="1640046" cy="13028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DEF1EE-9CB3-8447-A93F-2CEAFD997622}"/>
              </a:ext>
            </a:extLst>
          </p:cNvPr>
          <p:cNvCxnSpPr>
            <a:cxnSpLocks/>
          </p:cNvCxnSpPr>
          <p:nvPr/>
        </p:nvCxnSpPr>
        <p:spPr>
          <a:xfrm>
            <a:off x="6438100" y="2649415"/>
            <a:ext cx="0" cy="365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7435E9A-D842-1C48-AB82-F9E5966BEE7E}"/>
              </a:ext>
            </a:extLst>
          </p:cNvPr>
          <p:cNvCxnSpPr>
            <a:cxnSpLocks/>
          </p:cNvCxnSpPr>
          <p:nvPr/>
        </p:nvCxnSpPr>
        <p:spPr>
          <a:xfrm>
            <a:off x="6438100" y="3574956"/>
            <a:ext cx="0" cy="365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CD874E2-3E01-6B4B-9774-C53221001047}"/>
              </a:ext>
            </a:extLst>
          </p:cNvPr>
          <p:cNvCxnSpPr>
            <a:cxnSpLocks/>
          </p:cNvCxnSpPr>
          <p:nvPr/>
        </p:nvCxnSpPr>
        <p:spPr>
          <a:xfrm>
            <a:off x="6440231" y="4571414"/>
            <a:ext cx="0" cy="365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8F4EB553-02BB-1B46-B77C-255913E85ED9}"/>
              </a:ext>
            </a:extLst>
          </p:cNvPr>
          <p:cNvCxnSpPr>
            <a:stCxn id="79" idx="2"/>
            <a:endCxn id="10" idx="3"/>
          </p:cNvCxnSpPr>
          <p:nvPr/>
        </p:nvCxnSpPr>
        <p:spPr>
          <a:xfrm rot="5400000">
            <a:off x="5658337" y="5337328"/>
            <a:ext cx="619553" cy="93997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F217E25-6B61-9344-A289-2A50890BB4B7}"/>
              </a:ext>
            </a:extLst>
          </p:cNvPr>
          <p:cNvSpPr txBox="1"/>
          <p:nvPr/>
        </p:nvSpPr>
        <p:spPr>
          <a:xfrm>
            <a:off x="6635262" y="6006484"/>
            <a:ext cx="2039814" cy="37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Redshift (Connection: </a:t>
            </a:r>
            <a:r>
              <a:rPr lang="en-US" sz="92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redshift_lab</a:t>
            </a:r>
            <a:r>
              <a:rPr lang="en-US" sz="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)</a:t>
            </a:r>
            <a:endParaRPr lang="en-US" sz="92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  <a:ea typeface="Amazon Ember Heavy" panose="020B0603020204020204" pitchFamily="34" charset="0"/>
              <a:cs typeface="Amazon Ember Heavy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76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211</Words>
  <Application>Microsoft Macintosh PowerPoint</Application>
  <PresentationFormat>Widescreen</PresentationFormat>
  <Paragraphs>42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Helvetica</vt:lpstr>
      <vt:lpstr>Helvetica Neue</vt:lpstr>
      <vt:lpstr>Office Theme</vt:lpstr>
      <vt:lpstr>Lab Architecture https://github.com/vikasomer/serverless-datalake-on-aws</vt:lpstr>
      <vt:lpstr>Redshift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Architecture https://github.com/vikasomer/serverless-datalake-on-aws</dc:title>
  <dc:creator>Microsoft Office User</dc:creator>
  <cp:lastModifiedBy>Microsoft Office User</cp:lastModifiedBy>
  <cp:revision>12</cp:revision>
  <dcterms:created xsi:type="dcterms:W3CDTF">2020-03-11T11:13:15Z</dcterms:created>
  <dcterms:modified xsi:type="dcterms:W3CDTF">2020-03-12T02:55:17Z</dcterms:modified>
</cp:coreProperties>
</file>