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3"/>
    <p:sldId id="264" r:id="rId4"/>
    <p:sldId id="265" r:id="rId5"/>
    <p:sldId id="266" r:id="rId6"/>
    <p:sldId id="268" r:id="rId7"/>
    <p:sldId id="269" r:id="rId8"/>
    <p:sldId id="270" r:id="rId9"/>
    <p:sldId id="271" r:id="rId10"/>
    <p:sldId id="272" r:id="rId11"/>
  </p:sldIdLst>
  <p:sldSz cx="9144000" cy="5143500" type="screen16x9"/>
  <p:notesSz cx="9144000" cy="5143500"/>
  <p:defaultTextStyle>
    <a:defPPr>
      <a:defRPr kern="0"/>
    </a:defPPr>
  </p:defaultTextStyle>
  <p:extLst>
    <p:ext uri="{521415D9-36F7-43E2-AB2F-B90AF26B5E84}">
      <p14:sectionLst xmlns:p14="http://schemas.microsoft.com/office/powerpoint/2010/main">
        <p14:section name="Untitled Section" id="{CE75ADD9-BD42-4161-917A-88C456BE47AF}">
          <p14:sldIdLst/>
        </p14:section>
        <p14:section name="Untitled Section" id="{05DFED31-E3DE-40DB-AED1-EA7115DB24A5}">
          <p14:sldIdLst>
            <p14:sldId id="273"/>
            <p14:sldId id="264"/>
            <p14:sldId id="265"/>
            <p14:sldId id="266"/>
            <p14:sldId id="268"/>
            <p14:sldId id="269"/>
            <p14:sldId id="270"/>
            <p14:sldId id="271"/>
            <p14:sldId id="272"/>
          </p14:sldIdLst>
        </p14:section>
      </p14:sectionLst>
    </p:ex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3" d="100"/>
          <a:sy n="93" d="100"/>
        </p:scale>
        <p:origin x="513"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1644729"/>
            <a:ext cx="6019800" cy="1854041"/>
          </a:xfrm>
        </p:spPr>
        <p:txBody>
          <a:bodyPr/>
          <a:lstStyle/>
          <a:p>
            <a:r>
              <a:rPr lang="en-IN" dirty="0"/>
              <a:t>	</a:t>
            </a:r>
            <a:r>
              <a:rPr lang="en-IN" sz="4000" dirty="0">
                <a:latin typeface="Times New Roman" panose="02020603050405020304" pitchFamily="18" charset="0"/>
                <a:cs typeface="Times New Roman" panose="02020603050405020304" pitchFamily="18" charset="0"/>
              </a:rPr>
              <a:t>Team:-Tech Crafters</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457200" y="2571750"/>
            <a:ext cx="8229600" cy="986790"/>
          </a:xfrm>
        </p:spPr>
        <p:txBody>
          <a:bodyPr/>
          <a:lstStyle/>
          <a:p>
            <a:r>
              <a:rPr lang="en-IN" dirty="0" err="1"/>
              <a:t>Nitte</a:t>
            </a:r>
            <a:r>
              <a:rPr lang="en-IN" dirty="0"/>
              <a:t> Meenakshi </a:t>
            </a:r>
            <a:r>
              <a:rPr lang="en-IN" dirty="0" err="1"/>
              <a:t>Institue</a:t>
            </a:r>
            <a:r>
              <a:rPr lang="en-IN" dirty="0"/>
              <a:t> of </a:t>
            </a:r>
            <a:r>
              <a:rPr lang="en-IN" dirty="0" err="1"/>
              <a:t>Technology,Department</a:t>
            </a:r>
            <a:r>
              <a:rPr lang="en-IN" dirty="0"/>
              <a:t> of Electronics and Communication</a:t>
            </a:r>
            <a:endParaRPr lang="en-IN" dirty="0"/>
          </a:p>
        </p:txBody>
      </p:sp>
      <p:sp>
        <p:nvSpPr>
          <p:cNvPr id="4" name="AutoShape 2" descr="Intel logo - Return to the home page"/>
          <p:cNvSpPr>
            <a:spLocks noChangeAspect="1" noChangeArrowheads="1"/>
          </p:cNvSpPr>
          <p:nvPr/>
        </p:nvSpPr>
        <p:spPr bwMode="auto">
          <a:xfrm>
            <a:off x="4419600" y="2419350"/>
            <a:ext cx="1371600"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9" name="Picture 8"/>
          <p:cNvPicPr>
            <a:picLocks noChangeAspect="1"/>
          </p:cNvPicPr>
          <p:nvPr/>
        </p:nvPicPr>
        <p:blipFill>
          <a:blip r:embed="rId1"/>
          <a:stretch>
            <a:fillRect/>
          </a:stretch>
        </p:blipFill>
        <p:spPr>
          <a:xfrm>
            <a:off x="34247" y="-19050"/>
            <a:ext cx="1333686" cy="1295581"/>
          </a:xfrm>
          <a:prstGeom prst="rect">
            <a:avLst/>
          </a:prstGeom>
        </p:spPr>
      </p:pic>
      <p:pic>
        <p:nvPicPr>
          <p:cNvPr id="11" name="Picture 10"/>
          <p:cNvPicPr>
            <a:picLocks noChangeAspect="1"/>
          </p:cNvPicPr>
          <p:nvPr/>
        </p:nvPicPr>
        <p:blipFill>
          <a:blip r:embed="rId2"/>
          <a:stretch>
            <a:fillRect/>
          </a:stretch>
        </p:blipFill>
        <p:spPr>
          <a:xfrm>
            <a:off x="1447800" y="107508"/>
            <a:ext cx="7661953" cy="11690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8" y="227838"/>
            <a:ext cx="5320487" cy="400110"/>
          </a:xfrm>
        </p:spPr>
        <p:txBody>
          <a:bodyPr/>
          <a:lstStyle/>
          <a:p>
            <a:r>
              <a:rPr lang="en-IN" dirty="0"/>
              <a:t>Problem</a:t>
            </a:r>
            <a:r>
              <a:rPr lang="en-IN" spc="-65" dirty="0"/>
              <a:t> </a:t>
            </a:r>
            <a:r>
              <a:rPr lang="en-IN" spc="-10" dirty="0"/>
              <a:t>Statement</a:t>
            </a:r>
            <a:endParaRPr lang="en-IN" dirty="0"/>
          </a:p>
        </p:txBody>
      </p:sp>
      <p:sp>
        <p:nvSpPr>
          <p:cNvPr id="3" name="Text Placeholder 2"/>
          <p:cNvSpPr>
            <a:spLocks noGrp="1"/>
          </p:cNvSpPr>
          <p:nvPr>
            <p:ph type="body" idx="1"/>
          </p:nvPr>
        </p:nvSpPr>
        <p:spPr>
          <a:xfrm>
            <a:off x="457200" y="1183005"/>
            <a:ext cx="8229600" cy="1617345"/>
          </a:xfrm>
        </p:spPr>
        <p:txBody>
          <a:bodyPr/>
          <a:lstStyle/>
          <a:p>
            <a:pPr algn="ctr"/>
            <a:r>
              <a:rPr lang="en-GB" sz="1800" b="1" i="1" dirty="0">
                <a:effectLst/>
                <a:latin typeface="Times New Roman" panose="02020603050405020304" pitchFamily="18" charset="0"/>
                <a:ea typeface="Calibri" panose="020F0502020204030204" pitchFamily="34" charset="0"/>
                <a:cs typeface="Times New Roman" panose="02020603050405020304" pitchFamily="18" charset="0"/>
              </a:rPr>
              <a:t>Introduction to </a:t>
            </a:r>
            <a:r>
              <a:rPr lang="en-GB" sz="1800" b="1" i="1" dirty="0" err="1">
                <a:effectLst/>
                <a:latin typeface="Times New Roman" panose="02020603050405020304" pitchFamily="18" charset="0"/>
                <a:ea typeface="Calibri" panose="020F0502020204030204" pitchFamily="34" charset="0"/>
                <a:cs typeface="Times New Roman" panose="02020603050405020304" pitchFamily="18" charset="0"/>
              </a:rPr>
              <a:t>GenAI</a:t>
            </a:r>
            <a:r>
              <a:rPr lang="en-GB" sz="1800" b="1" i="1" dirty="0">
                <a:effectLst/>
                <a:latin typeface="Times New Roman" panose="02020603050405020304" pitchFamily="18" charset="0"/>
                <a:ea typeface="Calibri" panose="020F0502020204030204" pitchFamily="34" charset="0"/>
                <a:cs typeface="Times New Roman" panose="02020603050405020304" pitchFamily="18" charset="0"/>
              </a:rPr>
              <a:t> and Simple LLM Inference on CPU and fine-tuning of LLM Model to create a Custom Chatbot</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8" y="227838"/>
            <a:ext cx="5320487" cy="400110"/>
          </a:xfrm>
        </p:spPr>
        <p:txBody>
          <a:bodyPr/>
          <a:lstStyle/>
          <a:p>
            <a:r>
              <a:rPr lang="en-IN" dirty="0"/>
              <a:t>Unique</a:t>
            </a:r>
            <a:r>
              <a:rPr lang="en-IN" spc="-50" dirty="0"/>
              <a:t> </a:t>
            </a:r>
            <a:r>
              <a:rPr lang="en-IN" dirty="0"/>
              <a:t>Idea</a:t>
            </a:r>
            <a:r>
              <a:rPr lang="en-IN" spc="-25" dirty="0"/>
              <a:t> </a:t>
            </a:r>
            <a:r>
              <a:rPr lang="en-IN" dirty="0"/>
              <a:t>Brief</a:t>
            </a:r>
            <a:r>
              <a:rPr lang="en-IN" spc="-30" dirty="0"/>
              <a:t> </a:t>
            </a:r>
            <a:r>
              <a:rPr lang="en-IN" spc="-10" dirty="0"/>
              <a:t>(Solution)</a:t>
            </a:r>
            <a:endParaRPr lang="en-IN" dirty="0"/>
          </a:p>
        </p:txBody>
      </p:sp>
      <p:sp>
        <p:nvSpPr>
          <p:cNvPr id="3" name="Text Placeholder 2"/>
          <p:cNvSpPr>
            <a:spLocks noGrp="1"/>
          </p:cNvSpPr>
          <p:nvPr>
            <p:ph type="body" idx="1"/>
          </p:nvPr>
        </p:nvSpPr>
        <p:spPr>
          <a:xfrm>
            <a:off x="457200" y="1183005"/>
            <a:ext cx="8229600" cy="1938655"/>
          </a:xfrm>
        </p:spPr>
        <p:txBody>
          <a:bodyPr/>
          <a:lstStyle/>
          <a:p>
            <a:pPr marL="285750" indent="-285750">
              <a:buFont typeface="Arial" panose="020B0604020202020204" pitchFamily="34" charset="0"/>
              <a:buChar char="•"/>
            </a:pPr>
            <a:r>
              <a:rPr lang="en-US" altLang="en-IN" dirty="0"/>
              <a:t>Executed the</a:t>
            </a:r>
            <a:r>
              <a:rPr lang="en-IN" dirty="0"/>
              <a:t> given code and loaded the mentioned dataset and tried to get output from different parameters after tweaking optimizer code required for finetuning.</a:t>
            </a:r>
            <a:endParaRPr lang="en-IN" dirty="0"/>
          </a:p>
          <a:p>
            <a:pPr marL="285750" indent="-285750">
              <a:buFont typeface="Arial" panose="020B0604020202020204" pitchFamily="34" charset="0"/>
              <a:buChar char="•"/>
            </a:pPr>
            <a:r>
              <a:rPr lang="en-IN" dirty="0"/>
              <a:t>Besides that </a:t>
            </a:r>
            <a:r>
              <a:rPr lang="en-US" altLang="en-IN" dirty="0"/>
              <a:t>it was</a:t>
            </a:r>
            <a:r>
              <a:rPr lang="en-IN" dirty="0"/>
              <a:t> experimented with three different versions for dataset one was the original dataset(examples = 51,482),next we compressed it to 3100 and 1900. </a:t>
            </a:r>
            <a:endParaRPr lang="en-IN" dirty="0"/>
          </a:p>
          <a:p>
            <a:pPr marL="285750" indent="-285750">
              <a:buFont typeface="Arial" panose="020B0604020202020204" pitchFamily="34" charset="0"/>
              <a:buChar char="•"/>
            </a:pPr>
            <a:r>
              <a:rPr lang="en-US" altLang="en-IN" dirty="0"/>
              <a:t>Also executed</a:t>
            </a:r>
            <a:r>
              <a:rPr lang="en-IN" dirty="0"/>
              <a:t> the code on different intel processors to see if we get the output in shorter amount of time.</a:t>
            </a:r>
            <a:endParaRPr lang="en-IN" dirty="0"/>
          </a:p>
          <a:p>
            <a:pPr marL="285750" indent="-285750">
              <a:buFont typeface="Arial" panose="020B0604020202020204" pitchFamily="34" charset="0"/>
              <a:buChar char="•"/>
            </a:pPr>
            <a:r>
              <a:rPr lang="en-US" altLang="en-IN" dirty="0"/>
              <a:t>U</a:t>
            </a:r>
            <a:r>
              <a:rPr lang="en-IN" dirty="0"/>
              <a:t>sed a different virtual environment code from what was </a:t>
            </a:r>
            <a:r>
              <a:rPr lang="en-US" altLang="en-IN" dirty="0"/>
              <a:t>taught</a:t>
            </a:r>
            <a:r>
              <a:rPr lang="en-IN"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8" y="227838"/>
            <a:ext cx="5320487" cy="400110"/>
          </a:xfrm>
        </p:spPr>
        <p:txBody>
          <a:bodyPr/>
          <a:lstStyle/>
          <a:p>
            <a:r>
              <a:rPr lang="en-IN" dirty="0"/>
              <a:t>Features</a:t>
            </a:r>
            <a:r>
              <a:rPr lang="en-IN" spc="-35" dirty="0"/>
              <a:t> </a:t>
            </a:r>
            <a:r>
              <a:rPr lang="en-IN" spc="-10" dirty="0"/>
              <a:t>Offered</a:t>
            </a:r>
            <a:endParaRPr lang="en-IN" dirty="0"/>
          </a:p>
        </p:txBody>
      </p:sp>
      <p:sp>
        <p:nvSpPr>
          <p:cNvPr id="3" name="Text Placeholder 2"/>
          <p:cNvSpPr>
            <a:spLocks noGrp="1"/>
          </p:cNvSpPr>
          <p:nvPr>
            <p:ph type="body" idx="1"/>
          </p:nvPr>
        </p:nvSpPr>
        <p:spPr>
          <a:xfrm>
            <a:off x="457200" y="1183005"/>
            <a:ext cx="8229600" cy="830580"/>
          </a:xfrm>
        </p:spPr>
        <p:txBody>
          <a:bodyPr/>
          <a:lstStyle/>
          <a:p>
            <a:r>
              <a:rPr lang="en-IN" dirty="0"/>
              <a:t>1. Text generation in Q&amp;A format</a:t>
            </a:r>
            <a:endParaRPr lang="en-IN" dirty="0"/>
          </a:p>
          <a:p>
            <a:endParaRPr lang="en-IN" dirty="0"/>
          </a:p>
          <a:p>
            <a:r>
              <a:rPr lang="en-IN" dirty="0"/>
              <a:t>2. Fine tun</a:t>
            </a:r>
            <a:r>
              <a:rPr lang="en-US" altLang="en-IN" dirty="0"/>
              <a:t>ed</a:t>
            </a:r>
            <a:r>
              <a:rPr lang="en-IN" dirty="0"/>
              <a:t> llama model using alpaca dataset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8" y="227838"/>
            <a:ext cx="5320487" cy="400110"/>
          </a:xfrm>
        </p:spPr>
        <p:txBody>
          <a:bodyPr/>
          <a:lstStyle/>
          <a:p>
            <a:r>
              <a:rPr lang="en-IN" spc="-10" dirty="0"/>
              <a:t>Process</a:t>
            </a:r>
            <a:r>
              <a:rPr lang="en-IN" spc="-325" dirty="0"/>
              <a:t> </a:t>
            </a:r>
            <a:r>
              <a:rPr lang="en-IN" spc="-20" dirty="0"/>
              <a:t>flow</a:t>
            </a:r>
            <a:endParaRPr lang="en-IN" dirty="0"/>
          </a:p>
        </p:txBody>
      </p:sp>
      <p:sp>
        <p:nvSpPr>
          <p:cNvPr id="3" name="Text Placeholder 2"/>
          <p:cNvSpPr>
            <a:spLocks noGrp="1"/>
          </p:cNvSpPr>
          <p:nvPr>
            <p:ph type="body" idx="1"/>
          </p:nvPr>
        </p:nvSpPr>
        <p:spPr>
          <a:xfrm>
            <a:off x="457200" y="1183005"/>
            <a:ext cx="8229600" cy="2826385"/>
          </a:xfrm>
        </p:spPr>
        <p:txBody>
          <a:bodyPr/>
          <a:lstStyle/>
          <a:p>
            <a:pPr marL="342900" lvl="0" indent="-342900" algn="just">
              <a:lnSpc>
                <a:spcPct val="115000"/>
              </a:lnSpc>
              <a:spcAft>
                <a:spcPts val="1000"/>
              </a:spcAft>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Created  an environment </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indent="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!python -m </a:t>
            </a:r>
            <a:r>
              <a:rPr lang="en-US" sz="1800" dirty="0" err="1">
                <a:effectLst/>
                <a:latin typeface="Times New Roman" panose="02020603050405020304" pitchFamily="18" charset="0"/>
                <a:ea typeface="Calibri" panose="020F0502020204030204" pitchFamily="34" charset="0"/>
                <a:cs typeface="Gautami" panose="020B0502040204020203" pitchFamily="34" charset="0"/>
              </a:rPr>
              <a:t>venv</a:t>
            </a:r>
            <a:r>
              <a:rPr lang="en-US" sz="1800" dirty="0">
                <a:effectLst/>
                <a:latin typeface="Times New Roman" panose="02020603050405020304" pitchFamily="18" charset="0"/>
                <a:ea typeface="Calibri" panose="020F0502020204030204" pitchFamily="34" charset="0"/>
                <a:cs typeface="Gautami" panose="020B0502040204020203" pitchFamily="34" charset="0"/>
              </a:rPr>
              <a:t> intel1 </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Gautami" panose="020B0502040204020203" pitchFamily="34" charset="0"/>
              </a:rPr>
              <a:t>Cloned the intel repository</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Gautami" panose="020B0502040204020203" pitchFamily="34" charset="0"/>
              </a:rPr>
              <a:t>Ran the requirement files</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marL="342900" lvl="0" indent="-342900" algn="l">
              <a:lnSpc>
                <a:spcPct val="115000"/>
              </a:lnSpc>
              <a:spcAft>
                <a:spcPts val="1000"/>
              </a:spcAft>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Gautami" panose="020B0502040204020203" pitchFamily="34" charset="0"/>
              </a:rPr>
              <a:t>Executed the files build_chatbot_on_spr.ipynb and single_node_finetuning_on_spr.ipynb</a:t>
            </a:r>
            <a:endParaRPr lang="en-US" sz="1800" dirty="0">
              <a:effectLst/>
              <a:latin typeface="Times New Roman" panose="02020603050405020304" pitchFamily="18" charset="0"/>
              <a:ea typeface="Calibri" panose="020F0502020204030204" pitchFamily="34" charset="0"/>
              <a:cs typeface="Gautami" panose="020B0502040204020203"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8" y="227838"/>
            <a:ext cx="5320487" cy="400110"/>
          </a:xfrm>
        </p:spPr>
        <p:txBody>
          <a:bodyPr/>
          <a:lstStyle/>
          <a:p>
            <a:r>
              <a:rPr lang="en-IN" dirty="0"/>
              <a:t>Architecture</a:t>
            </a:r>
            <a:r>
              <a:rPr lang="en-IN" spc="-45" dirty="0"/>
              <a:t> </a:t>
            </a:r>
            <a:r>
              <a:rPr lang="en-IN" spc="-10" dirty="0"/>
              <a:t>Diagram</a:t>
            </a:r>
            <a:endParaRPr lang="en-IN" dirty="0"/>
          </a:p>
        </p:txBody>
      </p:sp>
      <p:grpSp>
        <p:nvGrpSpPr>
          <p:cNvPr id="4" name="Canvas 31"/>
          <p:cNvGrpSpPr/>
          <p:nvPr/>
        </p:nvGrpSpPr>
        <p:grpSpPr>
          <a:xfrm>
            <a:off x="1662430" y="1375410"/>
            <a:ext cx="5819140" cy="3009900"/>
            <a:chOff x="0" y="0"/>
            <a:chExt cx="5819140" cy="3009900"/>
          </a:xfrm>
        </p:grpSpPr>
        <p:sp>
          <p:nvSpPr>
            <p:cNvPr id="5" name="Rectangle 4"/>
            <p:cNvSpPr/>
            <p:nvPr/>
          </p:nvSpPr>
          <p:spPr>
            <a:xfrm>
              <a:off x="0" y="0"/>
              <a:ext cx="5819140" cy="2981325"/>
            </a:xfrm>
            <a:prstGeom prst="rect">
              <a:avLst/>
            </a:prstGeom>
            <a:ln>
              <a:solidFill>
                <a:schemeClr val="tx1"/>
              </a:solidFill>
            </a:ln>
          </p:spPr>
        </p:sp>
        <p:sp>
          <p:nvSpPr>
            <p:cNvPr id="6" name="Rounded Rectangle 14"/>
            <p:cNvSpPr/>
            <p:nvPr/>
          </p:nvSpPr>
          <p:spPr>
            <a:xfrm>
              <a:off x="179705" y="935355"/>
              <a:ext cx="1161415" cy="485140"/>
            </a:xfrm>
            <a:prstGeom prst="roundRect">
              <a:avLst/>
            </a:prstGeom>
          </p:spPr>
          <p:style>
            <a:lnRef idx="3">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Gautami" panose="020B0502040204020203" pitchFamily="34" charset="0"/>
                </a:rPr>
                <a:t>Learn about Gen AI and LLM</a:t>
              </a:r>
              <a:endParaRPr lang="en-IN" sz="1200">
                <a:effectLst/>
                <a:latin typeface="Times New Roman" panose="02020603050405020304" pitchFamily="18" charset="0"/>
                <a:ea typeface="Calibri" panose="020F0502020204030204" pitchFamily="34" charset="0"/>
                <a:cs typeface="Gautami" panose="020B0502040204020203" pitchFamily="34" charset="0"/>
              </a:endParaRPr>
            </a:p>
          </p:txBody>
        </p:sp>
        <p:sp>
          <p:nvSpPr>
            <p:cNvPr id="7" name="Rounded Rectangle 21"/>
            <p:cNvSpPr/>
            <p:nvPr/>
          </p:nvSpPr>
          <p:spPr>
            <a:xfrm>
              <a:off x="1053465" y="193675"/>
              <a:ext cx="2190750" cy="495300"/>
            </a:xfrm>
            <a:prstGeom prst="roundRect">
              <a:avLst/>
            </a:prstGeom>
          </p:spPr>
          <p:style>
            <a:lnRef idx="3">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Gautami" panose="020B0502040204020203" pitchFamily="34" charset="0"/>
                </a:rPr>
                <a:t>Explore Optimization Techniques for CPU based LLM inference</a:t>
              </a:r>
              <a:endParaRPr lang="en-IN" sz="1200">
                <a:effectLst/>
                <a:latin typeface="Times New Roman" panose="02020603050405020304" pitchFamily="18" charset="0"/>
                <a:ea typeface="Calibri" panose="020F0502020204030204" pitchFamily="34" charset="0"/>
                <a:cs typeface="Gautami" panose="020B0502040204020203" pitchFamily="34" charset="0"/>
              </a:endParaRPr>
            </a:p>
          </p:txBody>
        </p:sp>
        <p:sp>
          <p:nvSpPr>
            <p:cNvPr id="8" name="Rounded Rectangle 20"/>
            <p:cNvSpPr/>
            <p:nvPr/>
          </p:nvSpPr>
          <p:spPr>
            <a:xfrm>
              <a:off x="1043305" y="1717675"/>
              <a:ext cx="1762125" cy="495300"/>
            </a:xfrm>
            <a:prstGeom prst="roundRect">
              <a:avLst/>
            </a:prstGeom>
          </p:spPr>
          <p:style>
            <a:lnRef idx="3">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Gautami" panose="020B0502040204020203" pitchFamily="34" charset="0"/>
                </a:rPr>
                <a:t>Learn Fine-tuning Methods for Pre-trained LLMs</a:t>
              </a:r>
              <a:endParaRPr lang="en-IN" sz="1200">
                <a:effectLst/>
                <a:latin typeface="Times New Roman" panose="02020603050405020304" pitchFamily="18" charset="0"/>
                <a:ea typeface="Calibri" panose="020F0502020204030204" pitchFamily="34" charset="0"/>
                <a:cs typeface="Gautami" panose="020B0502040204020203" pitchFamily="34" charset="0"/>
              </a:endParaRPr>
            </a:p>
          </p:txBody>
        </p:sp>
        <p:sp>
          <p:nvSpPr>
            <p:cNvPr id="9" name="Rounded Rectangle 18"/>
            <p:cNvSpPr/>
            <p:nvPr/>
          </p:nvSpPr>
          <p:spPr>
            <a:xfrm>
              <a:off x="3132455" y="1717040"/>
              <a:ext cx="1202055" cy="501650"/>
            </a:xfrm>
            <a:prstGeom prst="roundRect">
              <a:avLst/>
            </a:prstGeom>
          </p:spPr>
          <p:style>
            <a:lnRef idx="3">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Gautami" panose="020B0502040204020203" pitchFamily="34" charset="0"/>
                </a:rPr>
                <a:t>Build Custom Chatbot Use case</a:t>
              </a:r>
              <a:endParaRPr lang="en-IN" sz="1200">
                <a:effectLst/>
                <a:latin typeface="Times New Roman" panose="02020603050405020304" pitchFamily="18" charset="0"/>
                <a:ea typeface="Calibri" panose="020F0502020204030204" pitchFamily="34" charset="0"/>
                <a:cs typeface="Gautami" panose="020B0502040204020203" pitchFamily="34" charset="0"/>
              </a:endParaRPr>
            </a:p>
          </p:txBody>
        </p:sp>
        <p:sp>
          <p:nvSpPr>
            <p:cNvPr id="10" name="Rounded Rectangle 17"/>
            <p:cNvSpPr/>
            <p:nvPr/>
          </p:nvSpPr>
          <p:spPr>
            <a:xfrm>
              <a:off x="4610735" y="1717040"/>
              <a:ext cx="1181735" cy="501650"/>
            </a:xfrm>
            <a:prstGeom prst="roundRect">
              <a:avLst/>
            </a:prstGeom>
          </p:spPr>
          <p:style>
            <a:lnRef idx="3">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Gautami" panose="020B0502040204020203" pitchFamily="34" charset="0"/>
                </a:rPr>
                <a:t>Select Pre-trained LLM model</a:t>
              </a:r>
              <a:endParaRPr lang="en-IN" sz="1200">
                <a:effectLst/>
                <a:latin typeface="Times New Roman" panose="02020603050405020304" pitchFamily="18" charset="0"/>
                <a:ea typeface="Calibri" panose="020F0502020204030204" pitchFamily="34" charset="0"/>
                <a:cs typeface="Gautami" panose="020B0502040204020203" pitchFamily="34" charset="0"/>
              </a:endParaRPr>
            </a:p>
          </p:txBody>
        </p:sp>
        <p:cxnSp>
          <p:nvCxnSpPr>
            <p:cNvPr id="11" name="Elbow Connector 33"/>
            <p:cNvCxnSpPr/>
            <p:nvPr/>
          </p:nvCxnSpPr>
          <p:spPr>
            <a:xfrm rot="16200000">
              <a:off x="659765" y="542290"/>
              <a:ext cx="494030" cy="29273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Elbow Connector 34"/>
            <p:cNvCxnSpPr/>
            <p:nvPr/>
          </p:nvCxnSpPr>
          <p:spPr>
            <a:xfrm rot="5400000" flipV="1">
              <a:off x="629285" y="1551305"/>
              <a:ext cx="544830" cy="28257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Elbow Connector 35"/>
            <p:cNvCxnSpPr/>
            <p:nvPr/>
          </p:nvCxnSpPr>
          <p:spPr>
            <a:xfrm>
              <a:off x="2805430" y="1965325"/>
              <a:ext cx="327025" cy="3175"/>
            </a:xfrm>
            <a:prstGeom prst="bentConnector3">
              <a:avLst>
                <a:gd name="adj1" fmla="val 50097"/>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Elbow Connector 36"/>
            <p:cNvCxnSpPr/>
            <p:nvPr/>
          </p:nvCxnSpPr>
          <p:spPr>
            <a:xfrm>
              <a:off x="4334510" y="1967865"/>
              <a:ext cx="276225" cy="317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sp>
          <p:nvSpPr>
            <p:cNvPr id="15" name="Rounded Rectangle 37"/>
            <p:cNvSpPr/>
            <p:nvPr/>
          </p:nvSpPr>
          <p:spPr>
            <a:xfrm>
              <a:off x="4446905" y="2506345"/>
              <a:ext cx="1336675" cy="501650"/>
            </a:xfrm>
            <a:prstGeom prst="roundRect">
              <a:avLst/>
            </a:prstGeom>
          </p:spPr>
          <p:style>
            <a:lnRef idx="3">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Gautami" panose="020B0502040204020203" pitchFamily="34" charset="0"/>
                </a:rPr>
                <a:t>Fine tune LLM with Custom Dataset</a:t>
              </a:r>
              <a:endParaRPr lang="en-IN" sz="1200">
                <a:effectLst/>
                <a:latin typeface="Times New Roman" panose="02020603050405020304" pitchFamily="18" charset="0"/>
                <a:ea typeface="Calibri" panose="020F0502020204030204" pitchFamily="34" charset="0"/>
                <a:cs typeface="Gautami" panose="020B0502040204020203" pitchFamily="34" charset="0"/>
              </a:endParaRPr>
            </a:p>
          </p:txBody>
        </p:sp>
        <p:sp>
          <p:nvSpPr>
            <p:cNvPr id="16" name="Rounded Rectangle 38"/>
            <p:cNvSpPr/>
            <p:nvPr/>
          </p:nvSpPr>
          <p:spPr>
            <a:xfrm>
              <a:off x="2724150" y="2506345"/>
              <a:ext cx="1336675" cy="501650"/>
            </a:xfrm>
            <a:prstGeom prst="roundRect">
              <a:avLst/>
            </a:prstGeom>
          </p:spPr>
          <p:style>
            <a:lnRef idx="3">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Gautami" panose="020B0502040204020203" pitchFamily="34" charset="0"/>
                </a:rPr>
                <a:t>Evaluate Fine-tuned Model Performance</a:t>
              </a:r>
              <a:endParaRPr lang="en-IN" sz="1200">
                <a:effectLst/>
                <a:latin typeface="Times New Roman" panose="02020603050405020304" pitchFamily="18" charset="0"/>
                <a:ea typeface="Calibri" panose="020F0502020204030204" pitchFamily="34" charset="0"/>
                <a:cs typeface="Gautami" panose="020B0502040204020203" pitchFamily="34" charset="0"/>
              </a:endParaRPr>
            </a:p>
          </p:txBody>
        </p:sp>
        <p:sp>
          <p:nvSpPr>
            <p:cNvPr id="17" name="Rounded Rectangle 39"/>
            <p:cNvSpPr/>
            <p:nvPr/>
          </p:nvSpPr>
          <p:spPr>
            <a:xfrm>
              <a:off x="649605" y="2508250"/>
              <a:ext cx="1676400" cy="501650"/>
            </a:xfrm>
            <a:prstGeom prst="roundRect">
              <a:avLst/>
            </a:prstGeom>
          </p:spPr>
          <p:style>
            <a:lnRef idx="3">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pPr algn="ctr">
                <a:lnSpc>
                  <a:spcPct val="115000"/>
                </a:lnSpc>
                <a:spcAft>
                  <a:spcPts val="1000"/>
                </a:spcAft>
              </a:pPr>
              <a:r>
                <a:rPr lang="en-US" sz="1000">
                  <a:effectLst/>
                  <a:latin typeface="Times New Roman" panose="02020603050405020304" pitchFamily="18" charset="0"/>
                  <a:ea typeface="Calibri" panose="020F0502020204030204" pitchFamily="34" charset="0"/>
                  <a:cs typeface="Gautami" panose="020B0502040204020203" pitchFamily="34" charset="0"/>
                </a:rPr>
                <a:t>Deploy Fine-tuned LLM as Custom Chatbot</a:t>
              </a:r>
              <a:endParaRPr lang="en-IN" sz="1200">
                <a:effectLst/>
                <a:latin typeface="Times New Roman" panose="02020603050405020304" pitchFamily="18" charset="0"/>
                <a:ea typeface="Calibri" panose="020F0502020204030204" pitchFamily="34" charset="0"/>
                <a:cs typeface="Gautami" panose="020B0502040204020203" pitchFamily="34" charset="0"/>
              </a:endParaRPr>
            </a:p>
          </p:txBody>
        </p:sp>
        <p:cxnSp>
          <p:nvCxnSpPr>
            <p:cNvPr id="18" name="Straight Arrow Connector 17"/>
            <p:cNvCxnSpPr/>
            <p:nvPr/>
          </p:nvCxnSpPr>
          <p:spPr>
            <a:xfrm>
              <a:off x="5201920" y="2218690"/>
              <a:ext cx="29845" cy="3276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Straight Arrow Connector 18"/>
            <p:cNvCxnSpPr/>
            <p:nvPr/>
          </p:nvCxnSpPr>
          <p:spPr>
            <a:xfrm>
              <a:off x="4060825" y="2757170"/>
              <a:ext cx="386080" cy="0"/>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20" name="Elbow Connector 43"/>
            <p:cNvCxnSpPr/>
            <p:nvPr/>
          </p:nvCxnSpPr>
          <p:spPr>
            <a:xfrm rot="10800000" flipV="1">
              <a:off x="2326005" y="2757170"/>
              <a:ext cx="398145" cy="1905"/>
            </a:xfrm>
            <a:prstGeom prst="bentConnector3">
              <a:avLst>
                <a:gd name="adj1" fmla="val 49920"/>
              </a:avLst>
            </a:prstGeom>
            <a:ln>
              <a:tailEnd type="arrow"/>
            </a:ln>
          </p:spPr>
          <p:style>
            <a:lnRef idx="2">
              <a:schemeClr val="accent1"/>
            </a:lnRef>
            <a:fillRef idx="0">
              <a:srgbClr val="FFFFFF"/>
            </a:fillRef>
            <a:effectRef idx="0">
              <a:srgbClr val="FFFFFF"/>
            </a:effectRef>
            <a:fontRef idx="minor">
              <a:schemeClr val="tx1"/>
            </a:fontRef>
          </p:style>
        </p:cxnSp>
      </p:grpSp>
      <p:sp>
        <p:nvSpPr>
          <p:cNvPr id="22" name="Text Placeholder 21"/>
          <p:cNvSpPr>
            <a:spLocks noGrp="1"/>
          </p:cNvSpPr>
          <p:nvPr>
            <p:ph type="body" idx="1"/>
          </p:nvPr>
        </p:nvSpPr>
        <p:spPr/>
        <p:txBody>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8" y="227838"/>
            <a:ext cx="5320487" cy="400110"/>
          </a:xfrm>
        </p:spPr>
        <p:txBody>
          <a:bodyPr/>
          <a:lstStyle/>
          <a:p>
            <a:r>
              <a:rPr lang="en-IN" spc="-10" dirty="0"/>
              <a:t>Technologies</a:t>
            </a:r>
            <a:r>
              <a:rPr lang="en-IN" spc="-300" dirty="0"/>
              <a:t> </a:t>
            </a:r>
            <a:r>
              <a:rPr lang="en-IN" spc="-20" dirty="0"/>
              <a:t>used</a:t>
            </a:r>
            <a:endParaRPr lang="en-IN" dirty="0"/>
          </a:p>
        </p:txBody>
      </p:sp>
      <p:sp>
        <p:nvSpPr>
          <p:cNvPr id="3" name="Text Placeholder 2"/>
          <p:cNvSpPr>
            <a:spLocks noGrp="1"/>
          </p:cNvSpPr>
          <p:nvPr>
            <p:ph type="body" idx="1"/>
          </p:nvPr>
        </p:nvSpPr>
        <p:spPr>
          <a:xfrm>
            <a:off x="457200" y="1183005"/>
            <a:ext cx="8229600" cy="2510944"/>
          </a:xfrm>
        </p:spPr>
        <p:txBody>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IDE: Intel Developer Cloud</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Dataset: Alpaca Dataset from </a:t>
            </a:r>
            <a:r>
              <a:rPr lang="en-US" sz="1800" dirty="0" err="1">
                <a:effectLst/>
                <a:latin typeface="Times New Roman" panose="02020603050405020304" pitchFamily="18" charset="0"/>
                <a:ea typeface="Calibri" panose="020F0502020204030204" pitchFamily="34" charset="0"/>
                <a:cs typeface="Gautami" panose="020B0502040204020203" pitchFamily="34" charset="0"/>
              </a:rPr>
              <a:t>Standford</a:t>
            </a:r>
            <a:r>
              <a:rPr lang="en-US" sz="1800" dirty="0">
                <a:effectLst/>
                <a:latin typeface="Times New Roman" panose="02020603050405020304" pitchFamily="18" charset="0"/>
                <a:ea typeface="Calibri" panose="020F0502020204030204" pitchFamily="34" charset="0"/>
                <a:cs typeface="Gautami" panose="020B0502040204020203" pitchFamily="34" charset="0"/>
              </a:rPr>
              <a:t> University as the general domain dataset.</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Model: Intel® Extension for Transformer’s Neural Chat, Llama 2	</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Language: Python</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Gautami" panose="020B0502040204020203" pitchFamily="34" charset="0"/>
              </a:rPr>
              <a:t>Technology: Generative AI</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8" y="227838"/>
            <a:ext cx="5320487" cy="400110"/>
          </a:xfrm>
        </p:spPr>
        <p:txBody>
          <a:bodyPr/>
          <a:lstStyle/>
          <a:p>
            <a:r>
              <a:rPr lang="en-IN" dirty="0"/>
              <a:t>Team</a:t>
            </a:r>
            <a:r>
              <a:rPr lang="en-IN" spc="-25" dirty="0"/>
              <a:t> </a:t>
            </a:r>
            <a:r>
              <a:rPr lang="en-IN" dirty="0"/>
              <a:t>members</a:t>
            </a:r>
            <a:r>
              <a:rPr lang="en-IN" spc="-30" dirty="0"/>
              <a:t> </a:t>
            </a:r>
            <a:r>
              <a:rPr lang="en-IN" dirty="0"/>
              <a:t>and</a:t>
            </a:r>
            <a:r>
              <a:rPr lang="en-IN" spc="-25" dirty="0"/>
              <a:t> </a:t>
            </a:r>
            <a:r>
              <a:rPr lang="en-IN" spc="-10" dirty="0"/>
              <a:t>contribution:</a:t>
            </a:r>
            <a:endParaRPr lang="en-IN" dirty="0"/>
          </a:p>
        </p:txBody>
      </p:sp>
      <p:sp>
        <p:nvSpPr>
          <p:cNvPr id="3" name="Text Placeholder 2"/>
          <p:cNvSpPr>
            <a:spLocks noGrp="1"/>
          </p:cNvSpPr>
          <p:nvPr>
            <p:ph type="body" idx="1"/>
          </p:nvPr>
        </p:nvSpPr>
        <p:spPr>
          <a:xfrm>
            <a:off x="941628" y="1200150"/>
            <a:ext cx="3505200" cy="2103120"/>
          </a:xfrm>
        </p:spPr>
        <p:txBody>
          <a:bodyPr/>
          <a:lstStyle/>
          <a:p>
            <a:pPr marL="285750" indent="-285750" algn="l">
              <a:lnSpc>
                <a:spcPct val="115000"/>
              </a:lnSpc>
              <a:spcAft>
                <a:spcPts val="1000"/>
              </a:spcAft>
              <a:buFont typeface="Arial" panose="020B0604020202020204" pitchFamily="34" charset="0"/>
              <a:buChar char="•"/>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Aneesh G B (1NT22EC016)</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marL="285750" indent="-285750" algn="l">
              <a:lnSpc>
                <a:spcPct val="115000"/>
              </a:lnSpc>
              <a:spcAft>
                <a:spcPts val="1000"/>
              </a:spcAft>
              <a:buFont typeface="Arial" panose="020B0604020202020204" pitchFamily="34" charset="0"/>
              <a:buChar char="•"/>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Auchitya Jain (1NT22EC029)</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marL="285750" indent="-285750" algn="l">
              <a:lnSpc>
                <a:spcPct val="115000"/>
              </a:lnSpc>
              <a:spcAft>
                <a:spcPts val="1000"/>
              </a:spcAft>
              <a:buFont typeface="Arial" panose="020B0604020202020204" pitchFamily="34" charset="0"/>
              <a:buChar char="•"/>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Harshitha M P (1NT22EC061)</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marL="285750" indent="-285750" algn="l">
              <a:lnSpc>
                <a:spcPct val="115000"/>
              </a:lnSpc>
              <a:spcAft>
                <a:spcPts val="1000"/>
              </a:spcAft>
              <a:buFont typeface="Arial" panose="020B0604020202020204" pitchFamily="34" charset="0"/>
              <a:buChar char="•"/>
            </a:pP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Kruthi</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Sridhar (1NT22EC081)</a:t>
            </a:r>
            <a:endParaRPr lang="en-IN" sz="1800" dirty="0">
              <a:effectLst/>
              <a:latin typeface="Times New Roman" panose="02020603050405020304" pitchFamily="18" charset="0"/>
              <a:ea typeface="Calibri" panose="020F0502020204030204" pitchFamily="34" charset="0"/>
              <a:cs typeface="Gautami" panose="020B0502040204020203" pitchFamily="34" charset="0"/>
            </a:endParaRPr>
          </a:p>
          <a:p>
            <a:pPr indent="0" algn="l">
              <a:lnSpc>
                <a:spcPct val="115000"/>
              </a:lnSpc>
              <a:spcAft>
                <a:spcPts val="1000"/>
              </a:spcAft>
              <a:buFont typeface="+mj-lt"/>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8" y="227838"/>
            <a:ext cx="5320487" cy="400110"/>
          </a:xfrm>
        </p:spPr>
        <p:txBody>
          <a:bodyPr/>
          <a:lstStyle/>
          <a:p>
            <a:r>
              <a:rPr lang="en-IN" spc="-10" dirty="0"/>
              <a:t>Conclusion</a:t>
            </a:r>
            <a:endParaRPr lang="en-IN" dirty="0"/>
          </a:p>
        </p:txBody>
      </p:sp>
      <p:sp>
        <p:nvSpPr>
          <p:cNvPr id="3" name="Text Placeholder 2"/>
          <p:cNvSpPr>
            <a:spLocks noGrp="1"/>
          </p:cNvSpPr>
          <p:nvPr>
            <p:ph type="body" idx="1"/>
          </p:nvPr>
        </p:nvSpPr>
        <p:spPr>
          <a:xfrm>
            <a:off x="457200" y="1183005"/>
            <a:ext cx="8229600" cy="2769870"/>
          </a:xfrm>
        </p:spPr>
        <p:txBody>
          <a:bodyPr/>
          <a:lstStyle/>
          <a:p>
            <a:r>
              <a:rPr lang="en-GB" dirty="0">
                <a:latin typeface="Times New Roman" panose="02020603050405020304" pitchFamily="18" charset="0"/>
                <a:cs typeface="Times New Roman" panose="02020603050405020304" pitchFamily="18" charset="0"/>
              </a:rPr>
              <a:t>Our exploration delved into the fundamental concepts of Generative AI (</a:t>
            </a:r>
            <a:r>
              <a:rPr lang="en-GB" dirty="0" err="1">
                <a:latin typeface="Times New Roman" panose="02020603050405020304" pitchFamily="18" charset="0"/>
                <a:cs typeface="Times New Roman" panose="02020603050405020304" pitchFamily="18" charset="0"/>
              </a:rPr>
              <a:t>GenAI</a:t>
            </a:r>
            <a:r>
              <a:rPr lang="en-GB" dirty="0">
                <a:latin typeface="Times New Roman" panose="02020603050405020304" pitchFamily="18" charset="0"/>
                <a:cs typeface="Times New Roman" panose="02020603050405020304" pitchFamily="18" charset="0"/>
              </a:rPr>
              <a:t>) and the transformative potential of Large Language Models (LLMs). </a:t>
            </a:r>
            <a:r>
              <a:rPr lang="en-US" altLang="en-GB" dirty="0">
                <a:latin typeface="Times New Roman" panose="02020603050405020304" pitchFamily="18" charset="0"/>
                <a:cs typeface="Times New Roman" panose="02020603050405020304" pitchFamily="18" charset="0"/>
              </a:rPr>
              <a:t>Apart from</a:t>
            </a:r>
            <a:r>
              <a:rPr lang="en-GB" dirty="0">
                <a:latin typeface="Times New Roman" panose="02020603050405020304" pitchFamily="18" charset="0"/>
                <a:cs typeface="Times New Roman" panose="02020603050405020304" pitchFamily="18" charset="0"/>
              </a:rPr>
              <a:t> theory - we demonstrated LLM inference running on a CPU, proving that advanced AI can be accessible with regular hardware. This hands-on experience provided valuable insights into deploying AI models and the practical considerations involved. Furthermore, we fine-tuned an LLM to create a custom chatbot, highlighting the importance of adapting AI to specific needs and personalizing responses for enhanced user engagement. Through this project, we broadened our technical skills, deepened our appreciation for AI's potential, and established a solid foundation for ongoing learning and leveraging AI in future endeavours.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2503</Words>
  <Application>WPS Presentation</Application>
  <PresentationFormat>On-screen Show (16:9)</PresentationFormat>
  <Paragraphs>70</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Arial</vt:lpstr>
      <vt:lpstr>Times New Roman</vt:lpstr>
      <vt:lpstr>Calibri</vt:lpstr>
      <vt:lpstr>Gautami</vt:lpstr>
      <vt:lpstr>Segoe UI Symbol</vt:lpstr>
      <vt:lpstr>Microsoft YaHei</vt:lpstr>
      <vt:lpstr>Arial Unicode MS</vt:lpstr>
      <vt:lpstr>Office Theme</vt:lpstr>
      <vt:lpstr>	Team:-Tech Crafters</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Ajeya Krishna</dc:creator>
  <cp:lastModifiedBy>user</cp:lastModifiedBy>
  <cp:revision>9</cp:revision>
  <dcterms:created xsi:type="dcterms:W3CDTF">2024-07-15T10:58:00Z</dcterms:created>
  <dcterms:modified xsi:type="dcterms:W3CDTF">2024-07-15T11:53:21Z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2024-07-01T05:30:00Z</vt:filetime>
  </property>
  <property fmtid="{D5CDD505-2E9C-101B-9397-08002B2CF9AE}" pid="3" name="Creator">
    <vt:lpwstr>Microsoft® PowerPoint® 2021</vt:lpwstr>
  </property>
  <property fmtid="{D5CDD505-2E9C-101B-9397-08002B2CF9AE}" pid="4" name="LastSaved">
    <vt:filetime>2024-07-15T05:30:00Z</vt:filetime>
  </property>
  <property fmtid="{D5CDD505-2E9C-101B-9397-08002B2CF9AE}" pid="5" name="Producer">
    <vt:lpwstr>Microsoft® PowerPoint® 2021</vt:lpwstr>
  </property>
  <property fmtid="{D5CDD505-2E9C-101B-9397-08002B2CF9AE}" pid="6" name="ICV">
    <vt:lpwstr>4FB99C8A0E8D4945B8AEE1276CFCA455_12</vt:lpwstr>
  </property>
  <property fmtid="{D5CDD505-2E9C-101B-9397-08002B2CF9AE}" pid="7" name="KSOProductBuildVer">
    <vt:lpwstr>1033-12.2.0.17119</vt:lpwstr>
  </property>
</Properties>
</file>