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5" r:id="rId16"/>
    <p:sldId id="270" r:id="rId17"/>
    <p:sldId id="271" r:id="rId18"/>
    <p:sldId id="272" r:id="rId19"/>
    <p:sldId id="276" r:id="rId20"/>
    <p:sldId id="277"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3d04b913da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3d04b913da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3d04b913da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3d04b913da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cf57ae8d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3cf57ae8d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3d04b913da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3d04b913da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3d04b913da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3d04b913d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3cc3ba6c0d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3cc3ba6c0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3cc3ba6c0d_3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3cc3ba6c0d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3cc3ba6c0d_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3cc3ba6c0d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3cc3ba6c0d_3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3cc3ba6c0d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3d04b913da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3d04b913da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3cc3ba6c0d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3cc3ba6c0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3cc3ba6c0d_3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3cc3ba6c0d_3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cc3ba6c0d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cc3ba6c0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3d04b913da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3d04b913d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3d04b913da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3d04b913da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3cc3ba6c0d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3cc3ba6c0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3d04b913da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3d04b913da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3cc3ba6c0d_3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3cc3ba6c0d_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3cc3ba6c0d_3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3cc3ba6c0d_3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080900"/>
            <a:ext cx="8520600" cy="1783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Hilbert R - Trees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handleOverflow() - Insertion Function</a:t>
            </a:r>
            <a:endParaRPr/>
          </a:p>
        </p:txBody>
      </p:sp>
      <p:sp>
        <p:nvSpPr>
          <p:cNvPr id="115" name="Google Shape;11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The case where the leaf node in question has 4 nodes exactly, meaning that we cannot add anymore values into it.</a:t>
            </a:r>
            <a:endParaRPr/>
          </a:p>
          <a:p>
            <a:pPr marL="457200" lvl="0" indent="-342900" algn="l" rtl="0">
              <a:spcBef>
                <a:spcPts val="0"/>
              </a:spcBef>
              <a:spcAft>
                <a:spcPts val="0"/>
              </a:spcAft>
              <a:buSzPts val="1800"/>
              <a:buChar char="●"/>
            </a:pPr>
            <a:r>
              <a:rPr lang="en-GB"/>
              <a:t>Finds the  set of all rectangles at that possible level, and then divides them again.</a:t>
            </a:r>
            <a:endParaRPr/>
          </a:p>
          <a:p>
            <a:pPr marL="457200" lvl="0" indent="-342900" algn="l" rtl="0">
              <a:spcBef>
                <a:spcPts val="0"/>
              </a:spcBef>
              <a:spcAft>
                <a:spcPts val="0"/>
              </a:spcAft>
              <a:buSzPts val="1800"/>
              <a:buChar char="●"/>
            </a:pPr>
            <a:r>
              <a:rPr lang="en-GB"/>
              <a:t>It basically restructures all of the nodes in such a way that we are able to fit another node into the tree.</a:t>
            </a:r>
            <a:endParaRPr/>
          </a:p>
          <a:p>
            <a:pPr marL="457200" lvl="0" indent="-342900" algn="l" rtl="0">
              <a:spcBef>
                <a:spcPts val="0"/>
              </a:spcBef>
              <a:spcAft>
                <a:spcPts val="0"/>
              </a:spcAft>
              <a:buSzPts val="1800"/>
              <a:buChar char="●"/>
            </a:pPr>
            <a:r>
              <a:rPr lang="en-GB"/>
              <a:t>However, when the layer is full, i.e all the sibling arrayNodes are full, we need to call the adjustTree function in order to make changes and accommodate the new node.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HandleOverFlowNode() - Insertion Function</a:t>
            </a:r>
            <a:endParaRPr/>
          </a:p>
        </p:txBody>
      </p:sp>
      <p:sp>
        <p:nvSpPr>
          <p:cNvPr id="121" name="Google Shape;12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This function is called in the case where the leaf nodes of the tree we wish to insert the new point in is full (i.e. has 4 entries). In this function, we look at the immediate siblings of the node to see if there is space for accommodation.</a:t>
            </a:r>
            <a:endParaRPr/>
          </a:p>
          <a:p>
            <a:pPr marL="0" lvl="0" indent="0" algn="l" rtl="0">
              <a:spcBef>
                <a:spcPts val="1200"/>
              </a:spcBef>
              <a:spcAft>
                <a:spcPts val="0"/>
              </a:spcAft>
              <a:buNone/>
            </a:pPr>
            <a:r>
              <a:rPr lang="en-GB"/>
              <a:t>If space is there, the parent node is restructured and new nodes are created to insert this point at the corresponding position.</a:t>
            </a:r>
            <a:endParaRPr/>
          </a:p>
          <a:p>
            <a:pPr marL="0" lvl="0" indent="0" algn="l" rtl="0">
              <a:spcBef>
                <a:spcPts val="1200"/>
              </a:spcBef>
              <a:spcAft>
                <a:spcPts val="0"/>
              </a:spcAft>
              <a:buNone/>
            </a:pPr>
            <a:r>
              <a:rPr lang="en-GB"/>
              <a:t>If the immediate sibling nodes are also full, we then invoke adjustTree and pass the set of nodes to help it create a new node at the parent level.</a:t>
            </a:r>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AdjustTree() - Insertion Function</a:t>
            </a:r>
            <a:endParaRPr/>
          </a:p>
        </p:txBody>
      </p:sp>
      <p:sp>
        <p:nvSpPr>
          <p:cNvPr id="127" name="Google Shape;12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We first check if the arrayNode we wish to restructure is the root node.</a:t>
            </a:r>
            <a:endParaRPr/>
          </a:p>
          <a:p>
            <a:pPr marL="0" lvl="0" indent="0" algn="l" rtl="0">
              <a:spcBef>
                <a:spcPts val="1200"/>
              </a:spcBef>
              <a:spcAft>
                <a:spcPts val="0"/>
              </a:spcAft>
              <a:buNone/>
            </a:pPr>
            <a:r>
              <a:rPr lang="en-GB"/>
              <a:t>If yes, we invoke the splitRoot() function.</a:t>
            </a:r>
            <a:endParaRPr/>
          </a:p>
          <a:p>
            <a:pPr marL="0" lvl="0" indent="0" algn="l" rtl="0">
              <a:spcBef>
                <a:spcPts val="1200"/>
              </a:spcBef>
              <a:spcAft>
                <a:spcPts val="1200"/>
              </a:spcAft>
              <a:buNone/>
            </a:pPr>
            <a:r>
              <a:rPr lang="en-GB"/>
              <a:t>If no, we split the now 17 nodes among 5 parent nodes in such a way that we ensure that each arrayNode has minimum 2 nodes. Now, we again recall HandleOverFlowNode() function with one arraynode containing the pre-existing 4 nodes and the new parent node to be included in the tree. Basically, we are doing the same thing we were doing before, just now we have gone one level up in the tree. This way the tree keeps adding new nodes till it reaches the root node.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SplitRoot() - Insertion Function</a:t>
            </a:r>
            <a:endParaRPr/>
          </a:p>
        </p:txBody>
      </p:sp>
      <p:sp>
        <p:nvSpPr>
          <p:cNvPr id="133" name="Google Shape;13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If we find the root node through adjusttree and we still need to add a rectangle, we call splitRoot.</a:t>
            </a:r>
            <a:endParaRPr/>
          </a:p>
          <a:p>
            <a:pPr marL="0" lvl="0" indent="0" algn="l" rtl="0">
              <a:spcBef>
                <a:spcPts val="1200"/>
              </a:spcBef>
              <a:spcAft>
                <a:spcPts val="1200"/>
              </a:spcAft>
              <a:buNone/>
            </a:pPr>
            <a:r>
              <a:rPr lang="en-GB"/>
              <a:t>This is for the edgecase where we have to add a node/rectangle to the root node and the root node is full. In this case, we create a parent node and sibling node for the current root. The 5 nodes are split among the sibling nodes and the parent node becomes the root node.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insertData() - Insertion Function</a:t>
            </a:r>
            <a:endParaRPr/>
          </a:p>
        </p:txBody>
      </p:sp>
      <p:sp>
        <p:nvSpPr>
          <p:cNvPr id="139" name="Google Shape;139;p26"/>
          <p:cNvSpPr txBox="1">
            <a:spLocks noGrp="1"/>
          </p:cNvSpPr>
          <p:nvPr>
            <p:ph type="body" idx="1"/>
          </p:nvPr>
        </p:nvSpPr>
        <p:spPr>
          <a:xfrm>
            <a:off x="6306650" y="1480925"/>
            <a:ext cx="2729700" cy="24138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AutoNum type="arabicPeriod"/>
            </a:pPr>
            <a:r>
              <a:rPr lang="en-GB"/>
              <a:t>The insertData function takes data from the file line by line, creating nodes for each point and inserts them into the tree iteratively until the file ends.</a:t>
            </a:r>
            <a:endParaRPr/>
          </a:p>
        </p:txBody>
      </p:sp>
      <p:pic>
        <p:nvPicPr>
          <p:cNvPr id="140" name="Google Shape;140;p26"/>
          <p:cNvPicPr preferRelativeResize="0"/>
          <p:nvPr/>
        </p:nvPicPr>
        <p:blipFill>
          <a:blip r:embed="rId3">
            <a:alphaModFix/>
          </a:blip>
          <a:stretch>
            <a:fillRect/>
          </a:stretch>
        </p:blipFill>
        <p:spPr>
          <a:xfrm>
            <a:off x="119800" y="1235375"/>
            <a:ext cx="4684926"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Pre-order traversal</a:t>
            </a:r>
            <a:endParaRPr/>
          </a:p>
        </p:txBody>
      </p:sp>
      <p:sp>
        <p:nvSpPr>
          <p:cNvPr id="181" name="Google Shape;181;p32"/>
          <p:cNvSpPr txBox="1">
            <a:spLocks noGrp="1"/>
          </p:cNvSpPr>
          <p:nvPr>
            <p:ph type="body" idx="1"/>
          </p:nvPr>
        </p:nvSpPr>
        <p:spPr>
          <a:xfrm>
            <a:off x="6204900" y="722300"/>
            <a:ext cx="2939100" cy="4140000"/>
          </a:xfrm>
          <a:prstGeom prst="rect">
            <a:avLst/>
          </a:prstGeom>
        </p:spPr>
        <p:txBody>
          <a:bodyPr spcFirstLastPara="1" wrap="square" lIns="91425" tIns="91425" rIns="91425" bIns="91425" anchor="t" anchorCtr="0">
            <a:noAutofit/>
          </a:bodyPr>
          <a:lstStyle/>
          <a:p>
            <a:pPr marL="457200" lvl="0" indent="-314325" algn="l" rtl="0">
              <a:spcBef>
                <a:spcPts val="0"/>
              </a:spcBef>
              <a:spcAft>
                <a:spcPts val="0"/>
              </a:spcAft>
              <a:buSzPts val="1350"/>
              <a:buAutoNum type="arabicPeriod"/>
            </a:pPr>
            <a:r>
              <a:rPr lang="en-GB" sz="1350"/>
              <a:t>Here, we run a loop iterating through the nodes, first printing the bottom left and top right corner of each node’s rectangle. </a:t>
            </a:r>
            <a:endParaRPr sz="1350"/>
          </a:p>
          <a:p>
            <a:pPr marL="457200" lvl="0" indent="-314325" algn="l" rtl="0">
              <a:spcBef>
                <a:spcPts val="0"/>
              </a:spcBef>
              <a:spcAft>
                <a:spcPts val="0"/>
              </a:spcAft>
              <a:buSzPts val="1350"/>
              <a:buAutoNum type="arabicPeriod"/>
            </a:pPr>
            <a:r>
              <a:rPr lang="en-GB" sz="1350"/>
              <a:t>If the node is a leaf we print “Leaf Node” and move on, else we print “Internal Node” and recursively run the function this time passing current node’s child as function parameter. </a:t>
            </a:r>
            <a:endParaRPr sz="1350"/>
          </a:p>
          <a:p>
            <a:pPr marL="457200" lvl="0" indent="-314325" algn="l" rtl="0">
              <a:spcBef>
                <a:spcPts val="0"/>
              </a:spcBef>
              <a:spcAft>
                <a:spcPts val="0"/>
              </a:spcAft>
              <a:buSzPts val="1350"/>
              <a:buAutoNum type="arabicPeriod"/>
            </a:pPr>
            <a:r>
              <a:rPr lang="en-GB" sz="1350"/>
              <a:t>Doing so, we traverse and print the nodes from left to right and if a node has descendants we visit all the descendants before moving onto the next node.</a:t>
            </a:r>
            <a:endParaRPr sz="1350"/>
          </a:p>
        </p:txBody>
      </p:sp>
      <p:pic>
        <p:nvPicPr>
          <p:cNvPr id="182" name="Google Shape;182;p32"/>
          <p:cNvPicPr preferRelativeResize="0"/>
          <p:nvPr/>
        </p:nvPicPr>
        <p:blipFill>
          <a:blip r:embed="rId3">
            <a:alphaModFix/>
          </a:blip>
          <a:stretch>
            <a:fillRect/>
          </a:stretch>
        </p:blipFill>
        <p:spPr>
          <a:xfrm>
            <a:off x="0" y="1328200"/>
            <a:ext cx="6291074" cy="3065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create_rectangle() - Tree Function</a:t>
            </a:r>
            <a:endParaRPr/>
          </a:p>
          <a:p>
            <a:pPr marL="0" lvl="0" indent="0" algn="ctr" rtl="0">
              <a:spcBef>
                <a:spcPts val="0"/>
              </a:spcBef>
              <a:spcAft>
                <a:spcPts val="0"/>
              </a:spcAft>
              <a:buNone/>
            </a:pPr>
            <a:endParaRPr/>
          </a:p>
        </p:txBody>
      </p:sp>
      <p:sp>
        <p:nvSpPr>
          <p:cNvPr id="146" name="Google Shape;146;p27"/>
          <p:cNvSpPr txBox="1">
            <a:spLocks noGrp="1"/>
          </p:cNvSpPr>
          <p:nvPr>
            <p:ph type="body" idx="1"/>
          </p:nvPr>
        </p:nvSpPr>
        <p:spPr>
          <a:xfrm>
            <a:off x="5104800" y="1325625"/>
            <a:ext cx="3727500" cy="3495900"/>
          </a:xfrm>
          <a:prstGeom prst="rect">
            <a:avLst/>
          </a:prstGeom>
        </p:spPr>
        <p:txBody>
          <a:bodyPr spcFirstLastPara="1" wrap="square" lIns="91425" tIns="91425" rIns="91425" bIns="91425" anchor="t" anchorCtr="0">
            <a:normAutofit/>
          </a:bodyPr>
          <a:lstStyle/>
          <a:p>
            <a:pPr marL="457200" lvl="0" indent="-327977" algn="l" rtl="0">
              <a:lnSpc>
                <a:spcPct val="95000"/>
              </a:lnSpc>
              <a:spcBef>
                <a:spcPts val="0"/>
              </a:spcBef>
              <a:spcAft>
                <a:spcPts val="0"/>
              </a:spcAft>
              <a:buSzPts val="1565"/>
              <a:buAutoNum type="arabicPeriod"/>
            </a:pPr>
            <a:r>
              <a:rPr lang="en-GB" sz="1565"/>
              <a:t>The function create_rectangle takes bottom left and top right corners of rectangle to be created as input parameters to define the rectangle.</a:t>
            </a:r>
            <a:br>
              <a:rPr lang="en-GB" sz="1565"/>
            </a:br>
            <a:endParaRPr sz="1565"/>
          </a:p>
          <a:p>
            <a:pPr marL="457200" lvl="0" indent="-327977" algn="l" rtl="0">
              <a:lnSpc>
                <a:spcPct val="95000"/>
              </a:lnSpc>
              <a:spcBef>
                <a:spcPts val="0"/>
              </a:spcBef>
              <a:spcAft>
                <a:spcPts val="0"/>
              </a:spcAft>
              <a:buSzPts val="1565"/>
              <a:buAutoNum type="arabicPeriod"/>
            </a:pPr>
            <a:r>
              <a:rPr lang="en-GB" sz="1565"/>
              <a:t>We dynamically allocate memory to a rectangle pointer and define the bottom_left and top_right variables of the rectangle pointers using the input parameters. </a:t>
            </a:r>
            <a:br>
              <a:rPr lang="en-GB" sz="1565"/>
            </a:br>
            <a:endParaRPr sz="1565"/>
          </a:p>
          <a:p>
            <a:pPr marL="457200" lvl="0" indent="-327977" algn="l" rtl="0">
              <a:lnSpc>
                <a:spcPct val="95000"/>
              </a:lnSpc>
              <a:spcBef>
                <a:spcPts val="0"/>
              </a:spcBef>
              <a:spcAft>
                <a:spcPts val="0"/>
              </a:spcAft>
              <a:buSzPts val="1565"/>
              <a:buAutoNum type="arabicPeriod"/>
            </a:pPr>
            <a:r>
              <a:rPr lang="en-GB" sz="1565"/>
              <a:t>We then return this rectangle pointer.</a:t>
            </a:r>
            <a:endParaRPr sz="1565"/>
          </a:p>
        </p:txBody>
      </p:sp>
      <p:pic>
        <p:nvPicPr>
          <p:cNvPr id="147" name="Google Shape;147;p27"/>
          <p:cNvPicPr preferRelativeResize="0"/>
          <p:nvPr/>
        </p:nvPicPr>
        <p:blipFill rotWithShape="1">
          <a:blip r:embed="rId3">
            <a:alphaModFix/>
          </a:blip>
          <a:srcRect l="1477"/>
          <a:stretch/>
        </p:blipFill>
        <p:spPr>
          <a:xfrm>
            <a:off x="32600" y="1673150"/>
            <a:ext cx="5072200" cy="1778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createNode() - Tree Function</a:t>
            </a:r>
            <a:endParaRPr/>
          </a:p>
          <a:p>
            <a:pPr marL="0" lvl="0" indent="0" algn="ctr" rtl="0">
              <a:spcBef>
                <a:spcPts val="0"/>
              </a:spcBef>
              <a:spcAft>
                <a:spcPts val="0"/>
              </a:spcAft>
              <a:buNone/>
            </a:pPr>
            <a:endParaRPr/>
          </a:p>
        </p:txBody>
      </p:sp>
      <p:sp>
        <p:nvSpPr>
          <p:cNvPr id="153" name="Google Shape;153;p28"/>
          <p:cNvSpPr txBox="1">
            <a:spLocks noGrp="1"/>
          </p:cNvSpPr>
          <p:nvPr>
            <p:ph type="body" idx="1"/>
          </p:nvPr>
        </p:nvSpPr>
        <p:spPr>
          <a:xfrm>
            <a:off x="5547900" y="976975"/>
            <a:ext cx="3596100" cy="4166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en-GB" sz="1300"/>
              <a:t>In createNode we dynamically allocate memory to a node and assign the value of it’s MBR parameter using create_rectangle and passing the corner values as arguments. </a:t>
            </a:r>
            <a:br>
              <a:rPr lang="en-GB" sz="1300"/>
            </a:br>
            <a:endParaRPr sz="1300"/>
          </a:p>
          <a:p>
            <a:pPr marL="457200" lvl="0" indent="-311150" algn="l" rtl="0">
              <a:spcBef>
                <a:spcPts val="0"/>
              </a:spcBef>
              <a:spcAft>
                <a:spcPts val="0"/>
              </a:spcAft>
              <a:buSzPts val="1300"/>
              <a:buAutoNum type="arabicPeriod"/>
            </a:pPr>
            <a:r>
              <a:rPr lang="en-GB" sz="1300"/>
              <a:t>We also assign the node’s hilbert value parameter using the h_value function and passing it’s MBR as an argument. </a:t>
            </a:r>
            <a:br>
              <a:rPr lang="en-GB" sz="1300"/>
            </a:br>
            <a:endParaRPr sz="1300"/>
          </a:p>
          <a:p>
            <a:pPr marL="457200" lvl="0" indent="-311150" algn="l" rtl="0">
              <a:spcBef>
                <a:spcPts val="0"/>
              </a:spcBef>
              <a:spcAft>
                <a:spcPts val="0"/>
              </a:spcAft>
              <a:buSzPts val="1300"/>
              <a:buAutoNum type="arabicPeriod"/>
            </a:pPr>
            <a:r>
              <a:rPr lang="en-GB" sz="1300"/>
              <a:t>If the node being created is a leaf we assign its childpointer to be NULL since it is an external node (no descendants). If it is an internal node we dynamically allocate memory to the childpointer parameter of the node for the array of children nodes under the internal node.</a:t>
            </a:r>
            <a:endParaRPr sz="1300"/>
          </a:p>
        </p:txBody>
      </p:sp>
      <p:pic>
        <p:nvPicPr>
          <p:cNvPr id="154" name="Google Shape;154;p28"/>
          <p:cNvPicPr preferRelativeResize="0"/>
          <p:nvPr/>
        </p:nvPicPr>
        <p:blipFill>
          <a:blip r:embed="rId3">
            <a:alphaModFix/>
          </a:blip>
          <a:stretch>
            <a:fillRect/>
          </a:stretch>
        </p:blipFill>
        <p:spPr>
          <a:xfrm>
            <a:off x="163275" y="1876950"/>
            <a:ext cx="5243100" cy="19628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createArrayNodes() - Tree Function</a:t>
            </a:r>
            <a:endParaRPr/>
          </a:p>
          <a:p>
            <a:pPr marL="0" lvl="0" indent="0" algn="l" rtl="0">
              <a:spcBef>
                <a:spcPts val="0"/>
              </a:spcBef>
              <a:spcAft>
                <a:spcPts val="0"/>
              </a:spcAft>
              <a:buNone/>
            </a:pPr>
            <a:endParaRPr/>
          </a:p>
        </p:txBody>
      </p:sp>
      <p:sp>
        <p:nvSpPr>
          <p:cNvPr id="160" name="Google Shape;160;p29"/>
          <p:cNvSpPr txBox="1">
            <a:spLocks noGrp="1"/>
          </p:cNvSpPr>
          <p:nvPr>
            <p:ph type="body" idx="1"/>
          </p:nvPr>
        </p:nvSpPr>
        <p:spPr>
          <a:xfrm>
            <a:off x="5198700" y="1058475"/>
            <a:ext cx="3945300" cy="4038000"/>
          </a:xfrm>
          <a:prstGeom prst="rect">
            <a:avLst/>
          </a:prstGeom>
        </p:spPr>
        <p:txBody>
          <a:bodyPr spcFirstLastPara="1" wrap="square" lIns="91425" tIns="91425" rIns="91425" bIns="91425" anchor="t" anchorCtr="0">
            <a:normAutofit fontScale="85000" lnSpcReduction="20000"/>
          </a:bodyPr>
          <a:lstStyle/>
          <a:p>
            <a:pPr marL="457200" lvl="0" indent="-332105" algn="l" rtl="0">
              <a:spcBef>
                <a:spcPts val="0"/>
              </a:spcBef>
              <a:spcAft>
                <a:spcPts val="0"/>
              </a:spcAft>
              <a:buSzPct val="100000"/>
              <a:buAutoNum type="arabicPeriod"/>
            </a:pPr>
            <a:r>
              <a:rPr lang="en-GB" sz="1917"/>
              <a:t>In this function we first dynamically allocate memory to an arrayNodes structure. We then assign the value to it’s is_leaf parameter using the input parameter. </a:t>
            </a:r>
            <a:br>
              <a:rPr lang="en-GB" sz="1917"/>
            </a:br>
            <a:endParaRPr sz="1917"/>
          </a:p>
          <a:p>
            <a:pPr marL="457200" lvl="0" indent="-332105" algn="l" rtl="0">
              <a:spcBef>
                <a:spcPts val="0"/>
              </a:spcBef>
              <a:spcAft>
                <a:spcPts val="0"/>
              </a:spcAft>
              <a:buSzPct val="100000"/>
              <a:buAutoNum type="arabicPeriod"/>
            </a:pPr>
            <a:r>
              <a:rPr lang="en-GB" sz="1917"/>
              <a:t>We set the count to zero as we have only created the array and not populated it with nodes yet. </a:t>
            </a:r>
            <a:br>
              <a:rPr lang="en-GB" sz="1917"/>
            </a:br>
            <a:endParaRPr sz="1917"/>
          </a:p>
          <a:p>
            <a:pPr marL="457200" lvl="0" indent="-332105" algn="l" rtl="0">
              <a:spcBef>
                <a:spcPts val="0"/>
              </a:spcBef>
              <a:spcAft>
                <a:spcPts val="0"/>
              </a:spcAft>
              <a:buSzPct val="100000"/>
              <a:buAutoNum type="arabicPeriod"/>
            </a:pPr>
            <a:r>
              <a:rPr lang="en-GB" sz="1917"/>
              <a:t>We allocate memory to the array </a:t>
            </a:r>
            <a:br>
              <a:rPr lang="en-GB" sz="1917"/>
            </a:br>
            <a:r>
              <a:rPr lang="en-GB" sz="1917"/>
              <a:t>through the nodepointer parameter and using a for loop we iterate through all entries and dynamically allocate memory for each node in the array.</a:t>
            </a:r>
            <a:endParaRPr sz="1917"/>
          </a:p>
        </p:txBody>
      </p:sp>
      <p:pic>
        <p:nvPicPr>
          <p:cNvPr id="161" name="Google Shape;161;p29"/>
          <p:cNvPicPr preferRelativeResize="0"/>
          <p:nvPr/>
        </p:nvPicPr>
        <p:blipFill>
          <a:blip r:embed="rId3">
            <a:alphaModFix/>
          </a:blip>
          <a:stretch>
            <a:fillRect/>
          </a:stretch>
        </p:blipFill>
        <p:spPr>
          <a:xfrm>
            <a:off x="172775" y="1338325"/>
            <a:ext cx="5079850" cy="2917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Helper Functions</a:t>
            </a:r>
            <a:endParaRPr/>
          </a:p>
        </p:txBody>
      </p:sp>
      <p:sp>
        <p:nvSpPr>
          <p:cNvPr id="188" name="Google Shape;188;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t>Throughout the code, we have used a few functions in order to make the code easier to code and understand.</a:t>
            </a:r>
            <a:endParaRPr/>
          </a:p>
          <a:p>
            <a:pPr marL="457200" lvl="0" indent="-334327" algn="l" rtl="0">
              <a:spcBef>
                <a:spcPts val="1200"/>
              </a:spcBef>
              <a:spcAft>
                <a:spcPts val="0"/>
              </a:spcAft>
              <a:buSzPct val="100000"/>
              <a:buChar char="●"/>
            </a:pPr>
            <a:r>
              <a:rPr lang="en-GB"/>
              <a:t>getSetNodes() - Takes an array of nodes and node to be inserted as parameters and creates an array of all child nodes of the array parameter and inserts the node to be inserted in the correct position in the new array when the nodes in it are sorted by LHV.</a:t>
            </a:r>
            <a:endParaRPr/>
          </a:p>
          <a:p>
            <a:pPr marL="914400" lvl="0" indent="0" algn="l" rtl="0">
              <a:spcBef>
                <a:spcPts val="1200"/>
              </a:spcBef>
              <a:spcAft>
                <a:spcPts val="0"/>
              </a:spcAft>
              <a:buNone/>
            </a:pPr>
            <a:endParaRPr/>
          </a:p>
          <a:p>
            <a:pPr marL="457200" lvl="0" indent="-334327" algn="l" rtl="0">
              <a:spcBef>
                <a:spcPts val="1200"/>
              </a:spcBef>
              <a:spcAft>
                <a:spcPts val="0"/>
              </a:spcAft>
              <a:buSzPct val="100000"/>
              <a:buChar char="●"/>
            </a:pPr>
            <a:r>
              <a:rPr lang="en-GB"/>
              <a:t>create_mbr() - Takes an array of nodes as a parameter and is used after a new node has been inserted in that array. It creates a new minimum bounding rectangle for the array based on the nodes in it and updates the rectangle stored in the parent of the array with this new MBR.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2055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Structures</a:t>
            </a:r>
            <a:endParaRPr/>
          </a:p>
        </p:txBody>
      </p:sp>
      <p:sp>
        <p:nvSpPr>
          <p:cNvPr id="60" name="Google Shape;60;p14"/>
          <p:cNvSpPr txBox="1">
            <a:spLocks noGrp="1"/>
          </p:cNvSpPr>
          <p:nvPr>
            <p:ph type="body" idx="1"/>
          </p:nvPr>
        </p:nvSpPr>
        <p:spPr>
          <a:xfrm>
            <a:off x="4572000" y="778200"/>
            <a:ext cx="4260300" cy="4203300"/>
          </a:xfrm>
          <a:prstGeom prst="rect">
            <a:avLst/>
          </a:prstGeom>
        </p:spPr>
        <p:txBody>
          <a:bodyPr spcFirstLastPara="1" wrap="square" lIns="91425" tIns="91425" rIns="91425" bIns="91425" anchor="t" anchorCtr="0">
            <a:noAutofit/>
          </a:bodyPr>
          <a:lstStyle/>
          <a:p>
            <a:pPr marL="457200" lvl="0" indent="-304800" algn="l" rtl="0">
              <a:lnSpc>
                <a:spcPct val="90000"/>
              </a:lnSpc>
              <a:spcBef>
                <a:spcPts val="0"/>
              </a:spcBef>
              <a:spcAft>
                <a:spcPts val="0"/>
              </a:spcAft>
              <a:buSzPts val="1200"/>
              <a:buAutoNum type="arabicParenR"/>
            </a:pPr>
            <a:r>
              <a:rPr lang="en-GB" sz="1384" b="1" u="sng"/>
              <a:t>Point</a:t>
            </a:r>
            <a:r>
              <a:rPr lang="en-GB" sz="1574"/>
              <a:t> - </a:t>
            </a:r>
            <a:r>
              <a:rPr lang="en-GB" sz="1384"/>
              <a:t>Represents a point in a 2 dimensional plane using variables x and y (decimal values)</a:t>
            </a:r>
            <a:br>
              <a:rPr lang="en-GB" sz="1384"/>
            </a:br>
            <a:endParaRPr sz="1384"/>
          </a:p>
          <a:p>
            <a:pPr marL="457200" lvl="0" indent="-304800" algn="l" rtl="0">
              <a:lnSpc>
                <a:spcPct val="90000"/>
              </a:lnSpc>
              <a:spcBef>
                <a:spcPts val="0"/>
              </a:spcBef>
              <a:spcAft>
                <a:spcPts val="0"/>
              </a:spcAft>
              <a:buSzPts val="1200"/>
              <a:buAutoNum type="arabicParenR"/>
            </a:pPr>
            <a:r>
              <a:rPr lang="en-GB" sz="1384" b="1" u="sng"/>
              <a:t>Rectangle</a:t>
            </a:r>
            <a:r>
              <a:rPr lang="en-GB" sz="1384"/>
              <a:t> - Spatially defines a rectangle by specifying it’s top right and bottom left corners.</a:t>
            </a:r>
            <a:br>
              <a:rPr lang="en-GB" sz="1384"/>
            </a:br>
            <a:endParaRPr sz="1384"/>
          </a:p>
          <a:p>
            <a:pPr marL="457200" lvl="0" indent="-304800" algn="l" rtl="0">
              <a:lnSpc>
                <a:spcPct val="90000"/>
              </a:lnSpc>
              <a:spcBef>
                <a:spcPts val="0"/>
              </a:spcBef>
              <a:spcAft>
                <a:spcPts val="0"/>
              </a:spcAft>
              <a:buSzPts val="1200"/>
              <a:buAutoNum type="arabicParenR"/>
            </a:pPr>
            <a:r>
              <a:rPr lang="en-GB" sz="1384" b="1" u="sng"/>
              <a:t>Node</a:t>
            </a:r>
            <a:r>
              <a:rPr lang="en-GB" sz="1384"/>
              <a:t> - Represents a singular entity of a Hilbert R-Tree which contains the minimum bounding rectangle, largest hilbert value of the rectangle, and a pointer to the array it is in and a pointer to the array of children nodes under it.</a:t>
            </a:r>
            <a:br>
              <a:rPr lang="en-GB" sz="1384"/>
            </a:br>
            <a:endParaRPr sz="1384"/>
          </a:p>
          <a:p>
            <a:pPr marL="457200" lvl="0" indent="-304800" algn="l" rtl="0">
              <a:lnSpc>
                <a:spcPct val="90000"/>
              </a:lnSpc>
              <a:spcBef>
                <a:spcPts val="0"/>
              </a:spcBef>
              <a:spcAft>
                <a:spcPts val="0"/>
              </a:spcAft>
              <a:buSzPts val="1200"/>
              <a:buAutoNum type="arabicParenR"/>
            </a:pPr>
            <a:r>
              <a:rPr lang="en-GB" sz="1384" b="1" u="sng"/>
              <a:t>arrayNodes</a:t>
            </a:r>
            <a:r>
              <a:rPr lang="en-GB" sz="1384"/>
              <a:t> - Represents an array of node structures and also contains a pointer to the parent node of the array, as well as 2 variables, count (integer) to keep a track of how many nodes are in the array and is_leaf (boolean) for whether the array consists of leaf nodes or internal nodes.</a:t>
            </a:r>
            <a:endParaRPr sz="1384"/>
          </a:p>
          <a:p>
            <a:pPr marL="457200" lvl="0" indent="0" algn="l" rtl="0">
              <a:lnSpc>
                <a:spcPct val="90000"/>
              </a:lnSpc>
              <a:spcBef>
                <a:spcPts val="1200"/>
              </a:spcBef>
              <a:spcAft>
                <a:spcPts val="1200"/>
              </a:spcAft>
              <a:buSzPts val="523"/>
              <a:buNone/>
            </a:pPr>
            <a:endParaRPr sz="864"/>
          </a:p>
        </p:txBody>
      </p:sp>
      <p:pic>
        <p:nvPicPr>
          <p:cNvPr id="61" name="Google Shape;61;p14"/>
          <p:cNvPicPr preferRelativeResize="0"/>
          <p:nvPr/>
        </p:nvPicPr>
        <p:blipFill rotWithShape="1">
          <a:blip r:embed="rId3">
            <a:alphaModFix/>
          </a:blip>
          <a:srcRect r="21978"/>
          <a:stretch/>
        </p:blipFill>
        <p:spPr>
          <a:xfrm>
            <a:off x="81100" y="205500"/>
            <a:ext cx="3452903" cy="4856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4"/>
          <p:cNvSpPr txBox="1">
            <a:spLocks noGrp="1"/>
          </p:cNvSpPr>
          <p:nvPr>
            <p:ph type="title"/>
          </p:nvPr>
        </p:nvSpPr>
        <p:spPr>
          <a:xfrm>
            <a:off x="311700" y="10459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Thank you!</a:t>
            </a:r>
            <a:endParaRPr/>
          </a:p>
        </p:txBody>
      </p:sp>
      <p:sp>
        <p:nvSpPr>
          <p:cNvPr id="194" name="Google Shape;194;p34"/>
          <p:cNvSpPr txBox="1">
            <a:spLocks noGrp="1"/>
          </p:cNvSpPr>
          <p:nvPr>
            <p:ph type="subTitle" idx="4294967295"/>
          </p:nvPr>
        </p:nvSpPr>
        <p:spPr>
          <a:xfrm>
            <a:off x="311700" y="1964400"/>
            <a:ext cx="8520600" cy="19569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935"/>
              <a:buNone/>
            </a:pPr>
            <a:endParaRPr sz="1400"/>
          </a:p>
          <a:p>
            <a:pPr marL="0" lvl="0" indent="0" algn="ctr" rtl="0">
              <a:lnSpc>
                <a:spcPct val="115000"/>
              </a:lnSpc>
              <a:spcBef>
                <a:spcPts val="1200"/>
              </a:spcBef>
              <a:spcAft>
                <a:spcPts val="0"/>
              </a:spcAft>
              <a:buSzPts val="935"/>
              <a:buNone/>
            </a:pPr>
            <a:r>
              <a:rPr lang="en-GB" sz="1400"/>
              <a:t>Aneesh Kabra  (</a:t>
            </a:r>
            <a:r>
              <a:rPr lang="en-GB" sz="1300"/>
              <a:t>2021A7PS0442P</a:t>
            </a:r>
            <a:r>
              <a:rPr lang="en-GB" sz="1400"/>
              <a:t>) </a:t>
            </a:r>
            <a:endParaRPr sz="1400"/>
          </a:p>
          <a:p>
            <a:pPr marL="0" lvl="0" indent="0" algn="ctr" rtl="0">
              <a:lnSpc>
                <a:spcPct val="115000"/>
              </a:lnSpc>
              <a:spcBef>
                <a:spcPts val="1200"/>
              </a:spcBef>
              <a:spcAft>
                <a:spcPts val="0"/>
              </a:spcAft>
              <a:buSzPts val="935"/>
              <a:buNone/>
            </a:pPr>
            <a:r>
              <a:rPr lang="en-GB" sz="1400"/>
              <a:t>Shyam Raghavan  (</a:t>
            </a:r>
            <a:r>
              <a:rPr lang="en-GB" sz="1300"/>
              <a:t>2021A7PS0013P</a:t>
            </a:r>
            <a:r>
              <a:rPr lang="en-GB" sz="1400"/>
              <a:t>) </a:t>
            </a:r>
            <a:endParaRPr sz="1400"/>
          </a:p>
          <a:p>
            <a:pPr marL="0" lvl="0" indent="0" algn="ctr" rtl="0">
              <a:lnSpc>
                <a:spcPct val="115000"/>
              </a:lnSpc>
              <a:spcBef>
                <a:spcPts val="1200"/>
              </a:spcBef>
              <a:spcAft>
                <a:spcPts val="0"/>
              </a:spcAft>
              <a:buSzPts val="935"/>
              <a:buNone/>
            </a:pPr>
            <a:r>
              <a:rPr lang="en-GB" sz="1400"/>
              <a:t>Agniva Banerjee  (</a:t>
            </a:r>
            <a:r>
              <a:rPr lang="en-GB" sz="1300"/>
              <a:t>2020B3A70922P</a:t>
            </a:r>
            <a:r>
              <a:rPr lang="en-GB" sz="1400"/>
              <a:t>)</a:t>
            </a:r>
            <a:endParaRPr sz="1400"/>
          </a:p>
          <a:p>
            <a:pPr marL="0" lvl="0" indent="0" algn="ctr" rtl="0">
              <a:lnSpc>
                <a:spcPct val="115000"/>
              </a:lnSpc>
              <a:spcBef>
                <a:spcPts val="1200"/>
              </a:spcBef>
              <a:spcAft>
                <a:spcPts val="0"/>
              </a:spcAft>
              <a:buSzPts val="935"/>
              <a:buNone/>
            </a:pPr>
            <a:r>
              <a:rPr lang="en-GB" sz="1400"/>
              <a:t>Vidit Benjwal  (</a:t>
            </a:r>
            <a:r>
              <a:rPr lang="en-GB" sz="1300"/>
              <a:t>2021A7PS0004P</a:t>
            </a:r>
            <a:r>
              <a:rPr lang="en-GB" sz="1400"/>
              <a:t>) </a:t>
            </a:r>
            <a:endParaRPr sz="1400"/>
          </a:p>
          <a:p>
            <a:pPr marL="0" lvl="0" indent="0" algn="ctr" rtl="0">
              <a:lnSpc>
                <a:spcPct val="115000"/>
              </a:lnSpc>
              <a:spcBef>
                <a:spcPts val="1200"/>
              </a:spcBef>
              <a:spcAft>
                <a:spcPts val="1200"/>
              </a:spcAft>
              <a:buSzPts val="935"/>
              <a:buNone/>
            </a:pPr>
            <a:r>
              <a:rPr lang="en-GB" sz="1400"/>
              <a:t>Jai Bothra   (</a:t>
            </a:r>
            <a:r>
              <a:rPr lang="en-GB" sz="1300"/>
              <a:t>2021A7PS0015P</a:t>
            </a:r>
            <a:r>
              <a:rPr lang="en-GB" sz="1400"/>
              <a:t>)</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Search</a:t>
            </a:r>
            <a:endParaRPr/>
          </a:p>
        </p:txBody>
      </p:sp>
      <p:sp>
        <p:nvSpPr>
          <p:cNvPr id="67" name="Google Shape;67;p15"/>
          <p:cNvSpPr txBox="1">
            <a:spLocks noGrp="1"/>
          </p:cNvSpPr>
          <p:nvPr>
            <p:ph type="body" idx="1"/>
          </p:nvPr>
        </p:nvSpPr>
        <p:spPr>
          <a:xfrm>
            <a:off x="3043475" y="1137200"/>
            <a:ext cx="5788800" cy="34317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GB" sz="1700"/>
              <a:t>The search function in Hilbert r-trees is very similar to the search function that is used in regular r-trees.</a:t>
            </a:r>
            <a:endParaRPr sz="1700"/>
          </a:p>
          <a:p>
            <a:pPr marL="457200" lvl="0" indent="-336550" algn="l" rtl="0">
              <a:spcBef>
                <a:spcPts val="0"/>
              </a:spcBef>
              <a:spcAft>
                <a:spcPts val="0"/>
              </a:spcAft>
              <a:buSzPts val="1700"/>
              <a:buChar char="●"/>
            </a:pPr>
            <a:r>
              <a:rPr lang="en-GB" sz="1700"/>
              <a:t>The premise is: given a hilbert r-tree T and a rectangle R, we need to find all the leaf nodes from T whose mbr values intersect the rectangle R.</a:t>
            </a:r>
            <a:endParaRPr sz="1700"/>
          </a:p>
          <a:p>
            <a:pPr marL="0" lvl="0" indent="0" algn="l" rtl="0">
              <a:spcBef>
                <a:spcPts val="1200"/>
              </a:spcBef>
              <a:spcAft>
                <a:spcPts val="0"/>
              </a:spcAft>
              <a:buNone/>
            </a:pPr>
            <a:r>
              <a:rPr lang="en-GB" sz="1700"/>
              <a:t>We have implemented this code using 2 functions</a:t>
            </a:r>
            <a:endParaRPr sz="1700"/>
          </a:p>
          <a:p>
            <a:pPr marL="457200" lvl="0" indent="-336550" algn="l" rtl="0">
              <a:spcBef>
                <a:spcPts val="1200"/>
              </a:spcBef>
              <a:spcAft>
                <a:spcPts val="0"/>
              </a:spcAft>
              <a:buSzPts val="1700"/>
              <a:buChar char="●"/>
            </a:pPr>
            <a:r>
              <a:rPr lang="en-GB" sz="1700"/>
              <a:t>Overlap()</a:t>
            </a:r>
            <a:endParaRPr sz="1700"/>
          </a:p>
          <a:p>
            <a:pPr marL="457200" lvl="0" indent="-336550" algn="l" rtl="0">
              <a:spcBef>
                <a:spcPts val="0"/>
              </a:spcBef>
              <a:spcAft>
                <a:spcPts val="0"/>
              </a:spcAft>
              <a:buSzPts val="1700"/>
              <a:buChar char="●"/>
            </a:pPr>
            <a:r>
              <a:rPr lang="en-GB" sz="1700"/>
              <a:t>search()</a:t>
            </a:r>
            <a:endParaRPr sz="1700"/>
          </a:p>
          <a:p>
            <a:pPr marL="0" lvl="0" indent="0" algn="l" rtl="0">
              <a:spcBef>
                <a:spcPts val="1200"/>
              </a:spcBef>
              <a:spcAft>
                <a:spcPts val="1200"/>
              </a:spcAft>
              <a:buNone/>
            </a:pPr>
            <a:r>
              <a:rPr lang="en-GB" sz="1700"/>
              <a:t>These exact functions are explained in the coming slides.</a:t>
            </a:r>
            <a:endParaRPr sz="1700"/>
          </a:p>
        </p:txBody>
      </p:sp>
      <p:pic>
        <p:nvPicPr>
          <p:cNvPr id="68" name="Google Shape;68;p15"/>
          <p:cNvPicPr preferRelativeResize="0"/>
          <p:nvPr/>
        </p:nvPicPr>
        <p:blipFill>
          <a:blip r:embed="rId3">
            <a:alphaModFix/>
          </a:blip>
          <a:stretch>
            <a:fillRect/>
          </a:stretch>
        </p:blipFill>
        <p:spPr>
          <a:xfrm>
            <a:off x="203400" y="1137200"/>
            <a:ext cx="2738675" cy="3303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324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Overlap() - Search Function</a:t>
            </a:r>
            <a:endParaRPr/>
          </a:p>
        </p:txBody>
      </p:sp>
      <p:sp>
        <p:nvSpPr>
          <p:cNvPr id="74" name="Google Shape;74;p16"/>
          <p:cNvSpPr txBox="1">
            <a:spLocks noGrp="1"/>
          </p:cNvSpPr>
          <p:nvPr>
            <p:ph type="body" idx="1"/>
          </p:nvPr>
        </p:nvSpPr>
        <p:spPr>
          <a:xfrm>
            <a:off x="4799250" y="1096800"/>
            <a:ext cx="3937500" cy="2675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a:t>The overlap function is very simple, its purpose is to check whether the two rectangles given as input overlap in any way.</a:t>
            </a:r>
            <a:endParaRPr/>
          </a:p>
          <a:p>
            <a:pPr marL="0" lvl="0" indent="0" algn="l" rtl="0">
              <a:spcBef>
                <a:spcPts val="1200"/>
              </a:spcBef>
              <a:spcAft>
                <a:spcPts val="0"/>
              </a:spcAft>
              <a:buNone/>
            </a:pPr>
            <a:r>
              <a:rPr lang="en-GB"/>
              <a:t>The function checks if there is any overlap, and if there is, it returns a true value.</a:t>
            </a:r>
            <a:endParaRPr/>
          </a:p>
          <a:p>
            <a:pPr marL="0" lvl="0" indent="0" algn="l" rtl="0">
              <a:spcBef>
                <a:spcPts val="1200"/>
              </a:spcBef>
              <a:spcAft>
                <a:spcPts val="1200"/>
              </a:spcAft>
              <a:buNone/>
            </a:pPr>
            <a:r>
              <a:rPr lang="en-GB"/>
              <a:t>Otherwise, it returns a false value.</a:t>
            </a:r>
            <a:endParaRPr/>
          </a:p>
        </p:txBody>
      </p:sp>
      <p:pic>
        <p:nvPicPr>
          <p:cNvPr id="75" name="Google Shape;75;p16"/>
          <p:cNvPicPr preferRelativeResize="0"/>
          <p:nvPr/>
        </p:nvPicPr>
        <p:blipFill>
          <a:blip r:embed="rId3">
            <a:alphaModFix/>
          </a:blip>
          <a:stretch>
            <a:fillRect/>
          </a:stretch>
        </p:blipFill>
        <p:spPr>
          <a:xfrm>
            <a:off x="78300" y="3978925"/>
            <a:ext cx="8949448" cy="827800"/>
          </a:xfrm>
          <a:prstGeom prst="rect">
            <a:avLst/>
          </a:prstGeom>
          <a:noFill/>
          <a:ln>
            <a:noFill/>
          </a:ln>
        </p:spPr>
      </p:pic>
      <p:pic>
        <p:nvPicPr>
          <p:cNvPr id="76" name="Google Shape;76;p16"/>
          <p:cNvPicPr preferRelativeResize="0"/>
          <p:nvPr/>
        </p:nvPicPr>
        <p:blipFill rotWithShape="1">
          <a:blip r:embed="rId4">
            <a:alphaModFix/>
          </a:blip>
          <a:srcRect b="9788"/>
          <a:stretch/>
        </p:blipFill>
        <p:spPr>
          <a:xfrm>
            <a:off x="0" y="1358625"/>
            <a:ext cx="4677025" cy="226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50450" y="86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Search() - Search function</a:t>
            </a:r>
            <a:endParaRPr/>
          </a:p>
        </p:txBody>
      </p:sp>
      <p:sp>
        <p:nvSpPr>
          <p:cNvPr id="82" name="Google Shape;82;p17"/>
          <p:cNvSpPr txBox="1">
            <a:spLocks noGrp="1"/>
          </p:cNvSpPr>
          <p:nvPr>
            <p:ph type="body" idx="1"/>
          </p:nvPr>
        </p:nvSpPr>
        <p:spPr>
          <a:xfrm>
            <a:off x="4572000" y="1101850"/>
            <a:ext cx="44439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SzPct val="61111"/>
              <a:buNone/>
            </a:pPr>
            <a:r>
              <a:rPr lang="en-GB" sz="1665"/>
              <a:t>The search function is the main function used for searching.</a:t>
            </a:r>
            <a:endParaRPr sz="1665"/>
          </a:p>
          <a:p>
            <a:pPr marL="0" lvl="0" indent="0" algn="l" rtl="0">
              <a:spcBef>
                <a:spcPts val="1200"/>
              </a:spcBef>
              <a:spcAft>
                <a:spcPts val="0"/>
              </a:spcAft>
              <a:buSzPct val="61111"/>
              <a:buNone/>
            </a:pPr>
            <a:r>
              <a:rPr lang="en-GB" sz="1665"/>
              <a:t>It checks the arraynode given as inputs nodes one by one.</a:t>
            </a:r>
            <a:endParaRPr sz="1665"/>
          </a:p>
          <a:p>
            <a:pPr marL="0" lvl="0" indent="0" algn="l" rtl="0">
              <a:spcBef>
                <a:spcPts val="1200"/>
              </a:spcBef>
              <a:spcAft>
                <a:spcPts val="0"/>
              </a:spcAft>
              <a:buSzPct val="61111"/>
              <a:buNone/>
            </a:pPr>
            <a:r>
              <a:rPr lang="en-GB" sz="1665"/>
              <a:t>If a node overlaps with the area being searched:</a:t>
            </a:r>
            <a:endParaRPr sz="1665"/>
          </a:p>
          <a:p>
            <a:pPr marL="0" lvl="0" indent="0" algn="l" rtl="0">
              <a:spcBef>
                <a:spcPts val="1200"/>
              </a:spcBef>
              <a:spcAft>
                <a:spcPts val="0"/>
              </a:spcAft>
              <a:buSzPct val="61111"/>
              <a:buNone/>
            </a:pPr>
            <a:r>
              <a:rPr lang="en-GB" sz="1665"/>
              <a:t>Checks if leaf node:</a:t>
            </a:r>
            <a:endParaRPr sz="1665"/>
          </a:p>
          <a:p>
            <a:pPr marL="1371600" lvl="0" indent="-326397" algn="l" rtl="0">
              <a:spcBef>
                <a:spcPts val="1200"/>
              </a:spcBef>
              <a:spcAft>
                <a:spcPts val="0"/>
              </a:spcAft>
              <a:buSzPct val="100000"/>
              <a:buChar char="●"/>
            </a:pPr>
            <a:r>
              <a:rPr lang="en-GB" sz="1665"/>
              <a:t>If true(leaf node):</a:t>
            </a:r>
            <a:endParaRPr sz="1665"/>
          </a:p>
          <a:p>
            <a:pPr marL="1828800" lvl="0" indent="-326397" algn="l" rtl="0">
              <a:spcBef>
                <a:spcPts val="0"/>
              </a:spcBef>
              <a:spcAft>
                <a:spcPts val="0"/>
              </a:spcAft>
              <a:buSzPct val="100000"/>
              <a:buChar char="❖"/>
            </a:pPr>
            <a:r>
              <a:rPr lang="en-GB" sz="1665"/>
              <a:t>prints the value of leaf node</a:t>
            </a:r>
            <a:endParaRPr sz="1665"/>
          </a:p>
          <a:p>
            <a:pPr marL="1371600" lvl="0" indent="-326397" algn="l" rtl="0">
              <a:spcBef>
                <a:spcPts val="0"/>
              </a:spcBef>
              <a:spcAft>
                <a:spcPts val="0"/>
              </a:spcAft>
              <a:buSzPct val="100000"/>
              <a:buChar char="●"/>
            </a:pPr>
            <a:r>
              <a:rPr lang="en-GB" sz="1665"/>
              <a:t>If false(internal node): </a:t>
            </a:r>
            <a:endParaRPr sz="1665"/>
          </a:p>
          <a:p>
            <a:pPr marL="1828800" lvl="0" indent="-326397" algn="l" rtl="0">
              <a:spcBef>
                <a:spcPts val="0"/>
              </a:spcBef>
              <a:spcAft>
                <a:spcPts val="0"/>
              </a:spcAft>
              <a:buSzPct val="100000"/>
              <a:buChar char="❖"/>
            </a:pPr>
            <a:r>
              <a:rPr lang="en-GB" sz="1665"/>
              <a:t>Starts the search operation on its children</a:t>
            </a:r>
            <a:endParaRPr sz="1665"/>
          </a:p>
        </p:txBody>
      </p:sp>
      <p:pic>
        <p:nvPicPr>
          <p:cNvPr id="83" name="Google Shape;83;p17"/>
          <p:cNvPicPr preferRelativeResize="0"/>
          <p:nvPr/>
        </p:nvPicPr>
        <p:blipFill>
          <a:blip r:embed="rId3">
            <a:alphaModFix/>
          </a:blip>
          <a:stretch>
            <a:fillRect/>
          </a:stretch>
        </p:blipFill>
        <p:spPr>
          <a:xfrm>
            <a:off x="0" y="767950"/>
            <a:ext cx="4493675" cy="437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3384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Insertion</a:t>
            </a:r>
            <a:endParaRPr/>
          </a:p>
        </p:txBody>
      </p:sp>
      <p:sp>
        <p:nvSpPr>
          <p:cNvPr id="89" name="Google Shape;89;p18"/>
          <p:cNvSpPr txBox="1">
            <a:spLocks noGrp="1"/>
          </p:cNvSpPr>
          <p:nvPr>
            <p:ph type="body" idx="1"/>
          </p:nvPr>
        </p:nvSpPr>
        <p:spPr>
          <a:xfrm>
            <a:off x="350650" y="1152475"/>
            <a:ext cx="84816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GB"/>
              <a:t>The insert function is the function that we use in order to add nodes to our Hilbert R-tree. </a:t>
            </a:r>
            <a:endParaRPr/>
          </a:p>
          <a:p>
            <a:pPr marL="457200" lvl="0" indent="-342900" algn="l" rtl="0">
              <a:spcBef>
                <a:spcPts val="0"/>
              </a:spcBef>
              <a:spcAft>
                <a:spcPts val="0"/>
              </a:spcAft>
              <a:buSzPts val="1800"/>
              <a:buChar char="❖"/>
            </a:pPr>
            <a:r>
              <a:rPr lang="en-GB"/>
              <a:t>Here we choose the nodes based on LHV, picking the one with the minimum value.</a:t>
            </a:r>
            <a:endParaRPr/>
          </a:p>
          <a:p>
            <a:pPr marL="457200" lvl="0" indent="-342900" algn="l" rtl="0">
              <a:spcBef>
                <a:spcPts val="0"/>
              </a:spcBef>
              <a:spcAft>
                <a:spcPts val="0"/>
              </a:spcAft>
              <a:buSzPts val="1800"/>
              <a:buChar char="❖"/>
            </a:pPr>
            <a:r>
              <a:rPr lang="en-GB"/>
              <a:t>While this may initially sound like it is an easy process, it is only done after using multiple functions in conjunction with one another. These functions used along with insert() are as follows: 	</a:t>
            </a:r>
            <a:endParaRPr/>
          </a:p>
          <a:p>
            <a:pPr marL="914400" lvl="0" indent="457200" algn="l" rtl="0">
              <a:spcBef>
                <a:spcPts val="1200"/>
              </a:spcBef>
              <a:spcAft>
                <a:spcPts val="0"/>
              </a:spcAft>
              <a:buNone/>
            </a:pPr>
            <a:r>
              <a:rPr lang="en-GB"/>
              <a:t>chooseLeaf()	</a:t>
            </a:r>
            <a:endParaRPr/>
          </a:p>
          <a:p>
            <a:pPr marL="1371600" lvl="0" indent="0" algn="l" rtl="0">
              <a:spcBef>
                <a:spcPts val="1200"/>
              </a:spcBef>
              <a:spcAft>
                <a:spcPts val="0"/>
              </a:spcAft>
              <a:buNone/>
            </a:pPr>
            <a:r>
              <a:rPr lang="en-GB"/>
              <a:t>handleOverflow()</a:t>
            </a:r>
            <a:endParaRPr/>
          </a:p>
          <a:p>
            <a:pPr marL="1371600" lvl="0" indent="0" algn="l" rtl="0">
              <a:spcBef>
                <a:spcPts val="1200"/>
              </a:spcBef>
              <a:spcAft>
                <a:spcPts val="1200"/>
              </a:spcAft>
              <a:buNone/>
            </a:pPr>
            <a:r>
              <a:rPr lang="en-GB"/>
              <a:t>adjustTree()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Insert()  - Insertion Function</a:t>
            </a:r>
            <a:endParaRPr/>
          </a:p>
        </p:txBody>
      </p:sp>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This function is the function from which all the other related insertion functions branch off of.</a:t>
            </a:r>
            <a:endParaRPr/>
          </a:p>
          <a:p>
            <a:pPr marL="457200" lvl="0" indent="-342900" algn="l" rtl="0">
              <a:spcBef>
                <a:spcPts val="1200"/>
              </a:spcBef>
              <a:spcAft>
                <a:spcPts val="0"/>
              </a:spcAft>
              <a:buSzPts val="1800"/>
              <a:buChar char="●"/>
            </a:pPr>
            <a:r>
              <a:rPr lang="en-GB"/>
              <a:t>The ChooseLeaf function is used in order to find the leaf where the new rectangle is to inserted.</a:t>
            </a:r>
            <a:endParaRPr/>
          </a:p>
          <a:p>
            <a:pPr marL="457200" lvl="0" indent="-342900" algn="l" rtl="0">
              <a:spcBef>
                <a:spcPts val="0"/>
              </a:spcBef>
              <a:spcAft>
                <a:spcPts val="0"/>
              </a:spcAft>
              <a:buSzPts val="1800"/>
              <a:buChar char="●"/>
            </a:pPr>
            <a:r>
              <a:rPr lang="en-GB"/>
              <a:t>If the leaf where the node is to be inserted into is full(has 4 entries), we invoke the HandleOverFlowNode() function in order to fit the node into its correct position.</a:t>
            </a:r>
            <a:endParaRPr/>
          </a:p>
          <a:p>
            <a:pPr marL="457200" lvl="0" indent="-342900" algn="l" rtl="0">
              <a:spcBef>
                <a:spcPts val="0"/>
              </a:spcBef>
              <a:spcAft>
                <a:spcPts val="0"/>
              </a:spcAft>
              <a:buSzPts val="1800"/>
              <a:buChar char="●"/>
            </a:pPr>
            <a:r>
              <a:rPr lang="en-GB"/>
              <a:t>However, if the layer is full(no leaf/sibling nodes available), we call the adjustTree function in order to create changes in the tree in order to correctly fit the new node.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find_best_node() - insertion function</a:t>
            </a:r>
            <a:endParaRPr/>
          </a:p>
          <a:p>
            <a:pPr marL="0" lvl="0" indent="0" algn="l" rtl="0">
              <a:spcBef>
                <a:spcPts val="0"/>
              </a:spcBef>
              <a:spcAft>
                <a:spcPts val="0"/>
              </a:spcAft>
              <a:buNone/>
            </a:pPr>
            <a:endParaRPr/>
          </a:p>
        </p:txBody>
      </p:sp>
      <p:sp>
        <p:nvSpPr>
          <p:cNvPr id="101" name="Google Shape;101;p20"/>
          <p:cNvSpPr txBox="1">
            <a:spLocks noGrp="1"/>
          </p:cNvSpPr>
          <p:nvPr>
            <p:ph type="body" idx="1"/>
          </p:nvPr>
        </p:nvSpPr>
        <p:spPr>
          <a:xfrm>
            <a:off x="5410350" y="1017725"/>
            <a:ext cx="3733500" cy="4201200"/>
          </a:xfrm>
          <a:prstGeom prst="rect">
            <a:avLst/>
          </a:prstGeom>
        </p:spPr>
        <p:txBody>
          <a:bodyPr spcFirstLastPara="1" wrap="square" lIns="91425" tIns="91425" rIns="91425" bIns="91425" anchor="t" anchorCtr="0">
            <a:noAutofit/>
          </a:bodyPr>
          <a:lstStyle/>
          <a:p>
            <a:pPr marL="457200" lvl="0" indent="-317500" algn="l" rtl="0">
              <a:lnSpc>
                <a:spcPct val="105000"/>
              </a:lnSpc>
              <a:spcBef>
                <a:spcPts val="0"/>
              </a:spcBef>
              <a:spcAft>
                <a:spcPts val="0"/>
              </a:spcAft>
              <a:buSzPts val="1400"/>
              <a:buAutoNum type="arabicPeriod"/>
            </a:pPr>
            <a:r>
              <a:rPr lang="en-GB" sz="1400"/>
              <a:t>The find_best_node function takes an array node and the hilbert value of the node to be inserted as parameters to find the appropriate node under which the node to be inserted is to go. </a:t>
            </a:r>
            <a:endParaRPr sz="1400"/>
          </a:p>
          <a:p>
            <a:pPr marL="457200" lvl="0" indent="-317500" algn="l" rtl="0">
              <a:lnSpc>
                <a:spcPct val="105000"/>
              </a:lnSpc>
              <a:spcBef>
                <a:spcPts val="0"/>
              </a:spcBef>
              <a:spcAft>
                <a:spcPts val="0"/>
              </a:spcAft>
              <a:buSzPts val="1400"/>
              <a:buAutoNum type="arabicPeriod"/>
            </a:pPr>
            <a:r>
              <a:rPr lang="en-GB" sz="1400"/>
              <a:t>This is done by comparing the hilbert value of the node with the LHVs of the nodes in the array and choosing the the node whos LHV is closest to this hilbert value. </a:t>
            </a:r>
            <a:endParaRPr sz="1400"/>
          </a:p>
          <a:p>
            <a:pPr marL="457200" lvl="0" indent="-317500" algn="l" rtl="0">
              <a:lnSpc>
                <a:spcPct val="105000"/>
              </a:lnSpc>
              <a:spcBef>
                <a:spcPts val="0"/>
              </a:spcBef>
              <a:spcAft>
                <a:spcPts val="0"/>
              </a:spcAft>
              <a:buSzPts val="1400"/>
              <a:buAutoNum type="arabicPeriod"/>
            </a:pPr>
            <a:r>
              <a:rPr lang="en-GB" sz="1400"/>
              <a:t>If the Hilbert value of the node exceeds the LHV, the last node in the array which has the highest LHV is chosen as the appropriate node. </a:t>
            </a:r>
            <a:endParaRPr sz="1400"/>
          </a:p>
          <a:p>
            <a:pPr marL="457200" lvl="0" indent="-317500" algn="l" rtl="0">
              <a:lnSpc>
                <a:spcPct val="105000"/>
              </a:lnSpc>
              <a:spcBef>
                <a:spcPts val="0"/>
              </a:spcBef>
              <a:spcAft>
                <a:spcPts val="0"/>
              </a:spcAft>
              <a:buSzPts val="1400"/>
              <a:buAutoNum type="arabicPeriod"/>
            </a:pPr>
            <a:r>
              <a:rPr lang="en-GB" sz="1400"/>
              <a:t>The function returns the index of the appropriate node in the given array of nodes.</a:t>
            </a:r>
            <a:endParaRPr sz="1400"/>
          </a:p>
        </p:txBody>
      </p:sp>
      <p:pic>
        <p:nvPicPr>
          <p:cNvPr id="102" name="Google Shape;102;p20"/>
          <p:cNvPicPr preferRelativeResize="0"/>
          <p:nvPr/>
        </p:nvPicPr>
        <p:blipFill>
          <a:blip r:embed="rId3">
            <a:alphaModFix/>
          </a:blip>
          <a:stretch>
            <a:fillRect/>
          </a:stretch>
        </p:blipFill>
        <p:spPr>
          <a:xfrm>
            <a:off x="50525" y="1246650"/>
            <a:ext cx="5483649" cy="2933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choose_leaf() - Insertion Function</a:t>
            </a:r>
            <a:endParaRPr/>
          </a:p>
          <a:p>
            <a:pPr marL="0" lvl="0" indent="0" algn="l" rtl="0">
              <a:spcBef>
                <a:spcPts val="0"/>
              </a:spcBef>
              <a:spcAft>
                <a:spcPts val="0"/>
              </a:spcAft>
              <a:buNone/>
            </a:pPr>
            <a:endParaRPr/>
          </a:p>
        </p:txBody>
      </p:sp>
      <p:sp>
        <p:nvSpPr>
          <p:cNvPr id="108" name="Google Shape;108;p21"/>
          <p:cNvSpPr txBox="1">
            <a:spLocks noGrp="1"/>
          </p:cNvSpPr>
          <p:nvPr>
            <p:ph type="body" idx="1"/>
          </p:nvPr>
        </p:nvSpPr>
        <p:spPr>
          <a:xfrm>
            <a:off x="6265900" y="1256850"/>
            <a:ext cx="2878200" cy="29844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AutoNum type="arabicPeriod"/>
            </a:pPr>
            <a:r>
              <a:rPr lang="en-GB"/>
              <a:t>The Choose Leaf function iteratively descends down the tree while making use of the find_best_node function until an array of leaf nodes arr is reached. </a:t>
            </a:r>
            <a:endParaRPr/>
          </a:p>
          <a:p>
            <a:pPr marL="457200" lvl="0" indent="-334327" algn="l" rtl="0">
              <a:spcBef>
                <a:spcPts val="0"/>
              </a:spcBef>
              <a:spcAft>
                <a:spcPts val="0"/>
              </a:spcAft>
              <a:buSzPct val="100000"/>
              <a:buAutoNum type="arabicPeriod"/>
            </a:pPr>
            <a:r>
              <a:rPr lang="en-GB"/>
              <a:t>The array of leaf nodes is then returned.</a:t>
            </a:r>
            <a:endParaRPr/>
          </a:p>
        </p:txBody>
      </p:sp>
      <p:pic>
        <p:nvPicPr>
          <p:cNvPr id="109" name="Google Shape;109;p21"/>
          <p:cNvPicPr preferRelativeResize="0"/>
          <p:nvPr/>
        </p:nvPicPr>
        <p:blipFill>
          <a:blip r:embed="rId3">
            <a:alphaModFix/>
          </a:blip>
          <a:stretch>
            <a:fillRect/>
          </a:stretch>
        </p:blipFill>
        <p:spPr>
          <a:xfrm>
            <a:off x="61450" y="1745725"/>
            <a:ext cx="6245199" cy="1767175"/>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1712</Words>
  <Application>Microsoft Office PowerPoint</Application>
  <PresentationFormat>On-screen Show (16:9)</PresentationFormat>
  <Paragraphs>92</Paragraphs>
  <Slides>20</Slides>
  <Notes>20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Simple Dark</vt:lpstr>
      <vt:lpstr>Hilbert R - Trees</vt:lpstr>
      <vt:lpstr>Structures</vt:lpstr>
      <vt:lpstr>Search</vt:lpstr>
      <vt:lpstr>Overlap() - Search Function</vt:lpstr>
      <vt:lpstr>                                    Search() - Search function</vt:lpstr>
      <vt:lpstr>Insertion</vt:lpstr>
      <vt:lpstr>Insert()  - Insertion Function</vt:lpstr>
      <vt:lpstr>find_best_node() - insertion function </vt:lpstr>
      <vt:lpstr>choose_leaf() - Insertion Function </vt:lpstr>
      <vt:lpstr>handleOverflow() - Insertion Function</vt:lpstr>
      <vt:lpstr>HandleOverFlowNode() - Insertion Function</vt:lpstr>
      <vt:lpstr>AdjustTree() - Insertion Function</vt:lpstr>
      <vt:lpstr>SplitRoot() - Insertion Function</vt:lpstr>
      <vt:lpstr>insertData() - Insertion Function</vt:lpstr>
      <vt:lpstr>Pre-order traversal</vt:lpstr>
      <vt:lpstr>create_rectangle() - Tree Function </vt:lpstr>
      <vt:lpstr>createNode() - Tree Function </vt:lpstr>
      <vt:lpstr>createArrayNodes() - Tree Function </vt:lpstr>
      <vt:lpstr>Helper Functions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Hilbert R - Trees</dc:title>
  <cp:lastModifiedBy>Aneesh Kabra</cp:lastModifiedBy>
  <cp:revision>2</cp:revision>
  <dcterms:modified xsi:type="dcterms:W3CDTF">2023-05-03T10:00:12Z</dcterms:modified>
</cp:coreProperties>
</file>