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Squada One"/>
      <p:regular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SquadaOne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195a9d1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195a9d1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195a9d1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195a9d1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195a9d100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195a9d10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19668079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19668079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195a9d10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195a9d10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95a9d10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95a9d10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d22b0d907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d22b0d907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hill.com/changing-america/sustainability/environment/600070-about-half-of-us-water-too-polluted-for-swimming/" TargetMode="External"/><Relationship Id="rId4" Type="http://schemas.openxmlformats.org/officeDocument/2006/relationships/hyperlink" Target="https://www.ncbi.nlm.nih.gov/pmc/articles/PMC3775162/#:~:text=%5B1%5D%20Among%20them%20a%20good,renal%20dysfunction%20and%20so%20on" TargetMode="External"/><Relationship Id="rId5" Type="http://schemas.openxmlformats.org/officeDocument/2006/relationships/hyperlink" Target="https://www.epa.gov/sites/default/files/2014-09/documents/support_cc1_sulfate_healtheffects.pdf" TargetMode="External"/><Relationship Id="rId6" Type="http://schemas.openxmlformats.org/officeDocument/2006/relationships/hyperlink" Target="https://www.kaggle.com/datasets/adityakadiwal/water-potability" TargetMode="External"/><Relationship Id="rId7" Type="http://schemas.openxmlformats.org/officeDocument/2006/relationships/hyperlink" Target="https://www.lenntech.com/turbidity.htm#:~:text=%2D%20Urban%20runoff-,Which%20is%20the%20maximum%20allowed%20turbidity%20in%20drinking%20water%3F,ideally%20be%20below%201%20NT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537675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/>
              <a:t>HydroHack: </a:t>
            </a:r>
            <a:r>
              <a:rPr lang="en" sz="5400"/>
              <a:t>All-in-One Water Quality Sensor</a:t>
            </a:r>
            <a:endParaRPr sz="5400"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00" y="3658500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By: Anirudh Chintaluri, Anurag Perakalapudi, Dhruv Chandna, Aneesh Kalla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479700" y="699550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What’s going on?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6"/>
          <p:cNvSpPr txBox="1"/>
          <p:nvPr>
            <p:ph idx="1" type="subTitle"/>
          </p:nvPr>
        </p:nvSpPr>
        <p:spPr>
          <a:xfrm>
            <a:off x="878700" y="1200100"/>
            <a:ext cx="7386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Reports have stated that 50% of America’s water is too polluted for drinking, swimming, or fishing.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US is lacking in water infrastructure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Much of our water passes through lead pipes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Too much exposure to lead leads to lead poisoning — poses a serious health risk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this sensor meant for?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 txBox="1"/>
          <p:nvPr>
            <p:ph idx="1" type="subTitle"/>
          </p:nvPr>
        </p:nvSpPr>
        <p:spPr>
          <a:xfrm>
            <a:off x="878700" y="1200100"/>
            <a:ext cx="7386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Detecting water quality to determine whether or not it’s safe to drink or not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Measures several water quality metrics: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Conductivity of water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Hardness of water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Chlorine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Sulfates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Total Organic Carbon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Turbidity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</a:t>
            </a:r>
            <a:r>
              <a:rPr lang="en"/>
              <a:t> vs Current 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8"/>
          <p:cNvSpPr txBox="1"/>
          <p:nvPr>
            <p:ph idx="1" type="subTitle"/>
          </p:nvPr>
        </p:nvSpPr>
        <p:spPr>
          <a:xfrm>
            <a:off x="878700" y="1287850"/>
            <a:ext cx="7386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are compatible with Raspberry 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water quality technology requires multiple sensors being plugged into multiple analog pins for each sensor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HQuality Pro+ incorporates all of this water quality tech into a single electronic component and connects to only one pin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makes it more efficient and gives you more space for other sensors on your Raspberry Pi board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type="ctrTitle"/>
          </p:nvPr>
        </p:nvSpPr>
        <p:spPr>
          <a:xfrm flipH="1">
            <a:off x="479700" y="57667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 txBox="1"/>
          <p:nvPr>
            <p:ph idx="1" type="subTitle"/>
          </p:nvPr>
        </p:nvSpPr>
        <p:spPr>
          <a:xfrm>
            <a:off x="878700" y="1287850"/>
            <a:ext cx="7386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created a Machine Learning models to evaluate results from the AIO sensor to determine safety of water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Made Neural Network and 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68% accuracy predicting safe or unsafe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95% accuracy on the purest water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0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0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8" y="324838"/>
            <a:ext cx="8814824" cy="44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Layout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1"/>
          <p:cNvSpPr/>
          <p:nvPr/>
        </p:nvSpPr>
        <p:spPr>
          <a:xfrm>
            <a:off x="2086375" y="3410925"/>
            <a:ext cx="24663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 sensor</a:t>
            </a:r>
            <a:endParaRPr/>
          </a:p>
        </p:txBody>
      </p:sp>
      <p:sp>
        <p:nvSpPr>
          <p:cNvPr id="610" name="Google Shape;610;p71"/>
          <p:cNvSpPr/>
          <p:nvPr/>
        </p:nvSpPr>
        <p:spPr>
          <a:xfrm>
            <a:off x="1419175" y="3077400"/>
            <a:ext cx="667200" cy="561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Turbidity sensor</a:t>
            </a:r>
            <a:endParaRPr sz="500"/>
          </a:p>
        </p:txBody>
      </p:sp>
      <p:sp>
        <p:nvSpPr>
          <p:cNvPr id="611" name="Google Shape;611;p71"/>
          <p:cNvSpPr/>
          <p:nvPr/>
        </p:nvSpPr>
        <p:spPr>
          <a:xfrm>
            <a:off x="2086375" y="3182625"/>
            <a:ext cx="24663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Conductivity sensor</a:t>
            </a:r>
            <a:endParaRPr/>
          </a:p>
        </p:txBody>
      </p:sp>
      <p:sp>
        <p:nvSpPr>
          <p:cNvPr id="612" name="Google Shape;612;p71"/>
          <p:cNvSpPr/>
          <p:nvPr/>
        </p:nvSpPr>
        <p:spPr>
          <a:xfrm>
            <a:off x="2086375" y="2954325"/>
            <a:ext cx="24663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Hardness sensor</a:t>
            </a:r>
            <a:endParaRPr/>
          </a:p>
        </p:txBody>
      </p:sp>
      <p:sp>
        <p:nvSpPr>
          <p:cNvPr id="613" name="Google Shape;613;p71"/>
          <p:cNvSpPr/>
          <p:nvPr/>
        </p:nvSpPr>
        <p:spPr>
          <a:xfrm>
            <a:off x="2086375" y="2585850"/>
            <a:ext cx="2466300" cy="36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TOC sensor</a:t>
            </a:r>
            <a:endParaRPr/>
          </a:p>
        </p:txBody>
      </p:sp>
      <p:sp>
        <p:nvSpPr>
          <p:cNvPr id="614" name="Google Shape;614;p71"/>
          <p:cNvSpPr/>
          <p:nvPr/>
        </p:nvSpPr>
        <p:spPr>
          <a:xfrm>
            <a:off x="2086375" y="3639300"/>
            <a:ext cx="24663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Chlorine conc. sensor</a:t>
            </a:r>
            <a:endParaRPr/>
          </a:p>
        </p:txBody>
      </p:sp>
      <p:sp>
        <p:nvSpPr>
          <p:cNvPr id="615" name="Google Shape;615;p71"/>
          <p:cNvSpPr/>
          <p:nvPr/>
        </p:nvSpPr>
        <p:spPr>
          <a:xfrm>
            <a:off x="2086375" y="3867525"/>
            <a:ext cx="24663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Sulfate conc. sensor</a:t>
            </a:r>
            <a:endParaRPr/>
          </a:p>
        </p:txBody>
      </p:sp>
      <p:sp>
        <p:nvSpPr>
          <p:cNvPr id="616" name="Google Shape;616;p71"/>
          <p:cNvSpPr/>
          <p:nvPr/>
        </p:nvSpPr>
        <p:spPr>
          <a:xfrm>
            <a:off x="5832125" y="169285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17" name="Google Shape;617;p71"/>
          <p:cNvSpPr/>
          <p:nvPr/>
        </p:nvSpPr>
        <p:spPr>
          <a:xfrm>
            <a:off x="6285425" y="158045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18" name="Google Shape;618;p71"/>
          <p:cNvSpPr/>
          <p:nvPr/>
        </p:nvSpPr>
        <p:spPr>
          <a:xfrm>
            <a:off x="6602125" y="193400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19" name="Google Shape;619;p71"/>
          <p:cNvSpPr/>
          <p:nvPr/>
        </p:nvSpPr>
        <p:spPr>
          <a:xfrm>
            <a:off x="6447325" y="238730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20" name="Google Shape;620;p71"/>
          <p:cNvSpPr/>
          <p:nvPr/>
        </p:nvSpPr>
        <p:spPr>
          <a:xfrm>
            <a:off x="5994025" y="249405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21" name="Google Shape;621;p71"/>
          <p:cNvSpPr/>
          <p:nvPr/>
        </p:nvSpPr>
        <p:spPr>
          <a:xfrm>
            <a:off x="5672500" y="214615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22" name="Google Shape;622;p71"/>
          <p:cNvSpPr/>
          <p:nvPr/>
        </p:nvSpPr>
        <p:spPr>
          <a:xfrm>
            <a:off x="6125800" y="2033750"/>
            <a:ext cx="453300" cy="453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Turbidity sensor</a:t>
            </a:r>
            <a:endParaRPr sz="500"/>
          </a:p>
        </p:txBody>
      </p:sp>
      <p:cxnSp>
        <p:nvCxnSpPr>
          <p:cNvPr id="623" name="Google Shape;623;p71"/>
          <p:cNvCxnSpPr/>
          <p:nvPr/>
        </p:nvCxnSpPr>
        <p:spPr>
          <a:xfrm>
            <a:off x="1651100" y="1881275"/>
            <a:ext cx="623100" cy="5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71"/>
          <p:cNvSpPr txBox="1"/>
          <p:nvPr/>
        </p:nvSpPr>
        <p:spPr>
          <a:xfrm>
            <a:off x="957700" y="1533800"/>
            <a:ext cx="27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Side view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25" name="Google Shape;625;p71"/>
          <p:cNvCxnSpPr/>
          <p:nvPr/>
        </p:nvCxnSpPr>
        <p:spPr>
          <a:xfrm>
            <a:off x="6908900" y="2871875"/>
            <a:ext cx="166500" cy="84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71"/>
          <p:cNvSpPr txBox="1"/>
          <p:nvPr/>
        </p:nvSpPr>
        <p:spPr>
          <a:xfrm>
            <a:off x="6801650" y="3772200"/>
            <a:ext cx="27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Bottom </a:t>
            </a: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(to be inserted into water)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2"/>
          <p:cNvSpPr txBox="1"/>
          <p:nvPr>
            <p:ph idx="1" type="subTitle"/>
          </p:nvPr>
        </p:nvSpPr>
        <p:spPr>
          <a:xfrm>
            <a:off x="726300" y="1440250"/>
            <a:ext cx="7386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https://thehill.com/changing-america/sustainability/environment/600070-about-half-of-us-water-too-polluted-for-swimming/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https://www.ncbi.nlm.nih.gov/pmc/articles/PMC3775162/#:~:text=%5B1%5D%20Among%20them%20a%20good,renal%20dysfunction%20and%20so%20on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https://www.epa.gov/sites/default/files/2014-09/documents/support_cc1_sulfate_healtheffects.pdf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https://www.kaggle.com/datasets/adityakadiwal/water-potability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https://www.lenntech.com/turbidity.htm#:~:text=%2D%20Urban%20runoff-,Which%20is%20the%20maximum%20allowed%20turbidity%20in%20drinking%20water%3F,ideally%20be%20below%201%20NTU</a:t>
            </a:r>
            <a:r>
              <a:rPr lang="en" sz="1600"/>
              <a:t>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3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38" name="Google Shape;638;p73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addyouremail@freepik.</a:t>
            </a:r>
            <a:r>
              <a:rPr lang="en"/>
              <a:t>com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+91 620 421 838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639" name="Google Shape;639;p73"/>
          <p:cNvSpPr/>
          <p:nvPr/>
        </p:nvSpPr>
        <p:spPr>
          <a:xfrm>
            <a:off x="557923" y="3103479"/>
            <a:ext cx="362224" cy="362224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73"/>
          <p:cNvGrpSpPr/>
          <p:nvPr/>
        </p:nvGrpSpPr>
        <p:grpSpPr>
          <a:xfrm>
            <a:off x="1673408" y="3103505"/>
            <a:ext cx="362227" cy="362227"/>
            <a:chOff x="1323129" y="2571761"/>
            <a:chExt cx="417024" cy="417024"/>
          </a:xfrm>
        </p:grpSpPr>
        <p:sp>
          <p:nvSpPr>
            <p:cNvPr id="641" name="Google Shape;641;p73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3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3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3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73"/>
          <p:cNvSpPr/>
          <p:nvPr/>
        </p:nvSpPr>
        <p:spPr>
          <a:xfrm>
            <a:off x="1114758" y="3136154"/>
            <a:ext cx="364018" cy="296874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73"/>
          <p:cNvCxnSpPr/>
          <p:nvPr/>
        </p:nvCxnSpPr>
        <p:spPr>
          <a:xfrm>
            <a:off x="3192018" y="1702080"/>
            <a:ext cx="0" cy="1716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73"/>
          <p:cNvSpPr txBox="1"/>
          <p:nvPr/>
        </p:nvSpPr>
        <p:spPr>
          <a:xfrm>
            <a:off x="3389375" y="3127832"/>
            <a:ext cx="2902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Please keep this slide for attribution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