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8"/>
  </p:notesMasterIdLst>
  <p:sldIdLst>
    <p:sldId id="256" r:id="rId2"/>
    <p:sldId id="257" r:id="rId3"/>
    <p:sldId id="258" r:id="rId4"/>
    <p:sldId id="261" r:id="rId5"/>
    <p:sldId id="28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8" r:id="rId24"/>
    <p:sldId id="279" r:id="rId25"/>
    <p:sldId id="280" r:id="rId26"/>
    <p:sldId id="281" r:id="rId27"/>
    <p:sldId id="282" r:id="rId28"/>
    <p:sldId id="289" r:id="rId29"/>
    <p:sldId id="290" r:id="rId30"/>
    <p:sldId id="329" r:id="rId31"/>
    <p:sldId id="291" r:id="rId32"/>
    <p:sldId id="330" r:id="rId33"/>
    <p:sldId id="292" r:id="rId34"/>
    <p:sldId id="293" r:id="rId35"/>
    <p:sldId id="294" r:id="rId36"/>
    <p:sldId id="295" r:id="rId37"/>
    <p:sldId id="296" r:id="rId38"/>
    <p:sldId id="331" r:id="rId39"/>
    <p:sldId id="297" r:id="rId40"/>
    <p:sldId id="300" r:id="rId41"/>
    <p:sldId id="301" r:id="rId42"/>
    <p:sldId id="302" r:id="rId43"/>
    <p:sldId id="303" r:id="rId44"/>
    <p:sldId id="304" r:id="rId45"/>
    <p:sldId id="305" r:id="rId46"/>
    <p:sldId id="332" r:id="rId47"/>
    <p:sldId id="306" r:id="rId48"/>
    <p:sldId id="333" r:id="rId49"/>
    <p:sldId id="307" r:id="rId50"/>
    <p:sldId id="308" r:id="rId51"/>
    <p:sldId id="309" r:id="rId52"/>
    <p:sldId id="310" r:id="rId53"/>
    <p:sldId id="311" r:id="rId54"/>
    <p:sldId id="312" r:id="rId55"/>
    <p:sldId id="313" r:id="rId56"/>
    <p:sldId id="314" r:id="rId57"/>
    <p:sldId id="334" r:id="rId58"/>
    <p:sldId id="315" r:id="rId59"/>
    <p:sldId id="335" r:id="rId60"/>
    <p:sldId id="316" r:id="rId61"/>
    <p:sldId id="317" r:id="rId62"/>
    <p:sldId id="318" r:id="rId63"/>
    <p:sldId id="336" r:id="rId64"/>
    <p:sldId id="319" r:id="rId65"/>
    <p:sldId id="337" r:id="rId66"/>
    <p:sldId id="320" r:id="rId67"/>
    <p:sldId id="321" r:id="rId68"/>
    <p:sldId id="322" r:id="rId69"/>
    <p:sldId id="323" r:id="rId70"/>
    <p:sldId id="324" r:id="rId71"/>
    <p:sldId id="338" r:id="rId72"/>
    <p:sldId id="325" r:id="rId73"/>
    <p:sldId id="326" r:id="rId74"/>
    <p:sldId id="327" r:id="rId75"/>
    <p:sldId id="328" r:id="rId76"/>
    <p:sldId id="339" r:id="rId77"/>
    <p:sldId id="340" r:id="rId78"/>
    <p:sldId id="341" r:id="rId79"/>
    <p:sldId id="342" r:id="rId80"/>
    <p:sldId id="356" r:id="rId81"/>
    <p:sldId id="343" r:id="rId82"/>
    <p:sldId id="357" r:id="rId83"/>
    <p:sldId id="344" r:id="rId84"/>
    <p:sldId id="358" r:id="rId85"/>
    <p:sldId id="345" r:id="rId86"/>
    <p:sldId id="359" r:id="rId87"/>
    <p:sldId id="346" r:id="rId88"/>
    <p:sldId id="360" r:id="rId89"/>
    <p:sldId id="347" r:id="rId90"/>
    <p:sldId id="361" r:id="rId91"/>
    <p:sldId id="348" r:id="rId92"/>
    <p:sldId id="349" r:id="rId93"/>
    <p:sldId id="362" r:id="rId94"/>
    <p:sldId id="350" r:id="rId95"/>
    <p:sldId id="351" r:id="rId96"/>
    <p:sldId id="363" r:id="rId97"/>
    <p:sldId id="352" r:id="rId98"/>
    <p:sldId id="353" r:id="rId99"/>
    <p:sldId id="354" r:id="rId100"/>
    <p:sldId id="364" r:id="rId101"/>
    <p:sldId id="355" r:id="rId102"/>
    <p:sldId id="28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285" r:id="rId119"/>
    <p:sldId id="380" r:id="rId120"/>
    <p:sldId id="381" r:id="rId121"/>
    <p:sldId id="382" r:id="rId122"/>
    <p:sldId id="403" r:id="rId123"/>
    <p:sldId id="383" r:id="rId124"/>
    <p:sldId id="384" r:id="rId125"/>
    <p:sldId id="385" r:id="rId126"/>
    <p:sldId id="402" r:id="rId127"/>
    <p:sldId id="386" r:id="rId128"/>
    <p:sldId id="401"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4" r:id="rId144"/>
    <p:sldId id="405" r:id="rId145"/>
    <p:sldId id="433" r:id="rId146"/>
    <p:sldId id="406" r:id="rId147"/>
    <p:sldId id="434" r:id="rId148"/>
    <p:sldId id="407" r:id="rId149"/>
    <p:sldId id="408" r:id="rId150"/>
    <p:sldId id="409" r:id="rId151"/>
    <p:sldId id="410" r:id="rId152"/>
    <p:sldId id="411" r:id="rId153"/>
    <p:sldId id="435" r:id="rId154"/>
    <p:sldId id="412" r:id="rId155"/>
    <p:sldId id="413" r:id="rId156"/>
    <p:sldId id="414" r:id="rId157"/>
    <p:sldId id="436" r:id="rId158"/>
    <p:sldId id="415" r:id="rId159"/>
    <p:sldId id="416" r:id="rId160"/>
    <p:sldId id="417" r:id="rId161"/>
    <p:sldId id="43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286" r:id="rId1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D66A8-D644-46D2-83E5-232A500C064A}" type="datetimeFigureOut">
              <a:rPr lang="en-US" smtClean="0"/>
              <a:pPr/>
              <a:t>9/21/2018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D49CAC-2E4A-4B98-BCC1-DD49D2869E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DFAC99F-49CA-4C09-B354-20CB2F2D817F}" type="slidenum">
              <a:rPr lang="en-US" smtClean="0"/>
              <a:pPr/>
              <a:t>29</a:t>
            </a:fld>
            <a:endParaRPr lang="en-US" smtClean="0"/>
          </a:p>
        </p:txBody>
      </p:sp>
      <p:sp>
        <p:nvSpPr>
          <p:cNvPr id="49155" name="Slide Image Placeholder 1"/>
          <p:cNvSpPr>
            <a:spLocks noGrp="1" noRot="1" noChangeAspect="1" noTextEdit="1"/>
          </p:cNvSpPr>
          <p:nvPr>
            <p:ph type="sldImg"/>
          </p:nvPr>
        </p:nvSpPr>
        <p:spPr>
          <a:ln/>
        </p:spPr>
      </p:sp>
      <p:sp>
        <p:nvSpPr>
          <p:cNvPr id="49156" name="Notes Placeholder 2"/>
          <p:cNvSpPr>
            <a:spLocks noGrp="1"/>
          </p:cNvSpPr>
          <p:nvPr>
            <p:ph type="body" idx="1"/>
          </p:nvPr>
        </p:nvSpPr>
        <p:spPr>
          <a:noFill/>
          <a:ln/>
        </p:spPr>
        <p:txBody>
          <a:bodyPr/>
          <a:lstStyle/>
          <a:p>
            <a:pPr eaLnBrk="1" hangingPunct="1">
              <a:spcBef>
                <a:spcPct val="0"/>
              </a:spcBef>
            </a:pPr>
            <a:endParaRPr lang="ar-EG" smtClean="0"/>
          </a:p>
        </p:txBody>
      </p:sp>
      <p:sp>
        <p:nvSpPr>
          <p:cNvPr id="49157" name="Slide Number Placeholder 3"/>
          <p:cNvSpPr txBox="1">
            <a:spLocks noGrp="1"/>
          </p:cNvSpPr>
          <p:nvPr/>
        </p:nvSpPr>
        <p:spPr bwMode="auto">
          <a:xfrm>
            <a:off x="1588" y="8685213"/>
            <a:ext cx="2971800" cy="457200"/>
          </a:xfrm>
          <a:prstGeom prst="rect">
            <a:avLst/>
          </a:prstGeom>
          <a:noFill/>
          <a:ln w="9525">
            <a:noFill/>
            <a:miter lim="800000"/>
            <a:headEnd/>
            <a:tailEnd/>
          </a:ln>
        </p:spPr>
        <p:txBody>
          <a:bodyPr anchor="b"/>
          <a:lstStyle/>
          <a:p>
            <a:fld id="{3FF246B2-502A-440D-B0B5-AEC822848B12}" type="slidenum">
              <a:rPr lang="ar-SA" sz="1200">
                <a:latin typeface="Arial" charset="0"/>
              </a:rPr>
              <a:pPr/>
              <a:t>29</a:t>
            </a:fld>
            <a:endParaRPr lang="ar-EG" sz="120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E7A5FF-1B46-4A08-8E7F-DFCC91C26A80}" type="slidenum">
              <a:rPr lang="ar-EG" smtClean="0">
                <a:cs typeface="Arial" charset="0"/>
              </a:rPr>
              <a:pPr/>
              <a:t>108</a:t>
            </a:fld>
            <a:endParaRPr lang="ar-EG"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B12778-7C23-4105-8C1D-69B2CA94FE08}" type="slidenum">
              <a:rPr lang="ar-EG" smtClean="0">
                <a:cs typeface="Arial" charset="0"/>
              </a:rPr>
              <a:pPr/>
              <a:t>109</a:t>
            </a:fld>
            <a:endParaRPr lang="ar-EG" smtClean="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E0F78A-779F-45DB-B54C-720560F6E551}" type="slidenum">
              <a:rPr lang="ar-EG" smtClean="0">
                <a:cs typeface="Arial" charset="0"/>
              </a:rPr>
              <a:pPr/>
              <a:t>110</a:t>
            </a:fld>
            <a:endParaRPr lang="ar-EG" smtClean="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C47FEE-523D-406D-B93D-B6E35A278F27}" type="slidenum">
              <a:rPr lang="ar-EG" smtClean="0">
                <a:cs typeface="Arial" charset="0"/>
              </a:rPr>
              <a:pPr/>
              <a:t>111</a:t>
            </a:fld>
            <a:endParaRPr lang="ar-EG" smtClean="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F395BF-E69F-498B-8EC1-CE8E9D6F5201}" type="slidenum">
              <a:rPr lang="ar-EG" smtClean="0">
                <a:cs typeface="Arial" charset="0"/>
              </a:rPr>
              <a:pPr/>
              <a:t>112</a:t>
            </a:fld>
            <a:endParaRPr lang="ar-EG" smtClean="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FB68A8-C8C4-4944-87F3-021E921AA2C1}" type="slidenum">
              <a:rPr lang="ar-EG" smtClean="0">
                <a:cs typeface="Arial" charset="0"/>
              </a:rPr>
              <a:pPr/>
              <a:t>113</a:t>
            </a:fld>
            <a:endParaRPr lang="ar-EG" smtClean="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1E07AA-FDBB-4BCD-A0DB-1CE07007DE41}" type="slidenum">
              <a:rPr lang="ar-EG" smtClean="0">
                <a:cs typeface="Arial" charset="0"/>
              </a:rPr>
              <a:pPr/>
              <a:t>114</a:t>
            </a:fld>
            <a:endParaRPr lang="ar-EG" smtClean="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7636BF-D491-4471-B5E2-2B9B501CCA61}" type="slidenum">
              <a:rPr lang="ar-EG" smtClean="0">
                <a:cs typeface="Arial" charset="0"/>
              </a:rPr>
              <a:pPr/>
              <a:t>115</a:t>
            </a:fld>
            <a:endParaRPr lang="ar-EG" smtClean="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0B6027-D8D7-464D-BEDC-4C523993513A}" type="slidenum">
              <a:rPr lang="ar-EG" smtClean="0">
                <a:cs typeface="Arial" charset="0"/>
              </a:rPr>
              <a:pPr/>
              <a:t>116</a:t>
            </a:fld>
            <a:endParaRPr lang="ar-EG" smtClean="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1F1501-0C31-4A72-BD8E-D3631FE89514}" type="slidenum">
              <a:rPr lang="ar-EG" smtClean="0">
                <a:cs typeface="Arial" charset="0"/>
              </a:rPr>
              <a:pPr/>
              <a:t>117</a:t>
            </a:fld>
            <a:endParaRPr lang="ar-EG"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8F2DFE9-0200-457A-85DA-58C26D2742C2}" type="slidenum">
              <a:rPr lang="en-US" smtClean="0"/>
              <a:pPr/>
              <a:t>31</a:t>
            </a:fld>
            <a:endParaRPr lang="en-US" smtClean="0"/>
          </a:p>
        </p:txBody>
      </p:sp>
      <p:sp>
        <p:nvSpPr>
          <p:cNvPr id="50179" name="Slide Image Placeholder 1"/>
          <p:cNvSpPr>
            <a:spLocks noGrp="1" noRot="1" noChangeAspect="1" noTextEdit="1"/>
          </p:cNvSpPr>
          <p:nvPr>
            <p:ph type="sldImg"/>
          </p:nvPr>
        </p:nvSpPr>
        <p:spPr>
          <a:ln/>
        </p:spPr>
      </p:sp>
      <p:sp>
        <p:nvSpPr>
          <p:cNvPr id="50180" name="Notes Placeholder 2"/>
          <p:cNvSpPr>
            <a:spLocks noGrp="1"/>
          </p:cNvSpPr>
          <p:nvPr>
            <p:ph type="body" idx="1"/>
          </p:nvPr>
        </p:nvSpPr>
        <p:spPr>
          <a:noFill/>
          <a:ln/>
        </p:spPr>
        <p:txBody>
          <a:bodyPr/>
          <a:lstStyle/>
          <a:p>
            <a:pPr eaLnBrk="1" hangingPunct="1">
              <a:spcBef>
                <a:spcPct val="0"/>
              </a:spcBef>
            </a:pPr>
            <a:endParaRPr lang="ar-EG" smtClean="0"/>
          </a:p>
        </p:txBody>
      </p:sp>
      <p:sp>
        <p:nvSpPr>
          <p:cNvPr id="50181" name="Slide Number Placeholder 3"/>
          <p:cNvSpPr txBox="1">
            <a:spLocks noGrp="1"/>
          </p:cNvSpPr>
          <p:nvPr/>
        </p:nvSpPr>
        <p:spPr bwMode="auto">
          <a:xfrm>
            <a:off x="1588" y="8685213"/>
            <a:ext cx="2971800" cy="457200"/>
          </a:xfrm>
          <a:prstGeom prst="rect">
            <a:avLst/>
          </a:prstGeom>
          <a:noFill/>
          <a:ln w="9525">
            <a:noFill/>
            <a:miter lim="800000"/>
            <a:headEnd/>
            <a:tailEnd/>
          </a:ln>
        </p:spPr>
        <p:txBody>
          <a:bodyPr anchor="b"/>
          <a:lstStyle/>
          <a:p>
            <a:fld id="{A298AFE7-25F2-4558-8475-66531C1FA631}" type="slidenum">
              <a:rPr lang="ar-SA" sz="1200">
                <a:latin typeface="Arial" charset="0"/>
              </a:rPr>
              <a:pPr/>
              <a:t>31</a:t>
            </a:fld>
            <a:endParaRPr lang="ar-EG"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81C79D7-0EA0-4699-ABDE-B2D974A7FFC3}" type="slidenum">
              <a:rPr lang="en-US" smtClean="0"/>
              <a:pPr/>
              <a:t>33</a:t>
            </a:fld>
            <a:endParaRPr lang="en-US" smtClean="0"/>
          </a:p>
        </p:txBody>
      </p:sp>
      <p:sp>
        <p:nvSpPr>
          <p:cNvPr id="51203" name="Slide Image Placeholder 1"/>
          <p:cNvSpPr>
            <a:spLocks noGrp="1" noRot="1" noChangeAspect="1" noTextEdit="1"/>
          </p:cNvSpPr>
          <p:nvPr>
            <p:ph type="sldImg"/>
          </p:nvPr>
        </p:nvSpPr>
        <p:spPr>
          <a:ln/>
        </p:spPr>
      </p:sp>
      <p:sp>
        <p:nvSpPr>
          <p:cNvPr id="51204" name="Notes Placeholder 2"/>
          <p:cNvSpPr>
            <a:spLocks noGrp="1"/>
          </p:cNvSpPr>
          <p:nvPr>
            <p:ph type="body" idx="1"/>
          </p:nvPr>
        </p:nvSpPr>
        <p:spPr>
          <a:noFill/>
          <a:ln/>
        </p:spPr>
        <p:txBody>
          <a:bodyPr/>
          <a:lstStyle/>
          <a:p>
            <a:pPr eaLnBrk="1" hangingPunct="1">
              <a:spcBef>
                <a:spcPct val="0"/>
              </a:spcBef>
            </a:pPr>
            <a:endParaRPr lang="ar-EG" smtClean="0"/>
          </a:p>
        </p:txBody>
      </p:sp>
      <p:sp>
        <p:nvSpPr>
          <p:cNvPr id="51205" name="Slide Number Placeholder 3"/>
          <p:cNvSpPr txBox="1">
            <a:spLocks noGrp="1"/>
          </p:cNvSpPr>
          <p:nvPr/>
        </p:nvSpPr>
        <p:spPr bwMode="auto">
          <a:xfrm>
            <a:off x="1588" y="8685213"/>
            <a:ext cx="2971800" cy="457200"/>
          </a:xfrm>
          <a:prstGeom prst="rect">
            <a:avLst/>
          </a:prstGeom>
          <a:noFill/>
          <a:ln w="9525">
            <a:noFill/>
            <a:miter lim="800000"/>
            <a:headEnd/>
            <a:tailEnd/>
          </a:ln>
        </p:spPr>
        <p:txBody>
          <a:bodyPr anchor="b"/>
          <a:lstStyle/>
          <a:p>
            <a:fld id="{F0094C8D-2087-4690-B237-44AFFF8340F5}" type="slidenum">
              <a:rPr lang="ar-SA" sz="1200">
                <a:latin typeface="Arial" charset="0"/>
              </a:rPr>
              <a:pPr/>
              <a:t>33</a:t>
            </a:fld>
            <a:endParaRPr lang="ar-EG" sz="120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428DDA6-1052-4F0B-886C-3C68820FEEDC}" type="slidenum">
              <a:rPr lang="en-US" smtClean="0"/>
              <a:pPr/>
              <a:t>64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6839F3-00A9-4965-8F6F-83A91D4D98AC}" type="slidenum">
              <a:rPr lang="ar-EG" smtClean="0">
                <a:cs typeface="Arial" charset="0"/>
              </a:rPr>
              <a:pPr/>
              <a:t>103</a:t>
            </a:fld>
            <a:endParaRPr lang="ar-EG"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572E7C-F623-4AC2-BB7B-3B1EB2376FCB}" type="slidenum">
              <a:rPr lang="ar-EG" smtClean="0">
                <a:cs typeface="Arial" charset="0"/>
              </a:rPr>
              <a:pPr/>
              <a:t>104</a:t>
            </a:fld>
            <a:endParaRPr lang="ar-EG"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ACB43D-0B7A-45DB-9ACD-01F23D6D2F63}" type="slidenum">
              <a:rPr lang="ar-EG" smtClean="0">
                <a:cs typeface="Arial" charset="0"/>
              </a:rPr>
              <a:pPr/>
              <a:t>105</a:t>
            </a:fld>
            <a:endParaRPr lang="ar-EG"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45193E7-D047-4B51-B356-9D8BEA9CA280}" type="slidenum">
              <a:rPr lang="ar-EG" smtClean="0">
                <a:cs typeface="Arial" charset="0"/>
              </a:rPr>
              <a:pPr/>
              <a:t>106</a:t>
            </a:fld>
            <a:endParaRPr lang="ar-EG"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a:lstStyle/>
          <a:p>
            <a:pPr eaLnBrk="1" hangingPunct="1">
              <a:spcBef>
                <a:spcPct val="0"/>
              </a:spcBef>
            </a:pPr>
            <a:endParaRPr lang="ar-EG"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5F8BD6-7903-4A70-9360-1C12757A61F5}" type="slidenum">
              <a:rPr lang="ar-EG" smtClean="0">
                <a:cs typeface="Arial" charset="0"/>
              </a:rPr>
              <a:pPr/>
              <a:t>107</a:t>
            </a:fld>
            <a:endParaRPr lang="ar-EG"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9/21/2018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1FF16C24-EC6E-49AC-9622-583AC14080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9/21/2018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www.investopedia.com/terms/a/asymmetricinformation.as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Management Care process </a:t>
            </a:r>
            <a:endParaRPr lang="en-US" dirty="0"/>
          </a:p>
        </p:txBody>
      </p:sp>
      <p:sp>
        <p:nvSpPr>
          <p:cNvPr id="3" name="Subtitle 2"/>
          <p:cNvSpPr>
            <a:spLocks noGrp="1"/>
          </p:cNvSpPr>
          <p:nvPr>
            <p:ph type="subTitle" idx="1"/>
          </p:nvPr>
        </p:nvSpPr>
        <p:spPr/>
        <p:txBody>
          <a:bodyPr/>
          <a:lstStyle/>
          <a:p>
            <a:pPr algn="ctr"/>
            <a:r>
              <a:rPr lang="en-US" dirty="0" smtClean="0"/>
              <a:t>Akram Aljaffan, </a:t>
            </a:r>
            <a:r>
              <a:rPr lang="en-US" dirty="0" err="1" smtClean="0"/>
              <a:t>Msc</a:t>
            </a:r>
            <a:r>
              <a:rPr lang="en-US" dirty="0" smtClean="0"/>
              <a:t> in quality and safety in healthcare management, RCSI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Elasticity in the level of demand presents a challenge to health planners, and the fact that health services providers are often dealing with life-and-death situations adds an emotional dimension to the planning of health services not found in other arenas</a:t>
            </a:r>
            <a:endParaRPr lang="en-US" dirty="0"/>
          </a:p>
        </p:txBody>
      </p:sp>
      <p:sp>
        <p:nvSpPr>
          <p:cNvPr id="3" name="Title 2"/>
          <p:cNvSpPr>
            <a:spLocks noGrp="1"/>
          </p:cNvSpPr>
          <p:nvPr>
            <p:ph type="title"/>
          </p:nvPr>
        </p:nvSpPr>
        <p:spPr/>
        <p:txBody>
          <a:bodyPr>
            <a:normAutofit fontScale="90000"/>
          </a:bodyPr>
          <a:lstStyle/>
          <a:p>
            <a:r>
              <a:rPr lang="en-US" dirty="0" smtClean="0"/>
              <a:t>How healthcare planning is unique?</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pitchFamily="2" charset="2"/>
              <a:buChar char="n"/>
            </a:pPr>
            <a:r>
              <a:rPr lang="en-US" sz="2400" dirty="0" smtClean="0">
                <a:solidFill>
                  <a:srgbClr val="002060"/>
                </a:solidFill>
              </a:rPr>
              <a:t>Setting of goals and objectives:</a:t>
            </a:r>
          </a:p>
          <a:p>
            <a:pPr>
              <a:lnSpc>
                <a:spcPct val="90000"/>
              </a:lnSpc>
            </a:pPr>
            <a:r>
              <a:rPr lang="en-US" sz="2400" dirty="0" smtClean="0">
                <a:solidFill>
                  <a:srgbClr val="002060"/>
                </a:solidFill>
              </a:rPr>
              <a:t>	*  Use of health status indicators</a:t>
            </a:r>
          </a:p>
          <a:p>
            <a:pPr>
              <a:lnSpc>
                <a:spcPct val="90000"/>
              </a:lnSpc>
            </a:pPr>
            <a:r>
              <a:rPr lang="en-US" sz="2400" dirty="0" smtClean="0">
                <a:solidFill>
                  <a:srgbClr val="002060"/>
                </a:solidFill>
              </a:rPr>
              <a:t>	*  Use of health system indicators</a:t>
            </a:r>
          </a:p>
          <a:p>
            <a:pPr>
              <a:lnSpc>
                <a:spcPct val="90000"/>
              </a:lnSpc>
            </a:pPr>
            <a:r>
              <a:rPr lang="en-US" sz="2400" dirty="0" smtClean="0">
                <a:solidFill>
                  <a:srgbClr val="002060"/>
                </a:solidFill>
              </a:rPr>
              <a:t>	*  Ranking of goals and objectives</a:t>
            </a:r>
            <a:endParaRPr lang="en-GB" sz="2400"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subTitle" idx="1"/>
          </p:nvPr>
        </p:nvSpPr>
        <p:spPr>
          <a:xfrm>
            <a:off x="609600" y="685800"/>
            <a:ext cx="7924800" cy="5486400"/>
          </a:xfrm>
        </p:spPr>
        <p:txBody>
          <a:bodyPr rtlCol="0">
            <a:normAutofit/>
          </a:bodyPr>
          <a:lstStyle/>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Recommendation of alternative actions to </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achieve goals / objectives</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Identification of resources for service </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development:</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 Facilities</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 Personnel</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 Equipment</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Evaluation of goal achievement through </a:t>
            </a:r>
          </a:p>
          <a:p>
            <a:pPr algn="l" eaLnBrk="1" fontAlgn="auto" hangingPunct="1">
              <a:lnSpc>
                <a:spcPct val="90000"/>
              </a:lnSpc>
              <a:spcAft>
                <a:spcPts val="0"/>
              </a:spcAft>
              <a:buFont typeface="Arial" pitchFamily="34" charset="0"/>
              <a:buNone/>
              <a:defRPr/>
            </a:pPr>
            <a:r>
              <a:rPr lang="en-US" sz="2800" dirty="0" smtClean="0">
                <a:solidFill>
                  <a:srgbClr val="002060"/>
                </a:solidFill>
                <a:latin typeface="+mj-lt"/>
              </a:rPr>
              <a:t>     periodic assessments of services required by the appropriateness review function.</a:t>
            </a:r>
          </a:p>
          <a:p>
            <a:pPr algn="l" eaLnBrk="1" fontAlgn="auto" hangingPunct="1">
              <a:lnSpc>
                <a:spcPct val="90000"/>
              </a:lnSpc>
              <a:spcAft>
                <a:spcPts val="0"/>
              </a:spcAft>
              <a:buFont typeface="Arial" pitchFamily="34" charset="0"/>
              <a:buNone/>
              <a:defRPr/>
            </a:pPr>
            <a:endParaRPr lang="en-GB" sz="2800" dirty="0" smtClean="0">
              <a:solidFill>
                <a:srgbClr val="002060"/>
              </a:solidFill>
              <a:latin typeface="+mj-l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Healthcare refers to any activity that might be directly or indirectly related to </a:t>
            </a:r>
            <a:r>
              <a:rPr lang="en-US" dirty="0" err="1" smtClean="0"/>
              <a:t>preserving,maintaining</a:t>
            </a:r>
            <a:r>
              <a:rPr lang="en-US" dirty="0" smtClean="0"/>
              <a:t>, and/or enhancing health status.</a:t>
            </a:r>
          </a:p>
          <a:p>
            <a:r>
              <a:rPr lang="en-US" dirty="0" smtClean="0"/>
              <a:t>This concept includes not only the formal activities historically associated with the operation of the healthcare system, but also such informal activities as preventive behavior, exercise, and diet.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4343400" y="5065713"/>
            <a:ext cx="4114800" cy="1457325"/>
          </a:xfrm>
          <a:prstGeom prst="rect">
            <a:avLst/>
          </a:prstGeom>
          <a:solidFill>
            <a:srgbClr val="FFFF00"/>
          </a:solidFill>
          <a:ln w="9525">
            <a:noFill/>
            <a:miter lim="800000"/>
            <a:headEnd/>
            <a:tailEnd/>
          </a:ln>
        </p:spPr>
        <p:txBody>
          <a:bodyPr/>
          <a:lstStyle/>
          <a:p>
            <a:pPr algn="ctr">
              <a:spcBef>
                <a:spcPct val="20000"/>
              </a:spcBef>
              <a:buClr>
                <a:schemeClr val="accent2"/>
              </a:buClr>
              <a:buFont typeface="Wingdings" pitchFamily="2" charset="2"/>
              <a:buNone/>
            </a:pPr>
            <a:endParaRPr lang="en-US" sz="1400" dirty="0">
              <a:solidFill>
                <a:schemeClr val="bg1"/>
              </a:solidFill>
              <a:latin typeface="Calibri" pitchFamily="34" charset="0"/>
              <a:cs typeface="Calibri" pitchFamily="34" charset="0"/>
            </a:endParaRPr>
          </a:p>
          <a:p>
            <a:pPr algn="ctr">
              <a:spcBef>
                <a:spcPct val="20000"/>
              </a:spcBef>
              <a:buClr>
                <a:schemeClr val="accent2"/>
              </a:buClr>
              <a:buFont typeface="Wingdings" pitchFamily="2" charset="2"/>
              <a:buNone/>
            </a:pPr>
            <a:r>
              <a:rPr lang="en-US" sz="2600" dirty="0">
                <a:latin typeface="Calibri" pitchFamily="34" charset="0"/>
                <a:cs typeface="Calibri" pitchFamily="34" charset="0"/>
              </a:rPr>
              <a:t>Indicators/Sources of Information</a:t>
            </a:r>
          </a:p>
        </p:txBody>
      </p:sp>
      <p:sp>
        <p:nvSpPr>
          <p:cNvPr id="11268" name="Rectangle 4"/>
          <p:cNvSpPr>
            <a:spLocks noChangeArrowheads="1"/>
          </p:cNvSpPr>
          <p:nvPr/>
        </p:nvSpPr>
        <p:spPr bwMode="auto">
          <a:xfrm>
            <a:off x="685800" y="5065713"/>
            <a:ext cx="3657600" cy="1457325"/>
          </a:xfrm>
          <a:prstGeom prst="rect">
            <a:avLst/>
          </a:prstGeom>
          <a:solidFill>
            <a:srgbClr val="0033CC"/>
          </a:solidFill>
          <a:ln w="9525">
            <a:noFill/>
            <a:miter lim="800000"/>
            <a:headEnd/>
            <a:tailEnd/>
          </a:ln>
        </p:spPr>
        <p:txBody>
          <a:bodyPr/>
          <a:lstStyle/>
          <a:p>
            <a:pPr marL="225425" indent="-225425">
              <a:spcBef>
                <a:spcPct val="20000"/>
              </a:spcBef>
              <a:buClr>
                <a:srgbClr val="FFFF00"/>
              </a:buClr>
              <a:buFont typeface="Wingdings" pitchFamily="2" charset="2"/>
              <a:buChar char="v"/>
            </a:pPr>
            <a:r>
              <a:rPr lang="en-US" sz="2600">
                <a:solidFill>
                  <a:schemeClr val="tx2"/>
                </a:solidFill>
                <a:latin typeface="Calibri" pitchFamily="34" charset="0"/>
                <a:cs typeface="Calibri" pitchFamily="34" charset="0"/>
              </a:rPr>
              <a:t>How do we get to know that we have gotten there? </a:t>
            </a:r>
          </a:p>
        </p:txBody>
      </p:sp>
      <p:sp>
        <p:nvSpPr>
          <p:cNvPr id="11269" name="Rectangle 5"/>
          <p:cNvSpPr>
            <a:spLocks noChangeArrowheads="1"/>
          </p:cNvSpPr>
          <p:nvPr/>
        </p:nvSpPr>
        <p:spPr bwMode="auto">
          <a:xfrm>
            <a:off x="4343400" y="4037013"/>
            <a:ext cx="4114800" cy="1028700"/>
          </a:xfrm>
          <a:prstGeom prst="rect">
            <a:avLst/>
          </a:prstGeom>
          <a:solidFill>
            <a:srgbClr val="FFFF00"/>
          </a:solidFill>
          <a:ln w="9525">
            <a:noFill/>
            <a:miter lim="800000"/>
            <a:headEnd/>
            <a:tailEnd/>
          </a:ln>
        </p:spPr>
        <p:txBody>
          <a:bodyPr/>
          <a:lstStyle/>
          <a:p>
            <a:pPr algn="ctr">
              <a:spcBef>
                <a:spcPct val="20000"/>
              </a:spcBef>
              <a:buClr>
                <a:schemeClr val="accent2"/>
              </a:buClr>
              <a:buFont typeface="Wingdings" pitchFamily="2" charset="2"/>
              <a:buNone/>
            </a:pPr>
            <a:r>
              <a:rPr lang="en-US" sz="2600" dirty="0">
                <a:latin typeface="Calibri" pitchFamily="34" charset="0"/>
                <a:cs typeface="Calibri" pitchFamily="34" charset="0"/>
              </a:rPr>
              <a:t>Strategies/  Interventions/Activities</a:t>
            </a:r>
          </a:p>
        </p:txBody>
      </p:sp>
      <p:sp>
        <p:nvSpPr>
          <p:cNvPr id="11270" name="Rectangle 6"/>
          <p:cNvSpPr>
            <a:spLocks noChangeArrowheads="1"/>
          </p:cNvSpPr>
          <p:nvPr/>
        </p:nvSpPr>
        <p:spPr bwMode="auto">
          <a:xfrm>
            <a:off x="685800" y="4037013"/>
            <a:ext cx="3657600" cy="1028700"/>
          </a:xfrm>
          <a:prstGeom prst="rect">
            <a:avLst/>
          </a:prstGeom>
          <a:solidFill>
            <a:srgbClr val="0033CC"/>
          </a:solidFill>
          <a:ln w="9525">
            <a:noFill/>
            <a:miter lim="800000"/>
            <a:headEnd/>
            <a:tailEnd/>
          </a:ln>
        </p:spPr>
        <p:txBody>
          <a:bodyPr/>
          <a:lstStyle/>
          <a:p>
            <a:pPr marL="225425" indent="-225425">
              <a:spcBef>
                <a:spcPct val="20000"/>
              </a:spcBef>
              <a:buClr>
                <a:srgbClr val="FFFF00"/>
              </a:buClr>
              <a:buFont typeface="Wingdings" pitchFamily="2" charset="2"/>
              <a:buChar char="v"/>
            </a:pPr>
            <a:r>
              <a:rPr lang="en-US" sz="2600">
                <a:solidFill>
                  <a:schemeClr val="tx2"/>
                </a:solidFill>
                <a:latin typeface="Calibri" pitchFamily="34" charset="0"/>
                <a:cs typeface="Calibri" pitchFamily="34" charset="0"/>
              </a:rPr>
              <a:t>How do we get there? </a:t>
            </a:r>
          </a:p>
        </p:txBody>
      </p:sp>
      <p:sp>
        <p:nvSpPr>
          <p:cNvPr id="11271" name="Rectangle 7"/>
          <p:cNvSpPr>
            <a:spLocks noChangeArrowheads="1"/>
          </p:cNvSpPr>
          <p:nvPr/>
        </p:nvSpPr>
        <p:spPr bwMode="auto">
          <a:xfrm>
            <a:off x="4343400" y="3011488"/>
            <a:ext cx="4114800" cy="1025525"/>
          </a:xfrm>
          <a:prstGeom prst="rect">
            <a:avLst/>
          </a:prstGeom>
          <a:solidFill>
            <a:srgbClr val="FFFF00"/>
          </a:solidFill>
          <a:ln w="9525">
            <a:noFill/>
            <a:miter lim="800000"/>
            <a:headEnd/>
            <a:tailEnd/>
          </a:ln>
        </p:spPr>
        <p:txBody>
          <a:bodyPr/>
          <a:lstStyle/>
          <a:p>
            <a:pPr algn="ctr">
              <a:spcBef>
                <a:spcPct val="20000"/>
              </a:spcBef>
              <a:buClr>
                <a:schemeClr val="accent2"/>
              </a:buClr>
              <a:buFont typeface="Wingdings" pitchFamily="2" charset="2"/>
              <a:buNone/>
            </a:pPr>
            <a:r>
              <a:rPr lang="en-US" sz="2600" dirty="0">
                <a:latin typeface="Calibri" pitchFamily="34" charset="0"/>
                <a:cs typeface="Calibri" pitchFamily="34" charset="0"/>
              </a:rPr>
              <a:t>Objectives/Targets</a:t>
            </a:r>
          </a:p>
        </p:txBody>
      </p:sp>
      <p:sp>
        <p:nvSpPr>
          <p:cNvPr id="11272" name="Rectangle 8"/>
          <p:cNvSpPr>
            <a:spLocks noChangeArrowheads="1"/>
          </p:cNvSpPr>
          <p:nvPr/>
        </p:nvSpPr>
        <p:spPr bwMode="auto">
          <a:xfrm>
            <a:off x="685800" y="3011488"/>
            <a:ext cx="3657600" cy="1025525"/>
          </a:xfrm>
          <a:prstGeom prst="rect">
            <a:avLst/>
          </a:prstGeom>
          <a:solidFill>
            <a:srgbClr val="0033CC"/>
          </a:solidFill>
          <a:ln w="9525">
            <a:noFill/>
            <a:miter lim="800000"/>
            <a:headEnd/>
            <a:tailEnd/>
          </a:ln>
        </p:spPr>
        <p:txBody>
          <a:bodyPr/>
          <a:lstStyle/>
          <a:p>
            <a:pPr marL="225425" indent="-225425">
              <a:spcBef>
                <a:spcPct val="20000"/>
              </a:spcBef>
              <a:buClr>
                <a:srgbClr val="FFFF00"/>
              </a:buClr>
              <a:buFont typeface="Wingdings" pitchFamily="2" charset="2"/>
              <a:buChar char="v"/>
            </a:pPr>
            <a:r>
              <a:rPr lang="en-US" sz="2600">
                <a:solidFill>
                  <a:schemeClr val="tx2"/>
                </a:solidFill>
                <a:latin typeface="Calibri" pitchFamily="34" charset="0"/>
                <a:cs typeface="Calibri" pitchFamily="34" charset="0"/>
              </a:rPr>
              <a:t>Where do we want   to be?</a:t>
            </a:r>
          </a:p>
        </p:txBody>
      </p:sp>
      <p:sp>
        <p:nvSpPr>
          <p:cNvPr id="11273" name="Rectangle 9"/>
          <p:cNvSpPr>
            <a:spLocks noChangeArrowheads="1"/>
          </p:cNvSpPr>
          <p:nvPr/>
        </p:nvSpPr>
        <p:spPr bwMode="auto">
          <a:xfrm>
            <a:off x="4343400" y="1981200"/>
            <a:ext cx="4114800" cy="1030288"/>
          </a:xfrm>
          <a:prstGeom prst="rect">
            <a:avLst/>
          </a:prstGeom>
          <a:solidFill>
            <a:srgbClr val="FFFF00"/>
          </a:solidFill>
          <a:ln w="9525">
            <a:noFill/>
            <a:miter lim="800000"/>
            <a:headEnd/>
            <a:tailEnd/>
          </a:ln>
        </p:spPr>
        <p:txBody>
          <a:bodyPr/>
          <a:lstStyle/>
          <a:p>
            <a:pPr algn="ctr">
              <a:spcBef>
                <a:spcPct val="20000"/>
              </a:spcBef>
              <a:buClr>
                <a:schemeClr val="accent2"/>
              </a:buClr>
              <a:buFont typeface="Wingdings" pitchFamily="2" charset="2"/>
              <a:buNone/>
            </a:pPr>
            <a:r>
              <a:rPr lang="en-US" sz="2600" dirty="0">
                <a:latin typeface="Calibri" pitchFamily="34" charset="0"/>
                <a:cs typeface="Calibri" pitchFamily="34" charset="0"/>
              </a:rPr>
              <a:t>Situation Analysis &amp; priority setting</a:t>
            </a:r>
          </a:p>
          <a:p>
            <a:pPr algn="ctr">
              <a:spcBef>
                <a:spcPct val="20000"/>
              </a:spcBef>
              <a:buClr>
                <a:schemeClr val="accent2"/>
              </a:buClr>
              <a:buFont typeface="Wingdings" pitchFamily="2" charset="2"/>
              <a:buNone/>
            </a:pPr>
            <a:r>
              <a:rPr lang="en-US" sz="2600" dirty="0">
                <a:latin typeface="Calibri" pitchFamily="34" charset="0"/>
                <a:cs typeface="Calibri" pitchFamily="34" charset="0"/>
              </a:rPr>
              <a:t> </a:t>
            </a:r>
          </a:p>
        </p:txBody>
      </p:sp>
      <p:sp>
        <p:nvSpPr>
          <p:cNvPr id="11274" name="Rectangle 10"/>
          <p:cNvSpPr>
            <a:spLocks noChangeArrowheads="1"/>
          </p:cNvSpPr>
          <p:nvPr/>
        </p:nvSpPr>
        <p:spPr bwMode="auto">
          <a:xfrm>
            <a:off x="685800" y="1981200"/>
            <a:ext cx="3657600" cy="1030288"/>
          </a:xfrm>
          <a:prstGeom prst="rect">
            <a:avLst/>
          </a:prstGeom>
          <a:solidFill>
            <a:srgbClr val="0033CC"/>
          </a:solidFill>
          <a:ln w="9525">
            <a:noFill/>
            <a:miter lim="800000"/>
            <a:headEnd/>
            <a:tailEnd/>
          </a:ln>
        </p:spPr>
        <p:txBody>
          <a:bodyPr/>
          <a:lstStyle/>
          <a:p>
            <a:pPr>
              <a:spcBef>
                <a:spcPct val="20000"/>
              </a:spcBef>
              <a:buClr>
                <a:srgbClr val="FFFF00"/>
              </a:buClr>
              <a:buFont typeface="Wingdings" pitchFamily="2" charset="2"/>
              <a:buChar char="v"/>
            </a:pPr>
            <a:r>
              <a:rPr lang="en-US" sz="2600">
                <a:solidFill>
                  <a:schemeClr val="tx2"/>
                </a:solidFill>
                <a:latin typeface="Calibri" pitchFamily="34" charset="0"/>
                <a:cs typeface="Calibri" pitchFamily="34" charset="0"/>
              </a:rPr>
              <a:t>Where are we?</a:t>
            </a:r>
          </a:p>
        </p:txBody>
      </p:sp>
      <p:sp>
        <p:nvSpPr>
          <p:cNvPr id="14346" name="Line 11"/>
          <p:cNvSpPr>
            <a:spLocks noChangeShapeType="1"/>
          </p:cNvSpPr>
          <p:nvPr/>
        </p:nvSpPr>
        <p:spPr bwMode="auto">
          <a:xfrm>
            <a:off x="685800" y="1981200"/>
            <a:ext cx="3657600" cy="0"/>
          </a:xfrm>
          <a:prstGeom prst="line">
            <a:avLst/>
          </a:prstGeom>
          <a:noFill/>
          <a:ln w="28575" cap="sq">
            <a:noFill/>
            <a:round/>
            <a:headEnd/>
            <a:tailEnd/>
          </a:ln>
        </p:spPr>
        <p:txBody>
          <a:bodyPr/>
          <a:lstStyle/>
          <a:p>
            <a:endParaRPr lang="en-US"/>
          </a:p>
        </p:txBody>
      </p:sp>
      <p:sp>
        <p:nvSpPr>
          <p:cNvPr id="14347" name="Line 12"/>
          <p:cNvSpPr>
            <a:spLocks noChangeShapeType="1"/>
          </p:cNvSpPr>
          <p:nvPr/>
        </p:nvSpPr>
        <p:spPr bwMode="auto">
          <a:xfrm>
            <a:off x="685800" y="6523038"/>
            <a:ext cx="3657600" cy="0"/>
          </a:xfrm>
          <a:prstGeom prst="line">
            <a:avLst/>
          </a:prstGeom>
          <a:noFill/>
          <a:ln w="28575" cap="sq">
            <a:noFill/>
            <a:round/>
            <a:headEnd/>
            <a:tailEnd/>
          </a:ln>
        </p:spPr>
        <p:txBody>
          <a:bodyPr/>
          <a:lstStyle/>
          <a:p>
            <a:endParaRPr lang="en-US"/>
          </a:p>
        </p:txBody>
      </p:sp>
      <p:sp>
        <p:nvSpPr>
          <p:cNvPr id="14348" name="Line 13"/>
          <p:cNvSpPr>
            <a:spLocks noChangeShapeType="1"/>
          </p:cNvSpPr>
          <p:nvPr/>
        </p:nvSpPr>
        <p:spPr bwMode="auto">
          <a:xfrm>
            <a:off x="685800" y="1981200"/>
            <a:ext cx="0" cy="1030288"/>
          </a:xfrm>
          <a:prstGeom prst="line">
            <a:avLst/>
          </a:prstGeom>
          <a:noFill/>
          <a:ln w="28575" cap="sq">
            <a:noFill/>
            <a:round/>
            <a:headEnd/>
            <a:tailEnd/>
          </a:ln>
        </p:spPr>
        <p:txBody>
          <a:bodyPr/>
          <a:lstStyle/>
          <a:p>
            <a:endParaRPr lang="en-US"/>
          </a:p>
        </p:txBody>
      </p:sp>
      <p:sp>
        <p:nvSpPr>
          <p:cNvPr id="14349" name="Line 14"/>
          <p:cNvSpPr>
            <a:spLocks noChangeShapeType="1"/>
          </p:cNvSpPr>
          <p:nvPr/>
        </p:nvSpPr>
        <p:spPr bwMode="auto">
          <a:xfrm>
            <a:off x="8458200" y="1981200"/>
            <a:ext cx="0" cy="1030288"/>
          </a:xfrm>
          <a:prstGeom prst="line">
            <a:avLst/>
          </a:prstGeom>
          <a:noFill/>
          <a:ln w="28575" cap="sq">
            <a:noFill/>
            <a:round/>
            <a:headEnd/>
            <a:tailEnd/>
          </a:ln>
        </p:spPr>
        <p:txBody>
          <a:bodyPr/>
          <a:lstStyle/>
          <a:p>
            <a:endParaRPr lang="en-US"/>
          </a:p>
        </p:txBody>
      </p:sp>
      <p:sp>
        <p:nvSpPr>
          <p:cNvPr id="14350" name="Line 15"/>
          <p:cNvSpPr>
            <a:spLocks noChangeShapeType="1"/>
          </p:cNvSpPr>
          <p:nvPr/>
        </p:nvSpPr>
        <p:spPr bwMode="auto">
          <a:xfrm>
            <a:off x="4343400" y="1981200"/>
            <a:ext cx="4114800" cy="0"/>
          </a:xfrm>
          <a:prstGeom prst="line">
            <a:avLst/>
          </a:prstGeom>
          <a:noFill/>
          <a:ln w="28575" cap="sq">
            <a:noFill/>
            <a:round/>
            <a:headEnd/>
            <a:tailEnd/>
          </a:ln>
        </p:spPr>
        <p:txBody>
          <a:bodyPr/>
          <a:lstStyle/>
          <a:p>
            <a:endParaRPr lang="en-US"/>
          </a:p>
        </p:txBody>
      </p:sp>
      <p:sp>
        <p:nvSpPr>
          <p:cNvPr id="14351" name="Line 16"/>
          <p:cNvSpPr>
            <a:spLocks noChangeShapeType="1"/>
          </p:cNvSpPr>
          <p:nvPr/>
        </p:nvSpPr>
        <p:spPr bwMode="auto">
          <a:xfrm>
            <a:off x="685800" y="3011488"/>
            <a:ext cx="0" cy="1025525"/>
          </a:xfrm>
          <a:prstGeom prst="line">
            <a:avLst/>
          </a:prstGeom>
          <a:noFill/>
          <a:ln w="28575" cap="sq">
            <a:noFill/>
            <a:round/>
            <a:headEnd/>
            <a:tailEnd/>
          </a:ln>
        </p:spPr>
        <p:txBody>
          <a:bodyPr/>
          <a:lstStyle/>
          <a:p>
            <a:endParaRPr lang="en-US"/>
          </a:p>
        </p:txBody>
      </p:sp>
      <p:sp>
        <p:nvSpPr>
          <p:cNvPr id="14352" name="Line 17"/>
          <p:cNvSpPr>
            <a:spLocks noChangeShapeType="1"/>
          </p:cNvSpPr>
          <p:nvPr/>
        </p:nvSpPr>
        <p:spPr bwMode="auto">
          <a:xfrm>
            <a:off x="8458200" y="3011488"/>
            <a:ext cx="0" cy="1025525"/>
          </a:xfrm>
          <a:prstGeom prst="line">
            <a:avLst/>
          </a:prstGeom>
          <a:noFill/>
          <a:ln w="28575" cap="sq">
            <a:noFill/>
            <a:round/>
            <a:headEnd/>
            <a:tailEnd/>
          </a:ln>
        </p:spPr>
        <p:txBody>
          <a:bodyPr/>
          <a:lstStyle/>
          <a:p>
            <a:endParaRPr lang="en-US"/>
          </a:p>
        </p:txBody>
      </p:sp>
      <p:sp>
        <p:nvSpPr>
          <p:cNvPr id="14353" name="Line 18"/>
          <p:cNvSpPr>
            <a:spLocks noChangeShapeType="1"/>
          </p:cNvSpPr>
          <p:nvPr/>
        </p:nvSpPr>
        <p:spPr bwMode="auto">
          <a:xfrm>
            <a:off x="685800" y="4037013"/>
            <a:ext cx="0" cy="1028700"/>
          </a:xfrm>
          <a:prstGeom prst="line">
            <a:avLst/>
          </a:prstGeom>
          <a:noFill/>
          <a:ln w="28575" cap="sq">
            <a:noFill/>
            <a:round/>
            <a:headEnd/>
            <a:tailEnd/>
          </a:ln>
        </p:spPr>
        <p:txBody>
          <a:bodyPr/>
          <a:lstStyle/>
          <a:p>
            <a:endParaRPr lang="en-US"/>
          </a:p>
        </p:txBody>
      </p:sp>
      <p:sp>
        <p:nvSpPr>
          <p:cNvPr id="14354" name="Line 19"/>
          <p:cNvSpPr>
            <a:spLocks noChangeShapeType="1"/>
          </p:cNvSpPr>
          <p:nvPr/>
        </p:nvSpPr>
        <p:spPr bwMode="auto">
          <a:xfrm>
            <a:off x="8458200" y="4037013"/>
            <a:ext cx="0" cy="1028700"/>
          </a:xfrm>
          <a:prstGeom prst="line">
            <a:avLst/>
          </a:prstGeom>
          <a:noFill/>
          <a:ln w="28575" cap="sq">
            <a:noFill/>
            <a:round/>
            <a:headEnd/>
            <a:tailEnd/>
          </a:ln>
        </p:spPr>
        <p:txBody>
          <a:bodyPr/>
          <a:lstStyle/>
          <a:p>
            <a:endParaRPr lang="en-US"/>
          </a:p>
        </p:txBody>
      </p:sp>
      <p:sp>
        <p:nvSpPr>
          <p:cNvPr id="14355" name="Line 20"/>
          <p:cNvSpPr>
            <a:spLocks noChangeShapeType="1"/>
          </p:cNvSpPr>
          <p:nvPr/>
        </p:nvSpPr>
        <p:spPr bwMode="auto">
          <a:xfrm>
            <a:off x="685800" y="5065713"/>
            <a:ext cx="0" cy="1457325"/>
          </a:xfrm>
          <a:prstGeom prst="line">
            <a:avLst/>
          </a:prstGeom>
          <a:noFill/>
          <a:ln w="28575" cap="sq">
            <a:noFill/>
            <a:round/>
            <a:headEnd/>
            <a:tailEnd/>
          </a:ln>
        </p:spPr>
        <p:txBody>
          <a:bodyPr/>
          <a:lstStyle/>
          <a:p>
            <a:endParaRPr lang="en-US"/>
          </a:p>
        </p:txBody>
      </p:sp>
      <p:sp>
        <p:nvSpPr>
          <p:cNvPr id="14356" name="Line 21"/>
          <p:cNvSpPr>
            <a:spLocks noChangeShapeType="1"/>
          </p:cNvSpPr>
          <p:nvPr/>
        </p:nvSpPr>
        <p:spPr bwMode="auto">
          <a:xfrm>
            <a:off x="8458200" y="5065713"/>
            <a:ext cx="0" cy="1457325"/>
          </a:xfrm>
          <a:prstGeom prst="line">
            <a:avLst/>
          </a:prstGeom>
          <a:noFill/>
          <a:ln w="28575" cap="sq">
            <a:noFill/>
            <a:round/>
            <a:headEnd/>
            <a:tailEnd/>
          </a:ln>
        </p:spPr>
        <p:txBody>
          <a:bodyPr/>
          <a:lstStyle/>
          <a:p>
            <a:endParaRPr lang="en-US"/>
          </a:p>
        </p:txBody>
      </p:sp>
      <p:sp>
        <p:nvSpPr>
          <p:cNvPr id="14357" name="Line 22"/>
          <p:cNvSpPr>
            <a:spLocks noChangeShapeType="1"/>
          </p:cNvSpPr>
          <p:nvPr/>
        </p:nvSpPr>
        <p:spPr bwMode="auto">
          <a:xfrm>
            <a:off x="4343400" y="6523038"/>
            <a:ext cx="4114800" cy="0"/>
          </a:xfrm>
          <a:prstGeom prst="line">
            <a:avLst/>
          </a:prstGeom>
          <a:noFill/>
          <a:ln w="28575" cap="sq">
            <a:noFill/>
            <a:round/>
            <a:headEnd/>
            <a:tailEnd/>
          </a:ln>
        </p:spPr>
        <p:txBody>
          <a:bodyPr/>
          <a:lstStyle/>
          <a:p>
            <a:endParaRPr lang="en-US"/>
          </a:p>
        </p:txBody>
      </p:sp>
      <p:grpSp>
        <p:nvGrpSpPr>
          <p:cNvPr id="2" name="Group 27"/>
          <p:cNvGrpSpPr>
            <a:grpSpLocks/>
          </p:cNvGrpSpPr>
          <p:nvPr/>
        </p:nvGrpSpPr>
        <p:grpSpPr bwMode="auto">
          <a:xfrm>
            <a:off x="0" y="0"/>
            <a:ext cx="9144000" cy="1371600"/>
            <a:chOff x="0" y="0"/>
            <a:chExt cx="9144000" cy="1371600"/>
          </a:xfrm>
        </p:grpSpPr>
        <p:sp>
          <p:nvSpPr>
            <p:cNvPr id="14360" name="Rectangle 22"/>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4361" name="Rectangle 23"/>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25" name="Rectangle 24"/>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26" name="Rectangle 25"/>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4359" name="Rectangle 2"/>
          <p:cNvSpPr>
            <a:spLocks noGrp="1" noChangeArrowheads="1"/>
          </p:cNvSpPr>
          <p:nvPr>
            <p:ph type="title"/>
          </p:nvPr>
        </p:nvSpPr>
        <p:spPr>
          <a:xfrm>
            <a:off x="762000" y="0"/>
            <a:ext cx="7772400" cy="1462088"/>
          </a:xfrm>
          <a:effectLst>
            <a:outerShdw dist="35921" dir="2700000" algn="ctr" rotWithShape="0">
              <a:schemeClr val="bg1"/>
            </a:outerShdw>
          </a:effectLst>
        </p:spPr>
        <p:txBody>
          <a:bodyPr/>
          <a:lstStyle/>
          <a:p>
            <a:pPr algn="ctr" eaLnBrk="1" hangingPunct="1"/>
            <a:r>
              <a:rPr lang="en-US" sz="4000" b="1" smtClean="0">
                <a:latin typeface="Calibri" pitchFamily="34" charset="0"/>
                <a:cs typeface="Calibri" pitchFamily="34" charset="0"/>
              </a:rPr>
              <a:t>Fundamental Questions of the Planning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anim calcmode="lin" valueType="num">
                                      <p:cBhvr additive="base">
                                        <p:cTn id="7" dur="500" fill="hold"/>
                                        <p:tgtEl>
                                          <p:spTgt spid="11274"/>
                                        </p:tgtEl>
                                        <p:attrNameLst>
                                          <p:attrName>ppt_x</p:attrName>
                                        </p:attrNameLst>
                                      </p:cBhvr>
                                      <p:tavLst>
                                        <p:tav tm="0">
                                          <p:val>
                                            <p:strVal val="1+#ppt_w/2"/>
                                          </p:val>
                                        </p:tav>
                                        <p:tav tm="100000">
                                          <p:val>
                                            <p:strVal val="#ppt_x"/>
                                          </p:val>
                                        </p:tav>
                                      </p:tavLst>
                                    </p:anim>
                                    <p:anim calcmode="lin" valueType="num">
                                      <p:cBhvr additive="base">
                                        <p:cTn id="8" dur="500" fill="hold"/>
                                        <p:tgtEl>
                                          <p:spTgt spid="11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72"/>
                                        </p:tgtEl>
                                        <p:attrNameLst>
                                          <p:attrName>style.visibility</p:attrName>
                                        </p:attrNameLst>
                                      </p:cBhvr>
                                      <p:to>
                                        <p:strVal val="visible"/>
                                      </p:to>
                                    </p:set>
                                    <p:anim calcmode="lin" valueType="num">
                                      <p:cBhvr additive="base">
                                        <p:cTn id="13" dur="500" fill="hold"/>
                                        <p:tgtEl>
                                          <p:spTgt spid="11272"/>
                                        </p:tgtEl>
                                        <p:attrNameLst>
                                          <p:attrName>ppt_x</p:attrName>
                                        </p:attrNameLst>
                                      </p:cBhvr>
                                      <p:tavLst>
                                        <p:tav tm="0">
                                          <p:val>
                                            <p:strVal val="1+#ppt_w/2"/>
                                          </p:val>
                                        </p:tav>
                                        <p:tav tm="100000">
                                          <p:val>
                                            <p:strVal val="#ppt_x"/>
                                          </p:val>
                                        </p:tav>
                                      </p:tavLst>
                                    </p:anim>
                                    <p:anim calcmode="lin" valueType="num">
                                      <p:cBhvr additive="base">
                                        <p:cTn id="14"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1+#ppt_w/2"/>
                                          </p:val>
                                        </p:tav>
                                        <p:tav tm="100000">
                                          <p:val>
                                            <p:strVal val="#ppt_x"/>
                                          </p:val>
                                        </p:tav>
                                      </p:tavLst>
                                    </p:anim>
                                    <p:anim calcmode="lin" valueType="num">
                                      <p:cBhvr additive="base">
                                        <p:cTn id="20"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68"/>
                                        </p:tgtEl>
                                        <p:attrNameLst>
                                          <p:attrName>style.visibility</p:attrName>
                                        </p:attrNameLst>
                                      </p:cBhvr>
                                      <p:to>
                                        <p:strVal val="visible"/>
                                      </p:to>
                                    </p:set>
                                    <p:anim calcmode="lin" valueType="num">
                                      <p:cBhvr additive="base">
                                        <p:cTn id="25" dur="500" fill="hold"/>
                                        <p:tgtEl>
                                          <p:spTgt spid="11268"/>
                                        </p:tgtEl>
                                        <p:attrNameLst>
                                          <p:attrName>ppt_x</p:attrName>
                                        </p:attrNameLst>
                                      </p:cBhvr>
                                      <p:tavLst>
                                        <p:tav tm="0">
                                          <p:val>
                                            <p:strVal val="1+#ppt_w/2"/>
                                          </p:val>
                                        </p:tav>
                                        <p:tav tm="100000">
                                          <p:val>
                                            <p:strVal val="#ppt_x"/>
                                          </p:val>
                                        </p:tav>
                                      </p:tavLst>
                                    </p:anim>
                                    <p:anim calcmode="lin" valueType="num">
                                      <p:cBhvr additive="base">
                                        <p:cTn id="26"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73"/>
                                        </p:tgtEl>
                                        <p:attrNameLst>
                                          <p:attrName>style.visibility</p:attrName>
                                        </p:attrNameLst>
                                      </p:cBhvr>
                                      <p:to>
                                        <p:strVal val="visible"/>
                                      </p:to>
                                    </p:set>
                                    <p:anim calcmode="lin" valueType="num">
                                      <p:cBhvr additive="base">
                                        <p:cTn id="31" dur="500" fill="hold"/>
                                        <p:tgtEl>
                                          <p:spTgt spid="11273"/>
                                        </p:tgtEl>
                                        <p:attrNameLst>
                                          <p:attrName>ppt_x</p:attrName>
                                        </p:attrNameLst>
                                      </p:cBhvr>
                                      <p:tavLst>
                                        <p:tav tm="0">
                                          <p:val>
                                            <p:strVal val="0-#ppt_w/2"/>
                                          </p:val>
                                        </p:tav>
                                        <p:tav tm="100000">
                                          <p:val>
                                            <p:strVal val="#ppt_x"/>
                                          </p:val>
                                        </p:tav>
                                      </p:tavLst>
                                    </p:anim>
                                    <p:anim calcmode="lin" valueType="num">
                                      <p:cBhvr additive="base">
                                        <p:cTn id="32"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71"/>
                                        </p:tgtEl>
                                        <p:attrNameLst>
                                          <p:attrName>style.visibility</p:attrName>
                                        </p:attrNameLst>
                                      </p:cBhvr>
                                      <p:to>
                                        <p:strVal val="visible"/>
                                      </p:to>
                                    </p:set>
                                    <p:anim calcmode="lin" valueType="num">
                                      <p:cBhvr additive="base">
                                        <p:cTn id="37" dur="500" fill="hold"/>
                                        <p:tgtEl>
                                          <p:spTgt spid="11271"/>
                                        </p:tgtEl>
                                        <p:attrNameLst>
                                          <p:attrName>ppt_x</p:attrName>
                                        </p:attrNameLst>
                                      </p:cBhvr>
                                      <p:tavLst>
                                        <p:tav tm="0">
                                          <p:val>
                                            <p:strVal val="0-#ppt_w/2"/>
                                          </p:val>
                                        </p:tav>
                                        <p:tav tm="100000">
                                          <p:val>
                                            <p:strVal val="#ppt_x"/>
                                          </p:val>
                                        </p:tav>
                                      </p:tavLst>
                                    </p:anim>
                                    <p:anim calcmode="lin" valueType="num">
                                      <p:cBhvr additive="base">
                                        <p:cTn id="38"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9"/>
                                        </p:tgtEl>
                                        <p:attrNameLst>
                                          <p:attrName>style.visibility</p:attrName>
                                        </p:attrNameLst>
                                      </p:cBhvr>
                                      <p:to>
                                        <p:strVal val="visible"/>
                                      </p:to>
                                    </p:set>
                                    <p:anim calcmode="lin" valueType="num">
                                      <p:cBhvr additive="base">
                                        <p:cTn id="43" dur="500" fill="hold"/>
                                        <p:tgtEl>
                                          <p:spTgt spid="11269"/>
                                        </p:tgtEl>
                                        <p:attrNameLst>
                                          <p:attrName>ppt_x</p:attrName>
                                        </p:attrNameLst>
                                      </p:cBhvr>
                                      <p:tavLst>
                                        <p:tav tm="0">
                                          <p:val>
                                            <p:strVal val="0-#ppt_w/2"/>
                                          </p:val>
                                        </p:tav>
                                        <p:tav tm="100000">
                                          <p:val>
                                            <p:strVal val="#ppt_x"/>
                                          </p:val>
                                        </p:tav>
                                      </p:tavLst>
                                    </p:anim>
                                    <p:anim calcmode="lin" valueType="num">
                                      <p:cBhvr additive="base">
                                        <p:cTn id="44"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267"/>
                                        </p:tgtEl>
                                        <p:attrNameLst>
                                          <p:attrName>style.visibility</p:attrName>
                                        </p:attrNameLst>
                                      </p:cBhvr>
                                      <p:to>
                                        <p:strVal val="visible"/>
                                      </p:to>
                                    </p:set>
                                    <p:anim calcmode="lin" valueType="num">
                                      <p:cBhvr additive="base">
                                        <p:cTn id="49" dur="500" fill="hold"/>
                                        <p:tgtEl>
                                          <p:spTgt spid="11267"/>
                                        </p:tgtEl>
                                        <p:attrNameLst>
                                          <p:attrName>ppt_x</p:attrName>
                                        </p:attrNameLst>
                                      </p:cBhvr>
                                      <p:tavLst>
                                        <p:tav tm="0">
                                          <p:val>
                                            <p:strVal val="0-#ppt_w/2"/>
                                          </p:val>
                                        </p:tav>
                                        <p:tav tm="100000">
                                          <p:val>
                                            <p:strVal val="#ppt_x"/>
                                          </p:val>
                                        </p:tav>
                                      </p:tavLst>
                                    </p:anim>
                                    <p:anim calcmode="lin" valueType="num">
                                      <p:cBhvr additive="base">
                                        <p:cTn id="50"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autoUpdateAnimBg="0"/>
      <p:bldP spid="11268" grpId="0" animBg="1" autoUpdateAnimBg="0"/>
      <p:bldP spid="11269" grpId="0" animBg="1" autoUpdateAnimBg="0"/>
      <p:bldP spid="11270" grpId="0" animBg="1" autoUpdateAnimBg="0"/>
      <p:bldP spid="11271" grpId="0" animBg="1" autoUpdateAnimBg="0"/>
      <p:bldP spid="11272" grpId="0" animBg="1" autoUpdateAnimBg="0"/>
      <p:bldP spid="11273" grpId="0" animBg="1" autoUpdateAnimBg="0"/>
      <p:bldP spid="11274"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819400" y="1905000"/>
            <a:ext cx="3124200" cy="457200"/>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Situation Analysis</a:t>
            </a:r>
          </a:p>
        </p:txBody>
      </p:sp>
      <p:sp>
        <p:nvSpPr>
          <p:cNvPr id="12292" name="Text Box 4"/>
          <p:cNvSpPr txBox="1">
            <a:spLocks noChangeArrowheads="1"/>
          </p:cNvSpPr>
          <p:nvPr/>
        </p:nvSpPr>
        <p:spPr bwMode="auto">
          <a:xfrm>
            <a:off x="381000" y="4343400"/>
            <a:ext cx="3124200" cy="830263"/>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Implementation and Monitoring</a:t>
            </a:r>
          </a:p>
        </p:txBody>
      </p:sp>
      <p:sp>
        <p:nvSpPr>
          <p:cNvPr id="12293" name="Text Box 5"/>
          <p:cNvSpPr txBox="1">
            <a:spLocks noChangeArrowheads="1"/>
          </p:cNvSpPr>
          <p:nvPr/>
        </p:nvSpPr>
        <p:spPr bwMode="auto">
          <a:xfrm>
            <a:off x="457200" y="3124200"/>
            <a:ext cx="3124200" cy="457200"/>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Evaluation</a:t>
            </a:r>
          </a:p>
        </p:txBody>
      </p:sp>
      <p:sp>
        <p:nvSpPr>
          <p:cNvPr id="12294" name="Text Box 6"/>
          <p:cNvSpPr txBox="1">
            <a:spLocks noChangeArrowheads="1"/>
          </p:cNvSpPr>
          <p:nvPr/>
        </p:nvSpPr>
        <p:spPr bwMode="auto">
          <a:xfrm>
            <a:off x="5181600" y="4648200"/>
            <a:ext cx="3581400" cy="457200"/>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Option appraisal</a:t>
            </a:r>
          </a:p>
        </p:txBody>
      </p:sp>
      <p:sp>
        <p:nvSpPr>
          <p:cNvPr id="12295" name="Text Box 7"/>
          <p:cNvSpPr txBox="1">
            <a:spLocks noChangeArrowheads="1"/>
          </p:cNvSpPr>
          <p:nvPr/>
        </p:nvSpPr>
        <p:spPr bwMode="auto">
          <a:xfrm>
            <a:off x="5181600" y="3124200"/>
            <a:ext cx="3657600" cy="830263"/>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Priority, goal, and objective setting </a:t>
            </a:r>
          </a:p>
        </p:txBody>
      </p:sp>
      <p:sp>
        <p:nvSpPr>
          <p:cNvPr id="12296" name="AutoShape 8"/>
          <p:cNvSpPr>
            <a:spLocks noChangeArrowheads="1"/>
          </p:cNvSpPr>
          <p:nvPr/>
        </p:nvSpPr>
        <p:spPr bwMode="auto">
          <a:xfrm rot="3759917">
            <a:off x="6172200" y="23622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endParaRPr lang="ar-EG">
              <a:latin typeface="Tahoma" pitchFamily="34" charset="0"/>
              <a:cs typeface="Tahoma" pitchFamily="34" charset="0"/>
            </a:endParaRPr>
          </a:p>
        </p:txBody>
      </p:sp>
      <p:sp>
        <p:nvSpPr>
          <p:cNvPr id="12297" name="AutoShape 9"/>
          <p:cNvSpPr>
            <a:spLocks noChangeArrowheads="1"/>
          </p:cNvSpPr>
          <p:nvPr/>
        </p:nvSpPr>
        <p:spPr bwMode="auto">
          <a:xfrm rot="-2554471">
            <a:off x="1981200" y="22860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ar-EG">
              <a:latin typeface="Tahoma" pitchFamily="34" charset="0"/>
              <a:cs typeface="Tahoma" pitchFamily="34" charset="0"/>
            </a:endParaRPr>
          </a:p>
        </p:txBody>
      </p:sp>
      <p:sp>
        <p:nvSpPr>
          <p:cNvPr id="12298" name="AutoShape 10"/>
          <p:cNvSpPr>
            <a:spLocks noChangeArrowheads="1"/>
          </p:cNvSpPr>
          <p:nvPr/>
        </p:nvSpPr>
        <p:spPr bwMode="auto">
          <a:xfrm rot="-5364144">
            <a:off x="1752600" y="36576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ar-EG">
              <a:latin typeface="Tahoma" pitchFamily="34" charset="0"/>
              <a:cs typeface="Tahoma" pitchFamily="34" charset="0"/>
            </a:endParaRPr>
          </a:p>
        </p:txBody>
      </p:sp>
      <p:sp>
        <p:nvSpPr>
          <p:cNvPr id="12299" name="Text Box 11"/>
          <p:cNvSpPr txBox="1">
            <a:spLocks noChangeArrowheads="1"/>
          </p:cNvSpPr>
          <p:nvPr/>
        </p:nvSpPr>
        <p:spPr bwMode="auto">
          <a:xfrm>
            <a:off x="2781300" y="5943600"/>
            <a:ext cx="3581400" cy="457200"/>
          </a:xfrm>
          <a:prstGeom prst="rect">
            <a:avLst/>
          </a:prstGeom>
          <a:solidFill>
            <a:srgbClr val="0033CC"/>
          </a:solidFill>
          <a:ln w="9525">
            <a:noFill/>
            <a:miter lim="800000"/>
            <a:headEnd/>
            <a:tailEnd/>
          </a:ln>
        </p:spPr>
        <p:txBody>
          <a:bodyPr>
            <a:spAutoFit/>
          </a:bodyPr>
          <a:lstStyle/>
          <a:p>
            <a:pPr algn="ctr">
              <a:spcBef>
                <a:spcPct val="50000"/>
              </a:spcBef>
            </a:pPr>
            <a:r>
              <a:rPr lang="en-US" sz="2400" b="1">
                <a:solidFill>
                  <a:srgbClr val="FFFF00"/>
                </a:solidFill>
                <a:latin typeface="Calibri" pitchFamily="34" charset="0"/>
                <a:cs typeface="Calibri" pitchFamily="34" charset="0"/>
              </a:rPr>
              <a:t>Programming</a:t>
            </a:r>
          </a:p>
        </p:txBody>
      </p:sp>
      <p:sp>
        <p:nvSpPr>
          <p:cNvPr id="12300" name="AutoShape 12"/>
          <p:cNvSpPr>
            <a:spLocks noChangeArrowheads="1"/>
          </p:cNvSpPr>
          <p:nvPr/>
        </p:nvSpPr>
        <p:spPr bwMode="auto">
          <a:xfrm rot="5245605">
            <a:off x="6705600" y="40386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endParaRPr lang="ar-EG">
              <a:latin typeface="Tahoma" pitchFamily="34" charset="0"/>
              <a:cs typeface="Tahoma" pitchFamily="34" charset="0"/>
            </a:endParaRPr>
          </a:p>
        </p:txBody>
      </p:sp>
      <p:sp>
        <p:nvSpPr>
          <p:cNvPr id="12301" name="AutoShape 13"/>
          <p:cNvSpPr>
            <a:spLocks noChangeArrowheads="1"/>
          </p:cNvSpPr>
          <p:nvPr/>
        </p:nvSpPr>
        <p:spPr bwMode="auto">
          <a:xfrm rot="7225583">
            <a:off x="6400800" y="52578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endParaRPr lang="ar-EG">
              <a:latin typeface="Tahoma" pitchFamily="34" charset="0"/>
              <a:cs typeface="Tahoma" pitchFamily="34" charset="0"/>
            </a:endParaRPr>
          </a:p>
        </p:txBody>
      </p:sp>
      <p:sp>
        <p:nvSpPr>
          <p:cNvPr id="12302" name="AutoShape 14"/>
          <p:cNvSpPr>
            <a:spLocks noChangeArrowheads="1"/>
          </p:cNvSpPr>
          <p:nvPr/>
        </p:nvSpPr>
        <p:spPr bwMode="auto">
          <a:xfrm rot="-7470109">
            <a:off x="2209800" y="5334000"/>
            <a:ext cx="457200" cy="609600"/>
          </a:xfrm>
          <a:prstGeom prst="right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ar-EG">
              <a:latin typeface="Tahoma" pitchFamily="34" charset="0"/>
              <a:cs typeface="Tahoma" pitchFamily="34" charset="0"/>
            </a:endParaRPr>
          </a:p>
        </p:txBody>
      </p:sp>
      <p:grpSp>
        <p:nvGrpSpPr>
          <p:cNvPr id="2" name="Group 14"/>
          <p:cNvGrpSpPr>
            <a:grpSpLocks/>
          </p:cNvGrpSpPr>
          <p:nvPr/>
        </p:nvGrpSpPr>
        <p:grpSpPr bwMode="auto">
          <a:xfrm>
            <a:off x="0" y="0"/>
            <a:ext cx="9144000" cy="1371600"/>
            <a:chOff x="0" y="0"/>
            <a:chExt cx="9144000" cy="1371600"/>
          </a:xfrm>
        </p:grpSpPr>
        <p:sp>
          <p:nvSpPr>
            <p:cNvPr id="15376" name="Rectangle 1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5377" name="Rectangle 1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8" name="Rectangle 1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9" name="Rectangle 1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5375" name="Rectangle 2"/>
          <p:cNvSpPr>
            <a:spLocks noGrp="1" noChangeArrowheads="1"/>
          </p:cNvSpPr>
          <p:nvPr>
            <p:ph type="title"/>
          </p:nvPr>
        </p:nvSpPr>
        <p:spPr>
          <a:xfrm>
            <a:off x="685800" y="0"/>
            <a:ext cx="7772400" cy="1462088"/>
          </a:xfrm>
          <a:effectLst>
            <a:outerShdw dist="35921" dir="2700000" algn="ctr" rotWithShape="0">
              <a:schemeClr val="bg1"/>
            </a:outerShdw>
          </a:effectLst>
        </p:spPr>
        <p:txBody>
          <a:bodyPr/>
          <a:lstStyle/>
          <a:p>
            <a:pPr algn="ctr" eaLnBrk="1" hangingPunct="1"/>
            <a:r>
              <a:rPr lang="en-US" b="1" smtClean="0">
                <a:latin typeface="Calibri" pitchFamily="34" charset="0"/>
                <a:cs typeface="Calibri" pitchFamily="34" charset="0"/>
              </a:rPr>
              <a:t>The Planning 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6"/>
                                        </p:tgtEl>
                                        <p:attrNameLst>
                                          <p:attrName>style.visibility</p:attrName>
                                        </p:attrNameLst>
                                      </p:cBhvr>
                                      <p:to>
                                        <p:strVal val="visible"/>
                                      </p:to>
                                    </p:set>
                                    <p:anim calcmode="lin" valueType="num">
                                      <p:cBhvr additive="base">
                                        <p:cTn id="13" dur="500" fill="hold"/>
                                        <p:tgtEl>
                                          <p:spTgt spid="12296"/>
                                        </p:tgtEl>
                                        <p:attrNameLst>
                                          <p:attrName>ppt_x</p:attrName>
                                        </p:attrNameLst>
                                      </p:cBhvr>
                                      <p:tavLst>
                                        <p:tav tm="0">
                                          <p:val>
                                            <p:strVal val="#ppt_x"/>
                                          </p:val>
                                        </p:tav>
                                        <p:tav tm="100000">
                                          <p:val>
                                            <p:strVal val="#ppt_x"/>
                                          </p:val>
                                        </p:tav>
                                      </p:tavLst>
                                    </p:anim>
                                    <p:anim calcmode="lin" valueType="num">
                                      <p:cBhvr additive="base">
                                        <p:cTn id="14"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5"/>
                                        </p:tgtEl>
                                        <p:attrNameLst>
                                          <p:attrName>style.visibility</p:attrName>
                                        </p:attrNameLst>
                                      </p:cBhvr>
                                      <p:to>
                                        <p:strVal val="visible"/>
                                      </p:to>
                                    </p:set>
                                    <p:anim calcmode="lin" valueType="num">
                                      <p:cBhvr additive="base">
                                        <p:cTn id="19" dur="500" fill="hold"/>
                                        <p:tgtEl>
                                          <p:spTgt spid="12295"/>
                                        </p:tgtEl>
                                        <p:attrNameLst>
                                          <p:attrName>ppt_x</p:attrName>
                                        </p:attrNameLst>
                                      </p:cBhvr>
                                      <p:tavLst>
                                        <p:tav tm="0">
                                          <p:val>
                                            <p:strVal val="#ppt_x"/>
                                          </p:val>
                                        </p:tav>
                                        <p:tav tm="100000">
                                          <p:val>
                                            <p:strVal val="#ppt_x"/>
                                          </p:val>
                                        </p:tav>
                                      </p:tavLst>
                                    </p:anim>
                                    <p:anim calcmode="lin" valueType="num">
                                      <p:cBhvr additive="base">
                                        <p:cTn id="20"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00"/>
                                        </p:tgtEl>
                                        <p:attrNameLst>
                                          <p:attrName>style.visibility</p:attrName>
                                        </p:attrNameLst>
                                      </p:cBhvr>
                                      <p:to>
                                        <p:strVal val="visible"/>
                                      </p:to>
                                    </p:set>
                                    <p:anim calcmode="lin" valueType="num">
                                      <p:cBhvr additive="base">
                                        <p:cTn id="25" dur="500" fill="hold"/>
                                        <p:tgtEl>
                                          <p:spTgt spid="12300"/>
                                        </p:tgtEl>
                                        <p:attrNameLst>
                                          <p:attrName>ppt_x</p:attrName>
                                        </p:attrNameLst>
                                      </p:cBhvr>
                                      <p:tavLst>
                                        <p:tav tm="0">
                                          <p:val>
                                            <p:strVal val="#ppt_x"/>
                                          </p:val>
                                        </p:tav>
                                        <p:tav tm="100000">
                                          <p:val>
                                            <p:strVal val="#ppt_x"/>
                                          </p:val>
                                        </p:tav>
                                      </p:tavLst>
                                    </p:anim>
                                    <p:anim calcmode="lin" valueType="num">
                                      <p:cBhvr additive="base">
                                        <p:cTn id="26" dur="500" fill="hold"/>
                                        <p:tgtEl>
                                          <p:spTgt spid="1230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ppt_x"/>
                                          </p:val>
                                        </p:tav>
                                        <p:tav tm="100000">
                                          <p:val>
                                            <p:strVal val="#ppt_x"/>
                                          </p:val>
                                        </p:tav>
                                      </p:tavLst>
                                    </p:anim>
                                    <p:anim calcmode="lin" valueType="num">
                                      <p:cBhvr additive="base">
                                        <p:cTn id="32"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301"/>
                                        </p:tgtEl>
                                        <p:attrNameLst>
                                          <p:attrName>style.visibility</p:attrName>
                                        </p:attrNameLst>
                                      </p:cBhvr>
                                      <p:to>
                                        <p:strVal val="visible"/>
                                      </p:to>
                                    </p:set>
                                    <p:anim calcmode="lin" valueType="num">
                                      <p:cBhvr additive="base">
                                        <p:cTn id="37" dur="500" fill="hold"/>
                                        <p:tgtEl>
                                          <p:spTgt spid="12301"/>
                                        </p:tgtEl>
                                        <p:attrNameLst>
                                          <p:attrName>ppt_x</p:attrName>
                                        </p:attrNameLst>
                                      </p:cBhvr>
                                      <p:tavLst>
                                        <p:tav tm="0">
                                          <p:val>
                                            <p:strVal val="#ppt_x"/>
                                          </p:val>
                                        </p:tav>
                                        <p:tav tm="100000">
                                          <p:val>
                                            <p:strVal val="#ppt_x"/>
                                          </p:val>
                                        </p:tav>
                                      </p:tavLst>
                                    </p:anim>
                                    <p:anim calcmode="lin" valueType="num">
                                      <p:cBhvr additive="base">
                                        <p:cTn id="38" dur="500" fill="hold"/>
                                        <p:tgtEl>
                                          <p:spTgt spid="1230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9"/>
                                        </p:tgtEl>
                                        <p:attrNameLst>
                                          <p:attrName>style.visibility</p:attrName>
                                        </p:attrNameLst>
                                      </p:cBhvr>
                                      <p:to>
                                        <p:strVal val="visible"/>
                                      </p:to>
                                    </p:set>
                                    <p:anim calcmode="lin" valueType="num">
                                      <p:cBhvr additive="base">
                                        <p:cTn id="43" dur="500" fill="hold"/>
                                        <p:tgtEl>
                                          <p:spTgt spid="12299"/>
                                        </p:tgtEl>
                                        <p:attrNameLst>
                                          <p:attrName>ppt_x</p:attrName>
                                        </p:attrNameLst>
                                      </p:cBhvr>
                                      <p:tavLst>
                                        <p:tav tm="0">
                                          <p:val>
                                            <p:strVal val="#ppt_x"/>
                                          </p:val>
                                        </p:tav>
                                        <p:tav tm="100000">
                                          <p:val>
                                            <p:strVal val="#ppt_x"/>
                                          </p:val>
                                        </p:tav>
                                      </p:tavLst>
                                    </p:anim>
                                    <p:anim calcmode="lin" valueType="num">
                                      <p:cBhvr additive="base">
                                        <p:cTn id="44"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302"/>
                                        </p:tgtEl>
                                        <p:attrNameLst>
                                          <p:attrName>style.visibility</p:attrName>
                                        </p:attrNameLst>
                                      </p:cBhvr>
                                      <p:to>
                                        <p:strVal val="visible"/>
                                      </p:to>
                                    </p:set>
                                    <p:anim calcmode="lin" valueType="num">
                                      <p:cBhvr additive="base">
                                        <p:cTn id="49" dur="500" fill="hold"/>
                                        <p:tgtEl>
                                          <p:spTgt spid="12302"/>
                                        </p:tgtEl>
                                        <p:attrNameLst>
                                          <p:attrName>ppt_x</p:attrName>
                                        </p:attrNameLst>
                                      </p:cBhvr>
                                      <p:tavLst>
                                        <p:tav tm="0">
                                          <p:val>
                                            <p:strVal val="#ppt_x"/>
                                          </p:val>
                                        </p:tav>
                                        <p:tav tm="100000">
                                          <p:val>
                                            <p:strVal val="#ppt_x"/>
                                          </p:val>
                                        </p:tav>
                                      </p:tavLst>
                                    </p:anim>
                                    <p:anim calcmode="lin" valueType="num">
                                      <p:cBhvr additive="base">
                                        <p:cTn id="50"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292"/>
                                        </p:tgtEl>
                                        <p:attrNameLst>
                                          <p:attrName>style.visibility</p:attrName>
                                        </p:attrNameLst>
                                      </p:cBhvr>
                                      <p:to>
                                        <p:strVal val="visible"/>
                                      </p:to>
                                    </p:set>
                                    <p:anim calcmode="lin" valueType="num">
                                      <p:cBhvr additive="base">
                                        <p:cTn id="55" dur="500" fill="hold"/>
                                        <p:tgtEl>
                                          <p:spTgt spid="12292"/>
                                        </p:tgtEl>
                                        <p:attrNameLst>
                                          <p:attrName>ppt_x</p:attrName>
                                        </p:attrNameLst>
                                      </p:cBhvr>
                                      <p:tavLst>
                                        <p:tav tm="0">
                                          <p:val>
                                            <p:strVal val="#ppt_x"/>
                                          </p:val>
                                        </p:tav>
                                        <p:tav tm="100000">
                                          <p:val>
                                            <p:strVal val="#ppt_x"/>
                                          </p:val>
                                        </p:tav>
                                      </p:tavLst>
                                    </p:anim>
                                    <p:anim calcmode="lin" valueType="num">
                                      <p:cBhvr additive="base">
                                        <p:cTn id="56"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298"/>
                                        </p:tgtEl>
                                        <p:attrNameLst>
                                          <p:attrName>style.visibility</p:attrName>
                                        </p:attrNameLst>
                                      </p:cBhvr>
                                      <p:to>
                                        <p:strVal val="visible"/>
                                      </p:to>
                                    </p:set>
                                    <p:anim calcmode="lin" valueType="num">
                                      <p:cBhvr additive="base">
                                        <p:cTn id="61" dur="500" fill="hold"/>
                                        <p:tgtEl>
                                          <p:spTgt spid="12298"/>
                                        </p:tgtEl>
                                        <p:attrNameLst>
                                          <p:attrName>ppt_x</p:attrName>
                                        </p:attrNameLst>
                                      </p:cBhvr>
                                      <p:tavLst>
                                        <p:tav tm="0">
                                          <p:val>
                                            <p:strVal val="#ppt_x"/>
                                          </p:val>
                                        </p:tav>
                                        <p:tav tm="100000">
                                          <p:val>
                                            <p:strVal val="#ppt_x"/>
                                          </p:val>
                                        </p:tav>
                                      </p:tavLst>
                                    </p:anim>
                                    <p:anim calcmode="lin" valueType="num">
                                      <p:cBhvr additive="base">
                                        <p:cTn id="62"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293"/>
                                        </p:tgtEl>
                                        <p:attrNameLst>
                                          <p:attrName>style.visibility</p:attrName>
                                        </p:attrNameLst>
                                      </p:cBhvr>
                                      <p:to>
                                        <p:strVal val="visible"/>
                                      </p:to>
                                    </p:set>
                                    <p:anim calcmode="lin" valueType="num">
                                      <p:cBhvr additive="base">
                                        <p:cTn id="67" dur="500" fill="hold"/>
                                        <p:tgtEl>
                                          <p:spTgt spid="12293"/>
                                        </p:tgtEl>
                                        <p:attrNameLst>
                                          <p:attrName>ppt_x</p:attrName>
                                        </p:attrNameLst>
                                      </p:cBhvr>
                                      <p:tavLst>
                                        <p:tav tm="0">
                                          <p:val>
                                            <p:strVal val="#ppt_x"/>
                                          </p:val>
                                        </p:tav>
                                        <p:tav tm="100000">
                                          <p:val>
                                            <p:strVal val="#ppt_x"/>
                                          </p:val>
                                        </p:tav>
                                      </p:tavLst>
                                    </p:anim>
                                    <p:anim calcmode="lin" valueType="num">
                                      <p:cBhvr additive="base">
                                        <p:cTn id="68"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297"/>
                                        </p:tgtEl>
                                        <p:attrNameLst>
                                          <p:attrName>style.visibility</p:attrName>
                                        </p:attrNameLst>
                                      </p:cBhvr>
                                      <p:to>
                                        <p:strVal val="visible"/>
                                      </p:to>
                                    </p:set>
                                    <p:anim calcmode="lin" valueType="num">
                                      <p:cBhvr additive="base">
                                        <p:cTn id="73" dur="500" fill="hold"/>
                                        <p:tgtEl>
                                          <p:spTgt spid="12297"/>
                                        </p:tgtEl>
                                        <p:attrNameLst>
                                          <p:attrName>ppt_x</p:attrName>
                                        </p:attrNameLst>
                                      </p:cBhvr>
                                      <p:tavLst>
                                        <p:tav tm="0">
                                          <p:val>
                                            <p:strVal val="#ppt_x"/>
                                          </p:val>
                                        </p:tav>
                                        <p:tav tm="100000">
                                          <p:val>
                                            <p:strVal val="#ppt_x"/>
                                          </p:val>
                                        </p:tav>
                                      </p:tavLst>
                                    </p:anim>
                                    <p:anim calcmode="lin" valueType="num">
                                      <p:cBhvr additive="base">
                                        <p:cTn id="74"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autoUpdateAnimBg="0"/>
      <p:bldP spid="12292" grpId="0" animBg="1" autoUpdateAnimBg="0"/>
      <p:bldP spid="12293" grpId="0" animBg="1" autoUpdateAnimBg="0"/>
      <p:bldP spid="12294" grpId="0" animBg="1" autoUpdateAnimBg="0"/>
      <p:bldP spid="12295" grpId="0" animBg="1" autoUpdateAnimBg="0"/>
      <p:bldP spid="12296" grpId="0" animBg="1"/>
      <p:bldP spid="12297" grpId="0" animBg="1"/>
      <p:bldP spid="12298" grpId="0" animBg="1"/>
      <p:bldP spid="12299" grpId="0" animBg="1" autoUpdateAnimBg="0"/>
      <p:bldP spid="12300" grpId="0" animBg="1"/>
      <p:bldP spid="12301" grpId="0" animBg="1"/>
      <p:bldP spid="1230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6200" y="1600200"/>
            <a:ext cx="8915400" cy="4953000"/>
          </a:xfrm>
        </p:spPr>
        <p:txBody>
          <a:bodyPr/>
          <a:lstStyle/>
          <a:p>
            <a:pPr eaLnBrk="1" hangingPunct="1">
              <a:buClr>
                <a:srgbClr val="002060"/>
              </a:buClr>
            </a:pPr>
            <a:r>
              <a:rPr lang="en-US" b="1" smtClean="0">
                <a:solidFill>
                  <a:srgbClr val="002060"/>
                </a:solidFill>
                <a:latin typeface="Calibri" pitchFamily="34" charset="0"/>
                <a:cs typeface="Calibri" pitchFamily="34" charset="0"/>
              </a:rPr>
              <a:t>This is the starting point;</a:t>
            </a:r>
          </a:p>
          <a:p>
            <a:pPr eaLnBrk="1" hangingPunct="1">
              <a:buClr>
                <a:srgbClr val="002060"/>
              </a:buClr>
            </a:pPr>
            <a:r>
              <a:rPr lang="en-US" b="1" smtClean="0">
                <a:solidFill>
                  <a:srgbClr val="002060"/>
                </a:solidFill>
                <a:latin typeface="Calibri" pitchFamily="34" charset="0"/>
                <a:cs typeface="Calibri" pitchFamily="34" charset="0"/>
              </a:rPr>
              <a:t>Data can be obtained from general sources or specialized sources:</a:t>
            </a:r>
          </a:p>
          <a:p>
            <a:pPr lvl="1" eaLnBrk="1" hangingPunct="1">
              <a:buClr>
                <a:srgbClr val="002060"/>
              </a:buClr>
            </a:pPr>
            <a:r>
              <a:rPr lang="en-US" u="sng" smtClean="0">
                <a:solidFill>
                  <a:srgbClr val="002060"/>
                </a:solidFill>
                <a:latin typeface="Calibri" pitchFamily="34" charset="0"/>
                <a:cs typeface="Calibri" pitchFamily="34" charset="0"/>
              </a:rPr>
              <a:t>General Sources:</a:t>
            </a:r>
            <a:r>
              <a:rPr lang="en-US" smtClean="0">
                <a:solidFill>
                  <a:srgbClr val="002060"/>
                </a:solidFill>
                <a:latin typeface="Calibri" pitchFamily="34" charset="0"/>
                <a:cs typeface="Calibri" pitchFamily="34" charset="0"/>
              </a:rPr>
              <a:t> population census; vital statistics registration (e.g. birth and death certificates, marriage and divorce records); general sample surveys; administrative records (disease registries, health care utilization records, etc). </a:t>
            </a:r>
          </a:p>
          <a:p>
            <a:pPr lvl="1" eaLnBrk="1" hangingPunct="1">
              <a:buClr>
                <a:srgbClr val="002060"/>
              </a:buClr>
            </a:pPr>
            <a:r>
              <a:rPr lang="en-US" u="sng" smtClean="0">
                <a:solidFill>
                  <a:srgbClr val="002060"/>
                </a:solidFill>
                <a:latin typeface="Calibri" pitchFamily="34" charset="0"/>
                <a:cs typeface="Calibri" pitchFamily="34" charset="0"/>
              </a:rPr>
              <a:t>Specialized Sources:</a:t>
            </a:r>
            <a:r>
              <a:rPr lang="en-US" smtClean="0">
                <a:solidFill>
                  <a:srgbClr val="002060"/>
                </a:solidFill>
                <a:latin typeface="Calibri" pitchFamily="34" charset="0"/>
                <a:cs typeface="Calibri" pitchFamily="34" charset="0"/>
              </a:rPr>
              <a:t> quantitative &amp; qualitative, research methods.</a:t>
            </a:r>
          </a:p>
        </p:txBody>
      </p:sp>
      <p:grpSp>
        <p:nvGrpSpPr>
          <p:cNvPr id="2" name="Group 8"/>
          <p:cNvGrpSpPr>
            <a:grpSpLocks/>
          </p:cNvGrpSpPr>
          <p:nvPr/>
        </p:nvGrpSpPr>
        <p:grpSpPr bwMode="auto">
          <a:xfrm>
            <a:off x="0" y="0"/>
            <a:ext cx="9144000" cy="1371600"/>
            <a:chOff x="0" y="0"/>
            <a:chExt cx="9144000" cy="1371600"/>
          </a:xfrm>
        </p:grpSpPr>
        <p:sp>
          <p:nvSpPr>
            <p:cNvPr id="16389" name="Rectangle 9"/>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6390" name="Rectangle 10"/>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2" name="Rectangle 11"/>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3" name="Rectangle 12"/>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6388" name="Rectangle 2"/>
          <p:cNvSpPr>
            <a:spLocks noGrp="1" noChangeArrowheads="1"/>
          </p:cNvSpPr>
          <p:nvPr>
            <p:ph type="title"/>
          </p:nvPr>
        </p:nvSpPr>
        <p:spPr>
          <a:xfrm>
            <a:off x="685800" y="0"/>
            <a:ext cx="7772400" cy="1462088"/>
          </a:xfrm>
        </p:spPr>
        <p:txBody>
          <a:bodyPr/>
          <a:lstStyle/>
          <a:p>
            <a:pPr algn="ctr" eaLnBrk="1" hangingPunct="1"/>
            <a:r>
              <a:rPr lang="en-US" b="1" smtClean="0">
                <a:latin typeface="Calibri" pitchFamily="34" charset="0"/>
                <a:cs typeface="Calibri" pitchFamily="34" charset="0"/>
              </a:rPr>
              <a:t>Situation Analysis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17412"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7413"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7411" name="Rectangle 4"/>
          <p:cNvSpPr>
            <a:spLocks noGrp="1" noChangeArrowheads="1"/>
          </p:cNvSpPr>
          <p:nvPr>
            <p:ph type="ctrTitle"/>
          </p:nvPr>
        </p:nvSpPr>
        <p:spPr>
          <a:xfrm>
            <a:off x="762000" y="2133600"/>
            <a:ext cx="7772400" cy="2363788"/>
          </a:xfrm>
          <a:effectLst>
            <a:outerShdw dist="53882" dir="2700000" algn="ctr" rotWithShape="0">
              <a:schemeClr val="bg1"/>
            </a:outerShdw>
          </a:effectLst>
        </p:spPr>
        <p:txBody>
          <a:bodyPr/>
          <a:lstStyle/>
          <a:p>
            <a:pPr algn="ctr" eaLnBrk="1" hangingPunct="1">
              <a:lnSpc>
                <a:spcPct val="120000"/>
              </a:lnSpc>
            </a:pPr>
            <a:r>
              <a:rPr lang="en-US" b="1" smtClean="0">
                <a:latin typeface="Calibri" pitchFamily="34" charset="0"/>
                <a:cs typeface="Calibri" pitchFamily="34" charset="0"/>
              </a:rPr>
              <a:t>The Role of Research</a:t>
            </a:r>
            <a:br>
              <a:rPr lang="en-US" b="1" smtClean="0">
                <a:latin typeface="Calibri" pitchFamily="34" charset="0"/>
                <a:cs typeface="Calibri" pitchFamily="34" charset="0"/>
              </a:rPr>
            </a:br>
            <a:r>
              <a:rPr lang="en-US" b="1" smtClean="0">
                <a:latin typeface="Calibri" pitchFamily="34" charset="0"/>
                <a:cs typeface="Calibri" pitchFamily="34" charset="0"/>
              </a:rPr>
              <a:t>in Planning</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843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843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8435" name="Rectangle 2"/>
          <p:cNvSpPr>
            <a:spLocks noGrp="1" noChangeArrowheads="1"/>
          </p:cNvSpPr>
          <p:nvPr>
            <p:ph type="title"/>
          </p:nvPr>
        </p:nvSpPr>
        <p:spPr>
          <a:xfrm>
            <a:off x="228600" y="0"/>
            <a:ext cx="8763000" cy="1462088"/>
          </a:xfrm>
          <a:effectLst>
            <a:outerShdw dist="35921" dir="2700000" algn="ctr" rotWithShape="0">
              <a:schemeClr val="bg1"/>
            </a:outerShdw>
          </a:effectLst>
        </p:spPr>
        <p:txBody>
          <a:bodyPr/>
          <a:lstStyle/>
          <a:p>
            <a:pPr algn="ctr" eaLnBrk="1" hangingPunct="1"/>
            <a:r>
              <a:rPr lang="en-US" sz="3600" b="1" smtClean="0">
                <a:latin typeface="Calibri" pitchFamily="34" charset="0"/>
                <a:cs typeface="Calibri" pitchFamily="34" charset="0"/>
              </a:rPr>
              <a:t>The Rationale for Conducting Research in Situation Analysis</a:t>
            </a:r>
          </a:p>
        </p:txBody>
      </p:sp>
      <p:sp>
        <p:nvSpPr>
          <p:cNvPr id="18436" name="Rectangle 3"/>
          <p:cNvSpPr>
            <a:spLocks noGrp="1" noChangeArrowheads="1"/>
          </p:cNvSpPr>
          <p:nvPr>
            <p:ph type="body" idx="1"/>
          </p:nvPr>
        </p:nvSpPr>
        <p:spPr>
          <a:xfrm>
            <a:off x="152400" y="1981200"/>
            <a:ext cx="8915400" cy="4876800"/>
          </a:xfrm>
        </p:spPr>
        <p:txBody>
          <a:bodyPr/>
          <a:lstStyle/>
          <a:p>
            <a:pPr eaLnBrk="1" hangingPunct="1">
              <a:lnSpc>
                <a:spcPct val="120000"/>
              </a:lnSpc>
              <a:buClr>
                <a:srgbClr val="002060"/>
              </a:buClr>
            </a:pPr>
            <a:r>
              <a:rPr lang="en-US" sz="2800" u="sng" smtClean="0">
                <a:solidFill>
                  <a:srgbClr val="002060"/>
                </a:solidFill>
                <a:latin typeface="Calibri" pitchFamily="34" charset="0"/>
                <a:cs typeface="Calibri" pitchFamily="34" charset="0"/>
              </a:rPr>
              <a:t>Better understanding of the current health problems:</a:t>
            </a:r>
            <a:r>
              <a:rPr lang="en-US" sz="2800" smtClean="0">
                <a:solidFill>
                  <a:srgbClr val="002060"/>
                </a:solidFill>
                <a:latin typeface="Calibri" pitchFamily="34" charset="0"/>
                <a:cs typeface="Calibri" pitchFamily="34" charset="0"/>
              </a:rPr>
              <a:t> The impact of each of these health conditions on the burden of disease is related to a number of variables, e.g. demographic, economic, etc… Only a deep understanding of the health problems will allow selection of realistic solutions that can result in a real improvement in health. Guesses are not enough, these are often shallow &amp;/or wrong!</a:t>
            </a:r>
          </a:p>
          <a:p>
            <a:pPr eaLnBrk="1" hangingPunct="1">
              <a:lnSpc>
                <a:spcPct val="120000"/>
              </a:lnSpc>
              <a:buClr>
                <a:srgbClr val="002060"/>
              </a:buClr>
            </a:pPr>
            <a:endParaRPr lang="en-US" sz="2800" smtClean="0">
              <a:solidFill>
                <a:srgbClr val="00206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946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946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9459" name="Rectangle 2"/>
          <p:cNvSpPr>
            <a:spLocks noGrp="1" noChangeArrowheads="1"/>
          </p:cNvSpPr>
          <p:nvPr>
            <p:ph type="title"/>
          </p:nvPr>
        </p:nvSpPr>
        <p:spPr>
          <a:xfrm>
            <a:off x="228600" y="61913"/>
            <a:ext cx="8763000" cy="1462087"/>
          </a:xfrm>
          <a:effectLst>
            <a:outerShdw dist="35921" dir="2700000" algn="ctr" rotWithShape="0">
              <a:schemeClr val="bg1"/>
            </a:outerShdw>
          </a:effectLst>
        </p:spPr>
        <p:txBody>
          <a:bodyPr/>
          <a:lstStyle/>
          <a:p>
            <a:pPr algn="ctr" eaLnBrk="1" hangingPunct="1"/>
            <a:r>
              <a:rPr lang="en-US" sz="3600" b="1" smtClean="0">
                <a:latin typeface="Calibri" pitchFamily="34" charset="0"/>
                <a:cs typeface="Calibri" pitchFamily="34" charset="0"/>
              </a:rPr>
              <a:t>The Rationale for Conducting Research in Situation Analysis</a:t>
            </a:r>
          </a:p>
        </p:txBody>
      </p:sp>
      <p:sp>
        <p:nvSpPr>
          <p:cNvPr id="19460" name="Rectangle 3"/>
          <p:cNvSpPr>
            <a:spLocks noGrp="1" noChangeArrowheads="1"/>
          </p:cNvSpPr>
          <p:nvPr>
            <p:ph type="body" idx="1"/>
          </p:nvPr>
        </p:nvSpPr>
        <p:spPr>
          <a:xfrm>
            <a:off x="152400" y="1981200"/>
            <a:ext cx="8915400" cy="4876800"/>
          </a:xfrm>
        </p:spPr>
        <p:txBody>
          <a:bodyPr/>
          <a:lstStyle/>
          <a:p>
            <a:pPr eaLnBrk="1" hangingPunct="1">
              <a:lnSpc>
                <a:spcPct val="120000"/>
              </a:lnSpc>
              <a:buClr>
                <a:srgbClr val="002060"/>
              </a:buClr>
            </a:pPr>
            <a:r>
              <a:rPr lang="en-US" sz="2800" u="sng" smtClean="0">
                <a:solidFill>
                  <a:srgbClr val="002060"/>
                </a:solidFill>
                <a:latin typeface="Calibri" pitchFamily="34" charset="0"/>
                <a:cs typeface="Calibri" pitchFamily="34" charset="0"/>
              </a:rPr>
              <a:t>To understand current health problems:</a:t>
            </a:r>
            <a:r>
              <a:rPr lang="en-US" sz="2800" smtClean="0">
                <a:solidFill>
                  <a:srgbClr val="002060"/>
                </a:solidFill>
                <a:latin typeface="Calibri" pitchFamily="34" charset="0"/>
                <a:cs typeface="Calibri" pitchFamily="34" charset="0"/>
              </a:rPr>
              <a:t> A more correct way is to review relevant literature, examine currently available data or collect needed data, ask knowledgeable persons (key informants), seek explanations in economic, social, or health theory. The following are some relevant information that we need to know in order to understand the problem at hand: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048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048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0483" name="Rectangle 2"/>
          <p:cNvSpPr>
            <a:spLocks noGrp="1" noChangeArrowheads="1"/>
          </p:cNvSpPr>
          <p:nvPr>
            <p:ph type="title"/>
          </p:nvPr>
        </p:nvSpPr>
        <p:spPr>
          <a:xfrm>
            <a:off x="228600" y="-76200"/>
            <a:ext cx="8763000" cy="1462088"/>
          </a:xfrm>
          <a:effectLst>
            <a:outerShdw dist="35921" dir="2700000" algn="ctr" rotWithShape="0">
              <a:schemeClr val="bg1"/>
            </a:outerShdw>
          </a:effectLst>
        </p:spPr>
        <p:txBody>
          <a:bodyPr/>
          <a:lstStyle/>
          <a:p>
            <a:pPr algn="ctr" eaLnBrk="1" hangingPunct="1"/>
            <a:r>
              <a:rPr lang="en-US" sz="3600" b="1" smtClean="0">
                <a:latin typeface="Calibri" pitchFamily="34" charset="0"/>
                <a:cs typeface="Calibri" pitchFamily="34" charset="0"/>
              </a:rPr>
              <a:t>The Rationale for Conducting Research in Situation Analysis</a:t>
            </a:r>
          </a:p>
        </p:txBody>
      </p:sp>
      <p:sp>
        <p:nvSpPr>
          <p:cNvPr id="20484" name="Rectangle 3"/>
          <p:cNvSpPr>
            <a:spLocks noGrp="1" noChangeArrowheads="1"/>
          </p:cNvSpPr>
          <p:nvPr>
            <p:ph type="body" idx="1"/>
          </p:nvPr>
        </p:nvSpPr>
        <p:spPr>
          <a:xfrm>
            <a:off x="152400" y="1981200"/>
            <a:ext cx="8915400" cy="4876800"/>
          </a:xfrm>
        </p:spPr>
        <p:txBody>
          <a:bodyPr/>
          <a:lstStyle/>
          <a:p>
            <a:pPr marL="287338" indent="-287338" eaLnBrk="1" hangingPunct="1">
              <a:lnSpc>
                <a:spcPct val="120000"/>
              </a:lnSpc>
              <a:spcAft>
                <a:spcPct val="60000"/>
              </a:spcAft>
              <a:buClr>
                <a:srgbClr val="002060"/>
              </a:buClr>
              <a:buFontTx/>
              <a:buNone/>
            </a:pPr>
            <a:r>
              <a:rPr lang="en-US" sz="2800" smtClean="0">
                <a:solidFill>
                  <a:srgbClr val="002060"/>
                </a:solidFill>
                <a:latin typeface="Calibri" pitchFamily="34" charset="0"/>
                <a:cs typeface="Calibri" pitchFamily="34" charset="0"/>
              </a:rPr>
              <a:t>Relevant information include:</a:t>
            </a:r>
          </a:p>
          <a:p>
            <a:pPr marL="287338" indent="-287338" eaLnBrk="1" hangingPunct="1">
              <a:buClr>
                <a:srgbClr val="002060"/>
              </a:buClr>
            </a:pPr>
            <a:r>
              <a:rPr lang="en-US" sz="2400" smtClean="0">
                <a:solidFill>
                  <a:srgbClr val="002060"/>
                </a:solidFill>
                <a:latin typeface="Calibri" pitchFamily="34" charset="0"/>
                <a:cs typeface="Calibri" pitchFamily="34" charset="0"/>
              </a:rPr>
              <a:t>How widespread is the problem? How often does it occur?</a:t>
            </a:r>
          </a:p>
          <a:p>
            <a:pPr marL="287338" indent="-287338" eaLnBrk="1" hangingPunct="1">
              <a:buClr>
                <a:srgbClr val="002060"/>
              </a:buClr>
            </a:pPr>
            <a:r>
              <a:rPr lang="en-US" sz="2400" smtClean="0">
                <a:solidFill>
                  <a:srgbClr val="002060"/>
                </a:solidFill>
                <a:latin typeface="Calibri" pitchFamily="34" charset="0"/>
                <a:cs typeface="Calibri" pitchFamily="34" charset="0"/>
              </a:rPr>
              <a:t>Who is affected by the problem?</a:t>
            </a:r>
          </a:p>
          <a:p>
            <a:pPr marL="287338" indent="-287338" eaLnBrk="1" hangingPunct="1">
              <a:buClr>
                <a:srgbClr val="002060"/>
              </a:buClr>
            </a:pPr>
            <a:r>
              <a:rPr lang="en-US" sz="2400" smtClean="0">
                <a:solidFill>
                  <a:srgbClr val="002060"/>
                </a:solidFill>
                <a:latin typeface="Calibri" pitchFamily="34" charset="0"/>
                <a:cs typeface="Calibri" pitchFamily="34" charset="0"/>
              </a:rPr>
              <a:t>What is it’s distribution (geographic &amp; population subgroups)?</a:t>
            </a:r>
          </a:p>
          <a:p>
            <a:pPr marL="287338" indent="-287338" eaLnBrk="1" hangingPunct="1">
              <a:buClr>
                <a:srgbClr val="002060"/>
              </a:buClr>
            </a:pPr>
            <a:r>
              <a:rPr lang="en-US" sz="2400" smtClean="0">
                <a:solidFill>
                  <a:srgbClr val="002060"/>
                </a:solidFill>
                <a:latin typeface="Calibri" pitchFamily="34" charset="0"/>
                <a:cs typeface="Calibri" pitchFamily="34" charset="0"/>
              </a:rPr>
              <a:t>What other practices (social, cultural) are associated with it?</a:t>
            </a:r>
          </a:p>
          <a:p>
            <a:pPr marL="287338" indent="-287338" eaLnBrk="1" hangingPunct="1">
              <a:buClr>
                <a:srgbClr val="002060"/>
              </a:buClr>
            </a:pPr>
            <a:r>
              <a:rPr lang="en-US" sz="2400" smtClean="0">
                <a:solidFill>
                  <a:srgbClr val="002060"/>
                </a:solidFill>
                <a:latin typeface="Calibri" pitchFamily="34" charset="0"/>
                <a:cs typeface="Calibri" pitchFamily="34" charset="0"/>
              </a:rPr>
              <a:t>What costs are associated with it?</a:t>
            </a:r>
          </a:p>
          <a:p>
            <a:pPr marL="287338" indent="-287338" eaLnBrk="1" hangingPunct="1">
              <a:buClr>
                <a:srgbClr val="002060"/>
              </a:buClr>
            </a:pPr>
            <a:r>
              <a:rPr lang="en-US" sz="2400" smtClean="0">
                <a:solidFill>
                  <a:srgbClr val="002060"/>
                </a:solidFill>
                <a:latin typeface="Calibri" pitchFamily="34" charset="0"/>
                <a:cs typeface="Calibri" pitchFamily="34" charset="0"/>
              </a:rPr>
              <a:t>What are the probable reasons?</a:t>
            </a:r>
          </a:p>
          <a:p>
            <a:pPr marL="287338" indent="-287338" eaLnBrk="1" hangingPunct="1">
              <a:buClr>
                <a:srgbClr val="002060"/>
              </a:buClr>
            </a:pPr>
            <a:r>
              <a:rPr lang="en-US" sz="2400" smtClean="0">
                <a:solidFill>
                  <a:srgbClr val="002060"/>
                </a:solidFill>
                <a:latin typeface="Calibri" pitchFamily="34" charset="0"/>
                <a:cs typeface="Calibri" pitchFamily="34" charset="0"/>
              </a:rPr>
              <a:t>What solutions have been tried? Were they successful?</a:t>
            </a:r>
          </a:p>
          <a:p>
            <a:pPr marL="287338" indent="-287338" eaLnBrk="1" hangingPunct="1">
              <a:buClr>
                <a:srgbClr val="002060"/>
              </a:buClr>
            </a:pPr>
            <a:r>
              <a:rPr lang="en-US" sz="2400" smtClean="0">
                <a:solidFill>
                  <a:srgbClr val="002060"/>
                </a:solidFill>
                <a:latin typeface="Calibri" pitchFamily="34" charset="0"/>
                <a:cs typeface="Calibri" pitchFamily="34" charset="0"/>
              </a:rPr>
              <a:t>What questions related to this problem remain unanswered?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various providers have </a:t>
            </a:r>
            <a:r>
              <a:rPr lang="en-US" dirty="0" smtClean="0"/>
              <a:t>limited incentives with regard to the coordination of efforts and are seldom constrained by any centralized agent of control. </a:t>
            </a:r>
          </a:p>
          <a:p>
            <a:endParaRPr lang="en-US" dirty="0" smtClean="0"/>
          </a:p>
          <a:p>
            <a:r>
              <a:rPr lang="en-US" dirty="0" smtClean="0"/>
              <a:t>Most operate independently of most of the other organizations involved in the provision of care</a:t>
            </a:r>
            <a:endParaRPr lang="en-US" dirty="0"/>
          </a:p>
        </p:txBody>
      </p:sp>
      <p:sp>
        <p:nvSpPr>
          <p:cNvPr id="3" name="Title 2"/>
          <p:cNvSpPr>
            <a:spLocks noGrp="1"/>
          </p:cNvSpPr>
          <p:nvPr>
            <p:ph type="title"/>
          </p:nvPr>
        </p:nvSpPr>
        <p:spPr/>
        <p:txBody>
          <a:bodyPr>
            <a:normAutofit fontScale="90000"/>
          </a:bodyPr>
          <a:lstStyle/>
          <a:p>
            <a:r>
              <a:rPr lang="en-US" dirty="0" smtClean="0"/>
              <a:t>How healthcare planning is unique?</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150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151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1507" name="Rectangle 2"/>
          <p:cNvSpPr>
            <a:spLocks noGrp="1" noChangeArrowheads="1"/>
          </p:cNvSpPr>
          <p:nvPr>
            <p:ph type="title"/>
          </p:nvPr>
        </p:nvSpPr>
        <p:spPr>
          <a:xfrm>
            <a:off x="228600" y="0"/>
            <a:ext cx="8763000" cy="1462088"/>
          </a:xfrm>
          <a:effectLst>
            <a:outerShdw dist="35921" dir="2700000" algn="ctr" rotWithShape="0">
              <a:schemeClr val="bg1"/>
            </a:outerShdw>
          </a:effectLst>
        </p:spPr>
        <p:txBody>
          <a:bodyPr/>
          <a:lstStyle/>
          <a:p>
            <a:pPr algn="ctr" eaLnBrk="1" hangingPunct="1"/>
            <a:r>
              <a:rPr lang="en-US" sz="3600" b="1" smtClean="0">
                <a:latin typeface="Calibri" pitchFamily="34" charset="0"/>
                <a:cs typeface="Calibri" pitchFamily="34" charset="0"/>
              </a:rPr>
              <a:t>The Rationale for Conducting Research in Situation Analysis</a:t>
            </a:r>
          </a:p>
        </p:txBody>
      </p:sp>
      <p:sp>
        <p:nvSpPr>
          <p:cNvPr id="21508" name="Rectangle 3"/>
          <p:cNvSpPr>
            <a:spLocks noGrp="1" noChangeArrowheads="1"/>
          </p:cNvSpPr>
          <p:nvPr>
            <p:ph type="body" idx="1"/>
          </p:nvPr>
        </p:nvSpPr>
        <p:spPr>
          <a:xfrm>
            <a:off x="152400" y="1981200"/>
            <a:ext cx="8915400" cy="4876800"/>
          </a:xfrm>
        </p:spPr>
        <p:txBody>
          <a:bodyPr/>
          <a:lstStyle/>
          <a:p>
            <a:pPr eaLnBrk="1" hangingPunct="1">
              <a:lnSpc>
                <a:spcPct val="120000"/>
              </a:lnSpc>
              <a:buClr>
                <a:srgbClr val="002060"/>
              </a:buClr>
            </a:pPr>
            <a:r>
              <a:rPr lang="en-US" sz="2800" u="sng" smtClean="0">
                <a:solidFill>
                  <a:srgbClr val="002060"/>
                </a:solidFill>
                <a:latin typeface="Calibri" pitchFamily="34" charset="0"/>
                <a:cs typeface="Calibri" pitchFamily="34" charset="0"/>
              </a:rPr>
              <a:t>Better understanding of the needs, challenges, &amp; expectations of those being served:</a:t>
            </a:r>
            <a:r>
              <a:rPr lang="en-US" sz="2800" smtClean="0">
                <a:solidFill>
                  <a:srgbClr val="002060"/>
                </a:solidFill>
                <a:latin typeface="Calibri" pitchFamily="34" charset="0"/>
                <a:cs typeface="Calibri" pitchFamily="34" charset="0"/>
              </a:rPr>
              <a:t> this allows us to identify target populations, provide services that they actually need (&amp; equivalent to the size of the problem) &amp; that could have an impact on them as humans. This improves utilization &amp; the response to program activities, &amp; reduces health risks to the target &amp; the general population.</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253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253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2531" name="Rectangle 2"/>
          <p:cNvSpPr>
            <a:spLocks noGrp="1" noChangeArrowheads="1"/>
          </p:cNvSpPr>
          <p:nvPr>
            <p:ph type="title"/>
          </p:nvPr>
        </p:nvSpPr>
        <p:spPr>
          <a:xfrm>
            <a:off x="228600" y="0"/>
            <a:ext cx="8763000" cy="1462088"/>
          </a:xfrm>
          <a:effectLst>
            <a:outerShdw dist="35921" dir="2700000" algn="ctr" rotWithShape="0">
              <a:schemeClr val="bg1"/>
            </a:outerShdw>
          </a:effectLst>
        </p:spPr>
        <p:txBody>
          <a:bodyPr/>
          <a:lstStyle/>
          <a:p>
            <a:pPr algn="ctr" eaLnBrk="1" hangingPunct="1"/>
            <a:r>
              <a:rPr lang="en-US" sz="3600" b="1" smtClean="0">
                <a:latin typeface="Calibri" pitchFamily="34" charset="0"/>
                <a:cs typeface="Calibri" pitchFamily="34" charset="0"/>
              </a:rPr>
              <a:t>The Rationale for Conducting Research in Situation Analysis</a:t>
            </a:r>
          </a:p>
        </p:txBody>
      </p:sp>
      <p:sp>
        <p:nvSpPr>
          <p:cNvPr id="22532" name="Rectangle 3"/>
          <p:cNvSpPr>
            <a:spLocks noGrp="1" noChangeArrowheads="1"/>
          </p:cNvSpPr>
          <p:nvPr>
            <p:ph type="body" idx="1"/>
          </p:nvPr>
        </p:nvSpPr>
        <p:spPr>
          <a:xfrm>
            <a:off x="152400" y="1828800"/>
            <a:ext cx="8915400" cy="5029200"/>
          </a:xfrm>
        </p:spPr>
        <p:txBody>
          <a:bodyPr/>
          <a:lstStyle/>
          <a:p>
            <a:pPr marL="6350" indent="7938" eaLnBrk="1" hangingPunct="1">
              <a:lnSpc>
                <a:spcPct val="110000"/>
              </a:lnSpc>
              <a:buFontTx/>
              <a:buNone/>
            </a:pPr>
            <a:r>
              <a:rPr lang="en-US" sz="2800" u="sng" smtClean="0">
                <a:solidFill>
                  <a:srgbClr val="002060"/>
                </a:solidFill>
                <a:latin typeface="Calibri" pitchFamily="34" charset="0"/>
                <a:cs typeface="Calibri" pitchFamily="34" charset="0"/>
              </a:rPr>
              <a:t>Better understanding of the status of healthcare resources &amp; the economic &amp; political context:</a:t>
            </a:r>
            <a:r>
              <a:rPr lang="en-US" sz="2800" smtClean="0">
                <a:solidFill>
                  <a:srgbClr val="002060"/>
                </a:solidFill>
                <a:latin typeface="Calibri" pitchFamily="34" charset="0"/>
                <a:cs typeface="Calibri" pitchFamily="34" charset="0"/>
              </a:rPr>
              <a:t> Healthcare services deal with health problems &amp; respond to peoples’ expectations. Some of the basic things to know include the number &amp; distribution of the different types of services &amp; their performance status (facilities, health personnel, utilization, outcomes); how much is spent on health, who is spending, &amp; who is receiving the care (National Health Accounts &amp; budget tracking are important tools).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355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355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3555" name="Rectangle 2"/>
          <p:cNvSpPr>
            <a:spLocks noGrp="1" noChangeArrowheads="1"/>
          </p:cNvSpPr>
          <p:nvPr>
            <p:ph type="title"/>
          </p:nvPr>
        </p:nvSpPr>
        <p:spPr>
          <a:xfrm>
            <a:off x="228600" y="-76200"/>
            <a:ext cx="8763000" cy="1462088"/>
          </a:xfrm>
          <a:effectLst>
            <a:outerShdw dist="35921" dir="2700000" algn="ctr" rotWithShape="0">
              <a:schemeClr val="bg1"/>
            </a:outerShdw>
          </a:effectLst>
        </p:spPr>
        <p:txBody>
          <a:bodyPr/>
          <a:lstStyle/>
          <a:p>
            <a:pPr algn="ctr" eaLnBrk="1" hangingPunct="1"/>
            <a:r>
              <a:rPr lang="en-US" sz="4000" b="1" smtClean="0">
                <a:latin typeface="Calibri" pitchFamily="34" charset="0"/>
                <a:cs typeface="Calibri" pitchFamily="34" charset="0"/>
              </a:rPr>
              <a:t>Role of Research in Option </a:t>
            </a:r>
            <a:br>
              <a:rPr lang="en-US" sz="4000" b="1" smtClean="0">
                <a:latin typeface="Calibri" pitchFamily="34" charset="0"/>
                <a:cs typeface="Calibri" pitchFamily="34" charset="0"/>
              </a:rPr>
            </a:br>
            <a:r>
              <a:rPr lang="en-US" sz="4000" b="1" smtClean="0">
                <a:latin typeface="Calibri" pitchFamily="34" charset="0"/>
                <a:cs typeface="Calibri" pitchFamily="34" charset="0"/>
              </a:rPr>
              <a:t>Appraisal &amp; Programming</a:t>
            </a:r>
            <a:endParaRPr lang="en-US" sz="4000" smtClean="0">
              <a:latin typeface="Calibri" pitchFamily="34" charset="0"/>
              <a:cs typeface="Calibri" pitchFamily="34" charset="0"/>
            </a:endParaRPr>
          </a:p>
        </p:txBody>
      </p:sp>
      <p:sp>
        <p:nvSpPr>
          <p:cNvPr id="23556" name="Rectangle 3"/>
          <p:cNvSpPr>
            <a:spLocks noGrp="1" noChangeArrowheads="1"/>
          </p:cNvSpPr>
          <p:nvPr>
            <p:ph type="body" idx="1"/>
          </p:nvPr>
        </p:nvSpPr>
        <p:spPr>
          <a:xfrm>
            <a:off x="152400" y="1981200"/>
            <a:ext cx="8915400" cy="4876800"/>
          </a:xfrm>
        </p:spPr>
        <p:txBody>
          <a:bodyPr/>
          <a:lstStyle/>
          <a:p>
            <a:pPr marL="6350" indent="7938" eaLnBrk="1" hangingPunct="1">
              <a:lnSpc>
                <a:spcPct val="120000"/>
              </a:lnSpc>
              <a:buFontTx/>
              <a:buNone/>
            </a:pPr>
            <a:r>
              <a:rPr lang="en-US" sz="2800" u="sng" smtClean="0">
                <a:solidFill>
                  <a:srgbClr val="002060"/>
                </a:solidFill>
                <a:latin typeface="Calibri" pitchFamily="34" charset="0"/>
                <a:cs typeface="Calibri" pitchFamily="34" charset="0"/>
              </a:rPr>
              <a:t>Increase the efficiency, effectiveness of programs:</a:t>
            </a:r>
            <a:r>
              <a:rPr lang="en-US" sz="2800" smtClean="0">
                <a:solidFill>
                  <a:srgbClr val="002060"/>
                </a:solidFill>
                <a:latin typeface="Calibri" pitchFamily="34" charset="0"/>
                <a:cs typeface="Calibri" pitchFamily="34" charset="0"/>
              </a:rPr>
              <a:t> research can identify which interventions are more effective in our particular setting, thus help in setting our direction; randomized controlled trials are considered the gold standard in deciding which intervention is more effective. </a:t>
            </a:r>
          </a:p>
          <a:p>
            <a:pPr marL="6350" indent="7938" eaLnBrk="1" hangingPunct="1">
              <a:lnSpc>
                <a:spcPct val="120000"/>
              </a:lnSpc>
              <a:buFontTx/>
              <a:buNone/>
            </a:pPr>
            <a:r>
              <a:rPr lang="en-US" sz="2800" smtClean="0">
                <a:solidFill>
                  <a:srgbClr val="002060"/>
                </a:solidFill>
                <a:latin typeface="Calibri" pitchFamily="34" charset="0"/>
                <a:cs typeface="Calibri" pitchFamily="34" charset="0"/>
              </a:rPr>
              <a:t>Cost-effectiveness &amp; cost-utility studies can help in selecting the most efficient way of providing serves thus saving scarce resources.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458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458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4579" name="Rectangle 3"/>
          <p:cNvSpPr>
            <a:spLocks noGrp="1" noChangeArrowheads="1"/>
          </p:cNvSpPr>
          <p:nvPr>
            <p:ph type="body" idx="1"/>
          </p:nvPr>
        </p:nvSpPr>
        <p:spPr>
          <a:xfrm>
            <a:off x="152400" y="1981200"/>
            <a:ext cx="8915400" cy="4876800"/>
          </a:xfrm>
        </p:spPr>
        <p:txBody>
          <a:bodyPr/>
          <a:lstStyle/>
          <a:p>
            <a:pPr marL="6350" indent="7938" eaLnBrk="1" hangingPunct="1">
              <a:lnSpc>
                <a:spcPct val="120000"/>
              </a:lnSpc>
              <a:buFontTx/>
              <a:buNone/>
            </a:pPr>
            <a:r>
              <a:rPr lang="en-US" sz="2800" u="sng" smtClean="0">
                <a:solidFill>
                  <a:srgbClr val="002060"/>
                </a:solidFill>
                <a:latin typeface="Calibri" pitchFamily="34" charset="0"/>
                <a:cs typeface="Calibri" pitchFamily="34" charset="0"/>
              </a:rPr>
              <a:t>Improve quality of programs:</a:t>
            </a:r>
            <a:r>
              <a:rPr lang="en-US" sz="2800" smtClean="0">
                <a:solidFill>
                  <a:srgbClr val="002060"/>
                </a:solidFill>
                <a:latin typeface="Calibri" pitchFamily="34" charset="0"/>
                <a:cs typeface="Calibri" pitchFamily="34" charset="0"/>
              </a:rPr>
              <a:t> research can identify which programs are technically of higher quality; research can also identify which quality criteria are perceived to be more valuable to the target population. By improving quality we can improve the acceptance &amp; utilization by the target population, thus increasing its efficiency as well as its health impact.</a:t>
            </a:r>
          </a:p>
        </p:txBody>
      </p:sp>
      <p:sp>
        <p:nvSpPr>
          <p:cNvPr id="24580" name="Rectangle 2"/>
          <p:cNvSpPr>
            <a:spLocks noGrp="1" noChangeArrowheads="1"/>
          </p:cNvSpPr>
          <p:nvPr>
            <p:ph type="title"/>
          </p:nvPr>
        </p:nvSpPr>
        <p:spPr>
          <a:xfrm>
            <a:off x="762000" y="0"/>
            <a:ext cx="8763000" cy="1462088"/>
          </a:xfrm>
          <a:effectLst>
            <a:outerShdw dist="35921" dir="2700000" algn="ctr" rotWithShape="0">
              <a:schemeClr val="bg1"/>
            </a:outerShdw>
          </a:effectLst>
        </p:spPr>
        <p:txBody>
          <a:bodyPr/>
          <a:lstStyle/>
          <a:p>
            <a:pPr eaLnBrk="1" hangingPunct="1"/>
            <a:r>
              <a:rPr lang="en-US" sz="4000" b="1" smtClean="0">
                <a:latin typeface="Calibri" pitchFamily="34" charset="0"/>
                <a:cs typeface="Calibri" pitchFamily="34" charset="0"/>
              </a:rPr>
              <a:t>Role of Research in Option </a:t>
            </a:r>
            <a:br>
              <a:rPr lang="en-US" sz="4000" b="1" smtClean="0">
                <a:latin typeface="Calibri" pitchFamily="34" charset="0"/>
                <a:cs typeface="Calibri" pitchFamily="34" charset="0"/>
              </a:rPr>
            </a:br>
            <a:r>
              <a:rPr lang="en-US" sz="4000" b="1" smtClean="0">
                <a:latin typeface="Calibri" pitchFamily="34" charset="0"/>
                <a:cs typeface="Calibri" pitchFamily="34" charset="0"/>
              </a:rPr>
              <a:t>Appraisal &amp; Programming               </a:t>
            </a:r>
            <a:r>
              <a:rPr lang="en-US" sz="2400" b="1" smtClean="0">
                <a:latin typeface="Calibri" pitchFamily="34" charset="0"/>
                <a:cs typeface="Calibri" pitchFamily="34" charset="0"/>
              </a:rPr>
              <a:t>Cont’d</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560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560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5603" name="Rectangle 2"/>
          <p:cNvSpPr>
            <a:spLocks noGrp="1" noChangeArrowheads="1"/>
          </p:cNvSpPr>
          <p:nvPr>
            <p:ph type="title"/>
          </p:nvPr>
        </p:nvSpPr>
        <p:spPr>
          <a:xfrm>
            <a:off x="762000" y="0"/>
            <a:ext cx="8763000" cy="1462088"/>
          </a:xfrm>
          <a:effectLst>
            <a:outerShdw dist="35921" dir="2700000" algn="ctr" rotWithShape="0">
              <a:schemeClr val="bg1"/>
            </a:outerShdw>
          </a:effectLst>
        </p:spPr>
        <p:txBody>
          <a:bodyPr/>
          <a:lstStyle/>
          <a:p>
            <a:pPr eaLnBrk="1" hangingPunct="1"/>
            <a:r>
              <a:rPr lang="en-US" sz="4000" b="1" smtClean="0">
                <a:latin typeface="Calibri" pitchFamily="34" charset="0"/>
                <a:cs typeface="Calibri" pitchFamily="34" charset="0"/>
              </a:rPr>
              <a:t>Role of Research in Option </a:t>
            </a:r>
            <a:br>
              <a:rPr lang="en-US" sz="4000" b="1" smtClean="0">
                <a:latin typeface="Calibri" pitchFamily="34" charset="0"/>
                <a:cs typeface="Calibri" pitchFamily="34" charset="0"/>
              </a:rPr>
            </a:br>
            <a:r>
              <a:rPr lang="en-US" sz="4000" b="1" smtClean="0">
                <a:latin typeface="Calibri" pitchFamily="34" charset="0"/>
                <a:cs typeface="Calibri" pitchFamily="34" charset="0"/>
              </a:rPr>
              <a:t>Appraisal &amp; Programming               </a:t>
            </a:r>
            <a:r>
              <a:rPr lang="en-US" sz="2400" b="1" smtClean="0">
                <a:latin typeface="Calibri" pitchFamily="34" charset="0"/>
                <a:cs typeface="Calibri" pitchFamily="34" charset="0"/>
              </a:rPr>
              <a:t>Cont’d</a:t>
            </a:r>
          </a:p>
        </p:txBody>
      </p:sp>
      <p:sp>
        <p:nvSpPr>
          <p:cNvPr id="25604" name="Rectangle 3"/>
          <p:cNvSpPr>
            <a:spLocks noGrp="1" noChangeArrowheads="1"/>
          </p:cNvSpPr>
          <p:nvPr>
            <p:ph type="body" idx="1"/>
          </p:nvPr>
        </p:nvSpPr>
        <p:spPr>
          <a:xfrm>
            <a:off x="152400" y="2133600"/>
            <a:ext cx="8915400" cy="4495800"/>
          </a:xfrm>
        </p:spPr>
        <p:txBody>
          <a:bodyPr/>
          <a:lstStyle/>
          <a:p>
            <a:pPr eaLnBrk="1" hangingPunct="1">
              <a:lnSpc>
                <a:spcPct val="120000"/>
              </a:lnSpc>
              <a:buClr>
                <a:srgbClr val="002060"/>
              </a:buClr>
            </a:pPr>
            <a:r>
              <a:rPr lang="en-US" sz="2800" u="sng" smtClean="0">
                <a:solidFill>
                  <a:srgbClr val="002060"/>
                </a:solidFill>
                <a:latin typeface="Calibri" pitchFamily="34" charset="0"/>
                <a:cs typeface="Calibri" pitchFamily="34" charset="0"/>
              </a:rPr>
              <a:t>Document evidence of successful programming to ensure replication &amp; secure funding:</a:t>
            </a:r>
            <a:r>
              <a:rPr lang="en-US" sz="2800" smtClean="0">
                <a:solidFill>
                  <a:srgbClr val="002060"/>
                </a:solidFill>
                <a:latin typeface="Calibri" pitchFamily="34" charset="0"/>
                <a:cs typeface="Calibri" pitchFamily="34" charset="0"/>
              </a:rPr>
              <a:t> Well designed and well documented programs can be replicated, however if we have a program that is successful &amp; we have no idea why is it successful it is obviously difficult to replicate, since the context of implementing it cannot be 100% identical to other contexts.</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1371600"/>
            <a:chOff x="0" y="0"/>
            <a:chExt cx="9144000" cy="1371600"/>
          </a:xfrm>
        </p:grpSpPr>
        <p:sp>
          <p:nvSpPr>
            <p:cNvPr id="26629" name="Rectangle 7"/>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6630" name="Rectangle 8"/>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6627" name="Rectangle 3"/>
          <p:cNvSpPr>
            <a:spLocks noGrp="1" noChangeArrowheads="1"/>
          </p:cNvSpPr>
          <p:nvPr>
            <p:ph type="body" idx="1"/>
          </p:nvPr>
        </p:nvSpPr>
        <p:spPr>
          <a:xfrm>
            <a:off x="152400" y="1981200"/>
            <a:ext cx="8915400" cy="4876800"/>
          </a:xfrm>
        </p:spPr>
        <p:txBody>
          <a:bodyPr/>
          <a:lstStyle/>
          <a:p>
            <a:pPr eaLnBrk="1" hangingPunct="1">
              <a:lnSpc>
                <a:spcPct val="120000"/>
              </a:lnSpc>
              <a:spcAft>
                <a:spcPct val="60000"/>
              </a:spcAft>
              <a:buClr>
                <a:srgbClr val="002060"/>
              </a:buClr>
            </a:pPr>
            <a:r>
              <a:rPr lang="en-US" sz="2800" u="sng" smtClean="0">
                <a:solidFill>
                  <a:srgbClr val="002060"/>
                </a:solidFill>
                <a:latin typeface="Calibri" pitchFamily="34" charset="0"/>
                <a:cs typeface="Calibri" pitchFamily="34" charset="0"/>
              </a:rPr>
              <a:t>Identify reasons for failure of unsuccessful programs:</a:t>
            </a:r>
            <a:r>
              <a:rPr lang="en-US" sz="2800" smtClean="0">
                <a:solidFill>
                  <a:srgbClr val="002060"/>
                </a:solidFill>
                <a:latin typeface="Calibri" pitchFamily="34" charset="0"/>
                <a:cs typeface="Calibri" pitchFamily="34" charset="0"/>
              </a:rPr>
              <a:t> programs frequently fail, &amp; for a variety of reasons, if we cannot identify the reasons we cannot correct the failure.</a:t>
            </a:r>
          </a:p>
          <a:p>
            <a:pPr eaLnBrk="1" hangingPunct="1">
              <a:lnSpc>
                <a:spcPct val="110000"/>
              </a:lnSpc>
              <a:spcBef>
                <a:spcPct val="0"/>
              </a:spcBef>
              <a:spcAft>
                <a:spcPts val="1200"/>
              </a:spcAft>
              <a:buClr>
                <a:srgbClr val="002060"/>
              </a:buClr>
            </a:pPr>
            <a:r>
              <a:rPr lang="en-US" sz="2800" u="sng" smtClean="0">
                <a:solidFill>
                  <a:srgbClr val="002060"/>
                </a:solidFill>
                <a:latin typeface="Calibri" pitchFamily="34" charset="0"/>
                <a:cs typeface="Calibri" pitchFamily="34" charset="0"/>
              </a:rPr>
              <a:t>Identify good / novel practices:</a:t>
            </a:r>
            <a:r>
              <a:rPr lang="en-US" sz="2800" smtClean="0">
                <a:solidFill>
                  <a:srgbClr val="002060"/>
                </a:solidFill>
                <a:latin typeface="Calibri" pitchFamily="34" charset="0"/>
                <a:cs typeface="Calibri" pitchFamily="34" charset="0"/>
              </a:rPr>
              <a:t> exploring with new ideas could prove very successful, e.g. exploring the role of male circumcision in reducing the spread of HIV/AIDS proved to be a successful intervention.</a:t>
            </a:r>
          </a:p>
        </p:txBody>
      </p:sp>
      <p:sp>
        <p:nvSpPr>
          <p:cNvPr id="26628" name="Rectangle 2"/>
          <p:cNvSpPr>
            <a:spLocks noGrp="1" noChangeArrowheads="1"/>
          </p:cNvSpPr>
          <p:nvPr>
            <p:ph type="title"/>
          </p:nvPr>
        </p:nvSpPr>
        <p:spPr>
          <a:xfrm>
            <a:off x="762000" y="0"/>
            <a:ext cx="8763000" cy="1462088"/>
          </a:xfrm>
          <a:effectLst>
            <a:outerShdw dist="35921" dir="2700000" algn="ctr" rotWithShape="0">
              <a:schemeClr val="bg1"/>
            </a:outerShdw>
          </a:effectLst>
        </p:spPr>
        <p:txBody>
          <a:bodyPr/>
          <a:lstStyle/>
          <a:p>
            <a:pPr eaLnBrk="1" hangingPunct="1"/>
            <a:r>
              <a:rPr lang="en-US" sz="4000" b="1" smtClean="0">
                <a:latin typeface="Calibri" pitchFamily="34" charset="0"/>
                <a:cs typeface="Calibri" pitchFamily="34" charset="0"/>
              </a:rPr>
              <a:t>Role of Research in Option </a:t>
            </a:r>
            <a:br>
              <a:rPr lang="en-US" sz="4000" b="1" smtClean="0">
                <a:latin typeface="Calibri" pitchFamily="34" charset="0"/>
                <a:cs typeface="Calibri" pitchFamily="34" charset="0"/>
              </a:rPr>
            </a:br>
            <a:r>
              <a:rPr lang="en-US" sz="4000" b="1" smtClean="0">
                <a:latin typeface="Calibri" pitchFamily="34" charset="0"/>
                <a:cs typeface="Calibri" pitchFamily="34" charset="0"/>
              </a:rPr>
              <a:t>Appraisal &amp; Programming               </a:t>
            </a:r>
            <a:r>
              <a:rPr lang="en-US" sz="2400" b="1" smtClean="0">
                <a:latin typeface="Calibri" pitchFamily="34" charset="0"/>
                <a:cs typeface="Calibri" pitchFamily="34" charset="0"/>
              </a:rPr>
              <a:t>Cont’d</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765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765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7651" name="Rectangle 2"/>
          <p:cNvSpPr>
            <a:spLocks noGrp="1" noChangeArrowheads="1"/>
          </p:cNvSpPr>
          <p:nvPr>
            <p:ph type="title"/>
          </p:nvPr>
        </p:nvSpPr>
        <p:spPr>
          <a:xfrm>
            <a:off x="228600" y="-76200"/>
            <a:ext cx="8763000" cy="1462088"/>
          </a:xfrm>
          <a:effectLst>
            <a:outerShdw dist="35921" dir="2700000" algn="ctr" rotWithShape="0">
              <a:schemeClr val="bg1"/>
            </a:outerShdw>
          </a:effectLst>
        </p:spPr>
        <p:txBody>
          <a:bodyPr/>
          <a:lstStyle/>
          <a:p>
            <a:pPr algn="ctr" eaLnBrk="1" hangingPunct="1"/>
            <a:r>
              <a:rPr lang="en-US" sz="4000" b="1" smtClean="0">
                <a:latin typeface="Calibri" pitchFamily="34" charset="0"/>
                <a:cs typeface="Calibri" pitchFamily="34" charset="0"/>
              </a:rPr>
              <a:t>Role of Other tools in Option</a:t>
            </a:r>
            <a:br>
              <a:rPr lang="en-US" sz="4000" b="1" smtClean="0">
                <a:latin typeface="Calibri" pitchFamily="34" charset="0"/>
                <a:cs typeface="Calibri" pitchFamily="34" charset="0"/>
              </a:rPr>
            </a:br>
            <a:r>
              <a:rPr lang="en-US" sz="4000" b="1" smtClean="0">
                <a:latin typeface="Calibri" pitchFamily="34" charset="0"/>
                <a:cs typeface="Calibri" pitchFamily="34" charset="0"/>
              </a:rPr>
              <a:t>Appraisal &amp; Programming</a:t>
            </a:r>
            <a:endParaRPr lang="en-US" sz="3600" smtClean="0">
              <a:latin typeface="Calibri" pitchFamily="34" charset="0"/>
              <a:cs typeface="Calibri" pitchFamily="34" charset="0"/>
            </a:endParaRPr>
          </a:p>
        </p:txBody>
      </p:sp>
      <p:sp>
        <p:nvSpPr>
          <p:cNvPr id="27652" name="Rectangle 3"/>
          <p:cNvSpPr>
            <a:spLocks noGrp="1" noChangeArrowheads="1"/>
          </p:cNvSpPr>
          <p:nvPr>
            <p:ph type="body" idx="1"/>
          </p:nvPr>
        </p:nvSpPr>
        <p:spPr>
          <a:xfrm>
            <a:off x="152400" y="1676400"/>
            <a:ext cx="8915400" cy="4876800"/>
          </a:xfrm>
        </p:spPr>
        <p:txBody>
          <a:bodyPr/>
          <a:lstStyle/>
          <a:p>
            <a:pPr eaLnBrk="1" hangingPunct="1">
              <a:lnSpc>
                <a:spcPct val="120000"/>
              </a:lnSpc>
              <a:spcAft>
                <a:spcPct val="60000"/>
              </a:spcAft>
              <a:buClr>
                <a:srgbClr val="002060"/>
              </a:buClr>
            </a:pPr>
            <a:r>
              <a:rPr lang="en-US" sz="2800" dirty="0" smtClean="0">
                <a:solidFill>
                  <a:srgbClr val="002060"/>
                </a:solidFill>
                <a:latin typeface="Calibri" pitchFamily="34" charset="0"/>
                <a:cs typeface="Calibri" pitchFamily="34" charset="0"/>
              </a:rPr>
              <a:t>A number of tools, in fact too many tools, are available to planners and strategists to help them decide on a rational course of action. We will discuss some of the following tools:</a:t>
            </a:r>
          </a:p>
          <a:p>
            <a:pPr eaLnBrk="1" hangingPunct="1">
              <a:lnSpc>
                <a:spcPct val="120000"/>
              </a:lnSpc>
              <a:spcBef>
                <a:spcPct val="0"/>
              </a:spcBef>
              <a:spcAft>
                <a:spcPct val="20000"/>
              </a:spcAft>
              <a:buClr>
                <a:srgbClr val="002060"/>
              </a:buClr>
            </a:pPr>
            <a:r>
              <a:rPr lang="en-US" sz="2800" dirty="0" smtClean="0">
                <a:solidFill>
                  <a:srgbClr val="002060"/>
                </a:solidFill>
                <a:latin typeface="Calibri" pitchFamily="34" charset="0"/>
                <a:cs typeface="Calibri" pitchFamily="34" charset="0"/>
              </a:rPr>
              <a:t>Mapping the political context;</a:t>
            </a:r>
          </a:p>
          <a:p>
            <a:pPr eaLnBrk="1" hangingPunct="1">
              <a:lnSpc>
                <a:spcPct val="120000"/>
              </a:lnSpc>
              <a:spcBef>
                <a:spcPct val="0"/>
              </a:spcBef>
              <a:spcAft>
                <a:spcPct val="20000"/>
              </a:spcAft>
              <a:buClr>
                <a:srgbClr val="002060"/>
              </a:buClr>
            </a:pPr>
            <a:r>
              <a:rPr lang="en-US" sz="2800" dirty="0" smtClean="0">
                <a:solidFill>
                  <a:srgbClr val="002060"/>
                </a:solidFill>
                <a:latin typeface="Calibri" pitchFamily="34" charset="0"/>
                <a:cs typeface="Calibri" pitchFamily="34" charset="0"/>
              </a:rPr>
              <a:t>Stakeholder analysis;</a:t>
            </a:r>
          </a:p>
          <a:p>
            <a:pPr eaLnBrk="1" hangingPunct="1">
              <a:lnSpc>
                <a:spcPct val="120000"/>
              </a:lnSpc>
              <a:spcBef>
                <a:spcPct val="0"/>
              </a:spcBef>
              <a:spcAft>
                <a:spcPct val="20000"/>
              </a:spcAft>
              <a:buClr>
                <a:srgbClr val="002060"/>
              </a:buClr>
            </a:pPr>
            <a:r>
              <a:rPr lang="en-US" sz="2800" dirty="0" smtClean="0">
                <a:solidFill>
                  <a:srgbClr val="002060"/>
                </a:solidFill>
                <a:latin typeface="Calibri" pitchFamily="34" charset="0"/>
                <a:cs typeface="Calibri" pitchFamily="34" charset="0"/>
              </a:rPr>
              <a:t>SWOT analysis;</a:t>
            </a:r>
          </a:p>
          <a:p>
            <a:pPr eaLnBrk="1" hangingPunct="1">
              <a:lnSpc>
                <a:spcPct val="120000"/>
              </a:lnSpc>
              <a:spcBef>
                <a:spcPct val="0"/>
              </a:spcBef>
              <a:spcAft>
                <a:spcPct val="20000"/>
              </a:spcAft>
              <a:buClr>
                <a:srgbClr val="002060"/>
              </a:buClr>
            </a:pPr>
            <a:r>
              <a:rPr lang="en-US" sz="2800" dirty="0" smtClean="0">
                <a:solidFill>
                  <a:srgbClr val="002060"/>
                </a:solidFill>
                <a:latin typeface="Calibri" pitchFamily="34" charset="0"/>
                <a:cs typeface="Calibri" pitchFamily="34" charset="0"/>
              </a:rPr>
              <a:t>PESTLE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867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867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8675" name="Rectangle 2"/>
          <p:cNvSpPr>
            <a:spLocks noGrp="1" noChangeArrowheads="1"/>
          </p:cNvSpPr>
          <p:nvPr>
            <p:ph type="title"/>
          </p:nvPr>
        </p:nvSpPr>
        <p:spPr>
          <a:xfrm>
            <a:off x="685800" y="0"/>
            <a:ext cx="7772400" cy="1462088"/>
          </a:xfrm>
        </p:spPr>
        <p:txBody>
          <a:bodyPr/>
          <a:lstStyle/>
          <a:p>
            <a:pPr algn="ctr" eaLnBrk="1" hangingPunct="1"/>
            <a:r>
              <a:rPr lang="en-US" sz="4000" b="1" smtClean="0">
                <a:latin typeface="Calibri" pitchFamily="34" charset="0"/>
                <a:cs typeface="Calibri" pitchFamily="34" charset="0"/>
              </a:rPr>
              <a:t>Monitoring &amp; Evaluation</a:t>
            </a:r>
          </a:p>
        </p:txBody>
      </p:sp>
      <p:sp>
        <p:nvSpPr>
          <p:cNvPr id="28676" name="Content Placeholder 10"/>
          <p:cNvSpPr>
            <a:spLocks noGrp="1"/>
          </p:cNvSpPr>
          <p:nvPr>
            <p:ph idx="1"/>
          </p:nvPr>
        </p:nvSpPr>
        <p:spPr>
          <a:xfrm>
            <a:off x="685800" y="1981200"/>
            <a:ext cx="8077200" cy="4114800"/>
          </a:xfrm>
        </p:spPr>
        <p:txBody>
          <a:bodyPr/>
          <a:lstStyle/>
          <a:p>
            <a:pPr>
              <a:buClr>
                <a:srgbClr val="002060"/>
              </a:buClr>
            </a:pPr>
            <a:r>
              <a:rPr lang="en-US" smtClean="0">
                <a:solidFill>
                  <a:srgbClr val="002060"/>
                </a:solidFill>
                <a:latin typeface="Calibri" pitchFamily="34" charset="0"/>
                <a:cs typeface="Calibri" pitchFamily="34" charset="0"/>
              </a:rPr>
              <a:t>Monitoring involves recording of data related to the performance of the project</a:t>
            </a:r>
          </a:p>
          <a:p>
            <a:pPr>
              <a:buClr>
                <a:srgbClr val="002060"/>
              </a:buClr>
            </a:pPr>
            <a:endParaRPr lang="en-US" smtClean="0">
              <a:solidFill>
                <a:srgbClr val="002060"/>
              </a:solidFill>
              <a:latin typeface="Calibri" pitchFamily="34" charset="0"/>
              <a:cs typeface="Calibri" pitchFamily="34" charset="0"/>
            </a:endParaRPr>
          </a:p>
          <a:p>
            <a:pPr>
              <a:buClr>
                <a:srgbClr val="002060"/>
              </a:buClr>
            </a:pPr>
            <a:r>
              <a:rPr lang="en-US" smtClean="0">
                <a:solidFill>
                  <a:srgbClr val="002060"/>
                </a:solidFill>
                <a:latin typeface="Calibri" pitchFamily="34" charset="0"/>
                <a:cs typeface="Calibri" pitchFamily="34" charset="0"/>
              </a:rPr>
              <a:t>Evaluation is comparing the accomplishment of measurable results relative to stated goals and objectives.</a:t>
            </a:r>
          </a:p>
          <a:p>
            <a:pPr>
              <a:buClr>
                <a:srgbClr val="002060"/>
              </a:buClr>
              <a:buFontTx/>
              <a:buNone/>
            </a:pPr>
            <a:endParaRPr lang="en-US" smtClean="0">
              <a:solidFill>
                <a:srgbClr val="00206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EFE external factor evaluation matrix</a:t>
            </a:r>
          </a:p>
          <a:p>
            <a:r>
              <a:rPr lang="en-US" dirty="0" smtClean="0"/>
              <a:t>CPM Competitive profile matrix</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804863" y="2514600"/>
            <a:ext cx="2471737" cy="4341813"/>
          </a:xfrm>
          <a:prstGeom prst="rect">
            <a:avLst/>
          </a:prstGeom>
          <a:solidFill>
            <a:srgbClr val="0070C0"/>
          </a:solidFill>
          <a:ln w="9525" algn="ctr">
            <a:noFill/>
            <a:round/>
            <a:headEnd/>
            <a:tailEnd/>
          </a:ln>
        </p:spPr>
        <p:txBody>
          <a:bodyPr/>
          <a:lstStyle/>
          <a:p>
            <a:endParaRPr lang="en-US"/>
          </a:p>
        </p:txBody>
      </p:sp>
      <p:sp>
        <p:nvSpPr>
          <p:cNvPr id="3075" name="Rectangle 10"/>
          <p:cNvSpPr>
            <a:spLocks noChangeArrowheads="1"/>
          </p:cNvSpPr>
          <p:nvPr/>
        </p:nvSpPr>
        <p:spPr bwMode="auto">
          <a:xfrm>
            <a:off x="741363" y="2514600"/>
            <a:ext cx="842962" cy="4341813"/>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403225" y="2514600"/>
            <a:ext cx="463550" cy="4341813"/>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sp>
        <p:nvSpPr>
          <p:cNvPr id="11" name="Rectangle 10"/>
          <p:cNvSpPr/>
          <p:nvPr/>
        </p:nvSpPr>
        <p:spPr bwMode="auto">
          <a:xfrm>
            <a:off x="0" y="2514600"/>
            <a:ext cx="463550" cy="434181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sp>
        <p:nvSpPr>
          <p:cNvPr id="3078" name="TextBox 19"/>
          <p:cNvSpPr txBox="1">
            <a:spLocks noChangeArrowheads="1"/>
          </p:cNvSpPr>
          <p:nvPr/>
        </p:nvSpPr>
        <p:spPr bwMode="auto">
          <a:xfrm>
            <a:off x="3886200" y="609600"/>
            <a:ext cx="1687513" cy="938213"/>
          </a:xfrm>
          <a:prstGeom prst="rect">
            <a:avLst/>
          </a:prstGeom>
          <a:noFill/>
          <a:ln w="9525">
            <a:noFill/>
            <a:miter lim="800000"/>
            <a:headEnd/>
            <a:tailEnd/>
          </a:ln>
        </p:spPr>
        <p:txBody>
          <a:bodyPr wrap="none">
            <a:spAutoFit/>
          </a:bodyPr>
          <a:lstStyle/>
          <a:p>
            <a:r>
              <a:rPr lang="en-US" sz="5500" b="1">
                <a:solidFill>
                  <a:srgbClr val="002060"/>
                </a:solidFill>
                <a:latin typeface="Calibri" pitchFamily="34" charset="0"/>
                <a:cs typeface="Calibri" pitchFamily="34" charset="0"/>
              </a:rPr>
              <a:t>Tools</a:t>
            </a:r>
          </a:p>
        </p:txBody>
      </p:sp>
      <p:pic>
        <p:nvPicPr>
          <p:cNvPr id="3079" name="Picture 4" descr="C:\Users\Personal\Desktop\mapping-politics.jpg"/>
          <p:cNvPicPr>
            <a:picLocks noChangeAspect="1" noChangeArrowheads="1"/>
          </p:cNvPicPr>
          <p:nvPr/>
        </p:nvPicPr>
        <p:blipFill>
          <a:blip r:embed="rId2" cstate="print"/>
          <a:srcRect/>
          <a:stretch>
            <a:fillRect/>
          </a:stretch>
        </p:blipFill>
        <p:spPr bwMode="auto">
          <a:xfrm>
            <a:off x="3276600" y="2514600"/>
            <a:ext cx="5867400" cy="4343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Healthcare also is characterized by a wide variety of different customers and the nature of these customers varies from industry segment to industry segment.</a:t>
            </a:r>
          </a:p>
          <a:p>
            <a:endParaRPr lang="en-US" dirty="0" smtClean="0"/>
          </a:p>
          <a:p>
            <a:r>
              <a:rPr lang="en-US" dirty="0" smtClean="0"/>
              <a:t> Patients represent only one group of customers, and an entity like a large hospital may have a dozen different customer groups with which to contend</a:t>
            </a:r>
            <a:endParaRPr lang="en-US" dirty="0"/>
          </a:p>
        </p:txBody>
      </p:sp>
      <p:sp>
        <p:nvSpPr>
          <p:cNvPr id="3" name="Title 2"/>
          <p:cNvSpPr>
            <a:spLocks noGrp="1"/>
          </p:cNvSpPr>
          <p:nvPr>
            <p:ph type="title"/>
          </p:nvPr>
        </p:nvSpPr>
        <p:spPr/>
        <p:txBody>
          <a:bodyPr>
            <a:normAutofit fontScale="90000"/>
          </a:bodyPr>
          <a:lstStyle/>
          <a:p>
            <a:r>
              <a:rPr lang="en-US" dirty="0" smtClean="0"/>
              <a:t>How healthcare planning is unique?</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4100"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101"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4099" name="Rectangle 2"/>
          <p:cNvSpPr>
            <a:spLocks noGrp="1" noChangeArrowheads="1"/>
          </p:cNvSpPr>
          <p:nvPr>
            <p:ph type="ctrTitle"/>
          </p:nvPr>
        </p:nvSpPr>
        <p:spPr/>
        <p:txBody>
          <a:bodyPr/>
          <a:lstStyle/>
          <a:p>
            <a:pPr eaLnBrk="1" hangingPunct="1"/>
            <a:r>
              <a:rPr lang="en-US" b="1" smtClean="0">
                <a:solidFill>
                  <a:schemeClr val="bg1"/>
                </a:solidFill>
                <a:cs typeface="Calibri" pitchFamily="34" charset="0"/>
              </a:rPr>
              <a:t>Political Mapping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512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512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5123" name="Rectangle 2"/>
          <p:cNvSpPr>
            <a:spLocks noGrp="1" noChangeArrowheads="1"/>
          </p:cNvSpPr>
          <p:nvPr>
            <p:ph type="title"/>
          </p:nvPr>
        </p:nvSpPr>
        <p:spPr>
          <a:xfrm>
            <a:off x="457200" y="76200"/>
            <a:ext cx="8229600" cy="1143000"/>
          </a:xfrm>
        </p:spPr>
        <p:txBody>
          <a:bodyPr/>
          <a:lstStyle/>
          <a:p>
            <a:pPr eaLnBrk="1" hangingPunct="1"/>
            <a:r>
              <a:rPr lang="en-US" b="1" smtClean="0">
                <a:solidFill>
                  <a:schemeClr val="bg1"/>
                </a:solidFill>
              </a:rPr>
              <a:t>What is Political Mapping?</a:t>
            </a:r>
          </a:p>
        </p:txBody>
      </p:sp>
      <p:sp>
        <p:nvSpPr>
          <p:cNvPr id="5124" name="Rectangle 3"/>
          <p:cNvSpPr>
            <a:spLocks noGrp="1" noChangeArrowheads="1"/>
          </p:cNvSpPr>
          <p:nvPr>
            <p:ph idx="1"/>
          </p:nvPr>
        </p:nvSpPr>
        <p:spPr>
          <a:xfrm>
            <a:off x="152400" y="1600200"/>
            <a:ext cx="8915400" cy="5257800"/>
          </a:xfrm>
        </p:spPr>
        <p:txBody>
          <a:bodyPr/>
          <a:lstStyle/>
          <a:p>
            <a:pPr eaLnBrk="1" hangingPunct="1">
              <a:lnSpc>
                <a:spcPct val="90000"/>
              </a:lnSpc>
            </a:pPr>
            <a:r>
              <a:rPr lang="en-US" sz="2800" dirty="0" smtClean="0">
                <a:solidFill>
                  <a:srgbClr val="002060"/>
                </a:solidFill>
              </a:rPr>
              <a:t>Political mapping includes a number of tools that may be used to understand &amp; map political context in order to engage more effectively in policy processes.</a:t>
            </a:r>
          </a:p>
          <a:p>
            <a:pPr eaLnBrk="1" hangingPunct="1">
              <a:lnSpc>
                <a:spcPct val="90000"/>
              </a:lnSpc>
            </a:pPr>
            <a:r>
              <a:rPr lang="en-US" sz="2800" dirty="0" smtClean="0">
                <a:solidFill>
                  <a:srgbClr val="002060"/>
                </a:solidFill>
              </a:rPr>
              <a:t>Political context includes aspects such as the distribution of power, the range of organizations involved &amp; their interests, &amp; the rules that govern interaction among different players.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Those who have a better understanding of the political context can develop more effective strategies, &amp; have better influence on policy.</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614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615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6147" name="Rectangle 2"/>
          <p:cNvSpPr>
            <a:spLocks noGrp="1" noChangeArrowheads="1"/>
          </p:cNvSpPr>
          <p:nvPr>
            <p:ph type="title"/>
          </p:nvPr>
        </p:nvSpPr>
        <p:spPr/>
        <p:txBody>
          <a:bodyPr/>
          <a:lstStyle/>
          <a:p>
            <a:pPr eaLnBrk="1" hangingPunct="1"/>
            <a:r>
              <a:rPr lang="en-US" b="1" smtClean="0">
                <a:solidFill>
                  <a:schemeClr val="bg1"/>
                </a:solidFill>
              </a:rPr>
              <a:t>What is Political Mapping?</a:t>
            </a:r>
          </a:p>
        </p:txBody>
      </p:sp>
      <p:sp>
        <p:nvSpPr>
          <p:cNvPr id="6148" name="Rectangle 3"/>
          <p:cNvSpPr>
            <a:spLocks noGrp="1" noChangeArrowheads="1"/>
          </p:cNvSpPr>
          <p:nvPr>
            <p:ph idx="1"/>
          </p:nvPr>
        </p:nvSpPr>
        <p:spPr>
          <a:xfrm>
            <a:off x="152400" y="1600200"/>
            <a:ext cx="8915400" cy="5257800"/>
          </a:xfrm>
        </p:spPr>
        <p:txBody>
          <a:bodyPr/>
          <a:lstStyle/>
          <a:p>
            <a:pPr eaLnBrk="1" hangingPunct="1"/>
            <a:r>
              <a:rPr lang="en-US" sz="2800" smtClean="0">
                <a:solidFill>
                  <a:srgbClr val="002060"/>
                </a:solidFill>
              </a:rPr>
              <a:t>There are numerous tools used for mapping the political context, the following are examples:</a:t>
            </a:r>
          </a:p>
          <a:p>
            <a:pPr lvl="1" eaLnBrk="1" hangingPunct="1"/>
            <a:r>
              <a:rPr lang="en-US" smtClean="0">
                <a:solidFill>
                  <a:srgbClr val="002060"/>
                </a:solidFill>
              </a:rPr>
              <a:t>Civil Society Index: concerned with civil society organizations;</a:t>
            </a:r>
          </a:p>
          <a:p>
            <a:pPr lvl="1" eaLnBrk="1" hangingPunct="1"/>
            <a:r>
              <a:rPr lang="en-US" smtClean="0">
                <a:solidFill>
                  <a:srgbClr val="002060"/>
                </a:solidFill>
              </a:rPr>
              <a:t>Country Policy &amp; Institutional Assessment (a tool used by the World Bank);</a:t>
            </a:r>
          </a:p>
          <a:p>
            <a:pPr lvl="1" eaLnBrk="1" hangingPunct="1"/>
            <a:r>
              <a:rPr lang="en-US" smtClean="0">
                <a:solidFill>
                  <a:srgbClr val="002060"/>
                </a:solidFill>
              </a:rPr>
              <a:t>Drivers of Change (DIFD)</a:t>
            </a:r>
          </a:p>
          <a:p>
            <a:pPr lvl="1" eaLnBrk="1" hangingPunct="1"/>
            <a:r>
              <a:rPr lang="en-US" smtClean="0">
                <a:solidFill>
                  <a:srgbClr val="002060"/>
                </a:solidFill>
              </a:rPr>
              <a:t>Power Analysis (Sida)</a:t>
            </a:r>
          </a:p>
          <a:p>
            <a:pPr lvl="1" eaLnBrk="1" hangingPunct="1"/>
            <a:r>
              <a:rPr lang="en-US" smtClean="0">
                <a:solidFill>
                  <a:srgbClr val="002060"/>
                </a:solidFill>
              </a:rPr>
              <a:t>Democracy &amp; Government Assessment (USAID)</a:t>
            </a:r>
          </a:p>
          <a:p>
            <a:pPr lvl="1" eaLnBrk="1" hangingPunct="1"/>
            <a:r>
              <a:rPr lang="en-US" smtClean="0">
                <a:solidFill>
                  <a:srgbClr val="002060"/>
                </a:solidFill>
              </a:rPr>
              <a:t>Stakeholder Analysis: this is one of the most famous!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7172"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7173"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7171" name="Rectangle 4"/>
          <p:cNvSpPr>
            <a:spLocks noGrp="1" noChangeArrowheads="1"/>
          </p:cNvSpPr>
          <p:nvPr>
            <p:ph type="title"/>
          </p:nvPr>
        </p:nvSpPr>
        <p:spPr>
          <a:xfrm>
            <a:off x="457200" y="2590800"/>
            <a:ext cx="8229600" cy="1143000"/>
          </a:xfrm>
        </p:spPr>
        <p:txBody>
          <a:bodyPr/>
          <a:lstStyle/>
          <a:p>
            <a:pPr eaLnBrk="1" hangingPunct="1"/>
            <a:r>
              <a:rPr lang="en-US" b="1" smtClean="0">
                <a:solidFill>
                  <a:schemeClr val="bg1"/>
                </a:solidFill>
              </a:rPr>
              <a:t>Stakeholder Analysis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819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819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8195" name="Rectangle 2"/>
          <p:cNvSpPr>
            <a:spLocks noGrp="1" noChangeArrowheads="1"/>
          </p:cNvSpPr>
          <p:nvPr>
            <p:ph type="title"/>
          </p:nvPr>
        </p:nvSpPr>
        <p:spPr>
          <a:xfrm>
            <a:off x="457200" y="152400"/>
            <a:ext cx="8229600" cy="1143000"/>
          </a:xfrm>
        </p:spPr>
        <p:txBody>
          <a:bodyPr/>
          <a:lstStyle/>
          <a:p>
            <a:pPr eaLnBrk="1" hangingPunct="1"/>
            <a:r>
              <a:rPr lang="en-US" b="1" smtClean="0">
                <a:solidFill>
                  <a:schemeClr val="bg1"/>
                </a:solidFill>
              </a:rPr>
              <a:t>Who Is a Stakeholder?</a:t>
            </a:r>
          </a:p>
        </p:txBody>
      </p:sp>
      <p:sp>
        <p:nvSpPr>
          <p:cNvPr id="8196" name="Content Placeholder 5"/>
          <p:cNvSpPr>
            <a:spLocks noGrp="1"/>
          </p:cNvSpPr>
          <p:nvPr>
            <p:ph idx="1"/>
          </p:nvPr>
        </p:nvSpPr>
        <p:spPr/>
        <p:txBody>
          <a:bodyPr>
            <a:normAutofit/>
          </a:bodyPr>
          <a:lstStyle/>
          <a:p>
            <a:pPr eaLnBrk="1" hangingPunct="1"/>
            <a:r>
              <a:rPr lang="en-US" sz="2600" dirty="0" smtClean="0">
                <a:solidFill>
                  <a:srgbClr val="002060"/>
                </a:solidFill>
              </a:rPr>
              <a:t>A stakeholder is any person or group, who can be positively or negatively impacted by, or cause an impact on the actions of a company, government, or organization.</a:t>
            </a:r>
          </a:p>
          <a:p>
            <a:pPr eaLnBrk="1" hangingPunct="1">
              <a:buFont typeface="Arial" charset="0"/>
              <a:buNone/>
            </a:pPr>
            <a:endParaRPr lang="en-US" sz="2600" dirty="0" smtClean="0">
              <a:solidFill>
                <a:srgbClr val="00206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smtClean="0">
                <a:solidFill>
                  <a:srgbClr val="002060"/>
                </a:solidFill>
              </a:rPr>
              <a:t>Types of stakeholders are:</a:t>
            </a:r>
          </a:p>
          <a:p>
            <a:pPr lvl="1"/>
            <a:r>
              <a:rPr lang="en-US" sz="2600" dirty="0" smtClean="0">
                <a:solidFill>
                  <a:srgbClr val="002060"/>
                </a:solidFill>
              </a:rPr>
              <a:t>Primary: those who are directly affected by the action;</a:t>
            </a:r>
          </a:p>
          <a:p>
            <a:pPr lvl="1"/>
            <a:r>
              <a:rPr lang="en-US" sz="2600" dirty="0" smtClean="0">
                <a:solidFill>
                  <a:srgbClr val="002060"/>
                </a:solidFill>
              </a:rPr>
              <a:t>Secondary: those who are indirectly affected;</a:t>
            </a:r>
          </a:p>
          <a:p>
            <a:pPr lvl="1"/>
            <a:r>
              <a:rPr lang="en-US" sz="2600" dirty="0" smtClean="0">
                <a:solidFill>
                  <a:srgbClr val="002060"/>
                </a:solidFill>
              </a:rPr>
              <a:t>Key stakeholders: these can belong to any of the previous two groups, they have significant influence upon or importance within an organization.</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922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922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9219" name="Rectangle 2"/>
          <p:cNvSpPr>
            <a:spLocks noGrp="1" noChangeArrowheads="1"/>
          </p:cNvSpPr>
          <p:nvPr>
            <p:ph type="title"/>
          </p:nvPr>
        </p:nvSpPr>
        <p:spPr/>
        <p:txBody>
          <a:bodyPr/>
          <a:lstStyle/>
          <a:p>
            <a:pPr eaLnBrk="1" hangingPunct="1"/>
            <a:r>
              <a:rPr lang="en-US" b="1" smtClean="0">
                <a:solidFill>
                  <a:schemeClr val="bg1"/>
                </a:solidFill>
              </a:rPr>
              <a:t>Stakeholder Analysis</a:t>
            </a:r>
          </a:p>
        </p:txBody>
      </p:sp>
      <p:sp>
        <p:nvSpPr>
          <p:cNvPr id="9220" name="Rectangle 3"/>
          <p:cNvSpPr>
            <a:spLocks noGrp="1" noChangeArrowheads="1"/>
          </p:cNvSpPr>
          <p:nvPr>
            <p:ph idx="1"/>
          </p:nvPr>
        </p:nvSpPr>
        <p:spPr>
          <a:xfrm>
            <a:off x="152400" y="1600200"/>
            <a:ext cx="8839200" cy="4267200"/>
          </a:xfrm>
        </p:spPr>
        <p:txBody>
          <a:bodyPr>
            <a:normAutofit/>
          </a:bodyPr>
          <a:lstStyle/>
          <a:p>
            <a:pPr eaLnBrk="1" hangingPunct="1"/>
            <a:r>
              <a:rPr lang="en-US" sz="2800" dirty="0" smtClean="0">
                <a:solidFill>
                  <a:srgbClr val="002060"/>
                </a:solidFill>
              </a:rPr>
              <a:t>Stakeholder analysis is the process of identifying the individuals or groups that are likely to affect or be affected by a proposed action, &amp; sorting them out based on their impact on the action and the impact the action will have on them.</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It is frequently used during the preparation / planning phase of a project or policy to assess the attitudes of stakeholders regarding the potential change, and how these attitudes (&amp; who) could be influenced.</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024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024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1" name="Rectangle 10"/>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2" name="Rectangle 11"/>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243" name="Rectangle 2"/>
          <p:cNvSpPr>
            <a:spLocks noGrp="1" noChangeArrowheads="1"/>
          </p:cNvSpPr>
          <p:nvPr>
            <p:ph type="title"/>
          </p:nvPr>
        </p:nvSpPr>
        <p:spPr/>
        <p:txBody>
          <a:bodyPr/>
          <a:lstStyle/>
          <a:p>
            <a:pPr eaLnBrk="1" hangingPunct="1"/>
            <a:r>
              <a:rPr lang="en-US" b="1" smtClean="0">
                <a:solidFill>
                  <a:schemeClr val="bg1"/>
                </a:solidFill>
              </a:rPr>
              <a:t>Techniques Used</a:t>
            </a:r>
          </a:p>
        </p:txBody>
      </p:sp>
      <p:sp>
        <p:nvSpPr>
          <p:cNvPr id="7" name="Content Placeholder 6"/>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solidFill>
                  <a:srgbClr val="002060"/>
                </a:solidFill>
              </a:rPr>
              <a:t>The idea is to assess stakeholders (or at least the more “important” ones) using a number of criteria (or dimensions) in order to identify their potential impact on the project or policy at hand.</a:t>
            </a:r>
          </a:p>
          <a:p>
            <a:pPr eaLnBrk="1" fontAlgn="auto" hangingPunct="1">
              <a:spcAft>
                <a:spcPts val="0"/>
              </a:spcAft>
              <a:buFont typeface="Arial" pitchFamily="34" charset="0"/>
              <a:buChar char="•"/>
              <a:defRPr/>
            </a:pPr>
            <a:r>
              <a:rPr lang="en-US" dirty="0" smtClean="0">
                <a:solidFill>
                  <a:srgbClr val="002060"/>
                </a:solidFill>
              </a:rPr>
              <a:t>The commonly used criteria include:</a:t>
            </a:r>
          </a:p>
          <a:p>
            <a:pPr lvl="1" eaLnBrk="1" fontAlgn="auto" hangingPunct="1">
              <a:spcAft>
                <a:spcPts val="0"/>
              </a:spcAft>
              <a:buFont typeface="Arial" pitchFamily="34" charset="0"/>
              <a:buChar char="–"/>
              <a:defRPr/>
            </a:pPr>
            <a:r>
              <a:rPr lang="en-US" dirty="0" smtClean="0">
                <a:solidFill>
                  <a:srgbClr val="002060"/>
                </a:solidFill>
              </a:rPr>
              <a:t>Power (high, medium, low)</a:t>
            </a:r>
          </a:p>
          <a:p>
            <a:pPr lvl="1" eaLnBrk="1" fontAlgn="auto" hangingPunct="1">
              <a:spcAft>
                <a:spcPts val="0"/>
              </a:spcAft>
              <a:buFont typeface="Arial" pitchFamily="34" charset="0"/>
              <a:buChar char="–"/>
              <a:defRPr/>
            </a:pPr>
            <a:r>
              <a:rPr lang="en-US" dirty="0" smtClean="0">
                <a:solidFill>
                  <a:srgbClr val="002060"/>
                </a:solidFill>
              </a:rPr>
              <a:t>Support (positive, neutral, negative)</a:t>
            </a:r>
          </a:p>
          <a:p>
            <a:pPr lvl="1" eaLnBrk="1" fontAlgn="auto" hangingPunct="1">
              <a:spcAft>
                <a:spcPts val="0"/>
              </a:spcAft>
              <a:buFont typeface="Arial" pitchFamily="34" charset="0"/>
              <a:buChar char="–"/>
              <a:defRPr/>
            </a:pPr>
            <a:r>
              <a:rPr lang="en-US" dirty="0" smtClean="0">
                <a:solidFill>
                  <a:srgbClr val="002060"/>
                </a:solidFill>
              </a:rPr>
              <a:t>Interest (high, low)</a:t>
            </a:r>
          </a:p>
          <a:p>
            <a:pPr lvl="1" eaLnBrk="1" fontAlgn="auto" hangingPunct="1">
              <a:spcAft>
                <a:spcPts val="0"/>
              </a:spcAft>
              <a:buFont typeface="Arial" pitchFamily="34" charset="0"/>
              <a:buChar char="–"/>
              <a:defRPr/>
            </a:pPr>
            <a:r>
              <a:rPr lang="en-US" dirty="0" smtClean="0">
                <a:solidFill>
                  <a:srgbClr val="002060"/>
                </a:solidFill>
              </a:rPr>
              <a:t>Influence (high, low)</a:t>
            </a:r>
          </a:p>
          <a:p>
            <a:pPr lvl="1" eaLnBrk="1" fontAlgn="auto" hangingPunct="1">
              <a:spcAft>
                <a:spcPts val="0"/>
              </a:spcAft>
              <a:buFont typeface="Arial" pitchFamily="34" charset="0"/>
              <a:buChar char="–"/>
              <a:defRPr/>
            </a:pPr>
            <a:r>
              <a:rPr lang="en-US" dirty="0" smtClean="0">
                <a:solidFill>
                  <a:srgbClr val="002060"/>
                </a:solidFill>
              </a:rPr>
              <a:t>Need (strong, medium, weak)</a:t>
            </a:r>
          </a:p>
          <a:p>
            <a:pPr eaLnBrk="1" fontAlgn="auto" hangingPunct="1">
              <a:spcAft>
                <a:spcPts val="0"/>
              </a:spcAft>
              <a:buFont typeface="Arial" pitchFamily="34" charset="0"/>
              <a:buNone/>
              <a:defRPr/>
            </a:pPr>
            <a:endParaRPr lang="en-US" dirty="0" smtClean="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Payers</a:t>
            </a:r>
          </a:p>
          <a:p>
            <a:r>
              <a:rPr lang="en-US" dirty="0" smtClean="0"/>
              <a:t>Patients</a:t>
            </a:r>
          </a:p>
          <a:p>
            <a:r>
              <a:rPr lang="en-US" dirty="0" smtClean="0"/>
              <a:t>Staff</a:t>
            </a:r>
          </a:p>
          <a:p>
            <a:r>
              <a:rPr lang="en-US" dirty="0" smtClean="0"/>
              <a:t>Creditors</a:t>
            </a:r>
          </a:p>
          <a:p>
            <a:r>
              <a:rPr lang="en-US" dirty="0" smtClean="0"/>
              <a:t>Suppliers</a:t>
            </a:r>
          </a:p>
          <a:p>
            <a:r>
              <a:rPr lang="en-US" dirty="0" smtClean="0"/>
              <a:t>Owners</a:t>
            </a:r>
          </a:p>
          <a:p>
            <a:r>
              <a:rPr lang="en-US" dirty="0" smtClean="0"/>
              <a:t>Government officials </a:t>
            </a:r>
          </a:p>
          <a:p>
            <a:r>
              <a:rPr lang="en-US" dirty="0" smtClean="0"/>
              <a:t>Regulators</a:t>
            </a:r>
          </a:p>
          <a:p>
            <a:r>
              <a:rPr lang="en-US" dirty="0" smtClean="0"/>
              <a:t>Researchers</a:t>
            </a:r>
          </a:p>
          <a:p>
            <a:r>
              <a:rPr lang="en-US" dirty="0" smtClean="0"/>
              <a:t>Sponsors</a:t>
            </a:r>
          </a:p>
          <a:p>
            <a:endParaRPr lang="en-US" dirty="0"/>
          </a:p>
        </p:txBody>
      </p:sp>
      <p:sp>
        <p:nvSpPr>
          <p:cNvPr id="3" name="Title 2"/>
          <p:cNvSpPr>
            <a:spLocks noGrp="1"/>
          </p:cNvSpPr>
          <p:nvPr>
            <p:ph type="title"/>
          </p:nvPr>
        </p:nvSpPr>
        <p:spPr/>
        <p:txBody>
          <a:bodyPr/>
          <a:lstStyle/>
          <a:p>
            <a:r>
              <a:rPr lang="en-US" dirty="0" smtClean="0"/>
              <a:t>Healthcare stakeholders </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1288"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1289"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28" name="Rectangle 2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29" name="Rectangle 2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1267" name="Rectangle 4"/>
          <p:cNvSpPr>
            <a:spLocks noGrp="1" noChangeArrowheads="1"/>
          </p:cNvSpPr>
          <p:nvPr>
            <p:ph type="title"/>
          </p:nvPr>
        </p:nvSpPr>
        <p:spPr/>
        <p:txBody>
          <a:bodyPr/>
          <a:lstStyle/>
          <a:p>
            <a:pPr eaLnBrk="1" hangingPunct="1"/>
            <a:r>
              <a:rPr lang="en-US" b="1" smtClean="0">
                <a:solidFill>
                  <a:schemeClr val="bg1"/>
                </a:solidFill>
              </a:rPr>
              <a:t>The Power-Interest Grid</a:t>
            </a:r>
          </a:p>
        </p:txBody>
      </p:sp>
      <p:sp>
        <p:nvSpPr>
          <p:cNvPr id="11268" name="Rectangle 5"/>
          <p:cNvSpPr>
            <a:spLocks noGrp="1" noChangeArrowheads="1"/>
          </p:cNvSpPr>
          <p:nvPr>
            <p:ph type="body" sz="half" idx="1"/>
          </p:nvPr>
        </p:nvSpPr>
        <p:spPr>
          <a:xfrm>
            <a:off x="152400" y="1524000"/>
            <a:ext cx="8991600" cy="2514600"/>
          </a:xfrm>
        </p:spPr>
        <p:txBody>
          <a:bodyPr>
            <a:normAutofit lnSpcReduction="10000"/>
          </a:bodyPr>
          <a:lstStyle/>
          <a:p>
            <a:pPr marL="1588" indent="-1588" eaLnBrk="1" hangingPunct="1">
              <a:buFont typeface="Wingdings" pitchFamily="2" charset="2"/>
              <a:buNone/>
            </a:pPr>
            <a:r>
              <a:rPr lang="en-US" sz="2800" smtClean="0">
                <a:solidFill>
                  <a:srgbClr val="002060"/>
                </a:solidFill>
              </a:rPr>
              <a:t>A number of two-dimensional “grids” have been in use in the past 20 years. These grids classify stakeholders according to two of the dimensions mentioned before, e.g. the influence-interest grid, the power-impact grid. 3-dimensional groupings have been also used e.g. power-interest-attitude. </a:t>
            </a:r>
          </a:p>
        </p:txBody>
      </p:sp>
      <p:graphicFrame>
        <p:nvGraphicFramePr>
          <p:cNvPr id="11291" name="Group 27"/>
          <p:cNvGraphicFramePr>
            <a:graphicFrameLocks noGrp="1"/>
          </p:cNvGraphicFramePr>
          <p:nvPr>
            <p:ph sz="half" idx="2"/>
          </p:nvPr>
        </p:nvGraphicFramePr>
        <p:xfrm>
          <a:off x="4953000" y="3962400"/>
          <a:ext cx="4038600" cy="2514600"/>
        </p:xfrm>
        <a:graphic>
          <a:graphicData uri="http://schemas.openxmlformats.org/drawingml/2006/table">
            <a:tbl>
              <a:tblPr/>
              <a:tblGrid>
                <a:gridCol w="1346200"/>
                <a:gridCol w="1346200"/>
                <a:gridCol w="1346200"/>
              </a:tblGrid>
              <a:tr h="838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1" i="0" u="none" strike="noStrike" cap="none" normalizeH="0" baseline="0" dirty="0" smtClean="0">
                        <a:ln>
                          <a:noFill/>
                        </a:ln>
                        <a:solidFill>
                          <a:srgbClr val="000000"/>
                        </a:solidFill>
                        <a:effectLst>
                          <a:outerShdw blurRad="38100" dist="38100" dir="2700000" algn="tl">
                            <a:srgbClr val="FFFFFF"/>
                          </a:outerShdw>
                        </a:effectLst>
                        <a:latin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Low 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High interest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High 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Low 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00"/>
                          </a:solidFill>
                          <a:effectLst>
                            <a:outerShdw blurRad="38100" dist="38100" dir="2700000" algn="tl">
                              <a:srgbClr val="FFFFFF"/>
                            </a:outerShdw>
                          </a:effectLst>
                          <a:latin typeface="Tahoma" pitchFamily="34" charset="0"/>
                          <a:cs typeface="Tahom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dirty="0" smtClean="0">
                          <a:ln>
                            <a:noFill/>
                          </a:ln>
                          <a:solidFill>
                            <a:srgbClr val="000000"/>
                          </a:solidFill>
                          <a:effectLst>
                            <a:outerShdw blurRad="38100" dist="38100" dir="2700000" algn="tl">
                              <a:srgbClr val="FFFFFF"/>
                            </a:outerShdw>
                          </a:effectLst>
                          <a:latin typeface="Tahoma" pitchFamily="34" charset="0"/>
                          <a:cs typeface="Tahoma"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0" name="Rectangle 29"/>
          <p:cNvSpPr/>
          <p:nvPr/>
        </p:nvSpPr>
        <p:spPr>
          <a:xfrm>
            <a:off x="152400" y="4038600"/>
            <a:ext cx="4572000" cy="2246313"/>
          </a:xfrm>
          <a:prstGeom prst="rect">
            <a:avLst/>
          </a:prstGeom>
        </p:spPr>
        <p:txBody>
          <a:bodyPr>
            <a:spAutoFit/>
          </a:bodyPr>
          <a:lstStyle/>
          <a:p>
            <a:pPr>
              <a:defRPr/>
            </a:pPr>
            <a:r>
              <a:rPr lang="en-US" sz="2800" dirty="0">
                <a:solidFill>
                  <a:srgbClr val="002060"/>
                </a:solidFill>
                <a:latin typeface="+mn-lt"/>
                <a:cs typeface="+mn-cs"/>
              </a:rPr>
              <a:t>The table shows the power-interest grid, where stakeholders are classified into 4 categories: A, B, C, and D.</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229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229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2291" name="Rectangle 2"/>
          <p:cNvSpPr>
            <a:spLocks noGrp="1" noChangeArrowheads="1"/>
          </p:cNvSpPr>
          <p:nvPr>
            <p:ph type="title"/>
          </p:nvPr>
        </p:nvSpPr>
        <p:spPr/>
        <p:txBody>
          <a:bodyPr/>
          <a:lstStyle/>
          <a:p>
            <a:pPr algn="r" eaLnBrk="1" hangingPunct="1"/>
            <a:r>
              <a:rPr lang="en-US" b="1" smtClean="0">
                <a:solidFill>
                  <a:schemeClr val="bg1"/>
                </a:solidFill>
              </a:rPr>
              <a:t>The Power-Interest Grid       </a:t>
            </a:r>
            <a:r>
              <a:rPr lang="en-US" sz="2000" b="1" smtClean="0">
                <a:solidFill>
                  <a:schemeClr val="bg1"/>
                </a:solidFill>
              </a:rPr>
              <a:t>Cont’d</a:t>
            </a:r>
          </a:p>
        </p:txBody>
      </p:sp>
      <p:pic>
        <p:nvPicPr>
          <p:cNvPr id="12292" name="Picture 2"/>
          <p:cNvPicPr>
            <a:picLocks noChangeAspect="1" noChangeArrowheads="1"/>
          </p:cNvPicPr>
          <p:nvPr/>
        </p:nvPicPr>
        <p:blipFill>
          <a:blip r:embed="rId2" cstate="print"/>
          <a:srcRect/>
          <a:stretch>
            <a:fillRect/>
          </a:stretch>
        </p:blipFill>
        <p:spPr bwMode="auto">
          <a:xfrm>
            <a:off x="381000" y="1447800"/>
            <a:ext cx="8229600" cy="52070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331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331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3315" name="Rectangle 2"/>
          <p:cNvSpPr>
            <a:spLocks noGrp="1" noChangeArrowheads="1"/>
          </p:cNvSpPr>
          <p:nvPr>
            <p:ph type="title"/>
          </p:nvPr>
        </p:nvSpPr>
        <p:spPr/>
        <p:txBody>
          <a:bodyPr/>
          <a:lstStyle/>
          <a:p>
            <a:pPr eaLnBrk="1" hangingPunct="1"/>
            <a:r>
              <a:rPr lang="en-US" b="1" smtClean="0">
                <a:solidFill>
                  <a:schemeClr val="bg1"/>
                </a:solidFill>
              </a:rPr>
              <a:t>How is it done?</a:t>
            </a:r>
          </a:p>
        </p:txBody>
      </p:sp>
      <p:sp>
        <p:nvSpPr>
          <p:cNvPr id="13316" name="Content Placeholder 10"/>
          <p:cNvSpPr>
            <a:spLocks noGrp="1"/>
          </p:cNvSpPr>
          <p:nvPr>
            <p:ph idx="1"/>
          </p:nvPr>
        </p:nvSpPr>
        <p:spPr/>
        <p:txBody>
          <a:bodyPr>
            <a:normAutofit lnSpcReduction="10000"/>
          </a:bodyPr>
          <a:lstStyle/>
          <a:p>
            <a:pPr eaLnBrk="1" hangingPunct="1"/>
            <a:r>
              <a:rPr lang="en-US" sz="2800" smtClean="0">
                <a:solidFill>
                  <a:srgbClr val="002060"/>
                </a:solidFill>
              </a:rPr>
              <a:t>The first step in building a stakeholder map is to develop a list of all possible stakeholders.</a:t>
            </a:r>
          </a:p>
          <a:p>
            <a:pPr eaLnBrk="1" hangingPunct="1"/>
            <a:r>
              <a:rPr lang="en-US" sz="2800" smtClean="0">
                <a:solidFill>
                  <a:srgbClr val="002060"/>
                </a:solidFill>
              </a:rPr>
              <a:t>At times the list is too long thus exceeding the time available, but also as important, could make it difficult to sensibly display the results on a grid.</a:t>
            </a:r>
          </a:p>
          <a:p>
            <a:pPr eaLnBrk="1" hangingPunct="1"/>
            <a:r>
              <a:rPr lang="en-US" sz="2800" smtClean="0">
                <a:solidFill>
                  <a:srgbClr val="002060"/>
                </a:solidFill>
              </a:rPr>
              <a:t>Priorities are assigned to stakeholders (using a relevant measure), and only the highest priority stakeholders are translated into the table. </a:t>
            </a:r>
          </a:p>
          <a:p>
            <a:pPr eaLnBrk="1" hangingPunct="1">
              <a:buFont typeface="Arial" charset="0"/>
              <a:buNone/>
            </a:pPr>
            <a:endParaRPr lang="en-US" sz="2800" smtClean="0">
              <a:solidFill>
                <a:srgbClr val="002060"/>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434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434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1" name="Rectangle 10"/>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2" name="Rectangle 11"/>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4339" name="Rectangle 2"/>
          <p:cNvSpPr>
            <a:spLocks noGrp="1" noChangeArrowheads="1"/>
          </p:cNvSpPr>
          <p:nvPr>
            <p:ph type="title"/>
          </p:nvPr>
        </p:nvSpPr>
        <p:spPr/>
        <p:txBody>
          <a:bodyPr/>
          <a:lstStyle/>
          <a:p>
            <a:pPr eaLnBrk="1" hangingPunct="1"/>
            <a:r>
              <a:rPr lang="en-US" b="1" smtClean="0">
                <a:solidFill>
                  <a:schemeClr val="bg1"/>
                </a:solidFill>
              </a:rPr>
              <a:t>How is it done?</a:t>
            </a:r>
          </a:p>
        </p:txBody>
      </p:sp>
      <p:sp>
        <p:nvSpPr>
          <p:cNvPr id="14340" name="Content Placeholder 13"/>
          <p:cNvSpPr>
            <a:spLocks noGrp="1"/>
          </p:cNvSpPr>
          <p:nvPr>
            <p:ph idx="1"/>
          </p:nvPr>
        </p:nvSpPr>
        <p:spPr/>
        <p:txBody>
          <a:bodyPr/>
          <a:lstStyle/>
          <a:p>
            <a:pPr eaLnBrk="1" hangingPunct="1"/>
            <a:r>
              <a:rPr lang="en-US" sz="2800" smtClean="0">
                <a:solidFill>
                  <a:srgbClr val="002060"/>
                </a:solidFill>
              </a:rPr>
              <a:t>The challenge is to be able to select the “right stakeholders”, i.e. the ones who will be really of interest to our particular project or policy.</a:t>
            </a:r>
          </a:p>
          <a:p>
            <a:pPr eaLnBrk="1" hangingPunct="1"/>
            <a:r>
              <a:rPr lang="en-US" sz="2800" smtClean="0">
                <a:solidFill>
                  <a:srgbClr val="002060"/>
                </a:solidFill>
              </a:rPr>
              <a:t>The stakeholders are then placed in the relevant cells of the grid. </a:t>
            </a:r>
          </a:p>
          <a:p>
            <a:pPr eaLnBrk="1" hangingPunct="1"/>
            <a:r>
              <a:rPr lang="en-US" sz="2800" smtClean="0">
                <a:solidFill>
                  <a:srgbClr val="002060"/>
                </a:solidFill>
              </a:rPr>
              <a:t>At times the color or size of the symbol representing the stakeholder could display a third dimension of the grid.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536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536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5363" name="Rectangle 2"/>
          <p:cNvSpPr>
            <a:spLocks noGrp="1" noChangeArrowheads="1"/>
          </p:cNvSpPr>
          <p:nvPr>
            <p:ph type="title"/>
          </p:nvPr>
        </p:nvSpPr>
        <p:spPr/>
        <p:txBody>
          <a:bodyPr/>
          <a:lstStyle/>
          <a:p>
            <a:pPr eaLnBrk="1" hangingPunct="1"/>
            <a:r>
              <a:rPr lang="en-US" b="1" smtClean="0">
                <a:solidFill>
                  <a:schemeClr val="bg1"/>
                </a:solidFill>
              </a:rPr>
              <a:t>How to make it useful?</a:t>
            </a:r>
          </a:p>
        </p:txBody>
      </p:sp>
      <p:sp>
        <p:nvSpPr>
          <p:cNvPr id="15364" name="Content Placeholder 10"/>
          <p:cNvSpPr>
            <a:spLocks noGrp="1"/>
          </p:cNvSpPr>
          <p:nvPr>
            <p:ph idx="1"/>
          </p:nvPr>
        </p:nvSpPr>
        <p:spPr/>
        <p:txBody>
          <a:bodyPr>
            <a:normAutofit fontScale="92500"/>
          </a:bodyPr>
          <a:lstStyle/>
          <a:p>
            <a:pPr eaLnBrk="1" hangingPunct="1"/>
            <a:r>
              <a:rPr lang="en-US" sz="2800" smtClean="0">
                <a:solidFill>
                  <a:srgbClr val="002060"/>
                </a:solidFill>
              </a:rPr>
              <a:t>The key element of a mapping process is to make it objective &amp; transparent. The criteria used to place a stakeholder in one of the cells of the grid should be objective rather than subjective. Also, how the whole process was done should be clearly outlined (transparent).</a:t>
            </a:r>
          </a:p>
          <a:p>
            <a:pPr eaLnBrk="1" hangingPunct="1"/>
            <a:r>
              <a:rPr lang="en-US" sz="2800" smtClean="0">
                <a:solidFill>
                  <a:srgbClr val="002060"/>
                </a:solidFill>
              </a:rPr>
              <a:t>This will make the analysis understood by others (thus more willing to accept the results), also allows review and input by others, as well as updating it as appropriate. </a:t>
            </a:r>
          </a:p>
          <a:p>
            <a:pPr eaLnBrk="1" hangingPunct="1"/>
            <a:endParaRPr lang="en-US" sz="2800" smtClean="0">
              <a:solidFill>
                <a:srgbClr val="00206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638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639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6387" name="Rectangle 2"/>
          <p:cNvSpPr>
            <a:spLocks noGrp="1" noChangeArrowheads="1"/>
          </p:cNvSpPr>
          <p:nvPr>
            <p:ph type="title"/>
          </p:nvPr>
        </p:nvSpPr>
        <p:spPr/>
        <p:txBody>
          <a:bodyPr/>
          <a:lstStyle/>
          <a:p>
            <a:pPr eaLnBrk="1" hangingPunct="1"/>
            <a:r>
              <a:rPr lang="en-US" b="1" smtClean="0">
                <a:solidFill>
                  <a:schemeClr val="bg1"/>
                </a:solidFill>
              </a:rPr>
              <a:t>Data Requirements</a:t>
            </a:r>
          </a:p>
        </p:txBody>
      </p:sp>
      <p:sp>
        <p:nvSpPr>
          <p:cNvPr id="16388" name="Rectangle 3"/>
          <p:cNvSpPr>
            <a:spLocks noGrp="1" noChangeArrowheads="1"/>
          </p:cNvSpPr>
          <p:nvPr>
            <p:ph idx="1"/>
          </p:nvPr>
        </p:nvSpPr>
        <p:spPr>
          <a:xfrm>
            <a:off x="152400" y="1600200"/>
            <a:ext cx="8839200" cy="4530725"/>
          </a:xfrm>
        </p:spPr>
        <p:txBody>
          <a:bodyPr/>
          <a:lstStyle/>
          <a:p>
            <a:pPr eaLnBrk="1" hangingPunct="1"/>
            <a:r>
              <a:rPr lang="en-US" sz="2800" smtClean="0">
                <a:solidFill>
                  <a:srgbClr val="002060"/>
                </a:solidFill>
              </a:rPr>
              <a:t>This analysis could be done using whatever data is available to the analyst, or could depend on collecting huge data sets on the stakeholders (e.g. through surveys) followed by the use of data mining techniques (this is commonly used in business, often known as the “Customer Relationship Management” or CRM approach).</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741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741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7411" name="Rectangle 2"/>
          <p:cNvSpPr>
            <a:spLocks noGrp="1" noChangeArrowheads="1"/>
          </p:cNvSpPr>
          <p:nvPr>
            <p:ph type="title"/>
          </p:nvPr>
        </p:nvSpPr>
        <p:spPr/>
        <p:txBody>
          <a:bodyPr/>
          <a:lstStyle/>
          <a:p>
            <a:pPr eaLnBrk="1" hangingPunct="1"/>
            <a:r>
              <a:rPr lang="en-US" b="1" smtClean="0">
                <a:solidFill>
                  <a:schemeClr val="bg1"/>
                </a:solidFill>
              </a:rPr>
              <a:t>Alternative Approaches</a:t>
            </a:r>
          </a:p>
        </p:txBody>
      </p:sp>
      <p:sp>
        <p:nvSpPr>
          <p:cNvPr id="17412" name="Rectangle 3"/>
          <p:cNvSpPr>
            <a:spLocks noGrp="1" noChangeArrowheads="1"/>
          </p:cNvSpPr>
          <p:nvPr>
            <p:ph idx="1"/>
          </p:nvPr>
        </p:nvSpPr>
        <p:spPr>
          <a:xfrm>
            <a:off x="152400" y="1600200"/>
            <a:ext cx="8915400" cy="5029200"/>
          </a:xfrm>
        </p:spPr>
        <p:txBody>
          <a:bodyPr/>
          <a:lstStyle/>
          <a:p>
            <a:pPr eaLnBrk="1" hangingPunct="1">
              <a:lnSpc>
                <a:spcPct val="90000"/>
              </a:lnSpc>
            </a:pPr>
            <a:r>
              <a:rPr lang="en-US" sz="2800" smtClean="0">
                <a:solidFill>
                  <a:srgbClr val="002060"/>
                </a:solidFill>
              </a:rPr>
              <a:t>Extensive research is done to try to identify not only the impact of individual stakeholders, but also the impact of the interaction of the stakeholders leading to influence networks. Such research is described in the literature as studying “social networks”, “social capital” and “influence networks”.</a:t>
            </a:r>
          </a:p>
          <a:p>
            <a:pPr eaLnBrk="1" hangingPunct="1">
              <a:lnSpc>
                <a:spcPct val="90000"/>
              </a:lnSpc>
            </a:pPr>
            <a:r>
              <a:rPr lang="en-US" sz="2800" smtClean="0">
                <a:solidFill>
                  <a:srgbClr val="002060"/>
                </a:solidFill>
              </a:rPr>
              <a:t>These techniques are mostly used in academia, where they require extensive data collection and sophisticated analysis techniques.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18436"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8437"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8435" name="Rectangle 4"/>
          <p:cNvSpPr>
            <a:spLocks noGrp="1" noChangeArrowheads="1"/>
          </p:cNvSpPr>
          <p:nvPr>
            <p:ph type="ctrTitle"/>
          </p:nvPr>
        </p:nvSpPr>
        <p:spPr>
          <a:xfrm>
            <a:off x="685800" y="2454275"/>
            <a:ext cx="7772400" cy="1736725"/>
          </a:xfrm>
        </p:spPr>
        <p:txBody>
          <a:bodyPr/>
          <a:lstStyle/>
          <a:p>
            <a:pPr eaLnBrk="1" hangingPunct="1"/>
            <a:r>
              <a:rPr lang="en-US" b="1" smtClean="0">
                <a:solidFill>
                  <a:schemeClr val="bg1"/>
                </a:solidFill>
              </a:rPr>
              <a:t>SWOT Analysis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946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946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9459" name="Rectangle 2"/>
          <p:cNvSpPr>
            <a:spLocks noGrp="1" noChangeArrowheads="1"/>
          </p:cNvSpPr>
          <p:nvPr>
            <p:ph type="title"/>
          </p:nvPr>
        </p:nvSpPr>
        <p:spPr/>
        <p:txBody>
          <a:bodyPr/>
          <a:lstStyle/>
          <a:p>
            <a:pPr eaLnBrk="1" hangingPunct="1"/>
            <a:r>
              <a:rPr lang="en-US" b="1" smtClean="0">
                <a:solidFill>
                  <a:schemeClr val="bg1"/>
                </a:solidFill>
              </a:rPr>
              <a:t>SWOT Analysis</a:t>
            </a:r>
          </a:p>
        </p:txBody>
      </p:sp>
      <p:sp>
        <p:nvSpPr>
          <p:cNvPr id="19460" name="Rectangle 3"/>
          <p:cNvSpPr>
            <a:spLocks noGrp="1" noChangeArrowheads="1"/>
          </p:cNvSpPr>
          <p:nvPr>
            <p:ph idx="1"/>
          </p:nvPr>
        </p:nvSpPr>
        <p:spPr>
          <a:xfrm>
            <a:off x="76200" y="1600200"/>
            <a:ext cx="8915400" cy="5029200"/>
          </a:xfrm>
        </p:spPr>
        <p:txBody>
          <a:bodyPr/>
          <a:lstStyle/>
          <a:p>
            <a:pPr eaLnBrk="1" hangingPunct="1">
              <a:lnSpc>
                <a:spcPct val="90000"/>
              </a:lnSpc>
              <a:spcBef>
                <a:spcPct val="0"/>
              </a:spcBef>
              <a:spcAft>
                <a:spcPct val="50000"/>
              </a:spcAft>
            </a:pPr>
            <a:r>
              <a:rPr lang="en-US" sz="2800" smtClean="0">
                <a:solidFill>
                  <a:srgbClr val="002060"/>
                </a:solidFill>
              </a:rPr>
              <a:t>This is a planning method used to evaluate </a:t>
            </a:r>
            <a:r>
              <a:rPr lang="en-US" sz="2800" b="1" smtClean="0">
                <a:solidFill>
                  <a:srgbClr val="002060"/>
                </a:solidFill>
              </a:rPr>
              <a:t>S</a:t>
            </a:r>
            <a:r>
              <a:rPr lang="en-US" sz="2800" smtClean="0">
                <a:solidFill>
                  <a:srgbClr val="002060"/>
                </a:solidFill>
              </a:rPr>
              <a:t>trengths, </a:t>
            </a:r>
            <a:r>
              <a:rPr lang="en-US" sz="2800" b="1" smtClean="0">
                <a:solidFill>
                  <a:srgbClr val="002060"/>
                </a:solidFill>
              </a:rPr>
              <a:t>W</a:t>
            </a:r>
            <a:r>
              <a:rPr lang="en-US" sz="2800" smtClean="0">
                <a:solidFill>
                  <a:srgbClr val="002060"/>
                </a:solidFill>
              </a:rPr>
              <a:t>eaknesses, </a:t>
            </a:r>
            <a:r>
              <a:rPr lang="en-US" sz="2800" b="1" smtClean="0">
                <a:solidFill>
                  <a:srgbClr val="002060"/>
                </a:solidFill>
              </a:rPr>
              <a:t>O</a:t>
            </a:r>
            <a:r>
              <a:rPr lang="en-US" sz="2800" smtClean="0">
                <a:solidFill>
                  <a:srgbClr val="002060"/>
                </a:solidFill>
              </a:rPr>
              <a:t>pportunities, &amp; </a:t>
            </a:r>
            <a:r>
              <a:rPr lang="en-US" sz="2800" b="1" smtClean="0">
                <a:solidFill>
                  <a:srgbClr val="002060"/>
                </a:solidFill>
              </a:rPr>
              <a:t>T</a:t>
            </a:r>
            <a:r>
              <a:rPr lang="en-US" sz="2800" smtClean="0">
                <a:solidFill>
                  <a:srgbClr val="002060"/>
                </a:solidFill>
              </a:rPr>
              <a:t>hreats involved in a project or business activity.</a:t>
            </a:r>
          </a:p>
          <a:p>
            <a:pPr eaLnBrk="1" hangingPunct="1">
              <a:lnSpc>
                <a:spcPct val="90000"/>
              </a:lnSpc>
              <a:spcBef>
                <a:spcPct val="0"/>
              </a:spcBef>
              <a:spcAft>
                <a:spcPct val="50000"/>
              </a:spcAft>
            </a:pPr>
            <a:r>
              <a:rPr lang="en-US" sz="2800" smtClean="0">
                <a:solidFill>
                  <a:srgbClr val="002060"/>
                </a:solidFill>
              </a:rPr>
              <a:t>It starts with specifying the objective of the activity, &amp; identifying the key internal &amp; external factors that could be favorable or unfavorable to achieve the objective.</a:t>
            </a:r>
          </a:p>
          <a:p>
            <a:pPr eaLnBrk="1" hangingPunct="1">
              <a:lnSpc>
                <a:spcPct val="90000"/>
              </a:lnSpc>
              <a:spcBef>
                <a:spcPct val="0"/>
              </a:spcBef>
              <a:spcAft>
                <a:spcPct val="50000"/>
              </a:spcAft>
            </a:pPr>
            <a:r>
              <a:rPr lang="en-US" sz="2800" smtClean="0">
                <a:solidFill>
                  <a:srgbClr val="002060"/>
                </a:solidFill>
              </a:rPr>
              <a:t>We first start with specifying the objective, then group key pieces of information into two main categories: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048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048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0483" name="Rectangle 2"/>
          <p:cNvSpPr>
            <a:spLocks noGrp="1" noChangeArrowheads="1"/>
          </p:cNvSpPr>
          <p:nvPr>
            <p:ph type="title"/>
          </p:nvPr>
        </p:nvSpPr>
        <p:spPr>
          <a:xfrm>
            <a:off x="0" y="152400"/>
            <a:ext cx="9067800" cy="1143000"/>
          </a:xfrm>
        </p:spPr>
        <p:txBody>
          <a:bodyPr/>
          <a:lstStyle/>
          <a:p>
            <a:pPr eaLnBrk="1" hangingPunct="1"/>
            <a:r>
              <a:rPr lang="en-US" sz="4000" b="1" smtClean="0">
                <a:solidFill>
                  <a:schemeClr val="bg1"/>
                </a:solidFill>
              </a:rPr>
              <a:t>The Two Main Categories</a:t>
            </a:r>
          </a:p>
        </p:txBody>
      </p:sp>
      <p:sp>
        <p:nvSpPr>
          <p:cNvPr id="20484" name="Rectangle 3"/>
          <p:cNvSpPr>
            <a:spLocks noGrp="1" noChangeArrowheads="1"/>
          </p:cNvSpPr>
          <p:nvPr>
            <p:ph idx="1"/>
          </p:nvPr>
        </p:nvSpPr>
        <p:spPr>
          <a:xfrm>
            <a:off x="228600" y="1524000"/>
            <a:ext cx="8915400" cy="4953000"/>
          </a:xfrm>
        </p:spPr>
        <p:txBody>
          <a:bodyPr>
            <a:normAutofit lnSpcReduction="10000"/>
          </a:bodyPr>
          <a:lstStyle/>
          <a:p>
            <a:pPr eaLnBrk="1" hangingPunct="1">
              <a:buFont typeface="Wingdings" pitchFamily="2" charset="2"/>
              <a:buNone/>
            </a:pPr>
            <a:r>
              <a:rPr lang="en-US" sz="2800" b="1" i="1" u="sng" smtClean="0">
                <a:solidFill>
                  <a:srgbClr val="002060"/>
                </a:solidFill>
              </a:rPr>
              <a:t>Internal Factors:</a:t>
            </a:r>
          </a:p>
          <a:p>
            <a:pPr eaLnBrk="1" hangingPunct="1"/>
            <a:r>
              <a:rPr lang="en-US" sz="2800" b="1" smtClean="0">
                <a:solidFill>
                  <a:srgbClr val="002060"/>
                </a:solidFill>
              </a:rPr>
              <a:t>S</a:t>
            </a:r>
            <a:r>
              <a:rPr lang="en-US" sz="2800" smtClean="0">
                <a:solidFill>
                  <a:srgbClr val="002060"/>
                </a:solidFill>
              </a:rPr>
              <a:t>trengths: characteristics of the organization or activity that gives it an advantage over others;</a:t>
            </a:r>
          </a:p>
          <a:p>
            <a:pPr eaLnBrk="1" hangingPunct="1"/>
            <a:r>
              <a:rPr lang="en-US" sz="2800" b="1" smtClean="0">
                <a:solidFill>
                  <a:srgbClr val="002060"/>
                </a:solidFill>
              </a:rPr>
              <a:t>W</a:t>
            </a:r>
            <a:r>
              <a:rPr lang="en-US" sz="2800" smtClean="0">
                <a:solidFill>
                  <a:srgbClr val="002060"/>
                </a:solidFill>
              </a:rPr>
              <a:t>eaknesses: are characteristics that place the organization at a disadvantage relative to others;</a:t>
            </a:r>
          </a:p>
          <a:p>
            <a:pPr eaLnBrk="1" hangingPunct="1">
              <a:buFont typeface="Wingdings" pitchFamily="2" charset="2"/>
              <a:buNone/>
            </a:pPr>
            <a:r>
              <a:rPr lang="en-US" sz="2800" b="1" i="1" u="sng" smtClean="0">
                <a:solidFill>
                  <a:srgbClr val="002060"/>
                </a:solidFill>
              </a:rPr>
              <a:t>External Factors:</a:t>
            </a:r>
          </a:p>
          <a:p>
            <a:pPr eaLnBrk="1" hangingPunct="1"/>
            <a:r>
              <a:rPr lang="en-US" sz="2800" b="1" smtClean="0">
                <a:solidFill>
                  <a:srgbClr val="002060"/>
                </a:solidFill>
              </a:rPr>
              <a:t>O</a:t>
            </a:r>
            <a:r>
              <a:rPr lang="en-US" sz="2800" smtClean="0">
                <a:solidFill>
                  <a:srgbClr val="002060"/>
                </a:solidFill>
              </a:rPr>
              <a:t>pportunities: external chances to make greater successes;</a:t>
            </a:r>
          </a:p>
          <a:p>
            <a:pPr eaLnBrk="1" hangingPunct="1"/>
            <a:r>
              <a:rPr lang="en-US" sz="2800" b="1" smtClean="0">
                <a:solidFill>
                  <a:srgbClr val="002060"/>
                </a:solidFill>
              </a:rPr>
              <a:t>T</a:t>
            </a:r>
            <a:r>
              <a:rPr lang="en-US" sz="2800" smtClean="0">
                <a:solidFill>
                  <a:srgbClr val="002060"/>
                </a:solidFill>
              </a:rPr>
              <a:t>hreats: external elements in the environment that could cause trouble for the business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Perhaps the most important factor that differentiates healthcare from other industries is the diversity of functions that often characterize healthcare providers. </a:t>
            </a:r>
            <a:endParaRPr lang="en-US" dirty="0"/>
          </a:p>
        </p:txBody>
      </p:sp>
      <p:sp>
        <p:nvSpPr>
          <p:cNvPr id="3" name="Title 2"/>
          <p:cNvSpPr>
            <a:spLocks noGrp="1"/>
          </p:cNvSpPr>
          <p:nvPr>
            <p:ph type="title"/>
          </p:nvPr>
        </p:nvSpPr>
        <p:spPr/>
        <p:txBody>
          <a:bodyPr>
            <a:normAutofit/>
          </a:bodyPr>
          <a:lstStyle/>
          <a:p>
            <a:r>
              <a:rPr lang="en-US" dirty="0" smtClean="0"/>
              <a:t>How healthcare </a:t>
            </a:r>
            <a:r>
              <a:rPr lang="en-US" dirty="0" smtClean="0"/>
              <a:t>is </a:t>
            </a:r>
            <a:r>
              <a:rPr lang="en-US" dirty="0" smtClean="0"/>
              <a:t>unique?</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150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151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1507" name="Rectangle 2"/>
          <p:cNvSpPr>
            <a:spLocks noGrp="1" noChangeArrowheads="1"/>
          </p:cNvSpPr>
          <p:nvPr>
            <p:ph type="title"/>
          </p:nvPr>
        </p:nvSpPr>
        <p:spPr/>
        <p:txBody>
          <a:bodyPr/>
          <a:lstStyle/>
          <a:p>
            <a:pPr eaLnBrk="1" hangingPunct="1"/>
            <a:r>
              <a:rPr lang="en-US" b="1" smtClean="0">
                <a:solidFill>
                  <a:schemeClr val="bg1"/>
                </a:solidFill>
              </a:rPr>
              <a:t>Are the Objectives Attainable?</a:t>
            </a:r>
          </a:p>
        </p:txBody>
      </p:sp>
      <p:sp>
        <p:nvSpPr>
          <p:cNvPr id="21508" name="Rectangle 3"/>
          <p:cNvSpPr>
            <a:spLocks noGrp="1" noChangeArrowheads="1"/>
          </p:cNvSpPr>
          <p:nvPr>
            <p:ph idx="1"/>
          </p:nvPr>
        </p:nvSpPr>
        <p:spPr>
          <a:xfrm>
            <a:off x="76200" y="1600200"/>
            <a:ext cx="8991600" cy="4530725"/>
          </a:xfrm>
        </p:spPr>
        <p:txBody>
          <a:bodyPr/>
          <a:lstStyle/>
          <a:p>
            <a:pPr eaLnBrk="1" hangingPunct="1">
              <a:lnSpc>
                <a:spcPct val="90000"/>
              </a:lnSpc>
              <a:spcAft>
                <a:spcPct val="50000"/>
              </a:spcAft>
            </a:pPr>
            <a:r>
              <a:rPr lang="en-US" sz="2800" smtClean="0">
                <a:solidFill>
                  <a:srgbClr val="002060"/>
                </a:solidFill>
              </a:rPr>
              <a:t>The first thing that a SWOT analysis can help with is to determine whether the objective is attainable, given the SWOTs. If the objective is not attainable, then a different objective must be selected.</a:t>
            </a:r>
          </a:p>
          <a:p>
            <a:pPr eaLnBrk="1" hangingPunct="1">
              <a:lnSpc>
                <a:spcPct val="90000"/>
              </a:lnSpc>
              <a:spcAft>
                <a:spcPct val="50000"/>
              </a:spcAft>
            </a:pPr>
            <a:r>
              <a:rPr lang="en-US" sz="2800" smtClean="0">
                <a:solidFill>
                  <a:srgbClr val="002060"/>
                </a:solidFill>
              </a:rPr>
              <a:t>The internal factors may be considered a Strength or a Weakness depending upon their impact on the objectives. What may represent strengths with respect to one objective may be weaknesses for another objective.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253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253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2531" name="Rectangle 2"/>
          <p:cNvSpPr>
            <a:spLocks noGrp="1" noChangeArrowheads="1"/>
          </p:cNvSpPr>
          <p:nvPr>
            <p:ph type="title"/>
          </p:nvPr>
        </p:nvSpPr>
        <p:spPr/>
        <p:txBody>
          <a:bodyPr/>
          <a:lstStyle/>
          <a:p>
            <a:pPr eaLnBrk="1" hangingPunct="1"/>
            <a:r>
              <a:rPr lang="en-US" b="1" smtClean="0">
                <a:solidFill>
                  <a:schemeClr val="bg1"/>
                </a:solidFill>
              </a:rPr>
              <a:t>Strengths of SWOT Analysis</a:t>
            </a:r>
          </a:p>
        </p:txBody>
      </p:sp>
      <p:sp>
        <p:nvSpPr>
          <p:cNvPr id="22532" name="Rectangle 3"/>
          <p:cNvSpPr>
            <a:spLocks noGrp="1" noChangeArrowheads="1"/>
          </p:cNvSpPr>
          <p:nvPr>
            <p:ph idx="1"/>
          </p:nvPr>
        </p:nvSpPr>
        <p:spPr>
          <a:xfrm>
            <a:off x="76200" y="1600200"/>
            <a:ext cx="8991600" cy="5257800"/>
          </a:xfrm>
        </p:spPr>
        <p:txBody>
          <a:bodyPr/>
          <a:lstStyle/>
          <a:p>
            <a:pPr eaLnBrk="1" hangingPunct="1">
              <a:spcAft>
                <a:spcPct val="50000"/>
              </a:spcAft>
            </a:pPr>
            <a:r>
              <a:rPr lang="en-US" sz="2800" smtClean="0">
                <a:solidFill>
                  <a:srgbClr val="002060"/>
                </a:solidFill>
              </a:rPr>
              <a:t>Although SWOT analysis is (in many instances) a relatively simple procedure, yet it could be valuable in directing the subsequent steps in the process of planning.</a:t>
            </a:r>
          </a:p>
          <a:p>
            <a:pPr eaLnBrk="1" hangingPunct="1">
              <a:spcAft>
                <a:spcPct val="50000"/>
              </a:spcAft>
            </a:pPr>
            <a:r>
              <a:rPr lang="en-US" sz="2800" smtClean="0">
                <a:solidFill>
                  <a:srgbClr val="002060"/>
                </a:solidFill>
              </a:rPr>
              <a:t>It is suitable for use by business entities, non-profit organizations and governmental units.</a:t>
            </a:r>
          </a:p>
          <a:p>
            <a:pPr eaLnBrk="1" hangingPunct="1">
              <a:spcAft>
                <a:spcPct val="50000"/>
              </a:spcAft>
            </a:pPr>
            <a:r>
              <a:rPr lang="en-US" sz="2800" smtClean="0">
                <a:solidFill>
                  <a:srgbClr val="002060"/>
                </a:solidFill>
              </a:rPr>
              <a:t>SWOT analysis has different uses especially in business activities like marketing, and finding competitive advantages, &amp; also in crisis situations.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355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355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3555" name="Rectangle 2"/>
          <p:cNvSpPr>
            <a:spLocks noGrp="1" noChangeArrowheads="1"/>
          </p:cNvSpPr>
          <p:nvPr>
            <p:ph type="title"/>
          </p:nvPr>
        </p:nvSpPr>
        <p:spPr/>
        <p:txBody>
          <a:bodyPr/>
          <a:lstStyle/>
          <a:p>
            <a:pPr eaLnBrk="1" hangingPunct="1"/>
            <a:r>
              <a:rPr lang="en-US" b="1" smtClean="0">
                <a:solidFill>
                  <a:schemeClr val="bg1"/>
                </a:solidFill>
              </a:rPr>
              <a:t>Weaknesses of SWOT Analysis</a:t>
            </a:r>
          </a:p>
        </p:txBody>
      </p:sp>
      <p:sp>
        <p:nvSpPr>
          <p:cNvPr id="23556" name="Rectangle 3"/>
          <p:cNvSpPr>
            <a:spLocks noGrp="1" noChangeArrowheads="1"/>
          </p:cNvSpPr>
          <p:nvPr>
            <p:ph idx="1"/>
          </p:nvPr>
        </p:nvSpPr>
        <p:spPr>
          <a:xfrm>
            <a:off x="76200" y="1600200"/>
            <a:ext cx="8991600" cy="4530725"/>
          </a:xfrm>
        </p:spPr>
        <p:txBody>
          <a:bodyPr>
            <a:normAutofit lnSpcReduction="10000"/>
          </a:bodyPr>
          <a:lstStyle/>
          <a:p>
            <a:pPr eaLnBrk="1" hangingPunct="1">
              <a:spcAft>
                <a:spcPct val="50000"/>
              </a:spcAft>
            </a:pPr>
            <a:r>
              <a:rPr lang="en-US" sz="2800" smtClean="0">
                <a:solidFill>
                  <a:srgbClr val="002060"/>
                </a:solidFill>
              </a:rPr>
              <a:t>Like all other tools, SWOT analysis has its weaknesses. It is just one method of categorization.</a:t>
            </a:r>
          </a:p>
          <a:p>
            <a:pPr eaLnBrk="1" hangingPunct="1">
              <a:spcAft>
                <a:spcPct val="50000"/>
              </a:spcAft>
            </a:pPr>
            <a:r>
              <a:rPr lang="en-US" sz="2800" smtClean="0">
                <a:solidFill>
                  <a:srgbClr val="002060"/>
                </a:solidFill>
              </a:rPr>
              <a:t>It may mislead analysts into focusing on compiling lists rather than think about what is actually important in achieving objectives; i.e. without looking critically into the SWOTs so as to prioritize them clearly, in such cases, for example, weak opportunities may appear to balance strong threats.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14375" y="214313"/>
            <a:ext cx="7772400" cy="2286000"/>
          </a:xfrm>
          <a:effectLst>
            <a:outerShdw dist="35921" dir="2700000" algn="ctr" rotWithShape="0">
              <a:schemeClr val="bg2"/>
            </a:outerShdw>
          </a:effectLst>
        </p:spPr>
        <p:txBody>
          <a:bodyPr/>
          <a:lstStyle/>
          <a:p>
            <a:pPr eaLnBrk="1" hangingPunct="1"/>
            <a:r>
              <a:rPr lang="en-GB" b="1" smtClean="0">
                <a:solidFill>
                  <a:srgbClr val="002060"/>
                </a:solidFill>
                <a:cs typeface="Tahoma" pitchFamily="34" charset="0"/>
              </a:rPr>
              <a:t>ECONOMIC EVALUATION</a:t>
            </a:r>
            <a:r>
              <a:rPr lang="ar-SA" smtClean="0">
                <a:solidFill>
                  <a:srgbClr val="002060"/>
                </a:solidFill>
                <a:cs typeface="Tahoma" pitchFamily="34" charset="0"/>
              </a:rPr>
              <a:t/>
            </a:r>
            <a:br>
              <a:rPr lang="ar-SA" smtClean="0">
                <a:solidFill>
                  <a:srgbClr val="002060"/>
                </a:solidFill>
                <a:cs typeface="Tahoma" pitchFamily="34" charset="0"/>
              </a:rPr>
            </a:br>
            <a:r>
              <a:rPr lang="en-US" sz="2800" smtClean="0">
                <a:solidFill>
                  <a:srgbClr val="002060"/>
                </a:solidFill>
                <a:cs typeface="Tahoma" pitchFamily="34" charset="0"/>
              </a:rPr>
              <a:t>Cost Benefit Analysis</a:t>
            </a:r>
            <a:br>
              <a:rPr lang="en-US" sz="2800" smtClean="0">
                <a:solidFill>
                  <a:srgbClr val="002060"/>
                </a:solidFill>
                <a:cs typeface="Tahoma" pitchFamily="34" charset="0"/>
              </a:rPr>
            </a:br>
            <a:r>
              <a:rPr lang="en-US" sz="2800" smtClean="0">
                <a:solidFill>
                  <a:srgbClr val="002060"/>
                </a:solidFill>
                <a:cs typeface="Tahoma" pitchFamily="34" charset="0"/>
              </a:rPr>
              <a:t>Cost-Effectiveness Analysis</a:t>
            </a:r>
            <a:br>
              <a:rPr lang="en-US" sz="2800" smtClean="0">
                <a:solidFill>
                  <a:srgbClr val="002060"/>
                </a:solidFill>
                <a:cs typeface="Tahoma" pitchFamily="34" charset="0"/>
              </a:rPr>
            </a:br>
            <a:r>
              <a:rPr lang="en-US" sz="2800" smtClean="0">
                <a:solidFill>
                  <a:srgbClr val="002060"/>
                </a:solidFill>
                <a:cs typeface="Tahoma" pitchFamily="34" charset="0"/>
              </a:rPr>
              <a:t>Cost-Utility Analysis</a:t>
            </a:r>
            <a:endParaRPr lang="en-US" sz="1800" smtClean="0">
              <a:solidFill>
                <a:srgbClr val="002060"/>
              </a:solidFill>
              <a:cs typeface="Tahoma" pitchFamily="34" charset="0"/>
            </a:endParaRPr>
          </a:p>
        </p:txBody>
      </p:sp>
      <p:sp>
        <p:nvSpPr>
          <p:cNvPr id="2051" name="Rectangle 9"/>
          <p:cNvSpPr>
            <a:spLocks noChangeArrowheads="1"/>
          </p:cNvSpPr>
          <p:nvPr/>
        </p:nvSpPr>
        <p:spPr bwMode="auto">
          <a:xfrm>
            <a:off x="804863" y="2514600"/>
            <a:ext cx="2471737" cy="4341813"/>
          </a:xfrm>
          <a:prstGeom prst="rect">
            <a:avLst/>
          </a:prstGeom>
          <a:solidFill>
            <a:srgbClr val="0070C0"/>
          </a:solidFill>
          <a:ln w="9525" algn="ctr">
            <a:noFill/>
            <a:round/>
            <a:headEnd/>
            <a:tailEnd/>
          </a:ln>
        </p:spPr>
        <p:txBody>
          <a:bodyPr/>
          <a:lstStyle/>
          <a:p>
            <a:endParaRPr lang="en-US"/>
          </a:p>
        </p:txBody>
      </p:sp>
      <p:sp>
        <p:nvSpPr>
          <p:cNvPr id="2052" name="Rectangle 10"/>
          <p:cNvSpPr>
            <a:spLocks noChangeArrowheads="1"/>
          </p:cNvSpPr>
          <p:nvPr/>
        </p:nvSpPr>
        <p:spPr bwMode="auto">
          <a:xfrm>
            <a:off x="741363" y="2514600"/>
            <a:ext cx="842962" cy="4341813"/>
          </a:xfrm>
          <a:prstGeom prst="rect">
            <a:avLst/>
          </a:prstGeom>
          <a:solidFill>
            <a:srgbClr val="FF0000"/>
          </a:solidFill>
          <a:ln w="9525" algn="ctr">
            <a:noFill/>
            <a:round/>
            <a:headEnd/>
            <a:tailEnd/>
          </a:ln>
        </p:spPr>
        <p:txBody>
          <a:bodyPr/>
          <a:lstStyle/>
          <a:p>
            <a:endParaRPr lang="en-US"/>
          </a:p>
        </p:txBody>
      </p:sp>
      <p:sp>
        <p:nvSpPr>
          <p:cNvPr id="5" name="Rectangle 4"/>
          <p:cNvSpPr/>
          <p:nvPr/>
        </p:nvSpPr>
        <p:spPr bwMode="auto">
          <a:xfrm>
            <a:off x="403225" y="2514600"/>
            <a:ext cx="463550" cy="4341813"/>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sp>
        <p:nvSpPr>
          <p:cNvPr id="6" name="Rectangle 5"/>
          <p:cNvSpPr/>
          <p:nvPr/>
        </p:nvSpPr>
        <p:spPr bwMode="auto">
          <a:xfrm>
            <a:off x="0" y="2514600"/>
            <a:ext cx="463550" cy="434181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pic>
        <p:nvPicPr>
          <p:cNvPr id="2055" name="Picture 8" descr="C:\Users\Personal\Desktop\ECONOMIC EVALUATIs.png"/>
          <p:cNvPicPr>
            <a:picLocks noChangeAspect="1" noChangeArrowheads="1"/>
          </p:cNvPicPr>
          <p:nvPr/>
        </p:nvPicPr>
        <p:blipFill>
          <a:blip r:embed="rId2" cstate="print"/>
          <a:srcRect/>
          <a:stretch>
            <a:fillRect/>
          </a:stretch>
        </p:blipFill>
        <p:spPr bwMode="auto">
          <a:xfrm>
            <a:off x="3286125" y="2516188"/>
            <a:ext cx="6634163" cy="464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307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07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5123" name="Rectangle 3"/>
          <p:cNvSpPr>
            <a:spLocks noGrp="1" noChangeArrowheads="1"/>
          </p:cNvSpPr>
          <p:nvPr>
            <p:ph idx="1"/>
          </p:nvPr>
        </p:nvSpPr>
        <p:spPr>
          <a:xfrm>
            <a:off x="304800" y="1524000"/>
            <a:ext cx="8610600" cy="4953000"/>
          </a:xfrm>
          <a:effectLst>
            <a:outerShdw dist="35921" dir="2700000" algn="ctr" rotWithShape="0">
              <a:schemeClr val="bg2"/>
            </a:outerShdw>
          </a:effectLst>
        </p:spPr>
        <p:txBody>
          <a:bodyPr rtlCol="0">
            <a:normAutofit/>
          </a:bodyPr>
          <a:lstStyle/>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Whenever one decides to take an action, one must be sure that benefits exceed the costs, otherwise not taking such an action is the more prudent choice. This applies to individuals, companies, or to the society as a whole.</a:t>
            </a:r>
          </a:p>
        </p:txBody>
      </p:sp>
      <p:sp>
        <p:nvSpPr>
          <p:cNvPr id="3076" name="Title 8"/>
          <p:cNvSpPr>
            <a:spLocks noGrp="1"/>
          </p:cNvSpPr>
          <p:nvPr>
            <p:ph type="title"/>
          </p:nvPr>
        </p:nvSpPr>
        <p:spPr/>
        <p:txBody>
          <a:bodyPr/>
          <a:lstStyle/>
          <a:p>
            <a:pPr eaLnBrk="1" hangingPunct="1"/>
            <a:r>
              <a:rPr lang="en-GB" b="1" smtClean="0">
                <a:solidFill>
                  <a:schemeClr val="bg1"/>
                </a:solidFill>
                <a:cs typeface="Tahoma" pitchFamily="34" charset="0"/>
              </a:rPr>
              <a:t>Introduction</a:t>
            </a:r>
            <a:endParaRPr lang="en-US" smtClean="0">
              <a:cs typeface="Times New Roman"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defRPr/>
            </a:pPr>
            <a:r>
              <a:rPr lang="en-GB" sz="2400" dirty="0" smtClean="0">
                <a:solidFill>
                  <a:srgbClr val="002060"/>
                </a:solidFill>
                <a:cs typeface="Tahoma" pitchFamily="34" charset="0"/>
              </a:rPr>
              <a:t>In projects or policies affecting the society, the Net Social Benefit measures the value to the society. Social benefits (B) minus social costs (C) equals net social benefit (NSB):</a:t>
            </a:r>
          </a:p>
          <a:p>
            <a:pPr marL="0" indent="0" algn="just">
              <a:buNone/>
              <a:defRPr/>
            </a:pPr>
            <a:r>
              <a:rPr lang="en-GB" sz="2400" dirty="0" smtClean="0">
                <a:solidFill>
                  <a:srgbClr val="002060"/>
                </a:solidFill>
                <a:cs typeface="Tahoma" pitchFamily="34" charset="0"/>
              </a:rPr>
              <a:t>			     NSB = B - C</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410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10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7413" name="Rectangle 5"/>
          <p:cNvSpPr>
            <a:spLocks noGrp="1" noChangeArrowheads="1"/>
          </p:cNvSpPr>
          <p:nvPr>
            <p:ph idx="1"/>
          </p:nvPr>
        </p:nvSpPr>
        <p:spPr>
          <a:xfrm>
            <a:off x="533400" y="1524000"/>
            <a:ext cx="8229600" cy="5181600"/>
          </a:xfrm>
          <a:effectLst>
            <a:outerShdw dist="35921" dir="2700000" algn="ctr" rotWithShape="0">
              <a:schemeClr val="bg2"/>
            </a:outerShdw>
          </a:effectLst>
        </p:spPr>
        <p:txBody>
          <a:bodyPr rtlCol="0">
            <a:normAutofit/>
          </a:bodyPr>
          <a:lstStyle/>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Obviously no one will ever take an action or adopt a policy that has a negative net social benefit. But the more difficult situation (which planners and policy makers face all the time) is when you have several projects or activities, all of which have positive net social benefits, and yet you do not have enough resources to implement all of them. </a:t>
            </a:r>
            <a:endParaRPr lang="en-GB" sz="2800" b="1" dirty="0" smtClean="0">
              <a:solidFill>
                <a:srgbClr val="002060"/>
              </a:solidFill>
              <a:latin typeface="+mj-lt"/>
              <a:cs typeface="Tahoma" pitchFamily="34" charset="0"/>
            </a:endParaRPr>
          </a:p>
        </p:txBody>
      </p:sp>
      <p:sp>
        <p:nvSpPr>
          <p:cNvPr id="4100" name="Title 8"/>
          <p:cNvSpPr>
            <a:spLocks noGrp="1"/>
          </p:cNvSpPr>
          <p:nvPr>
            <p:ph type="title"/>
          </p:nvPr>
        </p:nvSpPr>
        <p:spPr/>
        <p:txBody>
          <a:bodyPr/>
          <a:lstStyle/>
          <a:p>
            <a:pPr algn="r" eaLnBrk="1" hangingPunct="1"/>
            <a:r>
              <a:rPr lang="en-GB" b="1" smtClean="0">
                <a:solidFill>
                  <a:schemeClr val="bg1"/>
                </a:solidFill>
                <a:cs typeface="Tahoma" pitchFamily="34" charset="0"/>
              </a:rPr>
              <a:t>Introduction                  </a:t>
            </a:r>
            <a:r>
              <a:rPr lang="en-GB" sz="2000" b="1" smtClean="0">
                <a:solidFill>
                  <a:schemeClr val="bg1"/>
                </a:solidFill>
                <a:cs typeface="Tahoma" pitchFamily="34" charset="0"/>
              </a:rPr>
              <a:t>Cont’d</a:t>
            </a:r>
            <a:endParaRPr lang="en-US" sz="2000" smtClean="0">
              <a:cs typeface="Times New Roman"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10000"/>
              </a:lnSpc>
              <a:buNone/>
              <a:defRPr/>
            </a:pPr>
            <a:r>
              <a:rPr lang="en-GB" sz="2400" dirty="0" smtClean="0">
                <a:solidFill>
                  <a:srgbClr val="002060"/>
                </a:solidFill>
                <a:cs typeface="Tahoma" pitchFamily="34" charset="0"/>
              </a:rPr>
              <a:t>How will you choose the most beneficial (efficient) among them? How to set the priorities?</a:t>
            </a:r>
          </a:p>
          <a:p>
            <a:pPr marL="0" indent="0" algn="just">
              <a:lnSpc>
                <a:spcPct val="110000"/>
              </a:lnSpc>
              <a:buNone/>
              <a:defRPr/>
            </a:pPr>
            <a:r>
              <a:rPr lang="en-GB" sz="2400" b="1" dirty="0" smtClean="0">
                <a:solidFill>
                  <a:srgbClr val="002060"/>
                </a:solidFill>
                <a:cs typeface="Tahoma" pitchFamily="34" charset="0"/>
              </a:rPr>
              <a:t>The answer lies in economic evaluation.</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7"/>
          <p:cNvSpPr>
            <a:spLocks noGrp="1" noChangeArrowheads="1"/>
          </p:cNvSpPr>
          <p:nvPr>
            <p:ph idx="1"/>
          </p:nvPr>
        </p:nvSpPr>
        <p:spPr>
          <a:xfrm>
            <a:off x="285750" y="1981200"/>
            <a:ext cx="8715375" cy="4343400"/>
          </a:xfrm>
          <a:effectLst>
            <a:outerShdw dist="35921" dir="2700000" algn="ctr" rotWithShape="0">
              <a:schemeClr val="bg2"/>
            </a:outerShdw>
          </a:effectLst>
        </p:spPr>
        <p:txBody>
          <a:bodyPr rtlCol="0">
            <a:normAutofit/>
          </a:bodyPr>
          <a:lstStyle/>
          <a:p>
            <a:pPr marL="0" indent="0" algn="just" eaLnBrk="1" fontAlgn="auto" hangingPunct="1">
              <a:lnSpc>
                <a:spcPct val="120000"/>
              </a:lnSpc>
              <a:spcAft>
                <a:spcPts val="0"/>
              </a:spcAft>
              <a:buFont typeface="Wingdings" pitchFamily="2" charset="2"/>
              <a:buNone/>
              <a:defRPr/>
            </a:pPr>
            <a:r>
              <a:rPr lang="en-GB" sz="2800" dirty="0" smtClean="0">
                <a:solidFill>
                  <a:srgbClr val="002060"/>
                </a:solidFill>
                <a:latin typeface="+mj-lt"/>
                <a:cs typeface="Tahoma" pitchFamily="34" charset="0"/>
              </a:rPr>
              <a:t>Economic evaluation (Cost-Benefit Analysis CBA, Cost-Effectiveness Analysis CEA) is a tool used to help decision makers allocate society’s scarce resources in the most efficient way. Governments can use it, when a policy or project are under consideration, to prove that one action is superior to the other (including the status quo) in an impartial and transparent way.</a:t>
            </a:r>
          </a:p>
        </p:txBody>
      </p:sp>
      <p:grpSp>
        <p:nvGrpSpPr>
          <p:cNvPr id="2" name="Group 10"/>
          <p:cNvGrpSpPr>
            <a:grpSpLocks/>
          </p:cNvGrpSpPr>
          <p:nvPr/>
        </p:nvGrpSpPr>
        <p:grpSpPr bwMode="auto">
          <a:xfrm>
            <a:off x="0" y="0"/>
            <a:ext cx="9144000" cy="1371600"/>
            <a:chOff x="0" y="0"/>
            <a:chExt cx="9144000" cy="1371600"/>
          </a:xfrm>
        </p:grpSpPr>
        <p:sp>
          <p:nvSpPr>
            <p:cNvPr id="5125" name="Rectangle 11"/>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5126" name="Rectangle 12"/>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4" name="Rectangle 13"/>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5" name="Rectangle 14"/>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5124" name="Title 8"/>
          <p:cNvSpPr>
            <a:spLocks noGrp="1"/>
          </p:cNvSpPr>
          <p:nvPr>
            <p:ph type="title"/>
          </p:nvPr>
        </p:nvSpPr>
        <p:spPr/>
        <p:txBody>
          <a:bodyPr/>
          <a:lstStyle/>
          <a:p>
            <a:pPr algn="r" eaLnBrk="1" hangingPunct="1"/>
            <a:r>
              <a:rPr lang="en-GB" b="1" smtClean="0">
                <a:solidFill>
                  <a:schemeClr val="bg1"/>
                </a:solidFill>
                <a:cs typeface="Tahoma" pitchFamily="34" charset="0"/>
              </a:rPr>
              <a:t>Introduction                  </a:t>
            </a:r>
            <a:r>
              <a:rPr lang="en-GB" sz="2000" b="1" smtClean="0">
                <a:solidFill>
                  <a:schemeClr val="bg1"/>
                </a:solidFill>
                <a:cs typeface="Tahoma" pitchFamily="34" charset="0"/>
              </a:rPr>
              <a:t>Cont’d</a:t>
            </a:r>
            <a:endParaRPr lang="en-US" sz="2000" smtClean="0">
              <a:cs typeface="Times New Roman"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Grp="1" noChangeArrowheads="1"/>
          </p:cNvSpPr>
          <p:nvPr>
            <p:ph idx="1"/>
          </p:nvPr>
        </p:nvSpPr>
        <p:spPr>
          <a:xfrm>
            <a:off x="533400" y="1981200"/>
            <a:ext cx="8153400" cy="4343400"/>
          </a:xfrm>
          <a:effectLst>
            <a:outerShdw dist="35921" dir="2700000" algn="ctr" rotWithShape="0">
              <a:schemeClr val="bg2"/>
            </a:outerShdw>
          </a:effectLst>
        </p:spPr>
        <p:txBody>
          <a:bodyPr rtlCol="0">
            <a:normAutofit/>
          </a:bodyPr>
          <a:lstStyle/>
          <a:p>
            <a:pPr marL="0" indent="0" algn="just" eaLnBrk="1" fontAlgn="auto" hangingPunct="1">
              <a:lnSpc>
                <a:spcPct val="120000"/>
              </a:lnSpc>
              <a:spcAft>
                <a:spcPts val="0"/>
              </a:spcAft>
              <a:buFont typeface="Wingdings" pitchFamily="2" charset="2"/>
              <a:buNone/>
              <a:defRPr/>
            </a:pPr>
            <a:r>
              <a:rPr lang="en-GB" sz="2800" smtClean="0">
                <a:solidFill>
                  <a:srgbClr val="002060"/>
                </a:solidFill>
                <a:latin typeface="+mj-lt"/>
                <a:cs typeface="Tahoma" pitchFamily="34" charset="0"/>
              </a:rPr>
              <a:t>When markets work well, individual decisions by households and healthcare providers allow efficient allocation of resources. Government intervention is justified </a:t>
            </a:r>
            <a:r>
              <a:rPr lang="en-GB" sz="2800" b="1" smtClean="0">
                <a:solidFill>
                  <a:srgbClr val="002060"/>
                </a:solidFill>
                <a:latin typeface="+mj-lt"/>
                <a:cs typeface="Tahoma" pitchFamily="34" charset="0"/>
              </a:rPr>
              <a:t>only</a:t>
            </a:r>
            <a:r>
              <a:rPr lang="en-GB" sz="2800" smtClean="0">
                <a:solidFill>
                  <a:srgbClr val="002060"/>
                </a:solidFill>
                <a:latin typeface="+mj-lt"/>
                <a:cs typeface="Tahoma" pitchFamily="34" charset="0"/>
              </a:rPr>
              <a:t> if the market cannot operate efficiently (see previous lecture). </a:t>
            </a:r>
          </a:p>
        </p:txBody>
      </p:sp>
      <p:grpSp>
        <p:nvGrpSpPr>
          <p:cNvPr id="2" name="Group 4"/>
          <p:cNvGrpSpPr>
            <a:grpSpLocks/>
          </p:cNvGrpSpPr>
          <p:nvPr/>
        </p:nvGrpSpPr>
        <p:grpSpPr bwMode="auto">
          <a:xfrm>
            <a:off x="0" y="0"/>
            <a:ext cx="9144000" cy="1371600"/>
            <a:chOff x="0" y="0"/>
            <a:chExt cx="9144000" cy="1371600"/>
          </a:xfrm>
        </p:grpSpPr>
        <p:sp>
          <p:nvSpPr>
            <p:cNvPr id="6149"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6150"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6148" name="Title 8"/>
          <p:cNvSpPr>
            <a:spLocks noGrp="1"/>
          </p:cNvSpPr>
          <p:nvPr>
            <p:ph type="title"/>
          </p:nvPr>
        </p:nvSpPr>
        <p:spPr/>
        <p:txBody>
          <a:bodyPr/>
          <a:lstStyle/>
          <a:p>
            <a:pPr algn="r" eaLnBrk="1" hangingPunct="1"/>
            <a:r>
              <a:rPr lang="en-GB" b="1" smtClean="0">
                <a:solidFill>
                  <a:schemeClr val="bg1"/>
                </a:solidFill>
                <a:cs typeface="Tahoma" pitchFamily="34" charset="0"/>
              </a:rPr>
              <a:t>Introduction                  </a:t>
            </a:r>
            <a:r>
              <a:rPr lang="en-GB" sz="2000" b="1" smtClean="0">
                <a:solidFill>
                  <a:schemeClr val="bg1"/>
                </a:solidFill>
                <a:cs typeface="Tahoma" pitchFamily="34" charset="0"/>
              </a:rPr>
              <a:t>Cont’d</a:t>
            </a:r>
            <a:endParaRPr lang="en-US" sz="2000" smtClean="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obvious function of the health care system and its component organizations is to provide for the healthcare needs of the population. This is carried out most directly through patient care, </a:t>
            </a:r>
            <a:endParaRPr lang="en-US" dirty="0"/>
          </a:p>
        </p:txBody>
      </p:sp>
      <p:sp>
        <p:nvSpPr>
          <p:cNvPr id="3" name="Title 2"/>
          <p:cNvSpPr>
            <a:spLocks noGrp="1"/>
          </p:cNvSpPr>
          <p:nvPr>
            <p:ph type="title"/>
          </p:nvPr>
        </p:nvSpPr>
        <p:spPr/>
        <p:txBody>
          <a:bodyPr/>
          <a:lstStyle/>
          <a:p>
            <a:r>
              <a:rPr lang="en-US" dirty="0" smtClean="0"/>
              <a:t>Function of healthcare system</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7172"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7173"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8" name="Rectangle 7"/>
          <p:cNvSpPr/>
          <p:nvPr/>
        </p:nvSpPr>
        <p:spPr>
          <a:xfrm>
            <a:off x="2143125" y="3071813"/>
            <a:ext cx="5599113" cy="769937"/>
          </a:xfrm>
          <a:prstGeom prst="rect">
            <a:avLst/>
          </a:prstGeom>
        </p:spPr>
        <p:txBody>
          <a:bodyPr wrap="none">
            <a:spAutoFit/>
          </a:bodyPr>
          <a:lstStyle/>
          <a:p>
            <a:pPr>
              <a:defRPr/>
            </a:pPr>
            <a:r>
              <a:rPr lang="en-US" sz="4400" b="1" dirty="0">
                <a:solidFill>
                  <a:schemeClr val="bg1"/>
                </a:solidFill>
                <a:latin typeface="+mj-lt"/>
                <a:cs typeface="Tahoma" pitchFamily="34" charset="0"/>
              </a:rPr>
              <a:t>Cost – Benefit  Analysis</a:t>
            </a:r>
            <a:endParaRPr lang="en-US" sz="4400" dirty="0">
              <a:solidFill>
                <a:schemeClr val="bg1"/>
              </a:solidFill>
              <a:latin typeface="+mj-lt"/>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819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819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9223" name="Rectangle 7"/>
          <p:cNvSpPr>
            <a:spLocks noGrp="1" noChangeArrowheads="1"/>
          </p:cNvSpPr>
          <p:nvPr>
            <p:ph idx="1"/>
          </p:nvPr>
        </p:nvSpPr>
        <p:spPr>
          <a:xfrm>
            <a:off x="685800" y="1676400"/>
            <a:ext cx="7772400" cy="4648200"/>
          </a:xfrm>
          <a:effectLst>
            <a:outerShdw dist="35921" dir="2700000" algn="ctr" rotWithShape="0">
              <a:schemeClr val="bg2"/>
            </a:outerShdw>
          </a:effectLst>
        </p:spPr>
        <p:txBody>
          <a:bodyPr rtlCol="0">
            <a:normAutofit lnSpcReduction="10000"/>
          </a:bodyPr>
          <a:lstStyle/>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Cost-benefit analysis attempts to measure the social &amp; private costs &amp; benefits of a project or policy option to determine whether the rate of return to that investment is positive or not. In order to do this, all costs &amp; benefits should be expressed in money terms so that comparisons could be made between different projects or sectors of the economy. </a:t>
            </a:r>
          </a:p>
        </p:txBody>
      </p:sp>
      <p:sp>
        <p:nvSpPr>
          <p:cNvPr id="8196" name="Title 9"/>
          <p:cNvSpPr>
            <a:spLocks noGrp="1"/>
          </p:cNvSpPr>
          <p:nvPr>
            <p:ph type="title"/>
          </p:nvPr>
        </p:nvSpPr>
        <p:spPr/>
        <p:txBody>
          <a:bodyPr/>
          <a:lstStyle/>
          <a:p>
            <a:pPr eaLnBrk="1" hangingPunct="1"/>
            <a:r>
              <a:rPr lang="en-US" b="1" smtClean="0">
                <a:solidFill>
                  <a:schemeClr val="bg1"/>
                </a:solidFill>
                <a:cs typeface="Tahoma" pitchFamily="34" charset="0"/>
              </a:rPr>
              <a:t>Cost – Benefit  Analysis</a:t>
            </a:r>
            <a:endParaRPr lang="en-US" smtClean="0">
              <a:solidFill>
                <a:schemeClr val="bg1"/>
              </a:solidFill>
              <a:cs typeface="Times New Roman"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idx="1"/>
          </p:nvPr>
        </p:nvSpPr>
        <p:spPr>
          <a:xfrm>
            <a:off x="381000" y="1571625"/>
            <a:ext cx="8382000" cy="4953000"/>
          </a:xfrm>
          <a:effectLst>
            <a:outerShdw dist="35921" dir="2700000" algn="ctr" rotWithShape="0">
              <a:schemeClr val="bg2"/>
            </a:outerShdw>
          </a:effectLst>
        </p:spPr>
        <p:txBody>
          <a:bodyPr rtlCol="0">
            <a:normAutofit/>
          </a:bodyPr>
          <a:lstStyle/>
          <a:p>
            <a:pPr marL="290513" indent="-290513" eaLnBrk="1" fontAlgn="auto" hangingPunct="1">
              <a:lnSpc>
                <a:spcPct val="110000"/>
              </a:lnSpc>
              <a:spcAft>
                <a:spcPts val="0"/>
              </a:spcAft>
              <a:buFont typeface="Wingdings" pitchFamily="2" charset="2"/>
              <a:buNone/>
              <a:defRPr/>
            </a:pPr>
            <a:r>
              <a:rPr lang="en-GB" sz="3600" b="1" dirty="0" smtClean="0">
                <a:solidFill>
                  <a:srgbClr val="002060"/>
                </a:solidFill>
                <a:latin typeface="+mj-lt"/>
                <a:cs typeface="Tahoma" pitchFamily="34" charset="0"/>
              </a:rPr>
              <a:t>The basic steps of a CBA:</a:t>
            </a:r>
          </a:p>
          <a:p>
            <a:pPr marL="0" indent="0" eaLnBrk="1" fontAlgn="auto" hangingPunct="1">
              <a:lnSpc>
                <a:spcPct val="110000"/>
              </a:lnSpc>
              <a:spcAft>
                <a:spcPts val="0"/>
              </a:spcAft>
              <a:buFont typeface="Wingdings" pitchFamily="2" charset="2"/>
              <a:buNone/>
              <a:defRPr/>
            </a:pPr>
            <a:r>
              <a:rPr lang="en-GB" sz="2600" b="1" dirty="0" smtClean="0">
                <a:solidFill>
                  <a:srgbClr val="002060"/>
                </a:solidFill>
                <a:latin typeface="+mj-lt"/>
                <a:cs typeface="Tahoma" pitchFamily="34" charset="0"/>
              </a:rPr>
              <a:t>These steps are done for each of the projects under consideration</a:t>
            </a:r>
          </a:p>
          <a:p>
            <a:pPr marL="290513" indent="-290513"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Describe the project and all its components.</a:t>
            </a:r>
          </a:p>
          <a:p>
            <a:pPr marL="290513" indent="-290513"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Decide whose benefits &amp; costs count (standing).</a:t>
            </a:r>
          </a:p>
          <a:p>
            <a:pPr marL="290513" indent="-290513"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List all possible costs &amp; benefits &amp; an estimate of their quantity over the lifetime of the project.</a:t>
            </a:r>
          </a:p>
        </p:txBody>
      </p:sp>
      <p:grpSp>
        <p:nvGrpSpPr>
          <p:cNvPr id="2" name="Group 4"/>
          <p:cNvGrpSpPr>
            <a:grpSpLocks/>
          </p:cNvGrpSpPr>
          <p:nvPr/>
        </p:nvGrpSpPr>
        <p:grpSpPr bwMode="auto">
          <a:xfrm>
            <a:off x="0" y="0"/>
            <a:ext cx="9144000" cy="1371600"/>
            <a:chOff x="0" y="0"/>
            <a:chExt cx="9144000" cy="1371600"/>
          </a:xfrm>
        </p:grpSpPr>
        <p:sp>
          <p:nvSpPr>
            <p:cNvPr id="9221"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9222"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ea typeface="+mj-ea"/>
                <a:cs typeface="Tahoma" pitchFamily="34" charset="0"/>
              </a:rPr>
              <a:t>Cost – Benefit  Analysis   </a:t>
            </a:r>
            <a:r>
              <a:rPr lang="en-US" sz="2000" b="1" dirty="0">
                <a:solidFill>
                  <a:schemeClr val="bg1"/>
                </a:solidFill>
                <a:latin typeface="+mj-lt"/>
                <a:ea typeface="+mj-ea"/>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90513" indent="-290513">
              <a:buFont typeface="Arial" pitchFamily="34" charset="0"/>
              <a:buChar char="•"/>
              <a:defRPr/>
            </a:pPr>
            <a:r>
              <a:rPr lang="en-GB" sz="2400" dirty="0" smtClean="0">
                <a:solidFill>
                  <a:srgbClr val="002060"/>
                </a:solidFill>
                <a:cs typeface="Tahoma" pitchFamily="34" charset="0"/>
              </a:rPr>
              <a:t>Attach a money value to all costs &amp; benefits. </a:t>
            </a:r>
          </a:p>
          <a:p>
            <a:pPr marL="290513" indent="-290513">
              <a:buFont typeface="Arial" pitchFamily="34" charset="0"/>
              <a:buChar char="•"/>
              <a:defRPr/>
            </a:pPr>
            <a:endParaRPr lang="en-GB" sz="2400" dirty="0" smtClean="0">
              <a:solidFill>
                <a:srgbClr val="002060"/>
              </a:solidFill>
              <a:cs typeface="Tahoma" pitchFamily="34" charset="0"/>
            </a:endParaRPr>
          </a:p>
          <a:p>
            <a:pPr marL="290513" indent="-290513">
              <a:buFont typeface="Arial" pitchFamily="34" charset="0"/>
              <a:buChar char="•"/>
              <a:defRPr/>
            </a:pPr>
            <a:endParaRPr lang="en-GB" sz="2400" dirty="0" smtClean="0">
              <a:solidFill>
                <a:srgbClr val="002060"/>
              </a:solidFill>
              <a:cs typeface="Tahoma" pitchFamily="34" charset="0"/>
            </a:endParaRPr>
          </a:p>
          <a:p>
            <a:pPr marL="290513" indent="-290513">
              <a:buNone/>
              <a:defRPr/>
            </a:pPr>
            <a:endParaRPr lang="en-GB" sz="2400" dirty="0" smtClean="0">
              <a:solidFill>
                <a:srgbClr val="002060"/>
              </a:solidFill>
              <a:cs typeface="Tahoma" pitchFamily="34" charset="0"/>
            </a:endParaRPr>
          </a:p>
          <a:p>
            <a:pPr marL="290513" indent="-290513">
              <a:buFont typeface="Arial" pitchFamily="34" charset="0"/>
              <a:buChar char="•"/>
              <a:defRPr/>
            </a:pPr>
            <a:r>
              <a:rPr lang="en-GB" sz="2400" dirty="0" smtClean="0">
                <a:solidFill>
                  <a:srgbClr val="002060"/>
                </a:solidFill>
                <a:cs typeface="Tahoma" pitchFamily="34" charset="0"/>
              </a:rPr>
              <a:t>Discount benefits &amp; costs to obtain present value (PV) (explained later).</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idx="1"/>
          </p:nvPr>
        </p:nvSpPr>
        <p:spPr>
          <a:xfrm>
            <a:off x="381000" y="1500188"/>
            <a:ext cx="8229600" cy="4648200"/>
          </a:xfrm>
          <a:effectLst>
            <a:outerShdw dist="35921" dir="2700000" algn="ctr" rotWithShape="0">
              <a:schemeClr val="bg2"/>
            </a:outerShdw>
          </a:effectLst>
        </p:spPr>
        <p:txBody>
          <a:bodyPr rtlCol="0">
            <a:normAutofit/>
          </a:bodyPr>
          <a:lstStyle/>
          <a:p>
            <a:pPr marL="290513" indent="-290513" algn="just" eaLnBrk="1" fontAlgn="auto" hangingPunct="1">
              <a:lnSpc>
                <a:spcPct val="110000"/>
              </a:lnSpc>
              <a:spcAft>
                <a:spcPts val="0"/>
              </a:spcAft>
              <a:buFont typeface="Wingdings" pitchFamily="2" charset="2"/>
              <a:buNone/>
              <a:defRPr/>
            </a:pPr>
            <a:r>
              <a:rPr lang="en-GB" sz="3600" b="1" dirty="0" smtClean="0">
                <a:solidFill>
                  <a:srgbClr val="002060"/>
                </a:solidFill>
                <a:latin typeface="+mj-lt"/>
                <a:cs typeface="Tahoma" pitchFamily="34" charset="0"/>
              </a:rPr>
              <a:t> The basic steps of a CBA (cont’d):</a:t>
            </a:r>
          </a:p>
          <a:p>
            <a:pPr marL="290513" indent="-290513" algn="just" eaLnBrk="1" fontAlgn="auto" hangingPunct="1">
              <a:lnSpc>
                <a:spcPct val="110000"/>
              </a:lnSpc>
              <a:spcAft>
                <a:spcPts val="0"/>
              </a:spcAft>
              <a:buFont typeface="Wingdings" pitchFamily="2" charset="2"/>
              <a:buNone/>
              <a:defRPr/>
            </a:pPr>
            <a:endParaRPr lang="en-GB" sz="1000" b="1" dirty="0" smtClean="0">
              <a:solidFill>
                <a:srgbClr val="002060"/>
              </a:solidFill>
              <a:latin typeface="+mj-lt"/>
              <a:cs typeface="Tahoma" pitchFamily="34" charset="0"/>
            </a:endParaRPr>
          </a:p>
          <a:p>
            <a:pPr marL="290513" indent="-290513"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Compute the Net Present Value (NPV). </a:t>
            </a:r>
            <a:r>
              <a:rPr lang="en-GB" sz="2400" i="1" dirty="0" smtClean="0">
                <a:solidFill>
                  <a:srgbClr val="002060"/>
                </a:solidFill>
                <a:latin typeface="+mj-lt"/>
                <a:cs typeface="Tahoma" pitchFamily="34" charset="0"/>
              </a:rPr>
              <a:t>The NPV equals the difference between the present value (PV) of the benefits &amp; the present value of the costs: </a:t>
            </a:r>
          </a:p>
          <a:p>
            <a:pPr marL="290513" indent="-290513" eaLnBrk="1" fontAlgn="auto" hangingPunct="1">
              <a:lnSpc>
                <a:spcPct val="110000"/>
              </a:lnSpc>
              <a:spcAft>
                <a:spcPts val="0"/>
              </a:spcAft>
              <a:buFont typeface="Wingdings" pitchFamily="2" charset="2"/>
              <a:buNone/>
              <a:defRPr/>
            </a:pPr>
            <a:r>
              <a:rPr lang="en-GB" sz="2400" i="1" dirty="0" smtClean="0">
                <a:solidFill>
                  <a:srgbClr val="002060"/>
                </a:solidFill>
                <a:latin typeface="+mj-lt"/>
                <a:cs typeface="Tahoma" pitchFamily="34" charset="0"/>
              </a:rPr>
              <a:t>				NPV = PV(B) – PV(C)</a:t>
            </a:r>
            <a:endParaRPr lang="en-GB" sz="2800" i="1" dirty="0" smtClean="0">
              <a:solidFill>
                <a:srgbClr val="002060"/>
              </a:solidFill>
              <a:latin typeface="+mj-lt"/>
              <a:cs typeface="Tahoma" pitchFamily="34" charset="0"/>
            </a:endParaRPr>
          </a:p>
          <a:p>
            <a:pPr marL="290513" indent="-290513"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Perform sensitivity analysis (explained later).</a:t>
            </a:r>
          </a:p>
          <a:p>
            <a:pPr marL="290513" indent="-290513"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Make recommendations based on NPV and sensitivity analysis.</a:t>
            </a:r>
          </a:p>
        </p:txBody>
      </p:sp>
      <p:grpSp>
        <p:nvGrpSpPr>
          <p:cNvPr id="2" name="Group 4"/>
          <p:cNvGrpSpPr>
            <a:grpSpLocks/>
          </p:cNvGrpSpPr>
          <p:nvPr/>
        </p:nvGrpSpPr>
        <p:grpSpPr bwMode="auto">
          <a:xfrm>
            <a:off x="0" y="0"/>
            <a:ext cx="9144000" cy="1371600"/>
            <a:chOff x="0" y="0"/>
            <a:chExt cx="9144000" cy="1371600"/>
          </a:xfrm>
        </p:grpSpPr>
        <p:sp>
          <p:nvSpPr>
            <p:cNvPr id="10245"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0246"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ea typeface="+mj-ea"/>
                <a:cs typeface="Tahoma" pitchFamily="34" charset="0"/>
              </a:rPr>
              <a:t>Cost – Benefit  Analysis   </a:t>
            </a:r>
            <a:r>
              <a:rPr lang="en-US" sz="2000" b="1" dirty="0">
                <a:solidFill>
                  <a:schemeClr val="bg1"/>
                </a:solidFill>
                <a:latin typeface="+mj-lt"/>
                <a:ea typeface="+mj-ea"/>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idx="1"/>
          </p:nvPr>
        </p:nvSpPr>
        <p:spPr>
          <a:xfrm>
            <a:off x="142875" y="1500188"/>
            <a:ext cx="8786813" cy="4648200"/>
          </a:xfrm>
          <a:effectLst>
            <a:outerShdw dist="35921" dir="2700000" algn="ctr" rotWithShape="0">
              <a:schemeClr val="bg2"/>
            </a:outerShdw>
          </a:effectLst>
        </p:spPr>
        <p:txBody>
          <a:bodyPr rtlCol="0">
            <a:normAutofit fontScale="92500" lnSpcReduction="10000"/>
          </a:bodyPr>
          <a:lstStyle/>
          <a:p>
            <a:pPr marL="290513" indent="-290513" algn="just" eaLnBrk="1" fontAlgn="auto" hangingPunct="1">
              <a:lnSpc>
                <a:spcPct val="110000"/>
              </a:lnSpc>
              <a:spcAft>
                <a:spcPts val="0"/>
              </a:spcAft>
              <a:buFont typeface="Wingdings" pitchFamily="2" charset="2"/>
              <a:buNone/>
              <a:defRPr/>
            </a:pPr>
            <a:r>
              <a:rPr lang="en-GB" sz="3600" b="1" dirty="0" smtClean="0">
                <a:solidFill>
                  <a:srgbClr val="002060"/>
                </a:solidFill>
                <a:latin typeface="+mj-lt"/>
                <a:cs typeface="Tahoma" pitchFamily="34" charset="0"/>
              </a:rPr>
              <a:t> The basic steps of a CBA (cont’d):</a:t>
            </a:r>
          </a:p>
          <a:p>
            <a:pPr marL="290513" indent="-290513" algn="just" eaLnBrk="1" fontAlgn="auto" hangingPunct="1">
              <a:lnSpc>
                <a:spcPct val="110000"/>
              </a:lnSpc>
              <a:spcAft>
                <a:spcPts val="0"/>
              </a:spcAft>
              <a:buFont typeface="Wingdings" pitchFamily="2" charset="2"/>
              <a:buNone/>
              <a:defRPr/>
            </a:pPr>
            <a:endParaRPr lang="en-GB" sz="1000" b="1" dirty="0" smtClean="0">
              <a:solidFill>
                <a:srgbClr val="002060"/>
              </a:solidFill>
              <a:latin typeface="+mj-lt"/>
              <a:cs typeface="Tahoma" pitchFamily="34" charset="0"/>
            </a:endParaRPr>
          </a:p>
          <a:p>
            <a:pPr marL="290513" indent="-290513"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Assume that we have three alternatives to choose from, and we conducted a CBA, and the NPV of the three options were as follows: </a:t>
            </a:r>
            <a:endParaRPr lang="en-GB" sz="2800" i="1" dirty="0" smtClean="0">
              <a:solidFill>
                <a:srgbClr val="002060"/>
              </a:solidFill>
              <a:latin typeface="+mj-lt"/>
              <a:cs typeface="Tahoma" pitchFamily="34" charset="0"/>
            </a:endParaRPr>
          </a:p>
          <a:p>
            <a:pPr marL="898525" lvl="1" indent="-290513" eaLnBrk="1" fontAlgn="auto" hangingPunct="1">
              <a:lnSpc>
                <a:spcPct val="110000"/>
              </a:lnSpc>
              <a:spcAft>
                <a:spcPts val="0"/>
              </a:spcAft>
              <a:buFont typeface="Wingdings" pitchFamily="2" charset="2"/>
              <a:buChar char="§"/>
              <a:defRPr/>
            </a:pPr>
            <a:r>
              <a:rPr lang="en-GB" sz="2400" b="1" dirty="0" smtClean="0">
                <a:solidFill>
                  <a:srgbClr val="002060"/>
                </a:solidFill>
                <a:latin typeface="+mj-lt"/>
                <a:cs typeface="Tahoma" pitchFamily="34" charset="0"/>
              </a:rPr>
              <a:t>800,000 AED</a:t>
            </a:r>
          </a:p>
          <a:p>
            <a:pPr marL="898525" lvl="1" indent="-290513" eaLnBrk="1" fontAlgn="auto" hangingPunct="1">
              <a:lnSpc>
                <a:spcPct val="110000"/>
              </a:lnSpc>
              <a:spcAft>
                <a:spcPts val="0"/>
              </a:spcAft>
              <a:buFont typeface="Wingdings" pitchFamily="2" charset="2"/>
              <a:buChar char="§"/>
              <a:defRPr/>
            </a:pPr>
            <a:r>
              <a:rPr lang="en-GB" sz="2400" b="1" dirty="0" smtClean="0">
                <a:solidFill>
                  <a:srgbClr val="002060"/>
                </a:solidFill>
                <a:latin typeface="+mj-lt"/>
                <a:cs typeface="Tahoma" pitchFamily="34" charset="0"/>
              </a:rPr>
              <a:t>- 40,000 AED</a:t>
            </a:r>
          </a:p>
          <a:p>
            <a:pPr marL="898525" lvl="1" indent="-290513" eaLnBrk="1" fontAlgn="auto" hangingPunct="1">
              <a:lnSpc>
                <a:spcPct val="110000"/>
              </a:lnSpc>
              <a:spcAft>
                <a:spcPts val="0"/>
              </a:spcAft>
              <a:buFont typeface="Wingdings" pitchFamily="2" charset="2"/>
              <a:buChar char="§"/>
              <a:defRPr/>
            </a:pPr>
            <a:r>
              <a:rPr lang="en-GB" sz="2400" b="1" dirty="0" smtClean="0">
                <a:solidFill>
                  <a:srgbClr val="002060"/>
                </a:solidFill>
                <a:latin typeface="+mj-lt"/>
                <a:cs typeface="Tahoma" pitchFamily="34" charset="0"/>
              </a:rPr>
              <a:t>2,600,000 AED</a:t>
            </a:r>
          </a:p>
          <a:p>
            <a:pPr marL="290513" indent="-290513"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Which one should we choose, &amp; what criteria should we consider before reaching the final decision?</a:t>
            </a:r>
          </a:p>
        </p:txBody>
      </p:sp>
      <p:grpSp>
        <p:nvGrpSpPr>
          <p:cNvPr id="2" name="Group 4"/>
          <p:cNvGrpSpPr>
            <a:grpSpLocks/>
          </p:cNvGrpSpPr>
          <p:nvPr/>
        </p:nvGrpSpPr>
        <p:grpSpPr bwMode="auto">
          <a:xfrm>
            <a:off x="0" y="0"/>
            <a:ext cx="9144000" cy="1371600"/>
            <a:chOff x="0" y="0"/>
            <a:chExt cx="9144000" cy="1371600"/>
          </a:xfrm>
        </p:grpSpPr>
        <p:sp>
          <p:nvSpPr>
            <p:cNvPr id="11269"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1270"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ea typeface="+mj-ea"/>
                <a:cs typeface="Tahoma" pitchFamily="34" charset="0"/>
              </a:rPr>
              <a:t>Cost – Benefit  Analysis   </a:t>
            </a:r>
            <a:r>
              <a:rPr lang="en-US" sz="2000" b="1" dirty="0">
                <a:solidFill>
                  <a:schemeClr val="bg1"/>
                </a:solidFill>
                <a:latin typeface="+mj-lt"/>
                <a:ea typeface="+mj-ea"/>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idx="1"/>
          </p:nvPr>
        </p:nvSpPr>
        <p:spPr>
          <a:xfrm>
            <a:off x="304800" y="1676400"/>
            <a:ext cx="8534400" cy="4953000"/>
          </a:xfrm>
          <a:effectLst>
            <a:outerShdw dist="35921" dir="2700000" algn="ctr" rotWithShape="0">
              <a:schemeClr val="bg2"/>
            </a:outerShdw>
          </a:effectLst>
        </p:spPr>
        <p:txBody>
          <a:bodyPr rtlCol="0">
            <a:normAutofit/>
          </a:bodyPr>
          <a:lstStyle/>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CBA is a clear &amp; powerful methodology, however, there are certain instances (especially in health policy) where we cannot use CBA. This might occur when we are unable (or unwilling) to put a money value on the policy impact. </a:t>
            </a:r>
          </a:p>
        </p:txBody>
      </p:sp>
      <p:grpSp>
        <p:nvGrpSpPr>
          <p:cNvPr id="2" name="Group 3"/>
          <p:cNvGrpSpPr>
            <a:grpSpLocks/>
          </p:cNvGrpSpPr>
          <p:nvPr/>
        </p:nvGrpSpPr>
        <p:grpSpPr bwMode="auto">
          <a:xfrm>
            <a:off x="0" y="0"/>
            <a:ext cx="9144000" cy="1371600"/>
            <a:chOff x="0" y="0"/>
            <a:chExt cx="9144000" cy="1371600"/>
          </a:xfrm>
        </p:grpSpPr>
        <p:sp>
          <p:nvSpPr>
            <p:cNvPr id="1229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229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9" name="Title 9"/>
          <p:cNvSpPr txBox="1">
            <a:spLocks/>
          </p:cNvSpPr>
          <p:nvPr/>
        </p:nvSpPr>
        <p:spPr>
          <a:xfrm>
            <a:off x="457200" y="274638"/>
            <a:ext cx="8229600" cy="1143000"/>
          </a:xfrm>
          <a:prstGeom prst="rect">
            <a:avLst/>
          </a:prstGeom>
        </p:spPr>
        <p:txBody>
          <a:bodyPr anchor="ctr">
            <a:normAutofit/>
          </a:bodyPr>
          <a:lstStyle/>
          <a:p>
            <a:pPr algn="ctr" rtl="0" fontAlgn="auto">
              <a:spcAft>
                <a:spcPts val="0"/>
              </a:spcAft>
              <a:defRPr/>
            </a:pPr>
            <a:r>
              <a:rPr lang="en-US" sz="4400" b="1" dirty="0">
                <a:solidFill>
                  <a:schemeClr val="bg1"/>
                </a:solidFill>
                <a:latin typeface="+mj-lt"/>
                <a:cs typeface="Tahoma" pitchFamily="34" charset="0"/>
              </a:rPr>
              <a:t>From CBA to CEA or CUA</a:t>
            </a:r>
            <a:endParaRPr lang="en-US" sz="2000" dirty="0">
              <a:solidFill>
                <a:schemeClr val="bg1"/>
              </a:solidFill>
              <a:latin typeface="+mj-lt"/>
              <a:ea typeface="+mj-ea"/>
              <a:cs typeface="+mj-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400" dirty="0" smtClean="0">
                <a:solidFill>
                  <a:srgbClr val="002060"/>
                </a:solidFill>
                <a:cs typeface="Tahoma" pitchFamily="34" charset="0"/>
              </a:rPr>
              <a:t>For example we may be able to predict the number of lives saved by alternative programs, but unwilling or unable to put a money value on a life saved.</a:t>
            </a:r>
          </a:p>
          <a:p>
            <a:endParaRPr lang="en-GB" sz="2400" dirty="0" smtClean="0">
              <a:solidFill>
                <a:srgbClr val="002060"/>
              </a:solidFill>
              <a:cs typeface="Tahoma" pitchFamily="34" charset="0"/>
            </a:endParaRPr>
          </a:p>
          <a:p>
            <a:r>
              <a:rPr lang="en-GB" sz="2400" dirty="0" smtClean="0">
                <a:solidFill>
                  <a:srgbClr val="002060"/>
                </a:solidFill>
                <a:cs typeface="Tahoma" pitchFamily="34" charset="0"/>
              </a:rPr>
              <a:t> Also, a program may have several social benefits some of them are difficult to evaluate in terms of money.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idx="1"/>
          </p:nvPr>
        </p:nvSpPr>
        <p:spPr>
          <a:xfrm>
            <a:off x="357188" y="1843088"/>
            <a:ext cx="8501062" cy="3657600"/>
          </a:xfrm>
          <a:effectLst>
            <a:outerShdw dist="35921" dir="2700000" algn="ctr" rotWithShape="0">
              <a:schemeClr val="bg2"/>
            </a:outerShdw>
          </a:effectLst>
        </p:spPr>
        <p:txBody>
          <a:bodyPr rtlCol="0">
            <a:normAutofit fontScale="92500" lnSpcReduction="10000"/>
          </a:bodyPr>
          <a:lstStyle/>
          <a:p>
            <a:pPr marL="0" indent="0" eaLnBrk="1" fontAlgn="auto" hangingPunct="1">
              <a:lnSpc>
                <a:spcPct val="110000"/>
              </a:lnSpc>
              <a:spcAft>
                <a:spcPts val="0"/>
              </a:spcAft>
              <a:buFont typeface="Wingdings" pitchFamily="2" charset="2"/>
              <a:buNone/>
              <a:defRPr/>
            </a:pPr>
            <a:r>
              <a:rPr lang="en-GB" sz="2800" b="1" dirty="0" smtClean="0">
                <a:solidFill>
                  <a:srgbClr val="002060"/>
                </a:solidFill>
                <a:latin typeface="+mj-lt"/>
                <a:cs typeface="Tahoma" pitchFamily="34" charset="0"/>
              </a:rPr>
              <a:t>Cost-Effectiveness Analysis (CEA)</a:t>
            </a:r>
            <a:r>
              <a:rPr lang="en-GB" sz="2800" dirty="0" smtClean="0">
                <a:solidFill>
                  <a:srgbClr val="002060"/>
                </a:solidFill>
                <a:latin typeface="+mj-lt"/>
                <a:cs typeface="Tahoma" pitchFamily="34" charset="0"/>
              </a:rPr>
              <a:t> compares (mutually exclusive) alternatives on the basis of the ratio of the costs and a single quantified (but not money) effectiveness measure such as: </a:t>
            </a:r>
          </a:p>
          <a:p>
            <a:pPr marL="0" indent="0" eaLnBrk="1" fontAlgn="auto" hangingPunct="1">
              <a:lnSpc>
                <a:spcPct val="110000"/>
              </a:lnSpc>
              <a:spcAft>
                <a:spcPts val="0"/>
              </a:spcAft>
              <a:buFont typeface="Wingdings" pitchFamily="2" charset="2"/>
              <a:buNone/>
              <a:defRPr/>
            </a:pPr>
            <a:r>
              <a:rPr lang="en-GB" sz="2800" i="1" dirty="0" err="1" smtClean="0">
                <a:solidFill>
                  <a:srgbClr val="002060"/>
                </a:solidFill>
                <a:latin typeface="+mj-lt"/>
                <a:cs typeface="Tahoma" pitchFamily="34" charset="0"/>
              </a:rPr>
              <a:t>Dirhams</a:t>
            </a:r>
            <a:r>
              <a:rPr lang="en-GB" sz="2800" i="1" dirty="0" smtClean="0">
                <a:solidFill>
                  <a:srgbClr val="002060"/>
                </a:solidFill>
                <a:latin typeface="+mj-lt"/>
                <a:cs typeface="Tahoma" pitchFamily="34" charset="0"/>
              </a:rPr>
              <a:t> (measure of cost) per lives saved (measure of benefit). </a:t>
            </a:r>
          </a:p>
          <a:p>
            <a:pPr marL="0" indent="0"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Programs that cost less per life saved are more efficient (more cost-effective) than other programs.</a:t>
            </a:r>
          </a:p>
        </p:txBody>
      </p:sp>
      <p:grpSp>
        <p:nvGrpSpPr>
          <p:cNvPr id="2" name="Group 4"/>
          <p:cNvGrpSpPr>
            <a:grpSpLocks/>
          </p:cNvGrpSpPr>
          <p:nvPr/>
        </p:nvGrpSpPr>
        <p:grpSpPr bwMode="auto">
          <a:xfrm>
            <a:off x="0" y="0"/>
            <a:ext cx="9144000" cy="1371600"/>
            <a:chOff x="0" y="0"/>
            <a:chExt cx="9144000" cy="1371600"/>
          </a:xfrm>
        </p:grpSpPr>
        <p:sp>
          <p:nvSpPr>
            <p:cNvPr id="13317"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3318"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cs typeface="Tahoma" pitchFamily="34" charset="0"/>
              </a:rPr>
              <a:t>From CBA to CEA or CUA  </a:t>
            </a:r>
            <a:r>
              <a:rPr lang="en-US" sz="2000" b="1" dirty="0">
                <a:solidFill>
                  <a:schemeClr val="bg1"/>
                </a:solidFill>
                <a:latin typeface="+mj-lt"/>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idx="1"/>
          </p:nvPr>
        </p:nvSpPr>
        <p:spPr>
          <a:xfrm>
            <a:off x="357188" y="1928813"/>
            <a:ext cx="8382000" cy="4267200"/>
          </a:xfrm>
          <a:effectLst>
            <a:outerShdw dist="35921" dir="2700000" algn="ctr" rotWithShape="0">
              <a:schemeClr val="bg2"/>
            </a:outerShdw>
          </a:effectLst>
        </p:spPr>
        <p:txBody>
          <a:bodyPr rtlCol="0">
            <a:normAutofit lnSpcReduction="10000"/>
          </a:bodyPr>
          <a:lstStyle/>
          <a:p>
            <a:pPr marL="0" indent="0" algn="just" eaLnBrk="1" fontAlgn="auto" hangingPunct="1">
              <a:lnSpc>
                <a:spcPct val="110000"/>
              </a:lnSpc>
              <a:spcAft>
                <a:spcPts val="0"/>
              </a:spcAft>
              <a:buFont typeface="Wingdings" pitchFamily="2" charset="2"/>
              <a:buNone/>
              <a:defRPr/>
            </a:pPr>
            <a:r>
              <a:rPr lang="en-GB" sz="2800" b="1" dirty="0" smtClean="0">
                <a:solidFill>
                  <a:srgbClr val="002060"/>
                </a:solidFill>
                <a:latin typeface="+mj-lt"/>
                <a:cs typeface="Tahoma" pitchFamily="34" charset="0"/>
              </a:rPr>
              <a:t>Cost-Utility Analysis (CUA)</a:t>
            </a:r>
            <a:r>
              <a:rPr lang="en-GB" sz="2800" dirty="0" smtClean="0">
                <a:solidFill>
                  <a:srgbClr val="002060"/>
                </a:solidFill>
                <a:latin typeface="+mj-lt"/>
                <a:cs typeface="Tahoma" pitchFamily="34" charset="0"/>
              </a:rPr>
              <a:t> also relates costs to a single benefit measure, but the benefit measure is made up of several (usually two) benefit categories reflecting both quantity and quality, e.g. quality-adjusted life-years (QALY) which combines both the number of additional years of life and the quality of life during those years. Programs are compared on the basis of dollar per QALY gained.</a:t>
            </a:r>
          </a:p>
        </p:txBody>
      </p:sp>
      <p:grpSp>
        <p:nvGrpSpPr>
          <p:cNvPr id="2" name="Group 4"/>
          <p:cNvGrpSpPr>
            <a:grpSpLocks/>
          </p:cNvGrpSpPr>
          <p:nvPr/>
        </p:nvGrpSpPr>
        <p:grpSpPr bwMode="auto">
          <a:xfrm>
            <a:off x="0" y="0"/>
            <a:ext cx="9144000" cy="1371600"/>
            <a:chOff x="0" y="0"/>
            <a:chExt cx="9144000" cy="1371600"/>
          </a:xfrm>
        </p:grpSpPr>
        <p:sp>
          <p:nvSpPr>
            <p:cNvPr id="14341"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4342"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cs typeface="Tahoma" pitchFamily="34" charset="0"/>
              </a:rPr>
              <a:t>From CBA to CEA or CUA  </a:t>
            </a:r>
            <a:r>
              <a:rPr lang="en-US" sz="2000" b="1" dirty="0">
                <a:solidFill>
                  <a:schemeClr val="bg1"/>
                </a:solidFill>
                <a:latin typeface="+mj-lt"/>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healthcare system serves as an integrating mechanism for society, bringing the population together in response to illness and implicitly enforcing group values</a:t>
            </a:r>
            <a:endParaRPr lang="en-US" dirty="0"/>
          </a:p>
        </p:txBody>
      </p:sp>
      <p:sp>
        <p:nvSpPr>
          <p:cNvPr id="3" name="Title 2"/>
          <p:cNvSpPr>
            <a:spLocks noGrp="1"/>
          </p:cNvSpPr>
          <p:nvPr>
            <p:ph type="title"/>
          </p:nvPr>
        </p:nvSpPr>
        <p:spPr/>
        <p:txBody>
          <a:bodyPr/>
          <a:lstStyle/>
          <a:p>
            <a:r>
              <a:rPr lang="en-US" dirty="0" smtClean="0"/>
              <a:t>Function of healthcare system</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idx="1"/>
          </p:nvPr>
        </p:nvSpPr>
        <p:spPr>
          <a:xfrm>
            <a:off x="357188" y="1752600"/>
            <a:ext cx="8501062" cy="4648200"/>
          </a:xfrm>
          <a:effectLst>
            <a:outerShdw dist="35921" dir="2700000" algn="ctr" rotWithShape="0">
              <a:schemeClr val="bg2"/>
            </a:outerShdw>
          </a:effectLst>
        </p:spPr>
        <p:txBody>
          <a:bodyPr rtlCol="0">
            <a:normAutofit/>
          </a:bodyPr>
          <a:lstStyle/>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In CEA and CUA contrary to CBA we are dealing with more than one unit e.g. AED and QALYs. In CBA everything was measured in the same unit: AED; it was therefore easy to come up with one number (the NPV) to summarize the effect of our policy or program. </a:t>
            </a:r>
          </a:p>
        </p:txBody>
      </p:sp>
      <p:grpSp>
        <p:nvGrpSpPr>
          <p:cNvPr id="2" name="Group 4"/>
          <p:cNvGrpSpPr>
            <a:grpSpLocks/>
          </p:cNvGrpSpPr>
          <p:nvPr/>
        </p:nvGrpSpPr>
        <p:grpSpPr bwMode="auto">
          <a:xfrm>
            <a:off x="0" y="0"/>
            <a:ext cx="9144000" cy="1371600"/>
            <a:chOff x="0" y="0"/>
            <a:chExt cx="9144000" cy="1371600"/>
          </a:xfrm>
        </p:grpSpPr>
        <p:sp>
          <p:nvSpPr>
            <p:cNvPr id="15365" name="Rectangle 5"/>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5366" name="Rectangle 6"/>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Title 9"/>
          <p:cNvSpPr txBox="1">
            <a:spLocks/>
          </p:cNvSpPr>
          <p:nvPr/>
        </p:nvSpPr>
        <p:spPr>
          <a:xfrm>
            <a:off x="457200" y="274638"/>
            <a:ext cx="8229600" cy="1143000"/>
          </a:xfrm>
          <a:prstGeom prst="rect">
            <a:avLst/>
          </a:prstGeom>
        </p:spPr>
        <p:txBody>
          <a:bodyPr anchor="ctr">
            <a:normAutofit/>
          </a:bodyPr>
          <a:lstStyle/>
          <a:p>
            <a:pPr rtl="0" fontAlgn="auto">
              <a:spcAft>
                <a:spcPts val="0"/>
              </a:spcAft>
              <a:defRPr/>
            </a:pPr>
            <a:r>
              <a:rPr lang="en-US" sz="4400" b="1" dirty="0">
                <a:solidFill>
                  <a:schemeClr val="bg1"/>
                </a:solidFill>
                <a:latin typeface="+mj-lt"/>
                <a:cs typeface="Tahoma" pitchFamily="34" charset="0"/>
              </a:rPr>
              <a:t>From CBA to CEA or CUA  </a:t>
            </a:r>
            <a:r>
              <a:rPr lang="en-US" sz="2000" b="1" dirty="0">
                <a:solidFill>
                  <a:schemeClr val="bg1"/>
                </a:solidFill>
                <a:latin typeface="+mj-lt"/>
                <a:cs typeface="Tahoma" pitchFamily="34" charset="0"/>
              </a:rPr>
              <a:t>Cont’d</a:t>
            </a:r>
            <a:endParaRPr lang="en-US" sz="2000" dirty="0">
              <a:solidFill>
                <a:schemeClr val="bg1"/>
              </a:solidFill>
              <a:latin typeface="+mj-lt"/>
              <a:ea typeface="+mj-ea"/>
              <a:cs typeface="+mj-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400" dirty="0" smtClean="0">
                <a:solidFill>
                  <a:srgbClr val="002060"/>
                </a:solidFill>
                <a:cs typeface="Tahoma" pitchFamily="34" charset="0"/>
              </a:rPr>
              <a:t>In CEA or CUA we have a ratio (the cost effectiveness ratio or cost utility ratio) between two units that describes our program e.g. AED/QALY.</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16388"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6389"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6387" name="Title 7"/>
          <p:cNvSpPr>
            <a:spLocks noGrp="1"/>
          </p:cNvSpPr>
          <p:nvPr>
            <p:ph type="title"/>
          </p:nvPr>
        </p:nvSpPr>
        <p:spPr>
          <a:xfrm>
            <a:off x="785813" y="2714625"/>
            <a:ext cx="8229600" cy="1143000"/>
          </a:xfrm>
        </p:spPr>
        <p:txBody>
          <a:bodyPr>
            <a:normAutofit fontScale="90000"/>
          </a:bodyPr>
          <a:lstStyle/>
          <a:p>
            <a:pPr eaLnBrk="1" hangingPunct="1"/>
            <a:r>
              <a:rPr lang="en-US" b="1" smtClean="0">
                <a:solidFill>
                  <a:schemeClr val="bg1"/>
                </a:solidFill>
                <a:cs typeface="Tahoma" pitchFamily="34" charset="0"/>
              </a:rPr>
              <a:t>Cost – Effectiveness  Analysis</a:t>
            </a:r>
            <a:br>
              <a:rPr lang="en-US" b="1" smtClean="0">
                <a:solidFill>
                  <a:schemeClr val="bg1"/>
                </a:solidFill>
                <a:cs typeface="Tahoma" pitchFamily="34" charset="0"/>
              </a:rPr>
            </a:br>
            <a:r>
              <a:rPr lang="en-US" b="1" smtClean="0">
                <a:solidFill>
                  <a:schemeClr val="bg1"/>
                </a:solidFill>
                <a:cs typeface="Tahoma" pitchFamily="34" charset="0"/>
              </a:rPr>
              <a:t>&amp;</a:t>
            </a:r>
            <a:br>
              <a:rPr lang="en-US" b="1" smtClean="0">
                <a:solidFill>
                  <a:schemeClr val="bg1"/>
                </a:solidFill>
                <a:cs typeface="Tahoma" pitchFamily="34" charset="0"/>
              </a:rPr>
            </a:br>
            <a:r>
              <a:rPr lang="en-US" b="1" smtClean="0">
                <a:solidFill>
                  <a:schemeClr val="bg1"/>
                </a:solidFill>
                <a:cs typeface="Tahoma" pitchFamily="34" charset="0"/>
              </a:rPr>
              <a:t> Cost – Utility  Analysis</a:t>
            </a:r>
            <a:endParaRPr lang="en-US" smtClean="0">
              <a:solidFill>
                <a:schemeClr val="bg1"/>
              </a:solidFill>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idx="1"/>
          </p:nvPr>
        </p:nvSpPr>
        <p:spPr>
          <a:xfrm>
            <a:off x="304800" y="1752600"/>
            <a:ext cx="8534400" cy="4845050"/>
          </a:xfrm>
          <a:effectLst>
            <a:outerShdw dist="35921" dir="2700000" algn="ctr" rotWithShape="0">
              <a:schemeClr val="bg2"/>
            </a:outerShdw>
          </a:effectLst>
        </p:spPr>
        <p:txBody>
          <a:bodyPr rtlCol="0">
            <a:normAutofit lnSpcReduction="10000"/>
          </a:bodyPr>
          <a:lstStyle/>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Specify the set of alternative projects.</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Calculate the net health effects of each alternative in common units, </a:t>
            </a:r>
            <a:r>
              <a:rPr lang="en-GB" sz="2400" i="1" dirty="0" smtClean="0">
                <a:solidFill>
                  <a:srgbClr val="002060"/>
                </a:solidFill>
                <a:latin typeface="+mj-lt"/>
                <a:cs typeface="Tahoma" pitchFamily="34" charset="0"/>
              </a:rPr>
              <a:t>e.g. deaths averted, QALYs gained.</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Calculate the net costs of each alternative.</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Discount costs &amp; effects to obtain present value.</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Apply decision rule (e.g. CEA ratio) to compare alternatives. </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Perform sensitivity analysis.</a:t>
            </a:r>
          </a:p>
          <a:p>
            <a:pPr marL="331788" indent="-331788" eaLnBrk="1" fontAlgn="auto" hangingPunct="1">
              <a:lnSpc>
                <a:spcPct val="90000"/>
              </a:lnSpc>
              <a:spcAft>
                <a:spcPts val="0"/>
              </a:spcAft>
              <a:buFont typeface="Wingdings" pitchFamily="2" charset="2"/>
              <a:buAutoNum type="arabicPeriod"/>
              <a:defRPr/>
            </a:pPr>
            <a:r>
              <a:rPr lang="en-GB" sz="2800" dirty="0" smtClean="0">
                <a:solidFill>
                  <a:srgbClr val="002060"/>
                </a:solidFill>
                <a:latin typeface="+mj-lt"/>
                <a:cs typeface="Tahoma" pitchFamily="34" charset="0"/>
              </a:rPr>
              <a:t>Make a recommendation based on decision rule &amp; sensitivity analysis.</a:t>
            </a:r>
          </a:p>
        </p:txBody>
      </p:sp>
      <p:grpSp>
        <p:nvGrpSpPr>
          <p:cNvPr id="2" name="Group 3"/>
          <p:cNvGrpSpPr>
            <a:grpSpLocks/>
          </p:cNvGrpSpPr>
          <p:nvPr/>
        </p:nvGrpSpPr>
        <p:grpSpPr bwMode="auto">
          <a:xfrm>
            <a:off x="0" y="0"/>
            <a:ext cx="9144000" cy="1371600"/>
            <a:chOff x="0" y="0"/>
            <a:chExt cx="9144000" cy="1371600"/>
          </a:xfrm>
        </p:grpSpPr>
        <p:sp>
          <p:nvSpPr>
            <p:cNvPr id="1741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741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9" name="Title 9"/>
          <p:cNvSpPr txBox="1">
            <a:spLocks/>
          </p:cNvSpPr>
          <p:nvPr/>
        </p:nvSpPr>
        <p:spPr>
          <a:xfrm>
            <a:off x="457200" y="274638"/>
            <a:ext cx="8229600" cy="1143000"/>
          </a:xfrm>
          <a:prstGeom prst="rect">
            <a:avLst/>
          </a:prstGeom>
        </p:spPr>
        <p:txBody>
          <a:bodyPr anchor="ctr">
            <a:normAutofit/>
          </a:bodyPr>
          <a:lstStyle/>
          <a:p>
            <a:pPr algn="ctr" rtl="0" fontAlgn="auto">
              <a:spcAft>
                <a:spcPts val="0"/>
              </a:spcAft>
              <a:defRPr/>
            </a:pPr>
            <a:r>
              <a:rPr lang="en-US" sz="4400" b="1" dirty="0">
                <a:solidFill>
                  <a:schemeClr val="bg1"/>
                </a:solidFill>
                <a:latin typeface="+mj-lt"/>
                <a:cs typeface="Tahoma" pitchFamily="34" charset="0"/>
              </a:rPr>
              <a:t>Steps of CEA / CUA Analysis</a:t>
            </a:r>
            <a:endParaRPr lang="en-US" sz="2000" dirty="0">
              <a:solidFill>
                <a:schemeClr val="bg1"/>
              </a:solidFill>
              <a:latin typeface="+mj-lt"/>
              <a:ea typeface="+mj-ea"/>
              <a:cs typeface="+mj-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5875"/>
            <a:ext cx="9144000" cy="6873875"/>
            <a:chOff x="0" y="0"/>
            <a:chExt cx="9144000" cy="1371600"/>
          </a:xfrm>
        </p:grpSpPr>
        <p:sp>
          <p:nvSpPr>
            <p:cNvPr id="18436"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8437"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8" name="Rectangle 7"/>
          <p:cNvSpPr/>
          <p:nvPr/>
        </p:nvSpPr>
        <p:spPr>
          <a:xfrm>
            <a:off x="1643063" y="2928938"/>
            <a:ext cx="5764212" cy="769937"/>
          </a:xfrm>
          <a:prstGeom prst="rect">
            <a:avLst/>
          </a:prstGeom>
        </p:spPr>
        <p:txBody>
          <a:bodyPr wrap="none">
            <a:spAutoFit/>
          </a:bodyPr>
          <a:lstStyle/>
          <a:p>
            <a:pPr>
              <a:defRPr/>
            </a:pPr>
            <a:r>
              <a:rPr lang="en-US" sz="4400" b="1" dirty="0">
                <a:solidFill>
                  <a:schemeClr val="bg1"/>
                </a:solidFill>
                <a:latin typeface="+mj-lt"/>
                <a:ea typeface="Ebrima" pitchFamily="2" charset="0"/>
                <a:cs typeface="Ebrima" pitchFamily="2" charset="0"/>
              </a:rPr>
              <a:t>Application of the Steps</a:t>
            </a:r>
            <a:endParaRPr lang="en-US" sz="4400" dirty="0">
              <a:solidFill>
                <a:schemeClr val="bg1"/>
              </a:solidFill>
              <a:latin typeface="+mj-lt"/>
              <a:ea typeface="Ebrima" pitchFamily="2" charset="0"/>
              <a:cs typeface="Ebrima" pitchFamily="2"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idx="1"/>
          </p:nvPr>
        </p:nvSpPr>
        <p:spPr>
          <a:xfrm>
            <a:off x="457200" y="857250"/>
            <a:ext cx="8305800" cy="5543550"/>
          </a:xfrm>
          <a:effectLst>
            <a:outerShdw dist="35921" dir="2700000" algn="ctr" rotWithShape="0">
              <a:schemeClr val="bg2"/>
            </a:outerShdw>
          </a:effectLst>
        </p:spPr>
        <p:txBody>
          <a:bodyPr rtlCol="0">
            <a:normAutofit/>
          </a:bodyPr>
          <a:lstStyle/>
          <a:p>
            <a:pPr marL="514350" indent="-514350" algn="just" eaLnBrk="1" fontAlgn="auto" hangingPunct="1">
              <a:spcAft>
                <a:spcPts val="0"/>
              </a:spcAft>
              <a:buFont typeface="Wingdings" pitchFamily="2" charset="2"/>
              <a:buNone/>
              <a:defRPr/>
            </a:pPr>
            <a:r>
              <a:rPr lang="en-GB" b="1" dirty="0" smtClean="0">
                <a:solidFill>
                  <a:srgbClr val="002060"/>
                </a:solidFill>
                <a:latin typeface="+mj-lt"/>
                <a:cs typeface="Tahoma" pitchFamily="34" charset="0"/>
              </a:rPr>
              <a:t>1. Specify Alternative Projects:</a:t>
            </a:r>
          </a:p>
          <a:p>
            <a:pPr marL="514350" indent="-514350" algn="just" eaLnBrk="1" fontAlgn="auto" hangingPunct="1">
              <a:spcAft>
                <a:spcPts val="0"/>
              </a:spcAft>
              <a:buFont typeface="Wingdings" pitchFamily="2" charset="2"/>
              <a:buAutoNum type="arabicPeriod"/>
              <a:defRPr/>
            </a:pPr>
            <a:endParaRPr lang="en-GB" sz="1800" b="1" dirty="0" smtClean="0">
              <a:solidFill>
                <a:srgbClr val="002060"/>
              </a:solidFill>
              <a:latin typeface="+mj-lt"/>
              <a:cs typeface="Tahoma" pitchFamily="34" charset="0"/>
            </a:endParaRPr>
          </a:p>
          <a:p>
            <a:pPr marL="0" indent="0" algn="just" eaLnBrk="1" fontAlgn="auto" hangingPunct="1">
              <a:spcAft>
                <a:spcPts val="0"/>
              </a:spcAft>
              <a:buFont typeface="Wingdings" pitchFamily="2" charset="2"/>
              <a:buNone/>
              <a:defRPr/>
            </a:pPr>
            <a:r>
              <a:rPr lang="en-GB" sz="900" dirty="0" smtClean="0">
                <a:solidFill>
                  <a:srgbClr val="002060"/>
                </a:solidFill>
                <a:latin typeface="+mj-lt"/>
                <a:cs typeface="Tahoma" pitchFamily="34" charset="0"/>
              </a:rPr>
              <a:t> </a:t>
            </a:r>
          </a:p>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You may have more than one project competing for resources. The following are examples of such alternatives:</a:t>
            </a:r>
          </a:p>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	* Hepatitis immunization </a:t>
            </a:r>
          </a:p>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	* Cancer cervix screening</a:t>
            </a:r>
          </a:p>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	* Ante-natal care</a:t>
            </a:r>
          </a:p>
          <a:p>
            <a:pPr marL="0" indent="0" algn="just" eaLnBrk="1" fontAlgn="auto" hangingPunct="1">
              <a:spcAft>
                <a:spcPts val="0"/>
              </a:spcAft>
              <a:buFont typeface="Wingdings" pitchFamily="2" charset="2"/>
              <a:buNone/>
              <a:defRPr/>
            </a:pPr>
            <a:r>
              <a:rPr lang="en-GB" sz="2800" dirty="0" smtClean="0">
                <a:solidFill>
                  <a:srgbClr val="002060"/>
                </a:solidFill>
                <a:latin typeface="+mj-lt"/>
                <a:cs typeface="Tahoma" pitchFamily="34" charset="0"/>
              </a:rPr>
              <a:t>Fully describe each alternative and details involved. </a:t>
            </a:r>
          </a:p>
        </p:txBody>
      </p:sp>
      <p:grpSp>
        <p:nvGrpSpPr>
          <p:cNvPr id="2" name="Group 2"/>
          <p:cNvGrpSpPr>
            <a:grpSpLocks/>
          </p:cNvGrpSpPr>
          <p:nvPr/>
        </p:nvGrpSpPr>
        <p:grpSpPr bwMode="auto">
          <a:xfrm>
            <a:off x="0" y="0"/>
            <a:ext cx="9144000" cy="428625"/>
            <a:chOff x="0" y="0"/>
            <a:chExt cx="9144000" cy="1371600"/>
          </a:xfrm>
        </p:grpSpPr>
        <p:sp>
          <p:nvSpPr>
            <p:cNvPr id="19460"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9461"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idx="1"/>
          </p:nvPr>
        </p:nvSpPr>
        <p:spPr>
          <a:xfrm>
            <a:off x="428625" y="857250"/>
            <a:ext cx="8358188" cy="4572000"/>
          </a:xfrm>
          <a:effectLst>
            <a:outerShdw dist="35921" dir="2700000" algn="ctr" rotWithShape="0">
              <a:schemeClr val="bg2"/>
            </a:outerShdw>
          </a:effectLst>
        </p:spPr>
        <p:txBody>
          <a:bodyPr rtlCol="0">
            <a:normAutofit/>
          </a:bodyPr>
          <a:lstStyle/>
          <a:p>
            <a:pPr marL="384175" indent="-384175" algn="just" eaLnBrk="1" fontAlgn="auto" hangingPunct="1">
              <a:lnSpc>
                <a:spcPct val="110000"/>
              </a:lnSpc>
              <a:spcAft>
                <a:spcPts val="0"/>
              </a:spcAft>
              <a:buFont typeface="Wingdings" pitchFamily="2" charset="2"/>
              <a:buNone/>
              <a:defRPr/>
            </a:pPr>
            <a:r>
              <a:rPr lang="en-GB" b="1" dirty="0" smtClean="0">
                <a:solidFill>
                  <a:srgbClr val="002060"/>
                </a:solidFill>
                <a:latin typeface="+mj-lt"/>
                <a:cs typeface="Tahoma" pitchFamily="34" charset="0"/>
              </a:rPr>
              <a:t>2. Calculate Net Health Effects:</a:t>
            </a:r>
          </a:p>
          <a:p>
            <a:pPr marL="384175" indent="-384175"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 </a:t>
            </a:r>
            <a:endParaRPr lang="en-GB" sz="900" dirty="0" smtClean="0">
              <a:solidFill>
                <a:srgbClr val="002060"/>
              </a:solidFill>
              <a:latin typeface="+mj-lt"/>
              <a:cs typeface="Tahoma" pitchFamily="34" charset="0"/>
            </a:endParaRPr>
          </a:p>
          <a:p>
            <a:pPr marL="384175" indent="-384175" algn="just"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Expected gains in healthy life years as a result of the intervention.</a:t>
            </a:r>
          </a:p>
          <a:p>
            <a:pPr marL="384175" indent="-384175" algn="just"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Losses of healthy life years from side effects or reactions to immunization/intervention.</a:t>
            </a:r>
          </a:p>
        </p:txBody>
      </p:sp>
      <p:grpSp>
        <p:nvGrpSpPr>
          <p:cNvPr id="2" name="Group 2"/>
          <p:cNvGrpSpPr>
            <a:grpSpLocks/>
          </p:cNvGrpSpPr>
          <p:nvPr/>
        </p:nvGrpSpPr>
        <p:grpSpPr bwMode="auto">
          <a:xfrm>
            <a:off x="0" y="0"/>
            <a:ext cx="9144000" cy="428625"/>
            <a:chOff x="0" y="0"/>
            <a:chExt cx="9144000" cy="1371600"/>
          </a:xfrm>
        </p:grpSpPr>
        <p:sp>
          <p:nvSpPr>
            <p:cNvPr id="20484"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0485"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idx="1"/>
          </p:nvPr>
        </p:nvSpPr>
        <p:spPr>
          <a:xfrm>
            <a:off x="457200" y="857250"/>
            <a:ext cx="8305800" cy="5772150"/>
          </a:xfrm>
          <a:effectLst>
            <a:outerShdw dist="35921" dir="2700000" algn="ctr" rotWithShape="0">
              <a:schemeClr val="bg2"/>
            </a:outerShdw>
          </a:effectLst>
        </p:spPr>
        <p:txBody>
          <a:bodyPr rtlCol="0">
            <a:normAutofit/>
          </a:bodyPr>
          <a:lstStyle/>
          <a:p>
            <a:pPr marL="384175" indent="-384175" algn="just" eaLnBrk="1" fontAlgn="auto" hangingPunct="1">
              <a:spcAft>
                <a:spcPts val="0"/>
              </a:spcAft>
              <a:buFont typeface="Wingdings" pitchFamily="2" charset="2"/>
              <a:buNone/>
              <a:defRPr/>
            </a:pPr>
            <a:r>
              <a:rPr lang="en-GB" b="1" dirty="0" smtClean="0">
                <a:solidFill>
                  <a:srgbClr val="002060"/>
                </a:solidFill>
                <a:latin typeface="+mj-lt"/>
                <a:cs typeface="Tahoma" pitchFamily="34" charset="0"/>
              </a:rPr>
              <a:t>3. Calculate Net Costs:</a:t>
            </a:r>
          </a:p>
          <a:p>
            <a:pPr marL="384175" indent="-384175" algn="just" eaLnBrk="1" fontAlgn="auto" hangingPunct="1">
              <a:spcAft>
                <a:spcPts val="0"/>
              </a:spcAft>
              <a:buFont typeface="Wingdings" pitchFamily="2" charset="2"/>
              <a:buNone/>
              <a:defRPr/>
            </a:pPr>
            <a:endParaRPr lang="en-GB" sz="2000" b="1" dirty="0" smtClean="0">
              <a:solidFill>
                <a:srgbClr val="002060"/>
              </a:solidFill>
              <a:latin typeface="+mj-lt"/>
              <a:cs typeface="Tahoma" pitchFamily="34" charset="0"/>
            </a:endParaRPr>
          </a:p>
          <a:p>
            <a:pPr marL="384175" indent="-384175" algn="just" eaLnBrk="1" fontAlgn="auto" hangingPunct="1">
              <a:spcAft>
                <a:spcPts val="0"/>
              </a:spcAft>
              <a:buFont typeface="Wingdings" pitchFamily="2" charset="2"/>
              <a:buNone/>
              <a:defRPr/>
            </a:pPr>
            <a:r>
              <a:rPr lang="en-GB" sz="900" dirty="0" smtClean="0">
                <a:solidFill>
                  <a:srgbClr val="002060"/>
                </a:solidFill>
                <a:latin typeface="+mj-lt"/>
                <a:cs typeface="Tahoma" pitchFamily="34" charset="0"/>
              </a:rPr>
              <a:t> </a:t>
            </a:r>
          </a:p>
          <a:p>
            <a:pPr marL="384175" indent="-384175" algn="just"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Cost of personnel, drugs, supplies, equipment, administrative etc. to do the intervention.</a:t>
            </a:r>
          </a:p>
          <a:p>
            <a:pPr marL="384175" indent="-384175" algn="just"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Cost of treatment of side effects and adverse reactions of the intervention.</a:t>
            </a:r>
          </a:p>
          <a:p>
            <a:pPr marL="384175" indent="-384175" algn="just" eaLnBrk="1" fontAlgn="auto" hangingPunct="1">
              <a:spcAft>
                <a:spcPts val="0"/>
              </a:spcAft>
              <a:buFont typeface="Arial" pitchFamily="34" charset="0"/>
              <a:buChar char="•"/>
              <a:defRPr/>
            </a:pPr>
            <a:endParaRPr lang="en-GB" sz="2800" dirty="0" smtClean="0">
              <a:solidFill>
                <a:srgbClr val="002060"/>
              </a:solidFill>
              <a:latin typeface="+mj-lt"/>
              <a:cs typeface="Tahoma" pitchFamily="34" charset="0"/>
            </a:endParaRPr>
          </a:p>
        </p:txBody>
      </p:sp>
      <p:grpSp>
        <p:nvGrpSpPr>
          <p:cNvPr id="2" name="Group 2"/>
          <p:cNvGrpSpPr>
            <a:grpSpLocks/>
          </p:cNvGrpSpPr>
          <p:nvPr/>
        </p:nvGrpSpPr>
        <p:grpSpPr bwMode="auto">
          <a:xfrm>
            <a:off x="0" y="0"/>
            <a:ext cx="9144000" cy="428625"/>
            <a:chOff x="0" y="0"/>
            <a:chExt cx="9144000" cy="1371600"/>
          </a:xfrm>
        </p:grpSpPr>
        <p:sp>
          <p:nvSpPr>
            <p:cNvPr id="21508"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1509"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idx="1"/>
          </p:nvPr>
        </p:nvSpPr>
        <p:spPr>
          <a:xfrm>
            <a:off x="457200" y="857250"/>
            <a:ext cx="8229600" cy="5472113"/>
          </a:xfrm>
          <a:effectLst>
            <a:outerShdw dist="35921" dir="2700000" algn="ctr" rotWithShape="0">
              <a:schemeClr val="bg2"/>
            </a:outerShdw>
          </a:effectLst>
        </p:spPr>
        <p:txBody>
          <a:bodyPr rtlCol="0">
            <a:normAutofit lnSpcReduction="10000"/>
          </a:bodyPr>
          <a:lstStyle/>
          <a:p>
            <a:pPr marL="384175" indent="-384175" algn="just" eaLnBrk="1" fontAlgn="auto" hangingPunct="1">
              <a:lnSpc>
                <a:spcPct val="110000"/>
              </a:lnSpc>
              <a:spcAft>
                <a:spcPts val="0"/>
              </a:spcAft>
              <a:buFont typeface="Wingdings" pitchFamily="2" charset="2"/>
              <a:buNone/>
              <a:defRPr/>
            </a:pPr>
            <a:r>
              <a:rPr lang="en-GB" b="1" dirty="0" smtClean="0">
                <a:solidFill>
                  <a:srgbClr val="002060"/>
                </a:solidFill>
                <a:latin typeface="+mj-lt"/>
                <a:cs typeface="Tahoma" pitchFamily="34" charset="0"/>
              </a:rPr>
              <a:t>4. Discounting Costs &amp; Effects</a:t>
            </a:r>
          </a:p>
          <a:p>
            <a:pPr marL="384175" indent="-384175" algn="just" eaLnBrk="1" fontAlgn="auto" hangingPunct="1">
              <a:lnSpc>
                <a:spcPct val="110000"/>
              </a:lnSpc>
              <a:spcAft>
                <a:spcPts val="0"/>
              </a:spcAft>
              <a:buFont typeface="Wingdings" pitchFamily="2" charset="2"/>
              <a:buNone/>
              <a:defRPr/>
            </a:pPr>
            <a:r>
              <a:rPr lang="en-GB" sz="2000" b="1" dirty="0" smtClean="0">
                <a:solidFill>
                  <a:srgbClr val="002060"/>
                </a:solidFill>
                <a:latin typeface="+mj-lt"/>
                <a:cs typeface="Tahoma" pitchFamily="34" charset="0"/>
              </a:rPr>
              <a:t> </a:t>
            </a:r>
            <a:endParaRPr lang="en-GB" sz="2800" b="1" dirty="0" smtClean="0">
              <a:solidFill>
                <a:srgbClr val="002060"/>
              </a:solidFill>
              <a:latin typeface="+mj-lt"/>
              <a:cs typeface="Tahoma" pitchFamily="34" charset="0"/>
            </a:endParaRPr>
          </a:p>
          <a:p>
            <a:pPr marL="384175" indent="-384175" algn="just" eaLnBrk="1" fontAlgn="auto" hangingPunct="1">
              <a:lnSpc>
                <a:spcPct val="110000"/>
              </a:lnSpc>
              <a:spcAft>
                <a:spcPts val="0"/>
              </a:spcAft>
              <a:buFont typeface="Wingdings" pitchFamily="2" charset="2"/>
              <a:buNone/>
              <a:defRPr/>
            </a:pPr>
            <a:r>
              <a:rPr lang="en-GB" sz="900" dirty="0" smtClean="0">
                <a:solidFill>
                  <a:srgbClr val="002060"/>
                </a:solidFill>
                <a:latin typeface="+mj-lt"/>
                <a:cs typeface="Tahoma" pitchFamily="34" charset="0"/>
              </a:rPr>
              <a:t> </a:t>
            </a:r>
          </a:p>
          <a:p>
            <a:pPr marL="384175" indent="-384175" algn="just"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Costs &amp; effects of interventions may occur at different points in time e.g. immunization now prevents diseases in the future.</a:t>
            </a:r>
          </a:p>
          <a:p>
            <a:pPr marL="384175" indent="-384175" algn="just"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There is a general preference for the present over the future.</a:t>
            </a:r>
          </a:p>
          <a:p>
            <a:pPr marL="384175" indent="-384175" algn="just" eaLnBrk="1" fontAlgn="auto" hangingPunct="1">
              <a:lnSpc>
                <a:spcPct val="110000"/>
              </a:lnSpc>
              <a:spcAft>
                <a:spcPts val="0"/>
              </a:spcAft>
              <a:buFont typeface="Arial" pitchFamily="34" charset="0"/>
              <a:buChar char="•"/>
              <a:defRPr/>
            </a:pPr>
            <a:r>
              <a:rPr lang="en-GB" sz="2800" dirty="0" smtClean="0">
                <a:solidFill>
                  <a:srgbClr val="002060"/>
                </a:solidFill>
                <a:latin typeface="+mj-lt"/>
                <a:cs typeface="Tahoma" pitchFamily="34" charset="0"/>
              </a:rPr>
              <a:t>We need a method to compare costs or benefits in the present with those occurring in the future. </a:t>
            </a:r>
          </a:p>
        </p:txBody>
      </p:sp>
      <p:grpSp>
        <p:nvGrpSpPr>
          <p:cNvPr id="2" name="Group 2"/>
          <p:cNvGrpSpPr>
            <a:grpSpLocks/>
          </p:cNvGrpSpPr>
          <p:nvPr/>
        </p:nvGrpSpPr>
        <p:grpSpPr bwMode="auto">
          <a:xfrm>
            <a:off x="0" y="0"/>
            <a:ext cx="9144000" cy="428625"/>
            <a:chOff x="0" y="0"/>
            <a:chExt cx="9144000" cy="1371600"/>
          </a:xfrm>
        </p:grpSpPr>
        <p:sp>
          <p:nvSpPr>
            <p:cNvPr id="22532"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2533"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Grp="1" noChangeArrowheads="1"/>
          </p:cNvSpPr>
          <p:nvPr>
            <p:ph idx="1"/>
          </p:nvPr>
        </p:nvSpPr>
        <p:spPr>
          <a:xfrm>
            <a:off x="500063" y="1857375"/>
            <a:ext cx="8105775" cy="4357688"/>
          </a:xfrm>
          <a:effectLst>
            <a:outerShdw dist="35921" dir="2700000" algn="ctr" rotWithShape="0">
              <a:schemeClr val="bg2"/>
            </a:outerShdw>
          </a:effectLst>
        </p:spPr>
        <p:txBody>
          <a:bodyPr rtlCol="0">
            <a:normAutofit lnSpcReduction="10000"/>
          </a:bodyPr>
          <a:lstStyle/>
          <a:p>
            <a:pPr marL="0" indent="0" algn="just" eaLnBrk="1" fontAlgn="auto" hangingPunct="1">
              <a:lnSpc>
                <a:spcPct val="110000"/>
              </a:lnSpc>
              <a:spcAft>
                <a:spcPts val="0"/>
              </a:spcAft>
              <a:buFont typeface="Wingdings" pitchFamily="2" charset="2"/>
              <a:buNone/>
              <a:defRPr/>
            </a:pPr>
            <a:r>
              <a:rPr lang="en-GB" sz="900" dirty="0" smtClean="0">
                <a:solidFill>
                  <a:srgbClr val="002060"/>
                </a:solidFill>
                <a:latin typeface="+mj-lt"/>
                <a:cs typeface="Tahoma" pitchFamily="34" charset="0"/>
              </a:rPr>
              <a:t> </a:t>
            </a:r>
            <a:r>
              <a:rPr lang="en-GB" sz="2800" dirty="0" smtClean="0">
                <a:solidFill>
                  <a:srgbClr val="002060"/>
                </a:solidFill>
                <a:latin typeface="+mj-lt"/>
                <a:cs typeface="Tahoma" pitchFamily="34" charset="0"/>
              </a:rPr>
              <a:t>Discounting is the method used to quantify the preference for the present over the future. The discount rate is used to put all costs &amp; effects in terms of the present (in present value terms).</a:t>
            </a:r>
          </a:p>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The preference for the present (i.e. choice of discount rate) may differ by culture or economic level, poorer groups for example may have a stronger pro-present preference. </a:t>
            </a:r>
          </a:p>
        </p:txBody>
      </p:sp>
      <p:sp>
        <p:nvSpPr>
          <p:cNvPr id="31754" name="Rectangle 10"/>
          <p:cNvSpPr>
            <a:spLocks noChangeArrowheads="1"/>
          </p:cNvSpPr>
          <p:nvPr/>
        </p:nvSpPr>
        <p:spPr bwMode="auto">
          <a:xfrm>
            <a:off x="442913" y="871538"/>
            <a:ext cx="8343900" cy="628650"/>
          </a:xfrm>
          <a:prstGeom prst="rect">
            <a:avLst/>
          </a:prstGeom>
          <a:noFill/>
          <a:ln w="9525">
            <a:noFill/>
            <a:miter lim="800000"/>
            <a:headEnd/>
            <a:tailEnd/>
          </a:ln>
          <a:effectLst>
            <a:outerShdw dist="35921" dir="2700000" algn="ctr" rotWithShape="0">
              <a:schemeClr val="bg2"/>
            </a:outerShdw>
          </a:effectLst>
        </p:spPr>
        <p:txBody>
          <a:bodyPr>
            <a:spAutoFit/>
          </a:bodyPr>
          <a:lstStyle/>
          <a:p>
            <a:pPr algn="l" rtl="0">
              <a:lnSpc>
                <a:spcPct val="110000"/>
              </a:lnSpc>
              <a:spcBef>
                <a:spcPct val="20000"/>
              </a:spcBef>
              <a:buClr>
                <a:schemeClr val="accent2"/>
              </a:buClr>
              <a:buSzPct val="80000"/>
              <a:buFont typeface="Wingdings" pitchFamily="2" charset="2"/>
              <a:buNone/>
              <a:defRPr/>
            </a:pPr>
            <a:r>
              <a:rPr lang="en-GB" sz="3200" b="1" dirty="0">
                <a:solidFill>
                  <a:srgbClr val="002060"/>
                </a:solidFill>
                <a:latin typeface="+mj-lt"/>
                <a:ea typeface="Times New Roman (Arabic)" charset="0"/>
                <a:cs typeface="Tahoma" pitchFamily="34" charset="0"/>
              </a:rPr>
              <a:t>4. Discounting Costs &amp; Effects (cont’d)</a:t>
            </a:r>
            <a:r>
              <a:rPr lang="en-GB" sz="2800" b="1" dirty="0">
                <a:solidFill>
                  <a:srgbClr val="002060"/>
                </a:solidFill>
                <a:latin typeface="+mj-lt"/>
                <a:ea typeface="Times New Roman (Arabic)" charset="0"/>
                <a:cs typeface="Tahoma" pitchFamily="34" charset="0"/>
              </a:rPr>
              <a:t> </a:t>
            </a:r>
          </a:p>
        </p:txBody>
      </p:sp>
      <p:grpSp>
        <p:nvGrpSpPr>
          <p:cNvPr id="2" name="Group 3"/>
          <p:cNvGrpSpPr>
            <a:grpSpLocks/>
          </p:cNvGrpSpPr>
          <p:nvPr/>
        </p:nvGrpSpPr>
        <p:grpSpPr bwMode="auto">
          <a:xfrm>
            <a:off x="0" y="0"/>
            <a:ext cx="9144000" cy="428625"/>
            <a:chOff x="0" y="0"/>
            <a:chExt cx="9144000" cy="1371600"/>
          </a:xfrm>
        </p:grpSpPr>
        <p:sp>
          <p:nvSpPr>
            <p:cNvPr id="2355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355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Ideally, planning </a:t>
            </a:r>
            <a:r>
              <a:rPr lang="en-US" dirty="0" smtClean="0"/>
              <a:t>should be an objective process driven by technical considerations</a:t>
            </a:r>
            <a:r>
              <a:rPr lang="en-US" dirty="0" smtClean="0"/>
              <a:t>.</a:t>
            </a:r>
          </a:p>
          <a:p>
            <a:endParaRPr lang="en-US" dirty="0" smtClean="0"/>
          </a:p>
          <a:p>
            <a:r>
              <a:rPr lang="en-US" dirty="0" smtClean="0"/>
              <a:t> In actual practice, though, planning inevitably involves “someone’s” idea of the way things should be. </a:t>
            </a:r>
          </a:p>
          <a:p>
            <a:endParaRPr lang="en-US" dirty="0" smtClean="0"/>
          </a:p>
          <a:p>
            <a:r>
              <a:rPr lang="en-US" dirty="0" smtClean="0"/>
              <a:t>Even when the plan represents group consensus, it is still a product of this group and not some other group. </a:t>
            </a:r>
            <a:endParaRPr lang="en-US" dirty="0"/>
          </a:p>
        </p:txBody>
      </p:sp>
      <p:sp>
        <p:nvSpPr>
          <p:cNvPr id="3" name="Title 2"/>
          <p:cNvSpPr>
            <a:spLocks noGrp="1"/>
          </p:cNvSpPr>
          <p:nvPr>
            <p:ph type="title"/>
          </p:nvPr>
        </p:nvSpPr>
        <p:spPr/>
        <p:txBody>
          <a:bodyPr>
            <a:normAutofit fontScale="90000"/>
          </a:bodyPr>
          <a:lstStyle/>
          <a:p>
            <a:r>
              <a:rPr lang="en-US" dirty="0" smtClean="0"/>
              <a:t>Features of planning in healthcare</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Rectangle 12"/>
          <p:cNvSpPr>
            <a:spLocks noGrp="1" noChangeArrowheads="1"/>
          </p:cNvSpPr>
          <p:nvPr>
            <p:ph idx="1"/>
          </p:nvPr>
        </p:nvSpPr>
        <p:spPr>
          <a:xfrm>
            <a:off x="400050" y="1857375"/>
            <a:ext cx="8315325" cy="4500563"/>
          </a:xfrm>
          <a:effectLst>
            <a:outerShdw dist="35921" dir="2700000" algn="ctr" rotWithShape="0">
              <a:schemeClr val="bg2"/>
            </a:outerShdw>
          </a:effectLst>
        </p:spPr>
        <p:txBody>
          <a:bodyPr rtlCol="0">
            <a:normAutofit/>
          </a:bodyPr>
          <a:lstStyle/>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Discount rates commonly used range between 5-10%.  Costs or benefits occurring now need no discounting since their value is the present value. However, a cost of AED 100 occurring one year from now is equivalent to AED 95 spent now if we use a discount rate of 5%.</a:t>
            </a:r>
          </a:p>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AED 100 spent two years from now, using a 5% discount rate is equivalent to AED 90.7 spent now. Discounting applies also to effects.</a:t>
            </a:r>
          </a:p>
        </p:txBody>
      </p:sp>
      <p:sp>
        <p:nvSpPr>
          <p:cNvPr id="32781" name="Rectangle 13"/>
          <p:cNvSpPr>
            <a:spLocks noChangeArrowheads="1"/>
          </p:cNvSpPr>
          <p:nvPr/>
        </p:nvSpPr>
        <p:spPr bwMode="auto">
          <a:xfrm>
            <a:off x="428625" y="857250"/>
            <a:ext cx="8343900" cy="628650"/>
          </a:xfrm>
          <a:prstGeom prst="rect">
            <a:avLst/>
          </a:prstGeom>
          <a:noFill/>
          <a:ln w="9525">
            <a:noFill/>
            <a:miter lim="800000"/>
            <a:headEnd/>
            <a:tailEnd/>
          </a:ln>
          <a:effectLst>
            <a:outerShdw dist="35921" dir="2700000" algn="ctr" rotWithShape="0">
              <a:schemeClr val="bg2"/>
            </a:outerShdw>
          </a:effectLst>
        </p:spPr>
        <p:txBody>
          <a:bodyPr>
            <a:spAutoFit/>
          </a:bodyPr>
          <a:lstStyle/>
          <a:p>
            <a:pPr algn="l" rtl="0">
              <a:lnSpc>
                <a:spcPct val="110000"/>
              </a:lnSpc>
              <a:spcBef>
                <a:spcPct val="20000"/>
              </a:spcBef>
              <a:buClr>
                <a:schemeClr val="accent2"/>
              </a:buClr>
              <a:buSzPct val="80000"/>
              <a:buFont typeface="Wingdings" pitchFamily="2" charset="2"/>
              <a:buNone/>
              <a:defRPr/>
            </a:pPr>
            <a:r>
              <a:rPr lang="en-GB" sz="3200" b="1" dirty="0">
                <a:solidFill>
                  <a:srgbClr val="002060"/>
                </a:solidFill>
                <a:latin typeface="+mj-lt"/>
                <a:ea typeface="Times New Roman (Arabic)" charset="0"/>
                <a:cs typeface="Tahoma" pitchFamily="34" charset="0"/>
              </a:rPr>
              <a:t>4. Discounting Costs &amp; Effects (cont’d)</a:t>
            </a:r>
            <a:r>
              <a:rPr lang="en-GB" sz="2800" b="1" dirty="0">
                <a:solidFill>
                  <a:srgbClr val="002060"/>
                </a:solidFill>
                <a:latin typeface="+mj-lt"/>
                <a:ea typeface="Times New Roman (Arabic)" charset="0"/>
                <a:cs typeface="Tahoma" pitchFamily="34" charset="0"/>
              </a:rPr>
              <a:t> </a:t>
            </a:r>
          </a:p>
        </p:txBody>
      </p:sp>
      <p:grpSp>
        <p:nvGrpSpPr>
          <p:cNvPr id="2" name="Group 3"/>
          <p:cNvGrpSpPr>
            <a:grpSpLocks/>
          </p:cNvGrpSpPr>
          <p:nvPr/>
        </p:nvGrpSpPr>
        <p:grpSpPr bwMode="auto">
          <a:xfrm>
            <a:off x="0" y="0"/>
            <a:ext cx="9144000" cy="428625"/>
            <a:chOff x="0" y="0"/>
            <a:chExt cx="9144000" cy="1371600"/>
          </a:xfrm>
        </p:grpSpPr>
        <p:sp>
          <p:nvSpPr>
            <p:cNvPr id="2458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458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7" name="Rectangle 6"/>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8" name="Rectangle 7"/>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idx="1"/>
          </p:nvPr>
        </p:nvSpPr>
        <p:spPr>
          <a:xfrm>
            <a:off x="142875" y="857250"/>
            <a:ext cx="8686800" cy="5629275"/>
          </a:xfrm>
          <a:effectLst>
            <a:outerShdw dist="35921" dir="2700000" algn="ctr" rotWithShape="0">
              <a:schemeClr val="bg2"/>
            </a:outerShdw>
          </a:effectLst>
        </p:spPr>
        <p:txBody>
          <a:bodyPr rtlCol="0">
            <a:normAutofit/>
          </a:bodyPr>
          <a:lstStyle/>
          <a:p>
            <a:pPr marL="384175" indent="-384175" algn="just" eaLnBrk="1" fontAlgn="auto" hangingPunct="1">
              <a:spcAft>
                <a:spcPts val="0"/>
              </a:spcAft>
              <a:buFont typeface="Wingdings" pitchFamily="2" charset="2"/>
              <a:buNone/>
              <a:defRPr/>
            </a:pPr>
            <a:r>
              <a:rPr lang="en-GB" sz="3000" b="1" dirty="0" smtClean="0">
                <a:solidFill>
                  <a:srgbClr val="002060"/>
                </a:solidFill>
                <a:latin typeface="+mj-lt"/>
                <a:cs typeface="Tahoma" pitchFamily="34" charset="0"/>
              </a:rPr>
              <a:t>   5. Decision Rule to Compare Alternatives</a:t>
            </a:r>
          </a:p>
          <a:p>
            <a:pPr marL="384175" indent="-384175" algn="just" eaLnBrk="1" fontAlgn="auto" hangingPunct="1">
              <a:spcAft>
                <a:spcPts val="0"/>
              </a:spcAft>
              <a:buFont typeface="Wingdings" pitchFamily="2" charset="2"/>
              <a:buNone/>
              <a:defRPr/>
            </a:pPr>
            <a:endParaRPr lang="en-GB" sz="2000" dirty="0" smtClean="0">
              <a:solidFill>
                <a:srgbClr val="002060"/>
              </a:solidFill>
              <a:latin typeface="+mj-lt"/>
              <a:cs typeface="Tahoma" pitchFamily="34" charset="0"/>
            </a:endParaRPr>
          </a:p>
          <a:p>
            <a:pPr marL="384175" indent="-384175" algn="just" eaLnBrk="1" fontAlgn="auto" hangingPunct="1">
              <a:lnSpc>
                <a:spcPct val="110000"/>
              </a:lnSpc>
              <a:spcBef>
                <a:spcPts val="0"/>
              </a:spcBef>
              <a:spcAft>
                <a:spcPts val="1800"/>
              </a:spcAft>
              <a:buFont typeface="Arial" pitchFamily="34" charset="0"/>
              <a:buChar char="•"/>
              <a:defRPr/>
            </a:pPr>
            <a:r>
              <a:rPr lang="en-GB" sz="2800" dirty="0" smtClean="0">
                <a:solidFill>
                  <a:srgbClr val="002060"/>
                </a:solidFill>
                <a:latin typeface="+mj-lt"/>
                <a:cs typeface="Tahoma" pitchFamily="34" charset="0"/>
              </a:rPr>
              <a:t>When comparing several alternatives, we should use the same units for measuring costs &amp; effects in each one of the alternatives, e.g. using AED for measuring costs and deaths averted for measuring effects. </a:t>
            </a:r>
          </a:p>
          <a:p>
            <a:pPr marL="384175" indent="-384175" algn="just" eaLnBrk="1" fontAlgn="auto" hangingPunct="1">
              <a:lnSpc>
                <a:spcPct val="110000"/>
              </a:lnSpc>
              <a:spcBef>
                <a:spcPts val="0"/>
              </a:spcBef>
              <a:spcAft>
                <a:spcPts val="1800"/>
              </a:spcAft>
              <a:buFont typeface="Arial" pitchFamily="34" charset="0"/>
              <a:buChar char="•"/>
              <a:defRPr/>
            </a:pPr>
            <a:r>
              <a:rPr lang="en-GB" sz="2800" dirty="0" smtClean="0">
                <a:solidFill>
                  <a:srgbClr val="002060"/>
                </a:solidFill>
                <a:latin typeface="+mj-lt"/>
                <a:cs typeface="Tahoma" pitchFamily="34" charset="0"/>
              </a:rPr>
              <a:t>For each of the projects we should know the costs (C) &amp; the effects (E) &amp; calculate the cost per unit of effect by dividing C/E. What we get is the cost-effectiveness ratio (C/E ratio).</a:t>
            </a:r>
          </a:p>
        </p:txBody>
      </p:sp>
      <p:grpSp>
        <p:nvGrpSpPr>
          <p:cNvPr id="2" name="Group 2"/>
          <p:cNvGrpSpPr>
            <a:grpSpLocks/>
          </p:cNvGrpSpPr>
          <p:nvPr/>
        </p:nvGrpSpPr>
        <p:grpSpPr bwMode="auto">
          <a:xfrm>
            <a:off x="0" y="0"/>
            <a:ext cx="9144000" cy="428625"/>
            <a:chOff x="0" y="0"/>
            <a:chExt cx="9144000" cy="1371600"/>
          </a:xfrm>
        </p:grpSpPr>
        <p:sp>
          <p:nvSpPr>
            <p:cNvPr id="25604"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5605"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Rectangle 9"/>
          <p:cNvSpPr>
            <a:spLocks noGrp="1" noChangeArrowheads="1"/>
          </p:cNvSpPr>
          <p:nvPr>
            <p:ph idx="1"/>
          </p:nvPr>
        </p:nvSpPr>
        <p:spPr>
          <a:xfrm>
            <a:off x="214313" y="714375"/>
            <a:ext cx="8429625" cy="5915025"/>
          </a:xfrm>
          <a:effectLst>
            <a:outerShdw dist="35921" dir="2700000" algn="ctr" rotWithShape="0">
              <a:schemeClr val="bg2"/>
            </a:outerShdw>
          </a:effectLst>
        </p:spPr>
        <p:txBody>
          <a:bodyPr rtlCol="0">
            <a:normAutofit/>
          </a:bodyPr>
          <a:lstStyle/>
          <a:p>
            <a:pPr marL="384175" indent="-384175" algn="just" eaLnBrk="1" fontAlgn="auto" hangingPunct="1">
              <a:spcAft>
                <a:spcPts val="0"/>
              </a:spcAft>
              <a:buFont typeface="Wingdings" pitchFamily="2" charset="2"/>
              <a:buNone/>
              <a:defRPr/>
            </a:pPr>
            <a:r>
              <a:rPr lang="en-GB" b="1" dirty="0" smtClean="0">
                <a:solidFill>
                  <a:srgbClr val="002060"/>
                </a:solidFill>
                <a:latin typeface="+mj-lt"/>
                <a:cs typeface="Tahoma" pitchFamily="34" charset="0"/>
              </a:rPr>
              <a:t>   5. Decision Rule (cont’d)</a:t>
            </a:r>
          </a:p>
          <a:p>
            <a:pPr marL="384175" indent="-384175" algn="just" eaLnBrk="1" fontAlgn="auto" hangingPunct="1">
              <a:spcAft>
                <a:spcPts val="0"/>
              </a:spcAft>
              <a:buFont typeface="Wingdings" pitchFamily="2" charset="2"/>
              <a:buNone/>
              <a:defRPr/>
            </a:pPr>
            <a:endParaRPr lang="en-GB" sz="2000" dirty="0" smtClean="0">
              <a:solidFill>
                <a:srgbClr val="002060"/>
              </a:solidFill>
              <a:latin typeface="+mj-lt"/>
              <a:cs typeface="Tahoma" pitchFamily="34" charset="0"/>
            </a:endParaRPr>
          </a:p>
          <a:p>
            <a:pPr marL="384175" indent="-384175" algn="just" eaLnBrk="1" fontAlgn="auto" hangingPunct="1">
              <a:lnSpc>
                <a:spcPct val="110000"/>
              </a:lnSpc>
              <a:spcBef>
                <a:spcPts val="0"/>
              </a:spcBef>
              <a:spcAft>
                <a:spcPts val="1800"/>
              </a:spcAft>
              <a:buFont typeface="Arial" pitchFamily="34" charset="0"/>
              <a:buChar char="•"/>
              <a:defRPr/>
            </a:pPr>
            <a:r>
              <a:rPr lang="en-GB" sz="2800" dirty="0" smtClean="0">
                <a:solidFill>
                  <a:srgbClr val="002060"/>
                </a:solidFill>
                <a:latin typeface="+mj-lt"/>
                <a:cs typeface="Tahoma" pitchFamily="34" charset="0"/>
              </a:rPr>
              <a:t>You may read in one study that the C/E ratio is AED 275/death averted. What the cost-effectiveness ratio tells us is that if you choose this particular project or intervention, then to avert one death (effect) it will cost you AED 275.</a:t>
            </a:r>
          </a:p>
          <a:p>
            <a:pPr marL="384175" indent="-384175" algn="just" eaLnBrk="1" fontAlgn="auto" hangingPunct="1">
              <a:lnSpc>
                <a:spcPct val="110000"/>
              </a:lnSpc>
              <a:spcBef>
                <a:spcPts val="0"/>
              </a:spcBef>
              <a:spcAft>
                <a:spcPts val="1800"/>
              </a:spcAft>
              <a:buFont typeface="Arial" pitchFamily="34" charset="0"/>
              <a:buChar char="•"/>
              <a:defRPr/>
            </a:pPr>
            <a:r>
              <a:rPr lang="en-GB" sz="2800" dirty="0" smtClean="0">
                <a:solidFill>
                  <a:srgbClr val="002060"/>
                </a:solidFill>
                <a:latin typeface="+mj-lt"/>
                <a:cs typeface="Tahoma" pitchFamily="34" charset="0"/>
              </a:rPr>
              <a:t>Whenever comparing alternatives, one should choose the one with the smallest C/E ratio. </a:t>
            </a:r>
          </a:p>
        </p:txBody>
      </p:sp>
      <p:grpSp>
        <p:nvGrpSpPr>
          <p:cNvPr id="2" name="Group 2"/>
          <p:cNvGrpSpPr>
            <a:grpSpLocks/>
          </p:cNvGrpSpPr>
          <p:nvPr/>
        </p:nvGrpSpPr>
        <p:grpSpPr bwMode="auto">
          <a:xfrm>
            <a:off x="0" y="0"/>
            <a:ext cx="9144000" cy="428625"/>
            <a:chOff x="0" y="0"/>
            <a:chExt cx="9144000" cy="1371600"/>
          </a:xfrm>
        </p:grpSpPr>
        <p:sp>
          <p:nvSpPr>
            <p:cNvPr id="26628"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6629"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idx="1"/>
          </p:nvPr>
        </p:nvSpPr>
        <p:spPr>
          <a:xfrm>
            <a:off x="152400" y="800100"/>
            <a:ext cx="8839200" cy="6200775"/>
          </a:xfrm>
          <a:effectLst>
            <a:outerShdw dist="35921" dir="2700000" algn="ctr" rotWithShape="0">
              <a:schemeClr val="bg2"/>
            </a:outerShdw>
          </a:effectLst>
        </p:spPr>
        <p:txBody>
          <a:bodyPr rtlCol="0">
            <a:normAutofit/>
          </a:bodyPr>
          <a:lstStyle/>
          <a:p>
            <a:pPr marL="0" indent="0" algn="just" eaLnBrk="1" fontAlgn="auto" hangingPunct="1">
              <a:lnSpc>
                <a:spcPct val="110000"/>
              </a:lnSpc>
              <a:spcAft>
                <a:spcPts val="0"/>
              </a:spcAft>
              <a:buFont typeface="Wingdings" pitchFamily="2" charset="2"/>
              <a:buNone/>
              <a:defRPr/>
            </a:pPr>
            <a:r>
              <a:rPr lang="en-GB" b="1" dirty="0" smtClean="0">
                <a:solidFill>
                  <a:srgbClr val="002060"/>
                </a:solidFill>
                <a:latin typeface="+mj-lt"/>
                <a:cs typeface="Tahoma" pitchFamily="34" charset="0"/>
              </a:rPr>
              <a:t>6. Perform Sensitivity Analysis</a:t>
            </a:r>
          </a:p>
          <a:p>
            <a:pPr marL="0" indent="0" algn="just" eaLnBrk="1" fontAlgn="auto" hangingPunct="1">
              <a:lnSpc>
                <a:spcPct val="110000"/>
              </a:lnSpc>
              <a:spcAft>
                <a:spcPts val="0"/>
              </a:spcAft>
              <a:buFont typeface="Wingdings" pitchFamily="2" charset="2"/>
              <a:buNone/>
              <a:defRPr/>
            </a:pPr>
            <a:endParaRPr lang="en-GB" sz="1800" b="1" dirty="0" smtClean="0">
              <a:solidFill>
                <a:srgbClr val="002060"/>
              </a:solidFill>
              <a:latin typeface="+mj-lt"/>
              <a:cs typeface="Tahoma" pitchFamily="34" charset="0"/>
            </a:endParaRPr>
          </a:p>
          <a:p>
            <a:pPr marL="0" indent="0" algn="just" eaLnBrk="1" fontAlgn="auto" hangingPunct="1">
              <a:lnSpc>
                <a:spcPct val="110000"/>
              </a:lnSpc>
              <a:spcAft>
                <a:spcPts val="0"/>
              </a:spcAft>
              <a:buFont typeface="Wingdings" pitchFamily="2" charset="2"/>
              <a:buNone/>
              <a:defRPr/>
            </a:pPr>
            <a:r>
              <a:rPr lang="en-GB" sz="800" dirty="0" smtClean="0">
                <a:solidFill>
                  <a:srgbClr val="002060"/>
                </a:solidFill>
                <a:latin typeface="+mj-lt"/>
                <a:cs typeface="Tahoma" pitchFamily="34" charset="0"/>
              </a:rPr>
              <a:t> </a:t>
            </a:r>
          </a:p>
          <a:p>
            <a:pPr marL="0" indent="0" algn="just" eaLnBrk="1" fontAlgn="auto" hangingPunct="1">
              <a:lnSpc>
                <a:spcPct val="110000"/>
              </a:lnSpc>
              <a:spcAft>
                <a:spcPts val="0"/>
              </a:spcAft>
              <a:buFont typeface="Wingdings" pitchFamily="2" charset="2"/>
              <a:buNone/>
              <a:defRPr/>
            </a:pPr>
            <a:r>
              <a:rPr lang="en-GB" sz="2800" dirty="0" smtClean="0">
                <a:solidFill>
                  <a:srgbClr val="002060"/>
                </a:solidFill>
                <a:latin typeface="+mj-lt"/>
                <a:cs typeface="Tahoma" pitchFamily="34" charset="0"/>
              </a:rPr>
              <a:t>A lot of details are involved in a CEA or CUA. How will our C/E ratio change (&amp; the ordering of projects based on such ratios) if any of the details or assumptions change? For example, the effectiveness of an immunization was less than expected, or accuracy of a screening test was higher than previously thought. In this case we re-calculate the ratio based on the new assumption &amp; see how this affects the ordering of the alternatives. </a:t>
            </a:r>
          </a:p>
        </p:txBody>
      </p:sp>
      <p:grpSp>
        <p:nvGrpSpPr>
          <p:cNvPr id="2" name="Group 2"/>
          <p:cNvGrpSpPr>
            <a:grpSpLocks/>
          </p:cNvGrpSpPr>
          <p:nvPr/>
        </p:nvGrpSpPr>
        <p:grpSpPr bwMode="auto">
          <a:xfrm>
            <a:off x="0" y="0"/>
            <a:ext cx="9144000" cy="428625"/>
            <a:chOff x="0" y="0"/>
            <a:chExt cx="9144000" cy="1371600"/>
          </a:xfrm>
        </p:grpSpPr>
        <p:sp>
          <p:nvSpPr>
            <p:cNvPr id="27652"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7653"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a:xfrm>
            <a:off x="228600" y="642938"/>
            <a:ext cx="8534400" cy="5786437"/>
          </a:xfrm>
          <a:effectLst>
            <a:outerShdw dist="35921" dir="2700000" algn="ctr" rotWithShape="0">
              <a:schemeClr val="bg2"/>
            </a:outerShdw>
          </a:effectLst>
        </p:spPr>
        <p:txBody>
          <a:bodyPr rtlCol="0">
            <a:normAutofit/>
          </a:bodyPr>
          <a:lstStyle/>
          <a:p>
            <a:pPr marL="384175" indent="-384175" algn="just" eaLnBrk="1" fontAlgn="auto" hangingPunct="1">
              <a:lnSpc>
                <a:spcPct val="90000"/>
              </a:lnSpc>
              <a:spcAft>
                <a:spcPts val="0"/>
              </a:spcAft>
              <a:buFont typeface="Wingdings" pitchFamily="2" charset="2"/>
              <a:buNone/>
              <a:defRPr/>
            </a:pPr>
            <a:r>
              <a:rPr lang="en-GB" sz="3000" b="1" dirty="0" smtClean="0">
                <a:solidFill>
                  <a:srgbClr val="002060"/>
                </a:solidFill>
                <a:latin typeface="+mj-lt"/>
                <a:cs typeface="Tahoma" pitchFamily="34" charset="0"/>
              </a:rPr>
              <a:t>   </a:t>
            </a:r>
            <a:r>
              <a:rPr lang="en-GB" b="1" dirty="0" smtClean="0">
                <a:solidFill>
                  <a:srgbClr val="002060"/>
                </a:solidFill>
                <a:latin typeface="+mj-lt"/>
                <a:cs typeface="Tahoma" pitchFamily="34" charset="0"/>
              </a:rPr>
              <a:t>7. Recommendations</a:t>
            </a:r>
          </a:p>
          <a:p>
            <a:pPr marL="384175" indent="-384175" algn="just" eaLnBrk="1" fontAlgn="auto" hangingPunct="1">
              <a:lnSpc>
                <a:spcPct val="90000"/>
              </a:lnSpc>
              <a:spcAft>
                <a:spcPts val="0"/>
              </a:spcAft>
              <a:buFont typeface="Wingdings" pitchFamily="2" charset="2"/>
              <a:buNone/>
              <a:defRPr/>
            </a:pPr>
            <a:endParaRPr lang="en-GB" sz="2000" b="1" dirty="0" smtClean="0">
              <a:solidFill>
                <a:srgbClr val="002060"/>
              </a:solidFill>
              <a:latin typeface="+mj-lt"/>
              <a:cs typeface="Tahoma" pitchFamily="34" charset="0"/>
            </a:endParaRPr>
          </a:p>
          <a:p>
            <a:pPr marL="384175" indent="-384175" algn="just" eaLnBrk="1" fontAlgn="auto" hangingPunct="1">
              <a:lnSpc>
                <a:spcPct val="90000"/>
              </a:lnSpc>
              <a:spcAft>
                <a:spcPts val="0"/>
              </a:spcAft>
              <a:buFont typeface="Wingdings" pitchFamily="2" charset="2"/>
              <a:buNone/>
              <a:defRPr/>
            </a:pPr>
            <a:r>
              <a:rPr lang="en-GB" sz="2800" b="1" dirty="0" smtClean="0">
                <a:solidFill>
                  <a:srgbClr val="002060"/>
                </a:solidFill>
                <a:latin typeface="+mj-lt"/>
                <a:cs typeface="Tahoma" pitchFamily="34" charset="0"/>
              </a:rPr>
              <a:t>   When making recommendations, you have to consider the following:</a:t>
            </a:r>
          </a:p>
          <a:p>
            <a:pPr marL="384175" indent="-384175" algn="just" eaLnBrk="1" fontAlgn="auto" hangingPunct="1">
              <a:lnSpc>
                <a:spcPct val="90000"/>
              </a:lnSpc>
              <a:spcAft>
                <a:spcPts val="0"/>
              </a:spcAft>
              <a:buFont typeface="Wingdings" pitchFamily="2" charset="2"/>
              <a:buNone/>
              <a:defRPr/>
            </a:pPr>
            <a:r>
              <a:rPr lang="en-GB" sz="1000" dirty="0" smtClean="0">
                <a:solidFill>
                  <a:srgbClr val="002060"/>
                </a:solidFill>
                <a:latin typeface="+mj-lt"/>
                <a:cs typeface="Tahoma" pitchFamily="34" charset="0"/>
              </a:rPr>
              <a:t> </a:t>
            </a:r>
          </a:p>
          <a:p>
            <a:pPr marL="384175" indent="-384175" algn="just" eaLnBrk="1" fontAlgn="auto" hangingPunct="1">
              <a:lnSpc>
                <a:spcPct val="90000"/>
              </a:lnSpc>
              <a:spcAft>
                <a:spcPts val="0"/>
              </a:spcAft>
              <a:buFont typeface="Arial" pitchFamily="34" charset="0"/>
              <a:buChar char="•"/>
              <a:defRPr/>
            </a:pPr>
            <a:r>
              <a:rPr lang="en-GB" sz="2800" dirty="0" smtClean="0">
                <a:solidFill>
                  <a:srgbClr val="002060"/>
                </a:solidFill>
                <a:latin typeface="+mj-lt"/>
                <a:cs typeface="Tahoma" pitchFamily="34" charset="0"/>
              </a:rPr>
              <a:t>Always look at the big picture! Your results should be from society’s perspective.</a:t>
            </a:r>
          </a:p>
          <a:p>
            <a:pPr marL="384175" indent="-384175" algn="just" eaLnBrk="1" fontAlgn="auto" hangingPunct="1">
              <a:lnSpc>
                <a:spcPct val="90000"/>
              </a:lnSpc>
              <a:spcAft>
                <a:spcPts val="0"/>
              </a:spcAft>
              <a:buFont typeface="Arial" pitchFamily="34" charset="0"/>
              <a:buChar char="•"/>
              <a:defRPr/>
            </a:pPr>
            <a:r>
              <a:rPr lang="en-GB" sz="2800" dirty="0" smtClean="0">
                <a:solidFill>
                  <a:srgbClr val="002060"/>
                </a:solidFill>
                <a:latin typeface="+mj-lt"/>
                <a:cs typeface="Tahoma" pitchFamily="34" charset="0"/>
              </a:rPr>
              <a:t>CEA is relevant for achieving the best overall health, but not for reducing inequalities.</a:t>
            </a:r>
          </a:p>
          <a:p>
            <a:pPr marL="384175" indent="-384175" algn="just" eaLnBrk="1" fontAlgn="auto" hangingPunct="1">
              <a:lnSpc>
                <a:spcPct val="90000"/>
              </a:lnSpc>
              <a:spcAft>
                <a:spcPts val="0"/>
              </a:spcAft>
              <a:buFont typeface="Arial" pitchFamily="34" charset="0"/>
              <a:buChar char="•"/>
              <a:defRPr/>
            </a:pPr>
            <a:r>
              <a:rPr lang="en-GB" sz="2800" dirty="0" smtClean="0">
                <a:solidFill>
                  <a:srgbClr val="002060"/>
                </a:solidFill>
                <a:latin typeface="+mj-lt"/>
                <a:cs typeface="Tahoma" pitchFamily="34" charset="0"/>
              </a:rPr>
              <a:t>Cost-effectiveness is only one of the criteria that health systems have to respect.</a:t>
            </a:r>
          </a:p>
          <a:p>
            <a:pPr marL="384175" indent="-384175" algn="just" eaLnBrk="1" fontAlgn="auto" hangingPunct="1">
              <a:lnSpc>
                <a:spcPct val="90000"/>
              </a:lnSpc>
              <a:spcAft>
                <a:spcPts val="0"/>
              </a:spcAft>
              <a:buFont typeface="Arial" pitchFamily="34" charset="0"/>
              <a:buChar char="•"/>
              <a:defRPr/>
            </a:pPr>
            <a:r>
              <a:rPr lang="en-GB" sz="2800" dirty="0" smtClean="0">
                <a:solidFill>
                  <a:srgbClr val="002060"/>
                </a:solidFill>
                <a:latin typeface="+mj-lt"/>
                <a:cs typeface="Tahoma" pitchFamily="34" charset="0"/>
              </a:rPr>
              <a:t>Sometimes the status quo is the most efficient, recommend doing nothing.</a:t>
            </a:r>
          </a:p>
        </p:txBody>
      </p:sp>
      <p:grpSp>
        <p:nvGrpSpPr>
          <p:cNvPr id="2" name="Group 2"/>
          <p:cNvGrpSpPr>
            <a:grpSpLocks/>
          </p:cNvGrpSpPr>
          <p:nvPr/>
        </p:nvGrpSpPr>
        <p:grpSpPr bwMode="auto">
          <a:xfrm>
            <a:off x="0" y="0"/>
            <a:ext cx="9144000" cy="428625"/>
            <a:chOff x="0" y="0"/>
            <a:chExt cx="9144000" cy="1371600"/>
          </a:xfrm>
        </p:grpSpPr>
        <p:sp>
          <p:nvSpPr>
            <p:cNvPr id="28676"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8677"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idx="1"/>
          </p:nvPr>
        </p:nvSpPr>
        <p:spPr>
          <a:xfrm>
            <a:off x="228600" y="642938"/>
            <a:ext cx="8686800" cy="5543550"/>
          </a:xfrm>
          <a:effectLst>
            <a:outerShdw dist="35921" dir="2700000" algn="ctr" rotWithShape="0">
              <a:schemeClr val="bg2"/>
            </a:outerShdw>
          </a:effectLst>
        </p:spPr>
        <p:txBody>
          <a:bodyPr rtlCol="0">
            <a:normAutofit/>
          </a:bodyPr>
          <a:lstStyle/>
          <a:p>
            <a:pPr marL="384175" indent="-384175" eaLnBrk="1" fontAlgn="auto" hangingPunct="1">
              <a:spcAft>
                <a:spcPts val="0"/>
              </a:spcAft>
              <a:buFont typeface="Wingdings" pitchFamily="2" charset="2"/>
              <a:buNone/>
              <a:defRPr/>
            </a:pPr>
            <a:r>
              <a:rPr lang="en-GB" sz="3000" b="1" dirty="0" smtClean="0">
                <a:solidFill>
                  <a:srgbClr val="002060"/>
                </a:solidFill>
                <a:latin typeface="+mj-lt"/>
                <a:cs typeface="Tahoma" pitchFamily="34" charset="0"/>
              </a:rPr>
              <a:t>   </a:t>
            </a:r>
            <a:r>
              <a:rPr lang="en-GB" b="1" dirty="0" smtClean="0">
                <a:solidFill>
                  <a:srgbClr val="002060"/>
                </a:solidFill>
                <a:latin typeface="+mj-lt"/>
                <a:cs typeface="Tahoma" pitchFamily="34" charset="0"/>
              </a:rPr>
              <a:t>7. Recommendations</a:t>
            </a:r>
          </a:p>
          <a:p>
            <a:pPr marL="384175" indent="-384175" eaLnBrk="1" fontAlgn="auto" hangingPunct="1">
              <a:spcAft>
                <a:spcPts val="0"/>
              </a:spcAft>
              <a:buFont typeface="Wingdings" pitchFamily="2" charset="2"/>
              <a:buNone/>
              <a:defRPr/>
            </a:pPr>
            <a:endParaRPr lang="en-GB" sz="2000" b="1" dirty="0" smtClean="0">
              <a:solidFill>
                <a:srgbClr val="002060"/>
              </a:solidFill>
              <a:latin typeface="+mj-lt"/>
              <a:cs typeface="Tahoma" pitchFamily="34" charset="0"/>
            </a:endParaRPr>
          </a:p>
          <a:p>
            <a:pPr marL="384175" indent="-384175" eaLnBrk="1" fontAlgn="auto" hangingPunct="1">
              <a:spcAft>
                <a:spcPts val="0"/>
              </a:spcAft>
              <a:buFont typeface="Wingdings" pitchFamily="2" charset="2"/>
              <a:buNone/>
              <a:defRPr/>
            </a:pPr>
            <a:r>
              <a:rPr lang="en-GB" sz="1000" dirty="0" smtClean="0">
                <a:solidFill>
                  <a:srgbClr val="002060"/>
                </a:solidFill>
                <a:latin typeface="+mj-lt"/>
                <a:cs typeface="Tahoma" pitchFamily="34" charset="0"/>
              </a:rPr>
              <a:t> </a:t>
            </a:r>
          </a:p>
          <a:p>
            <a:pPr marL="384175" indent="-384175"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Generally you should recommend the project with the smallest C/E ratio.</a:t>
            </a:r>
          </a:p>
          <a:p>
            <a:pPr marL="384175" indent="-384175"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Don’t ignore practical impediments, e.g. the most cost-effective alternative requires a budget which is larger than that available.</a:t>
            </a:r>
          </a:p>
          <a:p>
            <a:pPr marL="384175" indent="-384175" eaLnBrk="1" fontAlgn="auto" hangingPunct="1">
              <a:spcAft>
                <a:spcPts val="0"/>
              </a:spcAft>
              <a:buFont typeface="Arial" pitchFamily="34" charset="0"/>
              <a:buChar char="•"/>
              <a:defRPr/>
            </a:pPr>
            <a:r>
              <a:rPr lang="en-GB" sz="2800" dirty="0" smtClean="0">
                <a:solidFill>
                  <a:srgbClr val="002060"/>
                </a:solidFill>
                <a:latin typeface="+mj-lt"/>
                <a:cs typeface="Tahoma" pitchFamily="34" charset="0"/>
              </a:rPr>
              <a:t>Subgroups of the population with less than average health may cost more to reach or treat.</a:t>
            </a:r>
          </a:p>
        </p:txBody>
      </p:sp>
      <p:grpSp>
        <p:nvGrpSpPr>
          <p:cNvPr id="2" name="Group 2"/>
          <p:cNvGrpSpPr>
            <a:grpSpLocks/>
          </p:cNvGrpSpPr>
          <p:nvPr/>
        </p:nvGrpSpPr>
        <p:grpSpPr bwMode="auto">
          <a:xfrm>
            <a:off x="0" y="0"/>
            <a:ext cx="9144000" cy="428625"/>
            <a:chOff x="0" y="0"/>
            <a:chExt cx="9144000" cy="1371600"/>
          </a:xfrm>
        </p:grpSpPr>
        <p:sp>
          <p:nvSpPr>
            <p:cNvPr id="29700" name="Rectangle 3"/>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9701" name="Rectangle 4"/>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6" name="Rectangle 5"/>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7" name="Rectangle 6"/>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Questions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reason that planning inevitably has a political dimension is that plans are seldom formulated just for the sake of planning. Some thing virtually always serves to initiate the planning process. </a:t>
            </a:r>
          </a:p>
          <a:p>
            <a:endParaRPr lang="en-US" dirty="0" smtClean="0"/>
          </a:p>
          <a:p>
            <a:r>
              <a:rPr lang="en-US" dirty="0" smtClean="0"/>
              <a:t>At the community level, it may be a crisis related to publicly funded care, a communicable disease epidemic, or runaway costs of care</a:t>
            </a:r>
            <a:endParaRPr lang="en-US" dirty="0"/>
          </a:p>
        </p:txBody>
      </p:sp>
      <p:sp>
        <p:nvSpPr>
          <p:cNvPr id="3" name="Title 2"/>
          <p:cNvSpPr>
            <a:spLocks noGrp="1"/>
          </p:cNvSpPr>
          <p:nvPr>
            <p:ph type="title"/>
          </p:nvPr>
        </p:nvSpPr>
        <p:spPr/>
        <p:txBody>
          <a:bodyPr>
            <a:normAutofit fontScale="90000"/>
          </a:bodyPr>
          <a:lstStyle/>
          <a:p>
            <a:r>
              <a:rPr lang="en-US" dirty="0" smtClean="0"/>
              <a:t>Features of planning in healthcare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Any health services plan is going to </a:t>
            </a:r>
            <a:r>
              <a:rPr lang="en-US" dirty="0" err="1" smtClean="0"/>
              <a:t>reﬂect</a:t>
            </a:r>
            <a:r>
              <a:rPr lang="en-US" dirty="0" smtClean="0"/>
              <a:t> the </a:t>
            </a:r>
            <a:r>
              <a:rPr lang="en-US" dirty="0" err="1" smtClean="0"/>
              <a:t>inﬂuence</a:t>
            </a:r>
            <a:r>
              <a:rPr lang="en-US" dirty="0" smtClean="0"/>
              <a:t> of the political, social and economic considerations that come into play in that particular healthcare environment</a:t>
            </a:r>
            <a:endParaRPr lang="en-US" dirty="0"/>
          </a:p>
        </p:txBody>
      </p:sp>
      <p:sp>
        <p:nvSpPr>
          <p:cNvPr id="3" name="Title 2"/>
          <p:cNvSpPr>
            <a:spLocks noGrp="1"/>
          </p:cNvSpPr>
          <p:nvPr>
            <p:ph type="title"/>
          </p:nvPr>
        </p:nvSpPr>
        <p:spPr/>
        <p:txBody>
          <a:bodyPr>
            <a:normAutofit fontScale="90000"/>
          </a:bodyPr>
          <a:lstStyle/>
          <a:p>
            <a:r>
              <a:rPr lang="en-US" dirty="0" smtClean="0"/>
              <a:t>Features of planning in healthcare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planning?</a:t>
            </a:r>
          </a:p>
          <a:p>
            <a:r>
              <a:rPr lang="en-US" dirty="0" smtClean="0"/>
              <a:t>What is health services planning?</a:t>
            </a:r>
          </a:p>
          <a:p>
            <a:r>
              <a:rPr lang="en-US" dirty="0" smtClean="0"/>
              <a:t>How healthcare planning is unique?</a:t>
            </a:r>
          </a:p>
          <a:p>
            <a:r>
              <a:rPr lang="en-US" dirty="0" smtClean="0"/>
              <a:t>Why and whom healthcare planning is for?</a:t>
            </a:r>
          </a:p>
          <a:p>
            <a:r>
              <a:rPr lang="en-US" dirty="0" smtClean="0"/>
              <a:t>Functions of healthcare planning</a:t>
            </a:r>
          </a:p>
          <a:p>
            <a:r>
              <a:rPr lang="en-US" dirty="0" smtClean="0"/>
              <a:t>Goals and objectives of planning</a:t>
            </a:r>
          </a:p>
          <a:p>
            <a:r>
              <a:rPr lang="en-US" dirty="0" smtClean="0"/>
              <a:t>Planning at organizational level</a:t>
            </a:r>
          </a:p>
          <a:p>
            <a:endParaRPr lang="en-US" dirty="0"/>
          </a:p>
        </p:txBody>
      </p:sp>
      <p:sp>
        <p:nvSpPr>
          <p:cNvPr id="3" name="Title 2"/>
          <p:cNvSpPr>
            <a:spLocks noGrp="1"/>
          </p:cNvSpPr>
          <p:nvPr>
            <p:ph type="title"/>
          </p:nvPr>
        </p:nvSpPr>
        <p:spPr/>
        <p:txBody>
          <a:bodyPr/>
          <a:lstStyle/>
          <a:p>
            <a:r>
              <a:rPr lang="en-US" dirty="0" smtClean="0"/>
              <a:t>Agenda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Resources for the provision of health services are limited and are likely to become more limited for the foreseeable future. </a:t>
            </a:r>
          </a:p>
          <a:p>
            <a:endParaRPr lang="en-US" dirty="0" smtClean="0"/>
          </a:p>
          <a:p>
            <a:r>
              <a:rPr lang="en-US" dirty="0" smtClean="0"/>
              <a:t>The cost involved in providing care continues to rise, and a growing army of uninsured Americans will continue to place a strain on the system. </a:t>
            </a:r>
          </a:p>
          <a:p>
            <a:endParaRPr lang="en-US" dirty="0" smtClean="0"/>
          </a:p>
          <a:p>
            <a:r>
              <a:rPr lang="en-US" dirty="0" smtClean="0"/>
              <a:t>The continued </a:t>
            </a:r>
            <a:r>
              <a:rPr lang="en-US" dirty="0" err="1" smtClean="0"/>
              <a:t>maldistribution</a:t>
            </a:r>
            <a:r>
              <a:rPr lang="en-US" dirty="0" smtClean="0"/>
              <a:t> of services makes access to care a growing problem, and increasing demands for accountability contribute to a need for health services planning at the community level. </a:t>
            </a:r>
            <a:endParaRPr lang="en-US" dirty="0"/>
          </a:p>
        </p:txBody>
      </p:sp>
      <p:sp>
        <p:nvSpPr>
          <p:cNvPr id="3" name="Title 2"/>
          <p:cNvSpPr>
            <a:spLocks noGrp="1"/>
          </p:cNvSpPr>
          <p:nvPr>
            <p:ph type="title"/>
          </p:nvPr>
        </p:nvSpPr>
        <p:spPr/>
        <p:txBody>
          <a:bodyPr>
            <a:normAutofit fontScale="90000"/>
          </a:bodyPr>
          <a:lstStyle/>
          <a:p>
            <a:r>
              <a:rPr lang="en-US" dirty="0" smtClean="0"/>
              <a:t>Features of planning in healthcare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In theory at least, the community health plan should represent the greatest good for the greatest number. The goals should be the provision of better access to care for all citizens, more </a:t>
            </a:r>
            <a:r>
              <a:rPr lang="en-US" dirty="0" err="1" smtClean="0"/>
              <a:t>efﬁcient</a:t>
            </a:r>
            <a:r>
              <a:rPr lang="en-US" dirty="0" smtClean="0"/>
              <a:t> operation of the system, and more effective outcomes from the expenditure of public funds. </a:t>
            </a:r>
            <a:endParaRPr lang="en-US" dirty="0"/>
          </a:p>
        </p:txBody>
      </p:sp>
      <p:sp>
        <p:nvSpPr>
          <p:cNvPr id="3" name="Title 2"/>
          <p:cNvSpPr>
            <a:spLocks noGrp="1"/>
          </p:cNvSpPr>
          <p:nvPr>
            <p:ph type="title"/>
          </p:nvPr>
        </p:nvSpPr>
        <p:spPr/>
        <p:txBody>
          <a:bodyPr/>
          <a:lstStyle/>
          <a:p>
            <a:r>
              <a:rPr lang="en-US" dirty="0" smtClean="0"/>
              <a:t>Planning for whom?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Features of planning in healthcare</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09600" y="1905000"/>
            <a:ext cx="7748588" cy="3810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Functions of healthcare planning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always too many worthy projects and too few resources to go around. Only within the context of a systematic plan is it possible to prioritize the various tasks that need to be performed. </a:t>
            </a:r>
            <a:endParaRPr lang="en-US" dirty="0"/>
          </a:p>
        </p:txBody>
      </p:sp>
      <p:sp>
        <p:nvSpPr>
          <p:cNvPr id="3" name="Title 2"/>
          <p:cNvSpPr>
            <a:spLocks noGrp="1"/>
          </p:cNvSpPr>
          <p:nvPr>
            <p:ph type="title"/>
          </p:nvPr>
        </p:nvSpPr>
        <p:spPr/>
        <p:txBody>
          <a:bodyPr>
            <a:normAutofit fontScale="90000"/>
          </a:bodyPr>
          <a:lstStyle/>
          <a:p>
            <a:r>
              <a:rPr lang="en-US" dirty="0" smtClean="0"/>
              <a:t>Function of healthcare planning is to set priorities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Another function of planning, particularly in today’s environment, is that of cost control. The knowledge base generated as a result of the planning process can become a tool for cost containment. </a:t>
            </a:r>
          </a:p>
          <a:p>
            <a:endParaRPr lang="en-US" dirty="0" smtClean="0"/>
          </a:p>
          <a:p>
            <a:r>
              <a:rPr lang="en-US" dirty="0" smtClean="0"/>
              <a:t>The emphasis on </a:t>
            </a:r>
            <a:r>
              <a:rPr lang="en-US" dirty="0" err="1" smtClean="0"/>
              <a:t>coordination,efﬁciency</a:t>
            </a:r>
            <a:r>
              <a:rPr lang="en-US" dirty="0" smtClean="0"/>
              <a:t>, and accountability inherent in every plan provides the opportunity to introduce measures that are more cost-effective than existing practices. </a:t>
            </a:r>
            <a:endParaRPr lang="en-US" dirty="0"/>
          </a:p>
        </p:txBody>
      </p:sp>
      <p:sp>
        <p:nvSpPr>
          <p:cNvPr id="3" name="Title 2"/>
          <p:cNvSpPr>
            <a:spLocks noGrp="1"/>
          </p:cNvSpPr>
          <p:nvPr>
            <p:ph type="title"/>
          </p:nvPr>
        </p:nvSpPr>
        <p:spPr/>
        <p:txBody>
          <a:bodyPr>
            <a:normAutofit fontScale="90000"/>
          </a:bodyPr>
          <a:lstStyle/>
          <a:p>
            <a:r>
              <a:rPr lang="en-US" dirty="0" smtClean="0"/>
              <a:t>Function of planning in healthcare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Another important function of the planning process relates to the collection of data. It could be argued that 80 percent of the planning process is devoted to the compilation of the necessary data and 20 percent is devoted to actual planning</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need to establish a framework for decision making</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57200" y="1828800"/>
            <a:ext cx="8229600" cy="1981200"/>
          </a:xfrm>
        </p:spPr>
        <p:txBody>
          <a:bodyPr/>
          <a:lstStyle/>
          <a:p>
            <a:pPr eaLnBrk="1" hangingPunct="1">
              <a:lnSpc>
                <a:spcPct val="150000"/>
              </a:lnSpc>
            </a:pPr>
            <a:r>
              <a:rPr lang="en-US" sz="2800" smtClean="0">
                <a:solidFill>
                  <a:srgbClr val="002060"/>
                </a:solidFill>
              </a:rPr>
              <a:t>What are the goals and objectives</a:t>
            </a:r>
            <a:br>
              <a:rPr lang="en-US" sz="2800" smtClean="0">
                <a:solidFill>
                  <a:srgbClr val="002060"/>
                </a:solidFill>
              </a:rPr>
            </a:br>
            <a:r>
              <a:rPr lang="en-US" sz="2800" smtClean="0">
                <a:solidFill>
                  <a:srgbClr val="002060"/>
                </a:solidFill>
              </a:rPr>
              <a:t>we strive to achieve when planning?</a:t>
            </a:r>
          </a:p>
        </p:txBody>
      </p:sp>
      <p:grpSp>
        <p:nvGrpSpPr>
          <p:cNvPr id="2" name="Group 3"/>
          <p:cNvGrpSpPr>
            <a:grpSpLocks/>
          </p:cNvGrpSpPr>
          <p:nvPr/>
        </p:nvGrpSpPr>
        <p:grpSpPr bwMode="auto">
          <a:xfrm>
            <a:off x="0" y="0"/>
            <a:ext cx="9144000" cy="457200"/>
            <a:chOff x="0" y="0"/>
            <a:chExt cx="9144000" cy="1371600"/>
          </a:xfrm>
        </p:grpSpPr>
        <p:sp>
          <p:nvSpPr>
            <p:cNvPr id="717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717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819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819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8195" name="Rectangle 2"/>
          <p:cNvSpPr>
            <a:spLocks noGrp="1" noChangeArrowheads="1"/>
          </p:cNvSpPr>
          <p:nvPr>
            <p:ph type="title" idx="4294967295"/>
          </p:nvPr>
        </p:nvSpPr>
        <p:spPr>
          <a:xfrm>
            <a:off x="0" y="76200"/>
            <a:ext cx="9144000" cy="1143000"/>
          </a:xfrm>
          <a:effectLst>
            <a:outerShdw dist="35921" dir="2700000" algn="ctr" rotWithShape="0">
              <a:srgbClr val="000000"/>
            </a:outerShdw>
          </a:effectLst>
        </p:spPr>
        <p:txBody>
          <a:bodyPr/>
          <a:lstStyle/>
          <a:p>
            <a:pPr eaLnBrk="1" hangingPunct="1"/>
            <a:r>
              <a:rPr lang="en-US" altLang="ar-SA" sz="4000" b="1" dirty="0" smtClean="0">
                <a:solidFill>
                  <a:schemeClr val="bg1"/>
                </a:solidFill>
                <a:cs typeface="Tahoma" pitchFamily="34" charset="0"/>
              </a:rPr>
              <a:t>Goals of Health Systems</a:t>
            </a:r>
            <a:endParaRPr lang="en-US" sz="4000" b="1" dirty="0" smtClean="0">
              <a:solidFill>
                <a:schemeClr val="bg1"/>
              </a:solidFill>
              <a:cs typeface="Tahoma" pitchFamily="34" charset="0"/>
            </a:endParaRPr>
          </a:p>
        </p:txBody>
      </p:sp>
      <p:sp>
        <p:nvSpPr>
          <p:cNvPr id="11" name="Rectangle 10"/>
          <p:cNvSpPr/>
          <p:nvPr/>
        </p:nvSpPr>
        <p:spPr>
          <a:xfrm>
            <a:off x="228600" y="1530350"/>
            <a:ext cx="8534400" cy="3353226"/>
          </a:xfrm>
          <a:prstGeom prst="rect">
            <a:avLst/>
          </a:prstGeom>
        </p:spPr>
        <p:txBody>
          <a:bodyPr>
            <a:spAutoFit/>
          </a:bodyPr>
          <a:lstStyle/>
          <a:p>
            <a:pPr marL="1588" indent="-1588">
              <a:spcAft>
                <a:spcPct val="65000"/>
              </a:spcAft>
              <a:buFont typeface="Wingdings" pitchFamily="2" charset="2"/>
              <a:buNone/>
              <a:defRPr/>
            </a:pPr>
            <a:r>
              <a:rPr lang="en-US" altLang="ar-SA" sz="2600" dirty="0">
                <a:latin typeface="+mj-lt"/>
                <a:cs typeface="Tahoma" pitchFamily="34" charset="0"/>
              </a:rPr>
              <a:t>The following are </a:t>
            </a:r>
            <a:r>
              <a:rPr lang="en-US" altLang="ar-SA" sz="2600" i="1" dirty="0">
                <a:latin typeface="+mj-lt"/>
                <a:cs typeface="Tahoma" pitchFamily="34" charset="0"/>
              </a:rPr>
              <a:t>intrinsic</a:t>
            </a:r>
            <a:r>
              <a:rPr lang="en-US" altLang="ar-SA" sz="2600" dirty="0">
                <a:latin typeface="+mj-lt"/>
                <a:cs typeface="Tahoma" pitchFamily="34" charset="0"/>
              </a:rPr>
              <a:t> goals of a healthcare system:</a:t>
            </a:r>
          </a:p>
          <a:p>
            <a:pPr marL="401638" lvl="1">
              <a:spcAft>
                <a:spcPct val="50000"/>
              </a:spcAft>
              <a:defRPr/>
            </a:pPr>
            <a:r>
              <a:rPr lang="en-US" sz="2600" dirty="0">
                <a:latin typeface="+mj-lt"/>
                <a:cs typeface="Tahoma" pitchFamily="34" charset="0"/>
              </a:rPr>
              <a:t>Improving the health of the population served;</a:t>
            </a:r>
          </a:p>
          <a:p>
            <a:pPr marL="401638" lvl="1">
              <a:spcAft>
                <a:spcPct val="50000"/>
              </a:spcAft>
              <a:defRPr/>
            </a:pPr>
            <a:r>
              <a:rPr lang="en-US" sz="2600" dirty="0">
                <a:latin typeface="+mj-lt"/>
                <a:cs typeface="Tahoma" pitchFamily="34" charset="0"/>
              </a:rPr>
              <a:t>Responding to peoples’ expectations: Responsiveness captures aspects of the health system that are not directly related to outcomes, such as: dignity, quality </a:t>
            </a:r>
            <a:r>
              <a:rPr lang="en-US" sz="2600" dirty="0" smtClean="0">
                <a:latin typeface="+mj-lt"/>
                <a:cs typeface="Tahoma" pitchFamily="34" charset="0"/>
              </a:rPr>
              <a:t>...</a:t>
            </a:r>
            <a:endParaRPr lang="en-US" sz="2600" dirty="0">
              <a:latin typeface="+mj-lt"/>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Market failure and cause</a:t>
            </a:r>
          </a:p>
          <a:p>
            <a:r>
              <a:rPr lang="en-US" dirty="0" smtClean="0"/>
              <a:t>Planning process models</a:t>
            </a:r>
          </a:p>
          <a:p>
            <a:r>
              <a:rPr lang="en-US" dirty="0" smtClean="0"/>
              <a:t>Population based and institution based planning </a:t>
            </a:r>
          </a:p>
          <a:p>
            <a:r>
              <a:rPr lang="en-US" dirty="0" smtClean="0"/>
              <a:t>Determinants of health</a:t>
            </a:r>
          </a:p>
          <a:p>
            <a:r>
              <a:rPr lang="en-US" dirty="0" smtClean="0"/>
              <a:t>Planning theory</a:t>
            </a:r>
          </a:p>
          <a:p>
            <a:r>
              <a:rPr lang="en-US" dirty="0" smtClean="0"/>
              <a:t>Planning health</a:t>
            </a:r>
          </a:p>
          <a:p>
            <a:r>
              <a:rPr lang="en-US" dirty="0" smtClean="0"/>
              <a:t>Planning cycle</a:t>
            </a:r>
          </a:p>
          <a:p>
            <a:r>
              <a:rPr lang="en-US" dirty="0" smtClean="0"/>
              <a:t>Research in healthcare planning</a:t>
            </a:r>
          </a:p>
          <a:p>
            <a:r>
              <a:rPr lang="en-US" dirty="0" smtClean="0"/>
              <a:t>Planning tools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82259"/>
            <a:ext cx="7620000" cy="2693045"/>
          </a:xfrm>
          <a:prstGeom prst="rect">
            <a:avLst/>
          </a:prstGeom>
        </p:spPr>
        <p:txBody>
          <a:bodyPr wrap="square">
            <a:spAutoFit/>
          </a:bodyPr>
          <a:lstStyle/>
          <a:p>
            <a:pPr marL="401638" lvl="1">
              <a:spcAft>
                <a:spcPct val="50000"/>
              </a:spcAft>
              <a:defRPr/>
            </a:pPr>
            <a:r>
              <a:rPr lang="en-US" sz="2600" dirty="0" smtClean="0">
                <a:cs typeface="Tahoma" pitchFamily="34" charset="0"/>
              </a:rPr>
              <a:t>Providing financial protection against the costs of ill health.</a:t>
            </a:r>
          </a:p>
          <a:p>
            <a:pPr marL="401638" lvl="1">
              <a:spcAft>
                <a:spcPct val="50000"/>
              </a:spcAft>
              <a:defRPr/>
            </a:pPr>
            <a:r>
              <a:rPr lang="en-US" sz="2600" dirty="0" smtClean="0">
                <a:cs typeface="Tahoma" pitchFamily="34" charset="0"/>
              </a:rPr>
              <a:t>Productivity: refers to the extent to which resources used by the health system are used efficiently in order to provide effective treatment.</a:t>
            </a:r>
            <a:endParaRPr lang="en-US" sz="2600" dirty="0">
              <a:cs typeface="Tahoma" pitchFamily="34" charset="0"/>
            </a:endParaRPr>
          </a:p>
        </p:txBody>
      </p:sp>
      <p:sp>
        <p:nvSpPr>
          <p:cNvPr id="3" name="Rectangle 2"/>
          <p:cNvSpPr/>
          <p:nvPr/>
        </p:nvSpPr>
        <p:spPr>
          <a:xfrm>
            <a:off x="1219200" y="685800"/>
            <a:ext cx="5750866" cy="584775"/>
          </a:xfrm>
          <a:prstGeom prst="rect">
            <a:avLst/>
          </a:prstGeom>
        </p:spPr>
        <p:txBody>
          <a:bodyPr wrap="square">
            <a:spAutoFit/>
          </a:bodyPr>
          <a:lstStyle/>
          <a:p>
            <a:r>
              <a:rPr lang="en-US" altLang="ar-SA" sz="3200" b="1" dirty="0" smtClean="0">
                <a:solidFill>
                  <a:srgbClr val="FF0000"/>
                </a:solidFill>
                <a:cs typeface="Tahoma" pitchFamily="34" charset="0"/>
              </a:rPr>
              <a:t>Goals of Health Systems</a:t>
            </a:r>
            <a:endParaRPr lang="en-US" sz="32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922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922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60418" name="Rectangle 2"/>
          <p:cNvSpPr>
            <a:spLocks noGrp="1" noChangeArrowheads="1"/>
          </p:cNvSpPr>
          <p:nvPr>
            <p:ph type="title" idx="4294967295"/>
          </p:nvPr>
        </p:nvSpPr>
        <p:spPr>
          <a:xfrm>
            <a:off x="0" y="76200"/>
            <a:ext cx="8915400" cy="1143000"/>
          </a:xfrm>
          <a:effectLst>
            <a:outerShdw dist="35921" dir="2700000" algn="ctr" rotWithShape="0">
              <a:srgbClr val="000000"/>
            </a:outerShdw>
          </a:effectLst>
        </p:spPr>
        <p:txBody>
          <a:bodyPr rtlCol="0">
            <a:normAutofit fontScale="90000"/>
          </a:bodyPr>
          <a:lstStyle/>
          <a:p>
            <a:pPr eaLnBrk="1" fontAlgn="auto" hangingPunct="1">
              <a:spcAft>
                <a:spcPts val="0"/>
              </a:spcAft>
              <a:defRPr/>
            </a:pPr>
            <a:r>
              <a:rPr lang="en-US" sz="3600" b="1" dirty="0" smtClean="0">
                <a:solidFill>
                  <a:schemeClr val="bg1"/>
                </a:solidFill>
              </a:rPr>
              <a:t>“Instrumental” Objectives of a</a:t>
            </a:r>
            <a:br>
              <a:rPr lang="en-US" sz="3600" b="1" dirty="0" smtClean="0">
                <a:solidFill>
                  <a:schemeClr val="bg1"/>
                </a:solidFill>
              </a:rPr>
            </a:br>
            <a:r>
              <a:rPr lang="en-US" sz="3600" b="1" dirty="0" smtClean="0">
                <a:solidFill>
                  <a:schemeClr val="bg1"/>
                </a:solidFill>
              </a:rPr>
              <a:t>Health System:</a:t>
            </a:r>
          </a:p>
        </p:txBody>
      </p:sp>
      <p:sp>
        <p:nvSpPr>
          <p:cNvPr id="11" name="Rectangle 10"/>
          <p:cNvSpPr/>
          <p:nvPr/>
        </p:nvSpPr>
        <p:spPr>
          <a:xfrm>
            <a:off x="381000" y="1600200"/>
            <a:ext cx="8077200" cy="4659737"/>
          </a:xfrm>
          <a:prstGeom prst="rect">
            <a:avLst/>
          </a:prstGeom>
        </p:spPr>
        <p:txBody>
          <a:bodyPr>
            <a:spAutoFit/>
          </a:bodyPr>
          <a:lstStyle/>
          <a:p>
            <a:pPr marL="1588" indent="-1588">
              <a:lnSpc>
                <a:spcPct val="105000"/>
              </a:lnSpc>
              <a:spcAft>
                <a:spcPct val="55000"/>
              </a:spcAft>
              <a:defRPr/>
            </a:pPr>
            <a:r>
              <a:rPr lang="en-US" altLang="ar-SA" sz="2800" dirty="0">
                <a:solidFill>
                  <a:srgbClr val="002060"/>
                </a:solidFill>
                <a:latin typeface="+mj-lt"/>
                <a:cs typeface="Tahoma" pitchFamily="34" charset="0"/>
              </a:rPr>
              <a:t>In order to achieve these “intrinsic”  goals of a health system, there are other “instrumental” objectives that a health system needs to achieve as well. </a:t>
            </a:r>
            <a:endParaRPr lang="en-US" altLang="ar-SA" sz="2800" dirty="0" smtClean="0">
              <a:solidFill>
                <a:srgbClr val="002060"/>
              </a:solidFill>
              <a:latin typeface="+mj-lt"/>
              <a:cs typeface="Tahoma" pitchFamily="34" charset="0"/>
            </a:endParaRPr>
          </a:p>
          <a:p>
            <a:pPr marL="1588" indent="-1588">
              <a:lnSpc>
                <a:spcPct val="105000"/>
              </a:lnSpc>
              <a:spcAft>
                <a:spcPct val="55000"/>
              </a:spcAft>
              <a:defRPr/>
            </a:pPr>
            <a:r>
              <a:rPr lang="en-US" altLang="ar-SA" sz="2800" dirty="0" smtClean="0">
                <a:solidFill>
                  <a:srgbClr val="002060"/>
                </a:solidFill>
                <a:latin typeface="+mj-lt"/>
                <a:cs typeface="Tahoma" pitchFamily="34" charset="0"/>
              </a:rPr>
              <a:t>These </a:t>
            </a:r>
            <a:r>
              <a:rPr lang="en-US" altLang="ar-SA" sz="2800" dirty="0">
                <a:solidFill>
                  <a:srgbClr val="002060"/>
                </a:solidFill>
                <a:latin typeface="+mj-lt"/>
                <a:cs typeface="Tahoma" pitchFamily="34" charset="0"/>
              </a:rPr>
              <a:t>are not ultimate goals, but rather means to an end: </a:t>
            </a:r>
          </a:p>
          <a:p>
            <a:pPr lvl="1">
              <a:lnSpc>
                <a:spcPct val="80000"/>
              </a:lnSpc>
              <a:buFont typeface="Wingdings" pitchFamily="2" charset="2"/>
              <a:buNone/>
              <a:defRPr/>
            </a:pPr>
            <a:r>
              <a:rPr lang="en-US" altLang="ar-SA" sz="2800" b="1" dirty="0">
                <a:solidFill>
                  <a:srgbClr val="002060"/>
                </a:solidFill>
                <a:latin typeface="+mj-lt"/>
              </a:rPr>
              <a:t>1. Accessibility</a:t>
            </a:r>
          </a:p>
          <a:p>
            <a:pPr lvl="1">
              <a:lnSpc>
                <a:spcPct val="80000"/>
              </a:lnSpc>
              <a:buFont typeface="Wingdings" pitchFamily="2" charset="2"/>
              <a:buNone/>
              <a:defRPr/>
            </a:pPr>
            <a:r>
              <a:rPr lang="en-US" altLang="ar-SA" sz="2800" b="1" dirty="0">
                <a:solidFill>
                  <a:srgbClr val="002060"/>
                </a:solidFill>
                <a:latin typeface="+mj-lt"/>
              </a:rPr>
              <a:t>2. Acceptability</a:t>
            </a:r>
          </a:p>
          <a:p>
            <a:pPr lvl="1">
              <a:lnSpc>
                <a:spcPct val="80000"/>
              </a:lnSpc>
              <a:buFont typeface="Wingdings" pitchFamily="2" charset="2"/>
              <a:buNone/>
              <a:defRPr/>
            </a:pPr>
            <a:r>
              <a:rPr lang="en-US" altLang="ar-SA" sz="2800" b="1" dirty="0">
                <a:solidFill>
                  <a:srgbClr val="002060"/>
                </a:solidFill>
                <a:latin typeface="+mj-lt"/>
              </a:rPr>
              <a:t>3. Efficiency</a:t>
            </a:r>
          </a:p>
          <a:p>
            <a:pPr lvl="1">
              <a:lnSpc>
                <a:spcPct val="80000"/>
              </a:lnSpc>
              <a:buFont typeface="Wingdings" pitchFamily="2" charset="2"/>
              <a:buNone/>
              <a:defRPr/>
            </a:pPr>
            <a:endParaRPr lang="en-US" altLang="en-US" sz="2800" b="1" dirty="0">
              <a:solidFill>
                <a:srgbClr val="002060"/>
              </a:solidFill>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90600"/>
            <a:ext cx="6705600" cy="1815882"/>
          </a:xfrm>
          <a:prstGeom prst="rect">
            <a:avLst/>
          </a:prstGeom>
        </p:spPr>
        <p:txBody>
          <a:bodyPr wrap="square">
            <a:spAutoFit/>
          </a:bodyPr>
          <a:lstStyle/>
          <a:p>
            <a:pPr lvl="1">
              <a:lnSpc>
                <a:spcPct val="80000"/>
              </a:lnSpc>
              <a:buFont typeface="Wingdings" pitchFamily="2" charset="2"/>
              <a:buNone/>
              <a:defRPr/>
            </a:pPr>
            <a:r>
              <a:rPr lang="en-US" altLang="ar-SA" sz="2800" b="1" dirty="0" smtClean="0">
                <a:solidFill>
                  <a:srgbClr val="002060"/>
                </a:solidFill>
              </a:rPr>
              <a:t>4. Effectiveness</a:t>
            </a:r>
          </a:p>
          <a:p>
            <a:pPr lvl="1">
              <a:lnSpc>
                <a:spcPct val="80000"/>
              </a:lnSpc>
              <a:buFont typeface="Wingdings" pitchFamily="2" charset="2"/>
              <a:buNone/>
              <a:defRPr/>
            </a:pPr>
            <a:r>
              <a:rPr lang="en-US" altLang="ar-SA" sz="2800" b="1" dirty="0" smtClean="0">
                <a:solidFill>
                  <a:srgbClr val="002060"/>
                </a:solidFill>
              </a:rPr>
              <a:t>5. Equity</a:t>
            </a:r>
          </a:p>
          <a:p>
            <a:pPr lvl="1">
              <a:lnSpc>
                <a:spcPct val="80000"/>
              </a:lnSpc>
              <a:buFont typeface="Wingdings" pitchFamily="2" charset="2"/>
              <a:buNone/>
              <a:defRPr/>
            </a:pPr>
            <a:r>
              <a:rPr lang="en-US" altLang="ar-SA" sz="2800" b="1" dirty="0" smtClean="0">
                <a:solidFill>
                  <a:srgbClr val="002060"/>
                </a:solidFill>
              </a:rPr>
              <a:t>6. Affordability</a:t>
            </a:r>
          </a:p>
          <a:p>
            <a:pPr lvl="1">
              <a:lnSpc>
                <a:spcPct val="80000"/>
              </a:lnSpc>
              <a:buFont typeface="Wingdings" pitchFamily="2" charset="2"/>
              <a:buNone/>
              <a:defRPr/>
            </a:pPr>
            <a:r>
              <a:rPr lang="en-US" altLang="en-US" sz="2800" b="1" dirty="0" smtClean="0">
                <a:solidFill>
                  <a:srgbClr val="002060"/>
                </a:solidFill>
              </a:rPr>
              <a:t>7. Quality</a:t>
            </a:r>
          </a:p>
          <a:p>
            <a:pPr lvl="1">
              <a:lnSpc>
                <a:spcPct val="80000"/>
              </a:lnSpc>
              <a:buFont typeface="Wingdings" pitchFamily="2" charset="2"/>
              <a:buNone/>
              <a:defRPr/>
            </a:pPr>
            <a:r>
              <a:rPr lang="en-US" altLang="en-US" sz="2800" b="1" dirty="0" smtClean="0">
                <a:solidFill>
                  <a:srgbClr val="002060"/>
                </a:solidFill>
              </a:rPr>
              <a:t>8. Coverage</a:t>
            </a:r>
            <a:endParaRPr lang="en-US" dirty="0"/>
          </a:p>
        </p:txBody>
      </p:sp>
      <p:sp>
        <p:nvSpPr>
          <p:cNvPr id="3" name="Rectangle 2"/>
          <p:cNvSpPr/>
          <p:nvPr/>
        </p:nvSpPr>
        <p:spPr>
          <a:xfrm>
            <a:off x="609600" y="228600"/>
            <a:ext cx="7162800" cy="954107"/>
          </a:xfrm>
          <a:prstGeom prst="rect">
            <a:avLst/>
          </a:prstGeom>
        </p:spPr>
        <p:txBody>
          <a:bodyPr wrap="square">
            <a:spAutoFit/>
          </a:bodyPr>
          <a:lstStyle/>
          <a:p>
            <a:r>
              <a:rPr lang="en-US" sz="2800" b="1" dirty="0" smtClean="0">
                <a:solidFill>
                  <a:srgbClr val="FF0000"/>
                </a:solidFill>
              </a:rPr>
              <a:t>Instrumental” Objectives of a</a:t>
            </a:r>
            <a:br>
              <a:rPr lang="en-US" sz="2800" b="1" dirty="0" smtClean="0">
                <a:solidFill>
                  <a:srgbClr val="FF0000"/>
                </a:solidFill>
              </a:rPr>
            </a:br>
            <a:r>
              <a:rPr lang="en-US" sz="2800" b="1" dirty="0" smtClean="0">
                <a:solidFill>
                  <a:srgbClr val="FF0000"/>
                </a:solidFill>
              </a:rPr>
              <a:t>Health System:</a:t>
            </a:r>
            <a:endParaRPr lang="en-US" sz="28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024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024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243" name="Rectangle 2"/>
          <p:cNvSpPr>
            <a:spLocks noGrp="1" noChangeArrowheads="1"/>
          </p:cNvSpPr>
          <p:nvPr>
            <p:ph type="title" idx="4294967295"/>
          </p:nvPr>
        </p:nvSpPr>
        <p:spPr>
          <a:xfrm>
            <a:off x="0" y="76200"/>
            <a:ext cx="8915400" cy="1143000"/>
          </a:xfrm>
          <a:effectLst>
            <a:outerShdw dist="35921" dir="2700000" algn="ctr" rotWithShape="0">
              <a:srgbClr val="000000"/>
            </a:outerShdw>
          </a:effectLst>
        </p:spPr>
        <p:txBody>
          <a:bodyPr/>
          <a:lstStyle/>
          <a:p>
            <a:pPr eaLnBrk="1" hangingPunct="1"/>
            <a:r>
              <a:rPr lang="en-US" sz="4000" b="1" smtClean="0">
                <a:solidFill>
                  <a:schemeClr val="bg1"/>
                </a:solidFill>
              </a:rPr>
              <a:t>Objectives at Organizational Level</a:t>
            </a:r>
          </a:p>
        </p:txBody>
      </p:sp>
      <p:sp>
        <p:nvSpPr>
          <p:cNvPr id="12" name="Rectangle 11"/>
          <p:cNvSpPr/>
          <p:nvPr/>
        </p:nvSpPr>
        <p:spPr>
          <a:xfrm>
            <a:off x="381000" y="1600200"/>
            <a:ext cx="8382000" cy="3797300"/>
          </a:xfrm>
          <a:prstGeom prst="rect">
            <a:avLst/>
          </a:prstGeom>
        </p:spPr>
        <p:txBody>
          <a:bodyPr>
            <a:spAutoFit/>
          </a:bodyPr>
          <a:lstStyle/>
          <a:p>
            <a:pPr marL="1588" indent="-1588">
              <a:lnSpc>
                <a:spcPct val="105000"/>
              </a:lnSpc>
              <a:spcAft>
                <a:spcPct val="55000"/>
              </a:spcAft>
              <a:defRPr/>
            </a:pPr>
            <a:r>
              <a:rPr lang="en-US" altLang="ar-SA" sz="2800" dirty="0">
                <a:latin typeface="+mj-lt"/>
                <a:cs typeface="Tahoma" pitchFamily="34" charset="0"/>
              </a:rPr>
              <a:t>Organizations may have a different set of objectives:</a:t>
            </a:r>
            <a:endParaRPr lang="en-US" altLang="en-US" sz="2800" b="1" dirty="0">
              <a:latin typeface="+mj-lt"/>
            </a:endParaRPr>
          </a:p>
          <a:p>
            <a:pPr lvl="1">
              <a:buFont typeface="Wingdings" pitchFamily="2" charset="2"/>
              <a:buNone/>
              <a:defRPr/>
            </a:pPr>
            <a:r>
              <a:rPr lang="en-US" altLang="en-US" sz="2800" b="1" dirty="0">
                <a:latin typeface="+mj-lt"/>
              </a:rPr>
              <a:t>1. Profit maximization</a:t>
            </a:r>
          </a:p>
          <a:p>
            <a:pPr lvl="1">
              <a:buFont typeface="Wingdings" pitchFamily="2" charset="2"/>
              <a:buNone/>
              <a:defRPr/>
            </a:pPr>
            <a:r>
              <a:rPr lang="en-US" altLang="en-US" sz="2800" b="1" dirty="0">
                <a:latin typeface="+mj-lt"/>
              </a:rPr>
              <a:t>2. Increasing market share</a:t>
            </a:r>
          </a:p>
          <a:p>
            <a:pPr lvl="1">
              <a:buFont typeface="Wingdings" pitchFamily="2" charset="2"/>
              <a:buNone/>
              <a:defRPr/>
            </a:pPr>
            <a:r>
              <a:rPr lang="en-US" altLang="en-US" sz="2800" b="1" dirty="0">
                <a:latin typeface="+mj-lt"/>
              </a:rPr>
              <a:t>3. Minimizing costs</a:t>
            </a:r>
          </a:p>
          <a:p>
            <a:pPr lvl="1">
              <a:buFont typeface="Wingdings" pitchFamily="2" charset="2"/>
              <a:buNone/>
              <a:defRPr/>
            </a:pPr>
            <a:r>
              <a:rPr lang="en-US" altLang="en-US" sz="2800" b="1" dirty="0">
                <a:latin typeface="+mj-lt"/>
              </a:rPr>
              <a:t>4. Serving the community</a:t>
            </a:r>
          </a:p>
          <a:p>
            <a:pPr lvl="1">
              <a:buFont typeface="Wingdings" pitchFamily="2" charset="2"/>
              <a:buNone/>
              <a:defRPr/>
            </a:pPr>
            <a:r>
              <a:rPr lang="en-US" altLang="en-US" sz="2800" b="1" dirty="0">
                <a:latin typeface="+mj-lt"/>
              </a:rPr>
              <a:t>5. Increasing case mix</a:t>
            </a:r>
          </a:p>
          <a:p>
            <a:pPr lvl="1">
              <a:buFont typeface="Wingdings" pitchFamily="2" charset="2"/>
              <a:buNone/>
              <a:defRPr/>
            </a:pPr>
            <a:r>
              <a:rPr lang="en-US" altLang="en-US" sz="2800" b="1" dirty="0">
                <a:latin typeface="+mj-lt"/>
              </a:rPr>
              <a:t>6. Niche market</a:t>
            </a:r>
          </a:p>
          <a:p>
            <a:pPr lvl="1">
              <a:buFont typeface="Wingdings" pitchFamily="2" charset="2"/>
              <a:buNone/>
              <a:defRPr/>
            </a:pPr>
            <a:r>
              <a:rPr lang="en-US" altLang="en-US" sz="2800" b="1" dirty="0">
                <a:latin typeface="+mj-lt"/>
              </a:rPr>
              <a:t>7. Coverage,….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126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127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2290" name="Rectangle 2"/>
          <p:cNvSpPr>
            <a:spLocks noGrp="1" noChangeArrowheads="1"/>
          </p:cNvSpPr>
          <p:nvPr>
            <p:ph type="ctrTitle"/>
          </p:nvPr>
        </p:nvSpPr>
        <p:spPr>
          <a:xfrm>
            <a:off x="838200" y="381000"/>
            <a:ext cx="3505200" cy="746125"/>
          </a:xfrm>
        </p:spPr>
        <p:txBody>
          <a:bodyPr rtlCol="0">
            <a:normAutofit fontScale="90000"/>
          </a:bodyPr>
          <a:lstStyle/>
          <a:p>
            <a:pPr algn="l" eaLnBrk="1" fontAlgn="auto" hangingPunct="1">
              <a:spcAft>
                <a:spcPts val="0"/>
              </a:spcAft>
              <a:defRPr/>
            </a:pPr>
            <a:r>
              <a:rPr lang="en-US" sz="4800" b="1" dirty="0" smtClean="0">
                <a:solidFill>
                  <a:schemeClr val="bg1"/>
                </a:solidFill>
              </a:rPr>
              <a:t>Why Plan?</a:t>
            </a:r>
            <a:endParaRPr lang="en-GB" sz="4800" b="1" dirty="0" smtClean="0">
              <a:solidFill>
                <a:schemeClr val="bg1"/>
              </a:solidFill>
            </a:endParaRPr>
          </a:p>
        </p:txBody>
      </p:sp>
      <p:sp>
        <p:nvSpPr>
          <p:cNvPr id="12291" name="Rectangle 3"/>
          <p:cNvSpPr>
            <a:spLocks noGrp="1" noChangeArrowheads="1"/>
          </p:cNvSpPr>
          <p:nvPr>
            <p:ph type="subTitle" idx="1"/>
          </p:nvPr>
        </p:nvSpPr>
        <p:spPr>
          <a:xfrm>
            <a:off x="381000" y="1600200"/>
            <a:ext cx="8534400" cy="4953000"/>
          </a:xfrm>
        </p:spPr>
        <p:txBody>
          <a:bodyPr rtlCol="0">
            <a:normAutofit/>
          </a:bodyPr>
          <a:lstStyle/>
          <a:p>
            <a:pPr algn="l" eaLnBrk="1" fontAlgn="auto" hangingPunct="1">
              <a:spcAft>
                <a:spcPct val="55000"/>
              </a:spcAft>
              <a:buFont typeface="Wingdings" pitchFamily="2" charset="2"/>
              <a:buChar char="n"/>
              <a:defRPr/>
            </a:pPr>
            <a:r>
              <a:rPr lang="en-US" sz="2800" dirty="0" smtClean="0">
                <a:solidFill>
                  <a:srgbClr val="002060"/>
                </a:solidFill>
                <a:latin typeface="+mj-lt"/>
              </a:rPr>
              <a:t> Helps management to clarify, focus, and research their business’s or project’s development and prospects.</a:t>
            </a:r>
          </a:p>
          <a:p>
            <a:pPr algn="l" eaLnBrk="1" fontAlgn="auto" hangingPunct="1">
              <a:spcAft>
                <a:spcPct val="55000"/>
              </a:spcAft>
              <a:buFont typeface="Wingdings" pitchFamily="2" charset="2"/>
              <a:buChar char="n"/>
              <a:defRPr/>
            </a:pPr>
            <a:r>
              <a:rPr lang="en-US" sz="2800" dirty="0" smtClean="0">
                <a:solidFill>
                  <a:srgbClr val="002060"/>
                </a:solidFill>
                <a:latin typeface="+mj-lt"/>
              </a:rPr>
              <a:t>Provides a considered and logical framework within which a business can develop.</a:t>
            </a:r>
          </a:p>
          <a:p>
            <a:pPr algn="l" eaLnBrk="1" fontAlgn="auto" hangingPunct="1">
              <a:spcAft>
                <a:spcPct val="55000"/>
              </a:spcAft>
              <a:buFont typeface="Wingdings" pitchFamily="2" charset="2"/>
              <a:buChar char="n"/>
              <a:defRPr/>
            </a:pPr>
            <a:r>
              <a:rPr lang="en-US" sz="2800" dirty="0" smtClean="0">
                <a:solidFill>
                  <a:srgbClr val="002060"/>
                </a:solidFill>
                <a:latin typeface="+mj-lt"/>
              </a:rPr>
              <a:t>Offers a benchmark against which actual performance can be measured and reviewed.</a:t>
            </a:r>
            <a:endParaRPr lang="en-GB" sz="2800" dirty="0" smtClean="0">
              <a:solidFill>
                <a:srgbClr val="002060"/>
              </a:solidFill>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229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229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58370" name="Rectangle 2"/>
          <p:cNvSpPr>
            <a:spLocks noGrp="1" noChangeArrowheads="1"/>
          </p:cNvSpPr>
          <p:nvPr>
            <p:ph type="ctrTitle"/>
          </p:nvPr>
        </p:nvSpPr>
        <p:spPr>
          <a:xfrm>
            <a:off x="685800" y="381000"/>
            <a:ext cx="3505200" cy="746125"/>
          </a:xfrm>
        </p:spPr>
        <p:txBody>
          <a:bodyPr rtlCol="0">
            <a:normAutofit fontScale="90000"/>
          </a:bodyPr>
          <a:lstStyle/>
          <a:p>
            <a:pPr algn="l" eaLnBrk="1" fontAlgn="auto" hangingPunct="1">
              <a:spcAft>
                <a:spcPts val="0"/>
              </a:spcAft>
              <a:defRPr/>
            </a:pPr>
            <a:r>
              <a:rPr lang="en-US" sz="4800" b="1" dirty="0" smtClean="0">
                <a:solidFill>
                  <a:schemeClr val="bg1"/>
                </a:solidFill>
              </a:rPr>
              <a:t>Why Plan?</a:t>
            </a:r>
            <a:endParaRPr lang="en-GB" sz="4800" b="1" dirty="0" smtClean="0">
              <a:solidFill>
                <a:schemeClr val="bg1"/>
              </a:solidFill>
            </a:endParaRPr>
          </a:p>
        </p:txBody>
      </p:sp>
      <p:sp>
        <p:nvSpPr>
          <p:cNvPr id="12292" name="Rectangle 3"/>
          <p:cNvSpPr>
            <a:spLocks noGrp="1" noChangeArrowheads="1"/>
          </p:cNvSpPr>
          <p:nvPr>
            <p:ph type="subTitle" idx="1"/>
          </p:nvPr>
        </p:nvSpPr>
        <p:spPr>
          <a:xfrm>
            <a:off x="304800" y="1600200"/>
            <a:ext cx="8763000" cy="4953000"/>
          </a:xfrm>
        </p:spPr>
        <p:txBody>
          <a:bodyPr/>
          <a:lstStyle/>
          <a:p>
            <a:pPr algn="l" eaLnBrk="1" hangingPunct="1">
              <a:spcAft>
                <a:spcPct val="55000"/>
              </a:spcAft>
              <a:buFont typeface="Wingdings" pitchFamily="2" charset="2"/>
              <a:buChar char="n"/>
            </a:pPr>
            <a:r>
              <a:rPr lang="en-US" sz="2800" smtClean="0">
                <a:solidFill>
                  <a:srgbClr val="002060"/>
                </a:solidFill>
              </a:rPr>
              <a:t> Planning involves making choices, &amp; is carried out to varying degrees by all organizations.</a:t>
            </a:r>
          </a:p>
          <a:p>
            <a:pPr algn="l" eaLnBrk="1" hangingPunct="1">
              <a:spcAft>
                <a:spcPct val="55000"/>
              </a:spcAft>
              <a:buFont typeface="Wingdings" pitchFamily="2" charset="2"/>
              <a:buChar char="n"/>
            </a:pPr>
            <a:r>
              <a:rPr lang="en-US" sz="2800" smtClean="0">
                <a:solidFill>
                  <a:srgbClr val="002060"/>
                </a:solidFill>
              </a:rPr>
              <a:t> When carried out by governments, it is often conceived of as an intervention in the free market.</a:t>
            </a:r>
          </a:p>
          <a:p>
            <a:pPr algn="l" eaLnBrk="1" hangingPunct="1">
              <a:spcAft>
                <a:spcPct val="55000"/>
              </a:spcAft>
              <a:buFont typeface="Wingdings" pitchFamily="2" charset="2"/>
              <a:buChar char="n"/>
            </a:pPr>
            <a:r>
              <a:rPr lang="en-US" sz="2800" smtClean="0">
                <a:solidFill>
                  <a:srgbClr val="002060"/>
                </a:solidFill>
              </a:rPr>
              <a:t> The free market is supposed to reach equilibrium (stabilization) between demand &amp; supply as resources move in response to the price signal.</a:t>
            </a:r>
            <a:endParaRPr lang="en-GB" sz="2800" smtClean="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1331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331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3316" name="Rectangle 4"/>
          <p:cNvSpPr>
            <a:spLocks noGrp="1" noChangeArrowheads="1"/>
          </p:cNvSpPr>
          <p:nvPr>
            <p:ph type="ctrTitle"/>
          </p:nvPr>
        </p:nvSpPr>
        <p:spPr>
          <a:xfrm>
            <a:off x="685800" y="381000"/>
            <a:ext cx="7391400" cy="746125"/>
          </a:xfrm>
        </p:spPr>
        <p:txBody>
          <a:bodyPr rtlCol="0">
            <a:normAutofit fontScale="90000"/>
          </a:bodyPr>
          <a:lstStyle/>
          <a:p>
            <a:pPr algn="l" eaLnBrk="1" fontAlgn="auto" hangingPunct="1">
              <a:spcAft>
                <a:spcPts val="0"/>
              </a:spcAft>
              <a:defRPr/>
            </a:pPr>
            <a:r>
              <a:rPr lang="en-US" sz="4800" b="1" dirty="0" smtClean="0">
                <a:solidFill>
                  <a:schemeClr val="bg1"/>
                </a:solidFill>
              </a:rPr>
              <a:t>What is market failure?</a:t>
            </a:r>
            <a:endParaRPr lang="en-GB" sz="4800" b="1" dirty="0" smtClean="0">
              <a:solidFill>
                <a:schemeClr val="bg1"/>
              </a:solidFill>
            </a:endParaRPr>
          </a:p>
        </p:txBody>
      </p:sp>
      <p:sp>
        <p:nvSpPr>
          <p:cNvPr id="2" name="Rectangle 2"/>
          <p:cNvSpPr>
            <a:spLocks noGrp="1" noChangeArrowheads="1"/>
          </p:cNvSpPr>
          <p:nvPr>
            <p:ph type="subTitle" idx="1"/>
          </p:nvPr>
        </p:nvSpPr>
        <p:spPr>
          <a:xfrm>
            <a:off x="381000" y="1447800"/>
            <a:ext cx="8610600" cy="4267200"/>
          </a:xfrm>
        </p:spPr>
        <p:txBody>
          <a:bodyPr rtlCol="0">
            <a:normAutofit lnSpcReduction="10000"/>
          </a:bodyPr>
          <a:lstStyle/>
          <a:p>
            <a:pPr algn="l" eaLnBrk="1" fontAlgn="auto" hangingPunct="1">
              <a:lnSpc>
                <a:spcPct val="120000"/>
              </a:lnSpc>
              <a:spcAft>
                <a:spcPct val="60000"/>
              </a:spcAft>
              <a:buFont typeface="Arial" pitchFamily="34" charset="0"/>
              <a:buNone/>
              <a:defRPr/>
            </a:pPr>
            <a:r>
              <a:rPr lang="en-US" sz="2800" dirty="0" smtClean="0">
                <a:solidFill>
                  <a:srgbClr val="002060"/>
                </a:solidFill>
                <a:latin typeface="+mj-lt"/>
              </a:rPr>
              <a:t>Classical economists believe that market conditions are the most efficient in allocating resources, if certain conditions are met.</a:t>
            </a:r>
          </a:p>
          <a:p>
            <a:pPr algn="l" eaLnBrk="1" fontAlgn="auto" hangingPunct="1">
              <a:lnSpc>
                <a:spcPct val="120000"/>
              </a:lnSpc>
              <a:spcAft>
                <a:spcPct val="60000"/>
              </a:spcAft>
              <a:buFont typeface="Arial" pitchFamily="34" charset="0"/>
              <a:buNone/>
              <a:defRPr/>
            </a:pPr>
            <a:r>
              <a:rPr lang="en-US" sz="2800" dirty="0" smtClean="0">
                <a:solidFill>
                  <a:srgbClr val="002060"/>
                </a:solidFill>
                <a:latin typeface="+mj-lt"/>
              </a:rPr>
              <a:t>Several conditions exist in the health care market preventing the free market allocation from becoming “efficient”. This is termed market failure, where the market cannot achieve its potential.</a:t>
            </a:r>
            <a:endParaRPr lang="en-GB" sz="2800" dirty="0" smtClean="0">
              <a:solidFill>
                <a:srgbClr val="002060"/>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434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434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4339" name="Rectangle 2"/>
          <p:cNvSpPr>
            <a:spLocks noGrp="1" noRot="1" noChangeArrowheads="1"/>
          </p:cNvSpPr>
          <p:nvPr>
            <p:ph type="title"/>
          </p:nvPr>
        </p:nvSpPr>
        <p:spPr>
          <a:xfrm>
            <a:off x="457200" y="152400"/>
            <a:ext cx="8229600" cy="1143000"/>
          </a:xfrm>
        </p:spPr>
        <p:txBody>
          <a:bodyPr/>
          <a:lstStyle/>
          <a:p>
            <a:pPr eaLnBrk="1" hangingPunct="1"/>
            <a:r>
              <a:rPr lang="en-US" b="1" dirty="0" smtClean="0">
                <a:solidFill>
                  <a:schemeClr val="bg1"/>
                </a:solidFill>
              </a:rPr>
              <a:t>Causes of Market Failure</a:t>
            </a:r>
          </a:p>
        </p:txBody>
      </p:sp>
      <p:sp>
        <p:nvSpPr>
          <p:cNvPr id="47107" name="Rectangle 3"/>
          <p:cNvSpPr>
            <a:spLocks noGrp="1" noChangeArrowheads="1"/>
          </p:cNvSpPr>
          <p:nvPr>
            <p:ph idx="1"/>
          </p:nvPr>
        </p:nvSpPr>
        <p:spPr>
          <a:xfrm>
            <a:off x="457200" y="1341438"/>
            <a:ext cx="8229600" cy="3078162"/>
          </a:xfrm>
        </p:spPr>
        <p:txBody>
          <a:bodyPr rtlCol="0">
            <a:normAutofit fontScale="47500" lnSpcReduction="20000"/>
          </a:bodyPr>
          <a:lstStyle/>
          <a:p>
            <a:pPr>
              <a:buFont typeface="Arial" pitchFamily="34" charset="0"/>
              <a:buChar char="•"/>
              <a:defRPr/>
            </a:pPr>
            <a:r>
              <a:rPr lang="en-US" sz="3300" dirty="0" smtClean="0">
                <a:solidFill>
                  <a:srgbClr val="002060"/>
                </a:solidFill>
                <a:latin typeface="+mj-lt"/>
              </a:rPr>
              <a:t>Externalities (</a:t>
            </a:r>
            <a:r>
              <a:rPr lang="en-US" sz="3300" dirty="0" smtClean="0"/>
              <a:t>the cost or benefit that affects a party who did not choose to incur that cost or benefit. )</a:t>
            </a:r>
          </a:p>
          <a:p>
            <a:pPr>
              <a:buFont typeface="Arial" pitchFamily="34" charset="0"/>
              <a:buChar char="•"/>
              <a:defRPr/>
            </a:pPr>
            <a:endParaRPr lang="en-US" sz="3300" dirty="0" smtClean="0">
              <a:solidFill>
                <a:srgbClr val="002060"/>
              </a:solidFill>
              <a:latin typeface="+mj-lt"/>
            </a:endParaRPr>
          </a:p>
          <a:p>
            <a:pPr eaLnBrk="1" fontAlgn="auto" hangingPunct="1">
              <a:spcAft>
                <a:spcPts val="0"/>
              </a:spcAft>
              <a:buFont typeface="Arial" pitchFamily="34" charset="0"/>
              <a:buChar char="•"/>
              <a:defRPr/>
            </a:pPr>
            <a:r>
              <a:rPr lang="en-US" sz="3300" dirty="0" smtClean="0">
                <a:solidFill>
                  <a:srgbClr val="002060"/>
                </a:solidFill>
                <a:latin typeface="+mj-lt"/>
              </a:rPr>
              <a:t>Public goods/ services</a:t>
            </a:r>
          </a:p>
          <a:p>
            <a:pPr eaLnBrk="1" fontAlgn="auto" hangingPunct="1">
              <a:spcAft>
                <a:spcPts val="0"/>
              </a:spcAft>
              <a:buFont typeface="Arial" pitchFamily="34" charset="0"/>
              <a:buChar char="•"/>
              <a:defRPr/>
            </a:pPr>
            <a:r>
              <a:rPr lang="en-US" sz="3300" dirty="0" smtClean="0">
                <a:solidFill>
                  <a:srgbClr val="002060"/>
                </a:solidFill>
                <a:latin typeface="+mj-lt"/>
              </a:rPr>
              <a:t>Monopoly</a:t>
            </a:r>
          </a:p>
          <a:p>
            <a:pPr>
              <a:buFont typeface="Arial" pitchFamily="34" charset="0"/>
              <a:buChar char="•"/>
              <a:defRPr/>
            </a:pPr>
            <a:r>
              <a:rPr lang="en-US" sz="3300" dirty="0" smtClean="0">
                <a:solidFill>
                  <a:srgbClr val="002060"/>
                </a:solidFill>
                <a:latin typeface="+mj-lt"/>
              </a:rPr>
              <a:t>Moral hazard (</a:t>
            </a:r>
            <a:r>
              <a:rPr lang="en-US" sz="3300" dirty="0" smtClean="0"/>
              <a:t>there is </a:t>
            </a:r>
            <a:r>
              <a:rPr lang="en-US" sz="3300" dirty="0" smtClean="0">
                <a:hlinkClick r:id="rId2"/>
              </a:rPr>
              <a:t>asymmetric information</a:t>
            </a:r>
            <a:r>
              <a:rPr lang="en-US" sz="3300" dirty="0" smtClean="0"/>
              <a:t> between two parties and change in behavior of one party after a deal is struck)</a:t>
            </a:r>
            <a:br>
              <a:rPr lang="en-US" sz="3300" dirty="0" smtClean="0"/>
            </a:br>
            <a:r>
              <a:rPr lang="en-US" sz="3300" dirty="0" smtClean="0"/>
              <a:t/>
            </a:r>
            <a:br>
              <a:rPr lang="en-US" sz="3300" dirty="0" smtClean="0"/>
            </a:br>
            <a:r>
              <a:rPr lang="en-US" sz="3300" dirty="0" smtClean="0"/>
              <a:t/>
            </a:r>
            <a:br>
              <a:rPr lang="en-US" sz="3300" dirty="0" smtClean="0"/>
            </a:br>
            <a:r>
              <a:rPr lang="en-US" sz="3300" dirty="0" smtClean="0">
                <a:solidFill>
                  <a:srgbClr val="002060"/>
                </a:solidFill>
                <a:latin typeface="+mj-lt"/>
              </a:rPr>
              <a:t> </a:t>
            </a:r>
          </a:p>
          <a:p>
            <a:pPr>
              <a:buFont typeface="Arial" pitchFamily="34" charset="0"/>
              <a:buChar char="•"/>
              <a:defRPr/>
            </a:pPr>
            <a:r>
              <a:rPr lang="en-US" sz="3300" dirty="0" smtClean="0">
                <a:solidFill>
                  <a:srgbClr val="002060"/>
                </a:solidFill>
                <a:latin typeface="+mj-lt"/>
              </a:rPr>
              <a:t>Adverse selection (</a:t>
            </a:r>
            <a:r>
              <a:rPr lang="en-US" sz="3300" dirty="0" smtClean="0"/>
              <a:t>occurs when there's a lack of symmetric information prior to a deal between a buyer and a seller) </a:t>
            </a:r>
            <a:br>
              <a:rPr lang="en-US" sz="3300" dirty="0" smtClean="0"/>
            </a:br>
            <a:r>
              <a:rPr lang="en-US" sz="3300" dirty="0" smtClean="0"/>
              <a:t/>
            </a:r>
            <a:br>
              <a:rPr lang="en-US" sz="3300" dirty="0" smtClean="0"/>
            </a:br>
            <a:endParaRPr lang="en-US" sz="3300" dirty="0" smtClean="0">
              <a:solidFill>
                <a:srgbClr val="002060"/>
              </a:solidFill>
              <a:latin typeface="+mj-lt"/>
            </a:endParaRPr>
          </a:p>
          <a:p>
            <a:pPr eaLnBrk="1" fontAlgn="auto" hangingPunct="1">
              <a:spcAft>
                <a:spcPts val="0"/>
              </a:spcAft>
              <a:buFont typeface="Wingdings" pitchFamily="2" charset="2"/>
              <a:buNone/>
              <a:defRPr/>
            </a:pPr>
            <a:endParaRPr lang="en-US" dirty="0" smtClean="0">
              <a:solidFill>
                <a:srgbClr val="002060"/>
              </a:solidFill>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bwMode="auto">
          <a:prstGeom prst="rect">
            <a:avLst/>
          </a:prstGeom>
          <a:noFill/>
          <a:ln w="9525">
            <a:noFill/>
            <a:miter lim="800000"/>
            <a:headEnd/>
            <a:tailEnd/>
          </a:ln>
          <a:effectLst/>
        </p:spPr>
        <p:txBody>
          <a:bodyPr/>
          <a:lstStyle/>
          <a:p>
            <a:pPr marL="6350" indent="7938">
              <a:lnSpc>
                <a:spcPct val="90000"/>
              </a:lnSpc>
              <a:spcBef>
                <a:spcPct val="20000"/>
              </a:spcBef>
              <a:buClr>
                <a:schemeClr val="hlink"/>
              </a:buClr>
              <a:buSzPct val="70000"/>
              <a:buFont typeface="Wingdings" pitchFamily="2" charset="2"/>
              <a:buNone/>
              <a:defRPr/>
            </a:pPr>
            <a:r>
              <a:rPr lang="en-US" sz="3400" dirty="0">
                <a:solidFill>
                  <a:srgbClr val="002060"/>
                </a:solidFill>
                <a:effectLst>
                  <a:outerShdw blurRad="38100" dist="38100" dir="2700000" algn="tl">
                    <a:srgbClr val="000000"/>
                  </a:outerShdw>
                </a:effectLst>
                <a:latin typeface="+mj-lt"/>
              </a:rPr>
              <a:t>For these reasons, the government (central authorities) have to intervene through its role as regulator, service provider, financier, or policy formulator for the health sector.</a:t>
            </a:r>
            <a:endParaRPr lang="en-GB" sz="3400" dirty="0">
              <a:solidFill>
                <a:srgbClr val="002060"/>
              </a:solidFill>
              <a:effectLst>
                <a:outerShdw blurRad="38100" dist="38100" dir="2700000" algn="tl">
                  <a:srgbClr val="000000"/>
                </a:outerShdw>
              </a:effectLst>
              <a:latin typeface="+mj-lt"/>
            </a:endParaRPr>
          </a:p>
        </p:txBody>
      </p:sp>
      <p:grpSp>
        <p:nvGrpSpPr>
          <p:cNvPr id="5" name="Group 3"/>
          <p:cNvGrpSpPr>
            <a:grpSpLocks noGrp="1"/>
          </p:cNvGrpSpPr>
          <p:nvPr>
            <p:ph type="title"/>
          </p:nvPr>
        </p:nvGrpSpPr>
        <p:grpSpPr bwMode="auto">
          <a:xfrm>
            <a:off x="457200" y="274638"/>
            <a:ext cx="8229600" cy="1143000"/>
            <a:chOff x="0" y="0"/>
            <a:chExt cx="9144000" cy="1371600"/>
          </a:xfrm>
        </p:grpSpPr>
        <p:sp>
          <p:nvSpPr>
            <p:cNvPr id="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3097077" y="3244334"/>
            <a:ext cx="2949846" cy="369332"/>
          </a:xfrm>
          <a:prstGeom prst="rect">
            <a:avLst/>
          </a:prstGeom>
        </p:spPr>
        <p:txBody>
          <a:bodyPr wrap="none">
            <a:spAutoFit/>
          </a:bodyPr>
          <a:lstStyle/>
          <a:p>
            <a:r>
              <a:rPr lang="en-US" b="1" dirty="0" smtClean="0">
                <a:solidFill>
                  <a:schemeClr val="bg1"/>
                </a:solidFill>
              </a:rPr>
              <a:t>Causes of Market Failure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idx="1"/>
          </p:nvPr>
        </p:nvSpPr>
        <p:spPr>
          <a:xfrm>
            <a:off x="457200" y="914400"/>
            <a:ext cx="8534400" cy="4800600"/>
          </a:xfrm>
        </p:spPr>
        <p:txBody>
          <a:bodyPr/>
          <a:lstStyle/>
          <a:p>
            <a:pPr algn="l" eaLnBrk="1" hangingPunct="1"/>
            <a:r>
              <a:rPr lang="en-US" sz="2800" smtClean="0">
                <a:solidFill>
                  <a:srgbClr val="002060"/>
                </a:solidFill>
              </a:rPr>
              <a:t>Those who oppose intervention by central authorities believe that governments by their very nature are bureaucratic, slow to react and inefficient which will ultimately result in inefficiency, reduce professional autonomy, increase administrative controls and reduce consumer choice.</a:t>
            </a:r>
            <a:endParaRPr lang="en-GB" sz="280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15364"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5365"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planning?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209800"/>
            <a:ext cx="8229600" cy="2110823"/>
          </a:xfrm>
          <a:prstGeom prst="rect">
            <a:avLst/>
          </a:prstGeom>
          <a:noFill/>
          <a:ln w="9525">
            <a:noFill/>
            <a:miter lim="800000"/>
            <a:headEnd/>
            <a:tailEnd/>
          </a:ln>
        </p:spPr>
      </p:pic>
      <p:sp>
        <p:nvSpPr>
          <p:cNvPr id="5" name="TextBox 4"/>
          <p:cNvSpPr txBox="1"/>
          <p:nvPr/>
        </p:nvSpPr>
        <p:spPr>
          <a:xfrm>
            <a:off x="990600" y="4724400"/>
            <a:ext cx="6019800" cy="369332"/>
          </a:xfrm>
          <a:prstGeom prst="rect">
            <a:avLst/>
          </a:prstGeom>
          <a:noFill/>
        </p:spPr>
        <p:txBody>
          <a:bodyPr wrap="square" rtlCol="0">
            <a:spAutoFit/>
          </a:bodyPr>
          <a:lstStyle/>
          <a:p>
            <a:r>
              <a:rPr lang="en-US" dirty="0" smtClean="0"/>
              <a:t>(Thomas, 2005)</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subTitle" idx="1"/>
          </p:nvPr>
        </p:nvSpPr>
        <p:spPr>
          <a:xfrm>
            <a:off x="304800" y="2514600"/>
            <a:ext cx="8763000" cy="3276600"/>
          </a:xfrm>
        </p:spPr>
        <p:txBody>
          <a:bodyPr rtlCol="0">
            <a:normAutofit lnSpcReduction="10000"/>
          </a:bodyPr>
          <a:lstStyle/>
          <a:p>
            <a:pPr algn="l" eaLnBrk="1" fontAlgn="auto" hangingPunct="1">
              <a:lnSpc>
                <a:spcPct val="90000"/>
              </a:lnSpc>
              <a:spcAft>
                <a:spcPts val="0"/>
              </a:spcAft>
              <a:buFont typeface="Wingdings" pitchFamily="2" charset="2"/>
              <a:buChar char="n"/>
              <a:defRPr/>
            </a:pPr>
            <a:r>
              <a:rPr lang="en-US" sz="3400" smtClean="0">
                <a:solidFill>
                  <a:srgbClr val="002060"/>
                </a:solidFill>
                <a:latin typeface="+mj-lt"/>
              </a:rPr>
              <a:t>  An emphasis on the formal process of planning, leading to it becoming a bureaucratic function or an end in itself;</a:t>
            </a:r>
          </a:p>
          <a:p>
            <a:pPr algn="l" eaLnBrk="1" fontAlgn="auto" hangingPunct="1">
              <a:lnSpc>
                <a:spcPct val="90000"/>
              </a:lnSpc>
              <a:spcAft>
                <a:spcPts val="0"/>
              </a:spcAft>
              <a:buFont typeface="Arial" pitchFamily="34" charset="0"/>
              <a:buNone/>
              <a:defRPr/>
            </a:pPr>
            <a:endParaRPr lang="en-US" sz="3400" smtClean="0">
              <a:solidFill>
                <a:srgbClr val="002060"/>
              </a:solidFill>
              <a:latin typeface="+mj-lt"/>
            </a:endParaRPr>
          </a:p>
          <a:p>
            <a:pPr algn="l" eaLnBrk="1" fontAlgn="auto" hangingPunct="1">
              <a:lnSpc>
                <a:spcPct val="90000"/>
              </a:lnSpc>
              <a:spcAft>
                <a:spcPts val="0"/>
              </a:spcAft>
              <a:buFont typeface="Wingdings" pitchFamily="2" charset="2"/>
              <a:buChar char="n"/>
              <a:defRPr/>
            </a:pPr>
            <a:r>
              <a:rPr lang="en-US" sz="3400" smtClean="0">
                <a:solidFill>
                  <a:srgbClr val="002060"/>
                </a:solidFill>
                <a:latin typeface="+mj-lt"/>
              </a:rPr>
              <a:t>  Technical failure to analyze needs appropriately or to estimate resources accurately.</a:t>
            </a:r>
            <a:endParaRPr lang="en-GB" sz="3400" smtClean="0">
              <a:solidFill>
                <a:srgbClr val="002060"/>
              </a:solidFill>
              <a:latin typeface="+mj-lt"/>
            </a:endParaRPr>
          </a:p>
        </p:txBody>
      </p:sp>
      <p:sp>
        <p:nvSpPr>
          <p:cNvPr id="18435" name="Rectangle 3"/>
          <p:cNvSpPr>
            <a:spLocks noChangeArrowheads="1"/>
          </p:cNvSpPr>
          <p:nvPr/>
        </p:nvSpPr>
        <p:spPr bwMode="auto">
          <a:xfrm>
            <a:off x="230188" y="609600"/>
            <a:ext cx="8913812" cy="1524000"/>
          </a:xfrm>
          <a:prstGeom prst="rect">
            <a:avLst/>
          </a:prstGeom>
          <a:noFill/>
          <a:ln w="9525">
            <a:noFill/>
            <a:miter lim="800000"/>
            <a:headEnd/>
            <a:tailEnd/>
          </a:ln>
          <a:effectLst/>
        </p:spPr>
        <p:txBody>
          <a:bodyPr/>
          <a:lstStyle/>
          <a:p>
            <a:pPr>
              <a:lnSpc>
                <a:spcPct val="80000"/>
              </a:lnSpc>
              <a:spcBef>
                <a:spcPct val="20000"/>
              </a:spcBef>
              <a:buClr>
                <a:schemeClr val="hlink"/>
              </a:buClr>
              <a:buSzPct val="70000"/>
              <a:buFont typeface="Wingdings" pitchFamily="2" charset="2"/>
              <a:buNone/>
              <a:defRPr/>
            </a:pPr>
            <a:r>
              <a:rPr lang="en-US" sz="3400" b="1" dirty="0">
                <a:solidFill>
                  <a:srgbClr val="002060"/>
                </a:solidFill>
                <a:latin typeface="+mj-lt"/>
              </a:rPr>
              <a:t>Green 1999 argues that the track record of planning internationally is often not good, he suggests that failure arise due to:</a:t>
            </a:r>
          </a:p>
        </p:txBody>
      </p:sp>
      <p:grpSp>
        <p:nvGrpSpPr>
          <p:cNvPr id="2" name="Group 3"/>
          <p:cNvGrpSpPr>
            <a:grpSpLocks/>
          </p:cNvGrpSpPr>
          <p:nvPr/>
        </p:nvGrpSpPr>
        <p:grpSpPr bwMode="auto">
          <a:xfrm>
            <a:off x="0" y="0"/>
            <a:ext cx="9144000" cy="457200"/>
            <a:chOff x="0" y="0"/>
            <a:chExt cx="9144000" cy="1371600"/>
          </a:xfrm>
        </p:grpSpPr>
        <p:sp>
          <p:nvSpPr>
            <p:cNvPr id="1843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843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subTitle" idx="1"/>
          </p:nvPr>
        </p:nvSpPr>
        <p:spPr>
          <a:xfrm>
            <a:off x="533400" y="1066800"/>
            <a:ext cx="8153400" cy="4343400"/>
          </a:xfrm>
        </p:spPr>
        <p:txBody>
          <a:bodyPr/>
          <a:lstStyle/>
          <a:p>
            <a:pPr algn="l" eaLnBrk="1" hangingPunct="1">
              <a:buFont typeface="Wingdings" pitchFamily="2" charset="2"/>
              <a:buChar char="n"/>
            </a:pPr>
            <a:r>
              <a:rPr lang="en-US" sz="2800" smtClean="0">
                <a:solidFill>
                  <a:srgbClr val="002060"/>
                </a:solidFill>
              </a:rPr>
              <a:t>  Imposition of plans from the center in a top-down fashion, without involvement if providers and communities; </a:t>
            </a:r>
          </a:p>
          <a:p>
            <a:pPr algn="l" eaLnBrk="1" hangingPunct="1"/>
            <a:endParaRPr lang="en-US" sz="2800" smtClean="0">
              <a:solidFill>
                <a:srgbClr val="002060"/>
              </a:solidFill>
            </a:endParaRPr>
          </a:p>
          <a:p>
            <a:pPr algn="l" eaLnBrk="1" hangingPunct="1"/>
            <a:r>
              <a:rPr lang="en-US" sz="2800" smtClean="0">
                <a:solidFill>
                  <a:srgbClr val="002060"/>
                </a:solidFill>
              </a:rPr>
              <a:t>and / or </a:t>
            </a:r>
          </a:p>
          <a:p>
            <a:pPr algn="l" eaLnBrk="1" hangingPunct="1"/>
            <a:endParaRPr lang="en-US" sz="2800" smtClean="0">
              <a:solidFill>
                <a:srgbClr val="002060"/>
              </a:solidFill>
            </a:endParaRPr>
          </a:p>
          <a:p>
            <a:pPr algn="l" eaLnBrk="1" hangingPunct="1">
              <a:buFont typeface="Wingdings" pitchFamily="2" charset="2"/>
              <a:buChar char="n"/>
            </a:pPr>
            <a:r>
              <a:rPr lang="en-US" sz="2800" smtClean="0">
                <a:solidFill>
                  <a:srgbClr val="002060"/>
                </a:solidFill>
              </a:rPr>
              <a:t>  Isolation from other decision-making processes (such as budgets or human resources management. </a:t>
            </a:r>
            <a:endParaRPr lang="en-GB" sz="280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19460"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9461"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2048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048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 name="Rectangle 2"/>
          <p:cNvSpPr>
            <a:spLocks noGrp="1" noChangeArrowheads="1"/>
          </p:cNvSpPr>
          <p:nvPr>
            <p:ph type="subTitle" idx="1"/>
          </p:nvPr>
        </p:nvSpPr>
        <p:spPr>
          <a:xfrm>
            <a:off x="533400" y="3352800"/>
            <a:ext cx="8153400" cy="2895600"/>
          </a:xfrm>
        </p:spPr>
        <p:txBody>
          <a:bodyPr rtlCol="0">
            <a:normAutofit/>
          </a:bodyPr>
          <a:lstStyle/>
          <a:p>
            <a:pPr algn="l" eaLnBrk="1" fontAlgn="auto" hangingPunct="1">
              <a:lnSpc>
                <a:spcPct val="90000"/>
              </a:lnSpc>
              <a:spcAft>
                <a:spcPts val="0"/>
              </a:spcAft>
              <a:buFont typeface="Arial" pitchFamily="34" charset="0"/>
              <a:buNone/>
              <a:defRPr/>
            </a:pPr>
            <a:r>
              <a:rPr lang="en-US" sz="2800" b="1" dirty="0" smtClean="0">
                <a:solidFill>
                  <a:srgbClr val="002060"/>
                </a:solidFill>
                <a:latin typeface="+mj-lt"/>
              </a:rPr>
              <a:t>1. Goal Setting</a:t>
            </a:r>
            <a:r>
              <a:rPr lang="en-US" sz="2800" dirty="0" smtClean="0">
                <a:solidFill>
                  <a:srgbClr val="002060"/>
                </a:solidFill>
                <a:latin typeface="+mj-lt"/>
              </a:rPr>
              <a:t> through identification of: </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Problem to be solved;</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Needs to be met;</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Opportunities to be seized; and</a:t>
            </a:r>
          </a:p>
          <a:p>
            <a:pPr algn="l" eaLnBrk="1" fontAlgn="auto" hangingPunct="1">
              <a:lnSpc>
                <a:spcPct val="90000"/>
              </a:lnSpc>
              <a:spcAft>
                <a:spcPts val="0"/>
              </a:spcAft>
              <a:buFont typeface="Wingdings" pitchFamily="2" charset="2"/>
              <a:buChar char="n"/>
              <a:defRPr/>
            </a:pPr>
            <a:r>
              <a:rPr lang="en-US" sz="2800" dirty="0" smtClean="0">
                <a:solidFill>
                  <a:srgbClr val="002060"/>
                </a:solidFill>
                <a:latin typeface="+mj-lt"/>
              </a:rPr>
              <a:t>  Aspirations of stakeholders to be met.</a:t>
            </a:r>
            <a:endParaRPr lang="en-GB" sz="2800" dirty="0" smtClean="0">
              <a:solidFill>
                <a:srgbClr val="002060"/>
              </a:solidFill>
              <a:latin typeface="+mj-lt"/>
            </a:endParaRPr>
          </a:p>
        </p:txBody>
      </p:sp>
      <p:sp>
        <p:nvSpPr>
          <p:cNvPr id="20484" name="Rectangle 4"/>
          <p:cNvSpPr>
            <a:spLocks noChangeArrowheads="1"/>
          </p:cNvSpPr>
          <p:nvPr/>
        </p:nvSpPr>
        <p:spPr bwMode="auto">
          <a:xfrm>
            <a:off x="228600" y="1676400"/>
            <a:ext cx="8839200" cy="1447800"/>
          </a:xfrm>
          <a:prstGeom prst="rect">
            <a:avLst/>
          </a:prstGeom>
          <a:noFill/>
          <a:ln w="9525">
            <a:noFill/>
            <a:miter lim="800000"/>
            <a:headEnd/>
            <a:tailEnd/>
          </a:ln>
          <a:effectLst/>
        </p:spPr>
        <p:txBody>
          <a:bodyPr/>
          <a:lstStyle/>
          <a:p>
            <a:pPr>
              <a:lnSpc>
                <a:spcPct val="80000"/>
              </a:lnSpc>
              <a:spcBef>
                <a:spcPct val="20000"/>
              </a:spcBef>
              <a:buClr>
                <a:schemeClr val="hlink"/>
              </a:buClr>
              <a:buSzPct val="70000"/>
              <a:buFont typeface="Wingdings" pitchFamily="2" charset="2"/>
              <a:buNone/>
              <a:defRPr/>
            </a:pPr>
            <a:r>
              <a:rPr lang="en-US" sz="2800" dirty="0">
                <a:solidFill>
                  <a:srgbClr val="002060"/>
                </a:solidFill>
                <a:effectLst>
                  <a:outerShdw blurRad="38100" dist="38100" dir="2700000" algn="tl">
                    <a:srgbClr val="000000"/>
                  </a:outerShdw>
                </a:effectLst>
                <a:latin typeface="+mj-lt"/>
              </a:rPr>
              <a:t>Early planning thought (80’s and 90’s) was dominated by the </a:t>
            </a:r>
            <a:r>
              <a:rPr lang="en-US" sz="2800" i="1" dirty="0">
                <a:solidFill>
                  <a:srgbClr val="002060"/>
                </a:solidFill>
                <a:effectLst>
                  <a:outerShdw blurRad="38100" dist="38100" dir="2700000" algn="tl">
                    <a:srgbClr val="000000"/>
                  </a:outerShdw>
                </a:effectLst>
                <a:latin typeface="+mj-lt"/>
              </a:rPr>
              <a:t>“Comprehensive rational model”</a:t>
            </a:r>
            <a:r>
              <a:rPr lang="en-US" sz="2800" dirty="0">
                <a:solidFill>
                  <a:srgbClr val="002060"/>
                </a:solidFill>
                <a:effectLst>
                  <a:outerShdw blurRad="38100" dist="38100" dir="2700000" algn="tl">
                    <a:srgbClr val="000000"/>
                  </a:outerShdw>
                </a:effectLst>
                <a:latin typeface="+mj-lt"/>
              </a:rPr>
              <a:t>, this essentially consists of:</a:t>
            </a:r>
          </a:p>
        </p:txBody>
      </p:sp>
      <p:sp>
        <p:nvSpPr>
          <p:cNvPr id="12" name="Rectangle 11"/>
          <p:cNvSpPr/>
          <p:nvPr/>
        </p:nvSpPr>
        <p:spPr>
          <a:xfrm>
            <a:off x="1524000" y="457200"/>
            <a:ext cx="6843713" cy="596900"/>
          </a:xfrm>
          <a:prstGeom prst="rect">
            <a:avLst/>
          </a:prstGeom>
        </p:spPr>
        <p:txBody>
          <a:bodyPr wrap="none">
            <a:spAutoFit/>
          </a:bodyPr>
          <a:lstStyle/>
          <a:p>
            <a:pPr algn="ctr">
              <a:lnSpc>
                <a:spcPct val="80000"/>
              </a:lnSpc>
              <a:spcBef>
                <a:spcPct val="20000"/>
              </a:spcBef>
              <a:buClr>
                <a:schemeClr val="hlink"/>
              </a:buClr>
              <a:buSzPct val="70000"/>
              <a:buFont typeface="Wingdings" pitchFamily="2" charset="2"/>
              <a:buNone/>
              <a:defRPr/>
            </a:pPr>
            <a:r>
              <a:rPr lang="en-US" sz="4000" b="1" dirty="0">
                <a:solidFill>
                  <a:srgbClr val="002060"/>
                </a:solidFill>
                <a:latin typeface="+mj-lt"/>
              </a:rPr>
              <a:t>Models of the Planning Process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381000" y="1143000"/>
            <a:ext cx="8458200" cy="4114800"/>
          </a:xfrm>
        </p:spPr>
        <p:txBody>
          <a:bodyPr/>
          <a:lstStyle/>
          <a:p>
            <a:pPr algn="l" eaLnBrk="1" hangingPunct="1">
              <a:lnSpc>
                <a:spcPct val="90000"/>
              </a:lnSpc>
            </a:pPr>
            <a:r>
              <a:rPr lang="en-US" sz="2800" b="1" smtClean="0">
                <a:solidFill>
                  <a:srgbClr val="002060"/>
                </a:solidFill>
              </a:rPr>
              <a:t>2. Plan Formulation </a:t>
            </a:r>
            <a:r>
              <a:rPr lang="en-US" sz="2800" smtClean="0">
                <a:solidFill>
                  <a:srgbClr val="002060"/>
                </a:solidFill>
              </a:rPr>
              <a:t>through: </a:t>
            </a:r>
          </a:p>
          <a:p>
            <a:pPr algn="l" eaLnBrk="1" hangingPunct="1">
              <a:lnSpc>
                <a:spcPct val="90000"/>
              </a:lnSpc>
            </a:pPr>
            <a:endParaRPr lang="en-US" sz="2800" smtClean="0">
              <a:solidFill>
                <a:srgbClr val="002060"/>
              </a:solidFill>
            </a:endParaRPr>
          </a:p>
          <a:p>
            <a:pPr algn="l" eaLnBrk="1" hangingPunct="1">
              <a:lnSpc>
                <a:spcPct val="90000"/>
              </a:lnSpc>
              <a:buFont typeface="Wingdings" pitchFamily="2" charset="2"/>
              <a:buChar char="n"/>
            </a:pPr>
            <a:r>
              <a:rPr lang="en-US" sz="2800" smtClean="0">
                <a:solidFill>
                  <a:srgbClr val="002060"/>
                </a:solidFill>
              </a:rPr>
              <a:t>  Systematic analysis of alternatives;</a:t>
            </a:r>
          </a:p>
          <a:p>
            <a:pPr algn="l" eaLnBrk="1" hangingPunct="1">
              <a:lnSpc>
                <a:spcPct val="90000"/>
              </a:lnSpc>
              <a:buFont typeface="Wingdings" pitchFamily="2" charset="2"/>
              <a:buChar char="n"/>
            </a:pPr>
            <a:r>
              <a:rPr lang="en-US" sz="2800" smtClean="0">
                <a:solidFill>
                  <a:srgbClr val="002060"/>
                </a:solidFill>
              </a:rPr>
              <a:t>  Setting of criteria to choose amongst the options; and</a:t>
            </a:r>
          </a:p>
          <a:p>
            <a:pPr algn="l" eaLnBrk="1" hangingPunct="1">
              <a:lnSpc>
                <a:spcPct val="90000"/>
              </a:lnSpc>
              <a:buFont typeface="Wingdings" pitchFamily="2" charset="2"/>
              <a:buChar char="n"/>
            </a:pPr>
            <a:r>
              <a:rPr lang="en-US" sz="2800" smtClean="0">
                <a:solidFill>
                  <a:srgbClr val="002060"/>
                </a:solidFill>
              </a:rPr>
              <a:t>   Examination of consequences of proposed actions. </a:t>
            </a:r>
          </a:p>
          <a:p>
            <a:pPr algn="l" eaLnBrk="1" hangingPunct="1">
              <a:lnSpc>
                <a:spcPct val="90000"/>
              </a:lnSpc>
            </a:pPr>
            <a:endParaRPr lang="en-GB" sz="280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21508"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1509"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609600" y="762000"/>
            <a:ext cx="8001000" cy="2514600"/>
          </a:xfrm>
        </p:spPr>
        <p:txBody>
          <a:bodyPr rtlCol="0">
            <a:noAutofit/>
          </a:bodyPr>
          <a:lstStyle/>
          <a:p>
            <a:pPr algn="l" eaLnBrk="1" fontAlgn="auto" hangingPunct="1">
              <a:spcAft>
                <a:spcPts val="0"/>
              </a:spcAft>
              <a:buFont typeface="Arial" pitchFamily="34" charset="0"/>
              <a:buNone/>
              <a:defRPr/>
            </a:pPr>
            <a:r>
              <a:rPr lang="en-US" sz="2800" b="1" dirty="0" smtClean="0">
                <a:solidFill>
                  <a:srgbClr val="002060"/>
                </a:solidFill>
                <a:latin typeface="+mj-lt"/>
              </a:rPr>
              <a:t>3. Plan implementation</a:t>
            </a:r>
            <a:r>
              <a:rPr lang="en-US" sz="2800" dirty="0" smtClean="0">
                <a:solidFill>
                  <a:srgbClr val="002060"/>
                </a:solidFill>
                <a:latin typeface="+mj-lt"/>
              </a:rPr>
              <a:t> through deploying a range of actions such as budgets, project schedules and regulatory measures.</a:t>
            </a:r>
          </a:p>
          <a:p>
            <a:pPr algn="l" eaLnBrk="1" fontAlgn="auto" hangingPunct="1">
              <a:spcAft>
                <a:spcPts val="0"/>
              </a:spcAft>
              <a:buFont typeface="Arial" pitchFamily="34" charset="0"/>
              <a:buNone/>
              <a:defRPr/>
            </a:pPr>
            <a:endParaRPr lang="en-US" sz="2800" dirty="0" smtClean="0">
              <a:solidFill>
                <a:srgbClr val="002060"/>
              </a:solidFill>
              <a:latin typeface="+mj-lt"/>
            </a:endParaRPr>
          </a:p>
          <a:p>
            <a:pPr algn="l" eaLnBrk="1" fontAlgn="auto" hangingPunct="1">
              <a:spcAft>
                <a:spcPts val="0"/>
              </a:spcAft>
              <a:buFont typeface="Arial" pitchFamily="34" charset="0"/>
              <a:buNone/>
              <a:defRPr/>
            </a:pPr>
            <a:r>
              <a:rPr lang="en-US" sz="2800" b="1" dirty="0" smtClean="0">
                <a:solidFill>
                  <a:srgbClr val="002060"/>
                </a:solidFill>
              </a:rPr>
              <a:t>4. Monitoring &amp; Feedback, </a:t>
            </a:r>
            <a:r>
              <a:rPr lang="en-US" sz="2800" dirty="0" smtClean="0">
                <a:solidFill>
                  <a:srgbClr val="002060"/>
                </a:solidFill>
              </a:rPr>
              <a:t>through reviewing achievements and updating the information, thus maintaining the currency of the plan. </a:t>
            </a:r>
            <a:endParaRPr lang="en-GB" sz="2800" dirty="0" smtClean="0">
              <a:solidFill>
                <a:srgbClr val="002060"/>
              </a:solidFill>
            </a:endParaRPr>
          </a:p>
          <a:p>
            <a:pPr algn="l" eaLnBrk="1" fontAlgn="auto" hangingPunct="1">
              <a:spcAft>
                <a:spcPts val="0"/>
              </a:spcAft>
              <a:buFont typeface="Arial" pitchFamily="34" charset="0"/>
              <a:buNone/>
              <a:defRPr/>
            </a:pPr>
            <a:endParaRPr lang="en-GB" sz="2800" dirty="0" smtClean="0">
              <a:solidFill>
                <a:srgbClr val="002060"/>
              </a:solidFill>
              <a:latin typeface="+mj-lt"/>
            </a:endParaRPr>
          </a:p>
        </p:txBody>
      </p:sp>
      <p:grpSp>
        <p:nvGrpSpPr>
          <p:cNvPr id="2" name="Group 3"/>
          <p:cNvGrpSpPr>
            <a:grpSpLocks/>
          </p:cNvGrpSpPr>
          <p:nvPr/>
        </p:nvGrpSpPr>
        <p:grpSpPr bwMode="auto">
          <a:xfrm>
            <a:off x="0" y="0"/>
            <a:ext cx="9144000" cy="457200"/>
            <a:chOff x="0" y="0"/>
            <a:chExt cx="9144000" cy="1371600"/>
          </a:xfrm>
        </p:grpSpPr>
        <p:sp>
          <p:nvSpPr>
            <p:cNvPr id="2253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253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2355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355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 name="Rectangle 2"/>
          <p:cNvSpPr>
            <a:spLocks noGrp="1" noChangeArrowheads="1"/>
          </p:cNvSpPr>
          <p:nvPr>
            <p:ph type="subTitle" idx="1"/>
          </p:nvPr>
        </p:nvSpPr>
        <p:spPr>
          <a:xfrm>
            <a:off x="381000" y="1524000"/>
            <a:ext cx="8686800" cy="4724400"/>
          </a:xfrm>
        </p:spPr>
        <p:txBody>
          <a:bodyPr rtlCol="0">
            <a:normAutofit/>
          </a:bodyPr>
          <a:lstStyle/>
          <a:p>
            <a:pPr algn="l" eaLnBrk="1" fontAlgn="auto" hangingPunct="1">
              <a:lnSpc>
                <a:spcPct val="110000"/>
              </a:lnSpc>
              <a:spcAft>
                <a:spcPts val="0"/>
              </a:spcAft>
              <a:buFont typeface="Arial" pitchFamily="34" charset="0"/>
              <a:buNone/>
              <a:defRPr/>
            </a:pPr>
            <a:r>
              <a:rPr lang="en-US" sz="2800" dirty="0" smtClean="0">
                <a:solidFill>
                  <a:srgbClr val="002060"/>
                </a:solidFill>
                <a:latin typeface="+mj-lt"/>
              </a:rPr>
              <a:t>This model considers planning a technical and top-down activity led by expert planners leading to its strength which is due to its analytical perspective, being based on information and focusing on system design as a central concern. </a:t>
            </a:r>
          </a:p>
        </p:txBody>
      </p:sp>
      <p:sp>
        <p:nvSpPr>
          <p:cNvPr id="23556" name="Rectangle 4"/>
          <p:cNvSpPr>
            <a:spLocks noChangeArrowheads="1"/>
          </p:cNvSpPr>
          <p:nvPr/>
        </p:nvSpPr>
        <p:spPr bwMode="auto">
          <a:xfrm>
            <a:off x="0" y="533400"/>
            <a:ext cx="9144000" cy="533400"/>
          </a:xfrm>
          <a:prstGeom prst="rect">
            <a:avLst/>
          </a:prstGeom>
          <a:noFill/>
          <a:ln w="9525">
            <a:noFill/>
            <a:miter lim="800000"/>
            <a:headEnd/>
            <a:tailEnd/>
          </a:ln>
          <a:effectLst/>
        </p:spPr>
        <p:txBody>
          <a:bodyPr/>
          <a:lstStyle/>
          <a:p>
            <a:pPr algn="ctr">
              <a:lnSpc>
                <a:spcPct val="80000"/>
              </a:lnSpc>
              <a:spcBef>
                <a:spcPct val="20000"/>
              </a:spcBef>
              <a:buClr>
                <a:schemeClr val="hlink"/>
              </a:buClr>
              <a:buSzPct val="70000"/>
              <a:buFont typeface="Wingdings" pitchFamily="2" charset="2"/>
              <a:buNone/>
              <a:defRPr/>
            </a:pPr>
            <a:r>
              <a:rPr lang="en-US" sz="2800" b="1" dirty="0">
                <a:solidFill>
                  <a:srgbClr val="002060"/>
                </a:solidFill>
                <a:latin typeface="+mj-lt"/>
              </a:rPr>
              <a:t>Comprehensive Rational Model cont’d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In reality planners often do not have access to full information; the process itself is interactive in nature, often with several activities occurring in parallel; </a:t>
            </a:r>
            <a:endParaRPr lang="en-US" sz="2400" dirty="0" smtClean="0">
              <a:solidFill>
                <a:srgbClr val="002060"/>
              </a:solidFill>
            </a:endParaRPr>
          </a:p>
          <a:p>
            <a:endParaRPr lang="en-US" sz="2400" dirty="0" smtClean="0">
              <a:solidFill>
                <a:srgbClr val="002060"/>
              </a:solidFill>
            </a:endParaRPr>
          </a:p>
          <a:p>
            <a:endParaRPr lang="en-US" sz="2400" dirty="0" smtClean="0">
              <a:solidFill>
                <a:srgbClr val="002060"/>
              </a:solidFill>
            </a:endParaRPr>
          </a:p>
          <a:p>
            <a:r>
              <a:rPr lang="en-US" sz="2400" dirty="0" smtClean="0">
                <a:solidFill>
                  <a:srgbClr val="002060"/>
                </a:solidFill>
              </a:rPr>
              <a:t>Many </a:t>
            </a:r>
            <a:r>
              <a:rPr lang="en-US" sz="2400" dirty="0" smtClean="0">
                <a:solidFill>
                  <a:srgbClr val="002060"/>
                </a:solidFill>
              </a:rPr>
              <a:t>of the problems require political rather than technical solutions.</a:t>
            </a:r>
            <a:endParaRPr lang="en-GB" sz="2400"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228600" y="1066800"/>
            <a:ext cx="8839200" cy="4724400"/>
          </a:xfrm>
        </p:spPr>
        <p:txBody>
          <a:bodyPr/>
          <a:lstStyle/>
          <a:p>
            <a:pPr algn="l" eaLnBrk="1" hangingPunct="1"/>
            <a:r>
              <a:rPr lang="en-US" sz="2800" dirty="0" smtClean="0">
                <a:solidFill>
                  <a:srgbClr val="002060"/>
                </a:solidFill>
              </a:rPr>
              <a:t>Alternative models take a “piece-meal” approach, where only priority areas are chosen (often based on political opportunity) and the analytical process focuses only on the marginal changes that are possible.</a:t>
            </a:r>
          </a:p>
          <a:p>
            <a:pPr algn="l" eaLnBrk="1" hangingPunct="1"/>
            <a:endParaRPr lang="en-US"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24580"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4581"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The problem with these models is that they may help institutionalize existing power relations rather than encourage change, or it may lead to lack of direction.</a:t>
            </a:r>
            <a:endParaRPr lang="en-GB" sz="2400"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2560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560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6627" name="Rectangle 3"/>
          <p:cNvSpPr>
            <a:spLocks noChangeArrowheads="1"/>
          </p:cNvSpPr>
          <p:nvPr/>
        </p:nvSpPr>
        <p:spPr bwMode="auto">
          <a:xfrm>
            <a:off x="914400" y="609600"/>
            <a:ext cx="6781800" cy="533400"/>
          </a:xfrm>
          <a:prstGeom prst="rect">
            <a:avLst/>
          </a:prstGeom>
          <a:noFill/>
          <a:ln w="9525">
            <a:noFill/>
            <a:miter lim="800000"/>
            <a:headEnd/>
            <a:tailEnd/>
          </a:ln>
          <a:effectLst/>
        </p:spPr>
        <p:txBody>
          <a:bodyPr/>
          <a:lstStyle/>
          <a:p>
            <a:pPr algn="ctr">
              <a:lnSpc>
                <a:spcPct val="80000"/>
              </a:lnSpc>
              <a:spcBef>
                <a:spcPct val="20000"/>
              </a:spcBef>
              <a:buClr>
                <a:schemeClr val="hlink"/>
              </a:buClr>
              <a:buSzPct val="70000"/>
              <a:buFont typeface="Wingdings" pitchFamily="2" charset="2"/>
              <a:buNone/>
              <a:defRPr/>
            </a:pPr>
            <a:r>
              <a:rPr lang="en-US" sz="4000" b="1" dirty="0">
                <a:solidFill>
                  <a:schemeClr val="bg1"/>
                </a:solidFill>
                <a:latin typeface="+mj-lt"/>
              </a:rPr>
              <a:t>Levels of Planning</a:t>
            </a:r>
          </a:p>
        </p:txBody>
      </p:sp>
      <p:sp>
        <p:nvSpPr>
          <p:cNvPr id="26628" name="Rectangle 4"/>
          <p:cNvSpPr>
            <a:spLocks noChangeArrowheads="1"/>
          </p:cNvSpPr>
          <p:nvPr/>
        </p:nvSpPr>
        <p:spPr bwMode="auto">
          <a:xfrm>
            <a:off x="228600" y="2057400"/>
            <a:ext cx="8915400" cy="3505200"/>
          </a:xfrm>
          <a:prstGeom prst="rect">
            <a:avLst/>
          </a:prstGeom>
          <a:noFill/>
          <a:ln w="9525">
            <a:noFill/>
            <a:miter lim="800000"/>
            <a:headEnd/>
            <a:tailEnd/>
          </a:ln>
          <a:effectLst/>
        </p:spPr>
        <p:txBody>
          <a:bodyPr/>
          <a:lstStyle/>
          <a:p>
            <a:pPr>
              <a:lnSpc>
                <a:spcPct val="110000"/>
              </a:lnSpc>
              <a:spcBef>
                <a:spcPct val="20000"/>
              </a:spcBef>
              <a:buClr>
                <a:schemeClr val="hlink"/>
              </a:buClr>
              <a:buSzPct val="70000"/>
              <a:buFont typeface="Wingdings" pitchFamily="2" charset="2"/>
              <a:buNone/>
              <a:defRPr/>
            </a:pPr>
            <a:r>
              <a:rPr lang="en-US" sz="3200">
                <a:solidFill>
                  <a:srgbClr val="002060"/>
                </a:solidFill>
                <a:latin typeface="+mj-lt"/>
              </a:rPr>
              <a:t>Whatever the model used is, the analytical, problem-solving process outlined above can be applied to different levels of planning. Dever (1980) outlines three levels of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subTitle" idx="1"/>
          </p:nvPr>
        </p:nvSpPr>
        <p:spPr>
          <a:xfrm>
            <a:off x="533400" y="1676400"/>
            <a:ext cx="8153400" cy="1752600"/>
          </a:xfrm>
        </p:spPr>
        <p:txBody>
          <a:bodyPr rtlCol="0">
            <a:normAutofit lnSpcReduction="10000"/>
          </a:bodyPr>
          <a:lstStyle/>
          <a:p>
            <a:pPr algn="l" eaLnBrk="1" fontAlgn="auto" hangingPunct="1">
              <a:spcAft>
                <a:spcPts val="0"/>
              </a:spcAft>
              <a:buFont typeface="Arial" pitchFamily="34" charset="0"/>
              <a:buNone/>
              <a:defRPr/>
            </a:pPr>
            <a:r>
              <a:rPr lang="en-US" sz="2800" dirty="0" smtClean="0">
                <a:solidFill>
                  <a:srgbClr val="002060"/>
                </a:solidFill>
                <a:latin typeface="+mj-lt"/>
              </a:rPr>
              <a:t>“The process of preparing a set of decisions for action in the future, directed at achieving goals by preferable means” (</a:t>
            </a:r>
            <a:r>
              <a:rPr lang="en-US" sz="2800" dirty="0" err="1" smtClean="0">
                <a:solidFill>
                  <a:srgbClr val="002060"/>
                </a:solidFill>
                <a:latin typeface="+mj-lt"/>
              </a:rPr>
              <a:t>Dror</a:t>
            </a:r>
            <a:r>
              <a:rPr lang="en-US" sz="2800" dirty="0" smtClean="0">
                <a:solidFill>
                  <a:srgbClr val="002060"/>
                </a:solidFill>
                <a:latin typeface="+mj-lt"/>
              </a:rPr>
              <a:t> 1973, p. 330)</a:t>
            </a:r>
            <a:endParaRPr lang="en-GB" sz="2800" dirty="0" smtClean="0">
              <a:solidFill>
                <a:srgbClr val="002060"/>
              </a:solidFill>
              <a:latin typeface="+mj-lt"/>
            </a:endParaRPr>
          </a:p>
        </p:txBody>
      </p:sp>
      <p:sp>
        <p:nvSpPr>
          <p:cNvPr id="40964" name="Rectangle 4"/>
          <p:cNvSpPr>
            <a:spLocks noChangeArrowheads="1"/>
          </p:cNvSpPr>
          <p:nvPr/>
        </p:nvSpPr>
        <p:spPr bwMode="auto">
          <a:xfrm>
            <a:off x="609600" y="3581400"/>
            <a:ext cx="1905000" cy="746125"/>
          </a:xfrm>
          <a:prstGeom prst="rect">
            <a:avLst/>
          </a:prstGeom>
          <a:noFill/>
          <a:ln w="9525">
            <a:noFill/>
            <a:miter lim="800000"/>
            <a:headEnd/>
            <a:tailEnd/>
          </a:ln>
          <a:effectLst/>
        </p:spPr>
        <p:txBody>
          <a:bodyPr anchor="ctr"/>
          <a:lstStyle/>
          <a:p>
            <a:pPr>
              <a:defRPr/>
            </a:pPr>
            <a:r>
              <a:rPr lang="en-US" sz="4000" b="1" dirty="0">
                <a:solidFill>
                  <a:srgbClr val="002060"/>
                </a:solidFill>
                <a:latin typeface="+mj-lt"/>
              </a:rPr>
              <a:t>Also</a:t>
            </a:r>
            <a:endParaRPr lang="en-GB" sz="4000" b="1" dirty="0">
              <a:solidFill>
                <a:srgbClr val="002060"/>
              </a:solidFill>
              <a:latin typeface="+mj-lt"/>
            </a:endParaRPr>
          </a:p>
        </p:txBody>
      </p:sp>
      <p:sp>
        <p:nvSpPr>
          <p:cNvPr id="40965" name="Rectangle 5"/>
          <p:cNvSpPr>
            <a:spLocks noChangeArrowheads="1"/>
          </p:cNvSpPr>
          <p:nvPr/>
        </p:nvSpPr>
        <p:spPr bwMode="auto">
          <a:xfrm>
            <a:off x="533400" y="4343400"/>
            <a:ext cx="8153400" cy="1143000"/>
          </a:xfrm>
          <a:prstGeom prst="rect">
            <a:avLst/>
          </a:prstGeom>
          <a:noFill/>
          <a:ln w="9525">
            <a:noFill/>
            <a:miter lim="800000"/>
            <a:headEnd/>
            <a:tailEnd/>
          </a:ln>
          <a:effectLst/>
        </p:spPr>
        <p:txBody>
          <a:bodyPr/>
          <a:lstStyle/>
          <a:p>
            <a:pPr>
              <a:spcBef>
                <a:spcPct val="20000"/>
              </a:spcBef>
              <a:buClr>
                <a:schemeClr val="hlink"/>
              </a:buClr>
              <a:buSzPct val="70000"/>
              <a:buFont typeface="Wingdings" pitchFamily="2" charset="2"/>
              <a:buNone/>
              <a:defRPr/>
            </a:pPr>
            <a:r>
              <a:rPr lang="en-US" sz="2800" dirty="0">
                <a:solidFill>
                  <a:srgbClr val="002060"/>
                </a:solidFill>
                <a:latin typeface="+mj-lt"/>
              </a:rPr>
              <a:t>“Making current decisions in the light of their future effects” (Reeves and </a:t>
            </a:r>
            <a:r>
              <a:rPr lang="en-US" sz="2800" dirty="0" err="1">
                <a:solidFill>
                  <a:srgbClr val="002060"/>
                </a:solidFill>
                <a:latin typeface="+mj-lt"/>
              </a:rPr>
              <a:t>Coile</a:t>
            </a:r>
            <a:r>
              <a:rPr lang="en-US" sz="2800" dirty="0">
                <a:solidFill>
                  <a:srgbClr val="002060"/>
                </a:solidFill>
                <a:latin typeface="+mj-lt"/>
              </a:rPr>
              <a:t> 1989, p. 2)</a:t>
            </a:r>
            <a:endParaRPr lang="en-GB" sz="2800" dirty="0">
              <a:solidFill>
                <a:srgbClr val="002060"/>
              </a:solidFill>
              <a:latin typeface="+mj-lt"/>
            </a:endParaRPr>
          </a:p>
        </p:txBody>
      </p:sp>
      <p:grpSp>
        <p:nvGrpSpPr>
          <p:cNvPr id="2" name="Group 3"/>
          <p:cNvGrpSpPr>
            <a:grpSpLocks/>
          </p:cNvGrpSpPr>
          <p:nvPr/>
        </p:nvGrpSpPr>
        <p:grpSpPr bwMode="auto">
          <a:xfrm>
            <a:off x="0" y="0"/>
            <a:ext cx="9144000" cy="1371600"/>
            <a:chOff x="0" y="0"/>
            <a:chExt cx="9144000" cy="1371600"/>
          </a:xfrm>
        </p:grpSpPr>
        <p:sp>
          <p:nvSpPr>
            <p:cNvPr id="307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08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1" name="Rectangle 10"/>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2" name="Rectangle 11"/>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3078" name="Rectangle 2"/>
          <p:cNvSpPr>
            <a:spLocks noGrp="1" noChangeArrowheads="1"/>
          </p:cNvSpPr>
          <p:nvPr>
            <p:ph type="ctrTitle"/>
          </p:nvPr>
        </p:nvSpPr>
        <p:spPr>
          <a:xfrm>
            <a:off x="762000" y="304800"/>
            <a:ext cx="8153400" cy="746125"/>
          </a:xfrm>
        </p:spPr>
        <p:txBody>
          <a:bodyPr/>
          <a:lstStyle/>
          <a:p>
            <a:pPr eaLnBrk="1" hangingPunct="1"/>
            <a:r>
              <a:rPr lang="en-US" sz="4000" b="1" smtClean="0">
                <a:solidFill>
                  <a:schemeClr val="bg1"/>
                </a:solidFill>
              </a:rPr>
              <a:t>Definition of planning:</a:t>
            </a:r>
            <a:endParaRPr lang="en-GB" sz="4000" b="1" smtClean="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228600" y="1066800"/>
            <a:ext cx="8686800" cy="4724400"/>
          </a:xfrm>
        </p:spPr>
        <p:txBody>
          <a:bodyPr/>
          <a:lstStyle/>
          <a:p>
            <a:pPr algn="l" eaLnBrk="1" hangingPunct="1"/>
            <a:r>
              <a:rPr lang="en-US" sz="2800" b="1" dirty="0" smtClean="0">
                <a:solidFill>
                  <a:srgbClr val="002060"/>
                </a:solidFill>
              </a:rPr>
              <a:t>1. Policy Planning: </a:t>
            </a:r>
          </a:p>
          <a:p>
            <a:pPr algn="l" eaLnBrk="1" hangingPunct="1"/>
            <a:endParaRPr lang="en-US" sz="2800" b="1" dirty="0" smtClean="0">
              <a:solidFill>
                <a:srgbClr val="002060"/>
              </a:solidFill>
            </a:endParaRPr>
          </a:p>
          <a:p>
            <a:pPr algn="l" eaLnBrk="1" hangingPunct="1"/>
            <a:r>
              <a:rPr lang="en-US" sz="2800" dirty="0" smtClean="0">
                <a:solidFill>
                  <a:srgbClr val="002060"/>
                </a:solidFill>
              </a:rPr>
              <a:t>This deals with what ought to be done, is the most conceptual and important is establishing system design. </a:t>
            </a:r>
          </a:p>
          <a:p>
            <a:pPr algn="l" eaLnBrk="1" hangingPunct="1"/>
            <a:r>
              <a:rPr lang="en-US" sz="2800" dirty="0" smtClean="0">
                <a:solidFill>
                  <a:srgbClr val="002060"/>
                </a:solidFill>
              </a:rPr>
              <a:t>Planning at this level is normative and oriented towards future goals.  There is also emphasis on design, on what should be rather than what is.</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26628"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6629"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381000" y="685800"/>
            <a:ext cx="8458200" cy="5181600"/>
          </a:xfrm>
        </p:spPr>
        <p:txBody>
          <a:bodyPr/>
          <a:lstStyle/>
          <a:p>
            <a:pPr algn="l" eaLnBrk="1" hangingPunct="1">
              <a:lnSpc>
                <a:spcPct val="80000"/>
              </a:lnSpc>
            </a:pPr>
            <a:r>
              <a:rPr lang="en-US" sz="2800" b="1" dirty="0" smtClean="0">
                <a:solidFill>
                  <a:srgbClr val="002060"/>
                </a:solidFill>
              </a:rPr>
              <a:t>2. Strategic Planning: </a:t>
            </a:r>
          </a:p>
          <a:p>
            <a:pPr algn="l" eaLnBrk="1" hangingPunct="1">
              <a:lnSpc>
                <a:spcPct val="80000"/>
              </a:lnSpc>
            </a:pPr>
            <a:endParaRPr lang="en-US" sz="2800" b="1" dirty="0" smtClean="0">
              <a:solidFill>
                <a:srgbClr val="002060"/>
              </a:solidFill>
            </a:endParaRPr>
          </a:p>
          <a:p>
            <a:pPr algn="l" eaLnBrk="1" hangingPunct="1">
              <a:lnSpc>
                <a:spcPct val="80000"/>
              </a:lnSpc>
            </a:pPr>
            <a:r>
              <a:rPr lang="en-US" sz="2800" dirty="0" smtClean="0">
                <a:solidFill>
                  <a:srgbClr val="002060"/>
                </a:solidFill>
              </a:rPr>
              <a:t>Deals with what can be done, is concerned with possible activities, implications for system structures and effectiveness, and creation of instruments of action.  </a:t>
            </a:r>
          </a:p>
          <a:p>
            <a:pPr algn="l" eaLnBrk="1" hangingPunct="1">
              <a:lnSpc>
                <a:spcPct val="80000"/>
              </a:lnSpc>
            </a:pPr>
            <a:endParaRPr lang="en-US" sz="2800" dirty="0" smtClean="0">
              <a:solidFill>
                <a:srgbClr val="002060"/>
              </a:solidFill>
            </a:endParaRPr>
          </a:p>
          <a:p>
            <a:pPr algn="l" eaLnBrk="1" hangingPunct="1">
              <a:lnSpc>
                <a:spcPct val="80000"/>
              </a:lnSpc>
            </a:pPr>
            <a:r>
              <a:rPr lang="en-US" sz="2800" dirty="0" smtClean="0">
                <a:solidFill>
                  <a:srgbClr val="002060"/>
                </a:solidFill>
              </a:rPr>
              <a:t>The emphasis is on analysis (of needs, of systems, or of stakeholders) which can lead to defining means to achieve desired goals.</a:t>
            </a:r>
          </a:p>
          <a:p>
            <a:pPr algn="l" eaLnBrk="1" hangingPunct="1">
              <a:lnSpc>
                <a:spcPct val="80000"/>
              </a:lnSpc>
            </a:pPr>
            <a:r>
              <a:rPr lang="en-US" sz="2800" dirty="0" smtClean="0">
                <a:solidFill>
                  <a:srgbClr val="002060"/>
                </a:solidFill>
              </a:rPr>
              <a:t>NB:  There is no “natural” declaration between “policy” and “strategic” planning. </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2765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765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a:xfrm>
            <a:off x="457200" y="685800"/>
            <a:ext cx="8382000" cy="5181600"/>
          </a:xfrm>
        </p:spPr>
        <p:txBody>
          <a:bodyPr/>
          <a:lstStyle/>
          <a:p>
            <a:pPr algn="l" eaLnBrk="1" hangingPunct="1"/>
            <a:r>
              <a:rPr lang="en-US" sz="2800" b="1" dirty="0" smtClean="0">
                <a:solidFill>
                  <a:srgbClr val="002060"/>
                </a:solidFill>
              </a:rPr>
              <a:t>3. Operational Planning: </a:t>
            </a:r>
          </a:p>
          <a:p>
            <a:pPr algn="l" eaLnBrk="1" hangingPunct="1"/>
            <a:endParaRPr lang="en-US" sz="2800" b="1" dirty="0" smtClean="0">
              <a:solidFill>
                <a:srgbClr val="002060"/>
              </a:solidFill>
            </a:endParaRPr>
          </a:p>
          <a:p>
            <a:pPr algn="l" eaLnBrk="1" hangingPunct="1"/>
            <a:r>
              <a:rPr lang="en-US" sz="2800" dirty="0" smtClean="0">
                <a:solidFill>
                  <a:srgbClr val="002060"/>
                </a:solidFill>
              </a:rPr>
              <a:t>This deals with what will be done, is the most concrete. The focus is on specific activities to be undertaken and the resources required for implementation. </a:t>
            </a:r>
          </a:p>
          <a:p>
            <a:pPr algn="l" eaLnBrk="1" hangingPunct="1"/>
            <a:endParaRPr lang="en-US" sz="2800" dirty="0" smtClean="0">
              <a:solidFill>
                <a:srgbClr val="002060"/>
              </a:solidFill>
            </a:endParaRPr>
          </a:p>
          <a:p>
            <a:pPr algn="l" eaLnBrk="1" hangingPunct="1"/>
            <a:r>
              <a:rPr lang="en-US" sz="2800" dirty="0" smtClean="0">
                <a:solidFill>
                  <a:srgbClr val="002060"/>
                </a:solidFill>
              </a:rPr>
              <a:t>The final outcome is an operational or implementation plan.</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2867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867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2970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2970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 name="Rectangle 2"/>
          <p:cNvSpPr>
            <a:spLocks noGrp="1" noChangeArrowheads="1"/>
          </p:cNvSpPr>
          <p:nvPr>
            <p:ph type="subTitle" idx="1"/>
          </p:nvPr>
        </p:nvSpPr>
        <p:spPr>
          <a:xfrm>
            <a:off x="457200" y="1828800"/>
            <a:ext cx="8382000" cy="4495800"/>
          </a:xfrm>
        </p:spPr>
        <p:txBody>
          <a:bodyPr rtlCol="0">
            <a:normAutofit/>
          </a:bodyPr>
          <a:lstStyle/>
          <a:p>
            <a:pPr algn="l" eaLnBrk="1" fontAlgn="auto" hangingPunct="1">
              <a:spcAft>
                <a:spcPts val="0"/>
              </a:spcAft>
              <a:buFont typeface="Arial" pitchFamily="34" charset="0"/>
              <a:buNone/>
              <a:defRPr/>
            </a:pPr>
            <a:r>
              <a:rPr lang="en-US" sz="2800" dirty="0" smtClean="0">
                <a:solidFill>
                  <a:srgbClr val="002060"/>
                </a:solidFill>
                <a:latin typeface="+mj-lt"/>
              </a:rPr>
              <a:t>At organization level planning is not always a rational formal process where analysis is used to develop explicit strategies rather it may take the form of “Leader-Driven Strategy” where a powerful leader determines strategy or “Adaptive Strategy” where incremental and often disjointed reactive steps are taken to resolve problems.</a:t>
            </a:r>
            <a:endParaRPr lang="en-GB" sz="2800" dirty="0" smtClean="0">
              <a:solidFill>
                <a:srgbClr val="002060"/>
              </a:solidFill>
              <a:latin typeface="+mj-lt"/>
            </a:endParaRPr>
          </a:p>
        </p:txBody>
      </p:sp>
      <p:sp>
        <p:nvSpPr>
          <p:cNvPr id="29699" name="Rectangle 3"/>
          <p:cNvSpPr>
            <a:spLocks noChangeArrowheads="1"/>
          </p:cNvSpPr>
          <p:nvPr/>
        </p:nvSpPr>
        <p:spPr bwMode="auto">
          <a:xfrm>
            <a:off x="304800" y="609600"/>
            <a:ext cx="8610600" cy="533400"/>
          </a:xfrm>
          <a:prstGeom prst="rect">
            <a:avLst/>
          </a:prstGeom>
          <a:noFill/>
          <a:ln w="9525">
            <a:noFill/>
            <a:miter lim="800000"/>
            <a:headEnd/>
            <a:tailEnd/>
          </a:ln>
          <a:effectLst/>
        </p:spPr>
        <p:txBody>
          <a:bodyPr/>
          <a:lstStyle/>
          <a:p>
            <a:pPr algn="ctr">
              <a:lnSpc>
                <a:spcPct val="80000"/>
              </a:lnSpc>
              <a:spcBef>
                <a:spcPct val="20000"/>
              </a:spcBef>
              <a:buClr>
                <a:schemeClr val="hlink"/>
              </a:buClr>
              <a:buSzPct val="70000"/>
              <a:buFont typeface="Wingdings" pitchFamily="2" charset="2"/>
              <a:buNone/>
              <a:defRPr/>
            </a:pPr>
            <a:r>
              <a:rPr lang="en-US" sz="4000" b="1" dirty="0">
                <a:solidFill>
                  <a:schemeClr val="bg1"/>
                </a:solidFill>
                <a:latin typeface="+mj-lt"/>
              </a:rPr>
              <a:t>Planning at Organizational Level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subTitle" idx="1"/>
          </p:nvPr>
        </p:nvSpPr>
        <p:spPr>
          <a:xfrm>
            <a:off x="609600" y="1828800"/>
            <a:ext cx="8077200" cy="3276600"/>
          </a:xfrm>
        </p:spPr>
        <p:txBody>
          <a:bodyPr>
            <a:normAutofit lnSpcReduction="10000"/>
          </a:bodyPr>
          <a:lstStyle/>
          <a:p>
            <a:pPr algn="l" eaLnBrk="1" hangingPunct="1"/>
            <a:r>
              <a:rPr lang="en-US" sz="2800" dirty="0" smtClean="0">
                <a:solidFill>
                  <a:srgbClr val="002060"/>
                </a:solidFill>
              </a:rPr>
              <a:t>Charismatic or powerful leaders often derive their power from expertise, position or shared values.  </a:t>
            </a:r>
          </a:p>
          <a:p>
            <a:pPr algn="l" eaLnBrk="1" hangingPunct="1"/>
            <a:endParaRPr lang="en-US" sz="2800" dirty="0" smtClean="0">
              <a:solidFill>
                <a:srgbClr val="002060"/>
              </a:solidFill>
            </a:endParaRPr>
          </a:p>
          <a:p>
            <a:pPr algn="l" eaLnBrk="1" hangingPunct="1"/>
            <a:r>
              <a:rPr lang="en-US" sz="2800" dirty="0" smtClean="0">
                <a:solidFill>
                  <a:srgbClr val="002060"/>
                </a:solidFill>
              </a:rPr>
              <a:t>This approach often discourages others from being innovative and creative, thus loosing the inputs of other stakeholders within or outside the organization.</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30724"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0725"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304800" y="685800"/>
            <a:ext cx="8534400" cy="1143000"/>
          </a:xfrm>
        </p:spPr>
        <p:txBody>
          <a:bodyPr/>
          <a:lstStyle/>
          <a:p>
            <a:pPr algn="l" eaLnBrk="1" hangingPunct="1"/>
            <a:r>
              <a:rPr lang="en-US" sz="2800" b="1" smtClean="0">
                <a:solidFill>
                  <a:srgbClr val="002060"/>
                </a:solidFill>
              </a:rPr>
              <a:t>What is unique about health policy and planning?</a:t>
            </a:r>
            <a:endParaRPr lang="en-GB" sz="2800" b="1" smtClean="0">
              <a:solidFill>
                <a:srgbClr val="002060"/>
              </a:solidFill>
            </a:endParaRPr>
          </a:p>
        </p:txBody>
      </p:sp>
      <p:sp>
        <p:nvSpPr>
          <p:cNvPr id="56323" name="Rectangle 3"/>
          <p:cNvSpPr>
            <a:spLocks noGrp="1" noChangeArrowheads="1"/>
          </p:cNvSpPr>
          <p:nvPr>
            <p:ph type="subTitle" idx="1"/>
          </p:nvPr>
        </p:nvSpPr>
        <p:spPr>
          <a:xfrm>
            <a:off x="304800" y="2286000"/>
            <a:ext cx="8458200" cy="3505200"/>
          </a:xfrm>
        </p:spPr>
        <p:txBody>
          <a:bodyPr rtlCol="0">
            <a:normAutofit/>
          </a:bodyPr>
          <a:lstStyle/>
          <a:p>
            <a:pPr marL="339725" indent="-339725" algn="l" eaLnBrk="1" fontAlgn="auto" hangingPunct="1">
              <a:spcAft>
                <a:spcPts val="0"/>
              </a:spcAft>
              <a:buFont typeface="Wingdings" pitchFamily="2" charset="2"/>
              <a:buChar char="n"/>
              <a:defRPr/>
            </a:pPr>
            <a:r>
              <a:rPr lang="en-US" sz="2800" smtClean="0">
                <a:solidFill>
                  <a:srgbClr val="002060"/>
                </a:solidFill>
                <a:latin typeface="+mj-lt"/>
              </a:rPr>
              <a:t>The special role of the medical profession;</a:t>
            </a:r>
          </a:p>
          <a:p>
            <a:pPr marL="339725" indent="-339725" algn="l" eaLnBrk="1" fontAlgn="auto" hangingPunct="1">
              <a:spcAft>
                <a:spcPts val="0"/>
              </a:spcAft>
              <a:buFont typeface="Wingdings" pitchFamily="2" charset="2"/>
              <a:buChar char="n"/>
              <a:defRPr/>
            </a:pPr>
            <a:r>
              <a:rPr lang="en-US" sz="2800" smtClean="0">
                <a:solidFill>
                  <a:srgbClr val="002060"/>
                </a:solidFill>
                <a:latin typeface="+mj-lt"/>
              </a:rPr>
              <a:t>The complexity of healthcare;</a:t>
            </a:r>
          </a:p>
          <a:p>
            <a:pPr marL="339725" indent="-339725" algn="l" eaLnBrk="1" fontAlgn="auto" hangingPunct="1">
              <a:spcAft>
                <a:spcPts val="0"/>
              </a:spcAft>
              <a:buFont typeface="Wingdings" pitchFamily="2" charset="2"/>
              <a:buChar char="n"/>
              <a:defRPr/>
            </a:pPr>
            <a:r>
              <a:rPr lang="en-US" sz="2800" smtClean="0">
                <a:solidFill>
                  <a:srgbClr val="002060"/>
                </a:solidFill>
                <a:latin typeface="+mj-lt"/>
              </a:rPr>
              <a:t>The nature of community expectations and values associated with health.</a:t>
            </a:r>
          </a:p>
          <a:p>
            <a:pPr marL="339725" indent="-339725" algn="l" eaLnBrk="1" fontAlgn="auto" hangingPunct="1">
              <a:spcAft>
                <a:spcPts val="0"/>
              </a:spcAft>
              <a:buFont typeface="Arial" pitchFamily="34" charset="0"/>
              <a:buNone/>
              <a:defRPr/>
            </a:pPr>
            <a:endParaRPr lang="en-GB" sz="2800" smtClean="0">
              <a:solidFill>
                <a:srgbClr val="002060"/>
              </a:solidFill>
              <a:latin typeface="+mj-lt"/>
            </a:endParaRPr>
          </a:p>
        </p:txBody>
      </p:sp>
      <p:grpSp>
        <p:nvGrpSpPr>
          <p:cNvPr id="2" name="Group 3"/>
          <p:cNvGrpSpPr>
            <a:grpSpLocks/>
          </p:cNvGrpSpPr>
          <p:nvPr/>
        </p:nvGrpSpPr>
        <p:grpSpPr bwMode="auto">
          <a:xfrm>
            <a:off x="0" y="0"/>
            <a:ext cx="9144000" cy="457200"/>
            <a:chOff x="0" y="0"/>
            <a:chExt cx="9144000" cy="1371600"/>
          </a:xfrm>
        </p:grpSpPr>
        <p:sp>
          <p:nvSpPr>
            <p:cNvPr id="3174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175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52400" y="304800"/>
            <a:ext cx="8991600" cy="1143000"/>
          </a:xfrm>
        </p:spPr>
        <p:txBody>
          <a:bodyPr/>
          <a:lstStyle/>
          <a:p>
            <a:pPr algn="l" eaLnBrk="1" hangingPunct="1"/>
            <a:r>
              <a:rPr lang="en-US" sz="3200" b="1" smtClean="0">
                <a:solidFill>
                  <a:srgbClr val="002060"/>
                </a:solidFill>
              </a:rPr>
              <a:t>Healthcare services complexity includes:</a:t>
            </a:r>
          </a:p>
        </p:txBody>
      </p:sp>
      <p:sp>
        <p:nvSpPr>
          <p:cNvPr id="32771" name="Rectangle 3"/>
          <p:cNvSpPr>
            <a:spLocks noGrp="1" noChangeArrowheads="1"/>
          </p:cNvSpPr>
          <p:nvPr>
            <p:ph idx="1"/>
          </p:nvPr>
        </p:nvSpPr>
        <p:spPr>
          <a:xfrm>
            <a:off x="228600" y="1371600"/>
            <a:ext cx="8686800" cy="5638800"/>
          </a:xfrm>
        </p:spPr>
        <p:txBody>
          <a:bodyPr rtlCol="0">
            <a:normAutofit/>
          </a:bodyPr>
          <a:lstStyle/>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Work is variable and complex;</a:t>
            </a:r>
          </a:p>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A lot of emergency work;</a:t>
            </a:r>
          </a:p>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Definition &amp; measurement of output is difficult;</a:t>
            </a:r>
          </a:p>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Little tolerance for error;</a:t>
            </a:r>
          </a:p>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Activities require a considerable coordination amongst a range of professional groups;</a:t>
            </a:r>
          </a:p>
          <a:p>
            <a:pPr eaLnBrk="1" fontAlgn="auto" hangingPunct="1">
              <a:lnSpc>
                <a:spcPct val="80000"/>
              </a:lnSpc>
              <a:spcAft>
                <a:spcPts val="0"/>
              </a:spcAft>
              <a:buFont typeface="Arial" pitchFamily="34" charset="0"/>
              <a:buChar char="•"/>
              <a:defRPr/>
            </a:pPr>
            <a:r>
              <a:rPr lang="en-US" sz="2800" dirty="0" smtClean="0">
                <a:solidFill>
                  <a:srgbClr val="002060"/>
                </a:solidFill>
                <a:latin typeface="+mj-lt"/>
              </a:rPr>
              <a:t>Work is highly specialized;</a:t>
            </a:r>
          </a:p>
          <a:p>
            <a:pPr eaLnBrk="1" fontAlgn="auto" hangingPunct="1">
              <a:lnSpc>
                <a:spcPct val="80000"/>
              </a:lnSpc>
              <a:spcAft>
                <a:spcPts val="0"/>
              </a:spcAft>
              <a:buFont typeface="Arial" pitchFamily="34" charset="0"/>
              <a:buChar char="•"/>
              <a:defRPr/>
            </a:pPr>
            <a:endParaRPr lang="en-US" sz="2800" dirty="0" smtClean="0">
              <a:solidFill>
                <a:srgbClr val="002060"/>
              </a:solidFill>
              <a:latin typeface="+mj-lt"/>
            </a:endParaRPr>
          </a:p>
        </p:txBody>
      </p:sp>
      <p:grpSp>
        <p:nvGrpSpPr>
          <p:cNvPr id="2" name="Group 3"/>
          <p:cNvGrpSpPr>
            <a:grpSpLocks/>
          </p:cNvGrpSpPr>
          <p:nvPr/>
        </p:nvGrpSpPr>
        <p:grpSpPr bwMode="auto">
          <a:xfrm>
            <a:off x="0" y="0"/>
            <a:ext cx="9144000" cy="457200"/>
            <a:chOff x="0" y="0"/>
            <a:chExt cx="9144000" cy="1371600"/>
          </a:xfrm>
        </p:grpSpPr>
        <p:sp>
          <p:nvSpPr>
            <p:cNvPr id="3277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277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buFont typeface="Arial" pitchFamily="34" charset="0"/>
              <a:buChar char="•"/>
              <a:defRPr/>
            </a:pPr>
            <a:r>
              <a:rPr lang="en-US" sz="2400" dirty="0" smtClean="0">
                <a:solidFill>
                  <a:srgbClr val="002060"/>
                </a:solidFill>
              </a:rPr>
              <a:t>High level of professionalism and strong allegiance to profession</a:t>
            </a:r>
          </a:p>
          <a:p>
            <a:pPr>
              <a:lnSpc>
                <a:spcPct val="80000"/>
              </a:lnSpc>
              <a:buFont typeface="Arial" pitchFamily="34" charset="0"/>
              <a:buChar char="•"/>
              <a:defRPr/>
            </a:pPr>
            <a:endParaRPr lang="en-US" sz="2400" dirty="0" smtClean="0">
              <a:solidFill>
                <a:srgbClr val="002060"/>
              </a:solidFill>
            </a:endParaRPr>
          </a:p>
          <a:p>
            <a:pPr>
              <a:lnSpc>
                <a:spcPct val="80000"/>
              </a:lnSpc>
              <a:buFont typeface="Arial" pitchFamily="34" charset="0"/>
              <a:buChar char="•"/>
              <a:defRPr/>
            </a:pPr>
            <a:endParaRPr lang="en-US" sz="2400" dirty="0" smtClean="0">
              <a:solidFill>
                <a:srgbClr val="002060"/>
              </a:solidFill>
            </a:endParaRPr>
          </a:p>
          <a:p>
            <a:pPr>
              <a:lnSpc>
                <a:spcPct val="80000"/>
              </a:lnSpc>
              <a:buFont typeface="Arial" pitchFamily="34" charset="0"/>
              <a:buChar char="•"/>
              <a:defRPr/>
            </a:pPr>
            <a:r>
              <a:rPr lang="en-US" sz="2400" dirty="0" smtClean="0">
                <a:solidFill>
                  <a:srgbClr val="002060"/>
                </a:solidFill>
              </a:rPr>
              <a:t>Little control of decision making by doctors even though they generate most of the const</a:t>
            </a:r>
          </a:p>
          <a:p>
            <a:pPr>
              <a:lnSpc>
                <a:spcPct val="80000"/>
              </a:lnSpc>
              <a:buFont typeface="Arial" pitchFamily="34" charset="0"/>
              <a:buChar char="•"/>
              <a:defRPr/>
            </a:pPr>
            <a:endParaRPr lang="en-US" sz="2400" dirty="0" smtClean="0">
              <a:solidFill>
                <a:srgbClr val="002060"/>
              </a:solidFill>
            </a:endParaRPr>
          </a:p>
          <a:p>
            <a:pPr>
              <a:lnSpc>
                <a:spcPct val="80000"/>
              </a:lnSpc>
              <a:buNone/>
              <a:defRPr/>
            </a:pPr>
            <a:endParaRPr lang="en-US" sz="2400" dirty="0" smtClean="0">
              <a:solidFill>
                <a:srgbClr val="002060"/>
              </a:solidFill>
            </a:endParaRPr>
          </a:p>
          <a:p>
            <a:pPr>
              <a:lnSpc>
                <a:spcPct val="80000"/>
              </a:lnSpc>
              <a:buFont typeface="Arial" pitchFamily="34" charset="0"/>
              <a:buChar char="•"/>
              <a:defRPr/>
            </a:pPr>
            <a:r>
              <a:rPr lang="en-US" sz="2400" dirty="0" smtClean="0">
                <a:solidFill>
                  <a:srgbClr val="002060"/>
                </a:solidFill>
              </a:rPr>
              <a:t>Dual lines of authority often operate.</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57200" y="533400"/>
            <a:ext cx="8229600" cy="1143000"/>
          </a:xfrm>
        </p:spPr>
        <p:txBody>
          <a:bodyPr/>
          <a:lstStyle/>
          <a:p>
            <a:pPr algn="l" eaLnBrk="1" hangingPunct="1"/>
            <a:r>
              <a:rPr lang="en-US" sz="3200" b="1" smtClean="0">
                <a:solidFill>
                  <a:srgbClr val="002060"/>
                </a:solidFill>
              </a:rPr>
              <a:t>A Different Classification of Health Planning Models</a:t>
            </a:r>
          </a:p>
        </p:txBody>
      </p:sp>
      <p:sp>
        <p:nvSpPr>
          <p:cNvPr id="33795" name="Rectangle 3"/>
          <p:cNvSpPr>
            <a:spLocks noGrp="1" noChangeArrowheads="1"/>
          </p:cNvSpPr>
          <p:nvPr>
            <p:ph idx="1"/>
          </p:nvPr>
        </p:nvSpPr>
        <p:spPr>
          <a:xfrm>
            <a:off x="76200" y="1752600"/>
            <a:ext cx="8915400" cy="4953000"/>
          </a:xfrm>
        </p:spPr>
        <p:txBody>
          <a:bodyPr rtlCol="0">
            <a:normAutofit/>
          </a:bodyPr>
          <a:lstStyle/>
          <a:p>
            <a:pPr eaLnBrk="1" fontAlgn="auto" hangingPunct="1">
              <a:lnSpc>
                <a:spcPct val="90000"/>
              </a:lnSpc>
              <a:spcAft>
                <a:spcPts val="0"/>
              </a:spcAft>
              <a:buFont typeface="Arial" pitchFamily="34" charset="0"/>
              <a:buChar char="•"/>
              <a:defRPr/>
            </a:pPr>
            <a:r>
              <a:rPr lang="en-US" sz="2800" dirty="0" smtClean="0">
                <a:solidFill>
                  <a:srgbClr val="002060"/>
                </a:solidFill>
                <a:latin typeface="+mj-lt"/>
              </a:rPr>
              <a:t>Health planning is essentially concerned with 1) improving health, &amp; with 2) improving health services delivery (or system performance). </a:t>
            </a:r>
          </a:p>
          <a:p>
            <a:pPr eaLnBrk="1" fontAlgn="auto" hangingPunct="1">
              <a:lnSpc>
                <a:spcPct val="90000"/>
              </a:lnSpc>
              <a:spcAft>
                <a:spcPts val="0"/>
              </a:spcAft>
              <a:buFont typeface="Arial" pitchFamily="34" charset="0"/>
              <a:buChar char="•"/>
              <a:defRPr/>
            </a:pPr>
            <a:endParaRPr lang="en-US" sz="2800" dirty="0" smtClean="0">
              <a:solidFill>
                <a:srgbClr val="002060"/>
              </a:solidFill>
              <a:latin typeface="+mj-lt"/>
            </a:endParaRPr>
          </a:p>
          <a:p>
            <a:pPr eaLnBrk="1" fontAlgn="auto" hangingPunct="1">
              <a:lnSpc>
                <a:spcPct val="90000"/>
              </a:lnSpc>
              <a:spcAft>
                <a:spcPts val="0"/>
              </a:spcAft>
              <a:buFont typeface="Arial" pitchFamily="34" charset="0"/>
              <a:buChar char="•"/>
              <a:defRPr/>
            </a:pPr>
            <a:r>
              <a:rPr lang="en-US" sz="2800" dirty="0" smtClean="0">
                <a:solidFill>
                  <a:srgbClr val="002060"/>
                </a:solidFill>
                <a:latin typeface="+mj-lt"/>
              </a:rPr>
              <a:t>These two aims however, require somewhat different approaches to planning.</a:t>
            </a:r>
          </a:p>
        </p:txBody>
      </p:sp>
      <p:grpSp>
        <p:nvGrpSpPr>
          <p:cNvPr id="2" name="Group 3"/>
          <p:cNvGrpSpPr>
            <a:grpSpLocks/>
          </p:cNvGrpSpPr>
          <p:nvPr/>
        </p:nvGrpSpPr>
        <p:grpSpPr bwMode="auto">
          <a:xfrm>
            <a:off x="0" y="0"/>
            <a:ext cx="9144000" cy="457200"/>
            <a:chOff x="0" y="0"/>
            <a:chExt cx="9144000" cy="1371600"/>
          </a:xfrm>
        </p:grpSpPr>
        <p:sp>
          <p:nvSpPr>
            <p:cNvPr id="3379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379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4" name="Rectangle 13"/>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5" name="Rectangle 14"/>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A planning effort concerned with improving population health (also called population based planning) is an iterative process that uses a similar logic to planning focusing on health services delivery (also known as institution-based planning). The following table shows the two models.</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smtClean="0"/>
              <a:t>process</a:t>
            </a:r>
          </a:p>
          <a:p>
            <a:r>
              <a:rPr lang="en-US" dirty="0" smtClean="0"/>
              <a:t>Comprehensive</a:t>
            </a:r>
          </a:p>
          <a:p>
            <a:r>
              <a:rPr lang="en-US" dirty="0" smtClean="0"/>
              <a:t>Requires coordination</a:t>
            </a:r>
          </a:p>
          <a:p>
            <a:r>
              <a:rPr lang="en-US" dirty="0" smtClean="0"/>
              <a:t>Aims to achieve a goal/ goals</a:t>
            </a:r>
          </a:p>
          <a:p>
            <a:r>
              <a:rPr lang="en-US" dirty="0" smtClean="0"/>
              <a:t>Provides criteria for decision making</a:t>
            </a:r>
          </a:p>
          <a:p>
            <a:endParaRPr lang="en-US" dirty="0"/>
          </a:p>
        </p:txBody>
      </p:sp>
      <p:sp>
        <p:nvSpPr>
          <p:cNvPr id="3" name="Title 2"/>
          <p:cNvSpPr>
            <a:spLocks noGrp="1"/>
          </p:cNvSpPr>
          <p:nvPr>
            <p:ph type="title"/>
          </p:nvPr>
        </p:nvSpPr>
        <p:spPr/>
        <p:txBody>
          <a:bodyPr>
            <a:normAutofit fontScale="90000"/>
          </a:bodyPr>
          <a:lstStyle/>
          <a:p>
            <a:r>
              <a:rPr lang="en-US" dirty="0" smtClean="0"/>
              <a:t>Planning </a:t>
            </a:r>
            <a:br>
              <a:rPr lang="en-US" dirty="0" smtClean="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482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34819" name="Rectangle 4"/>
          <p:cNvSpPr>
            <a:spLocks noGrp="1" noRot="1" noChangeArrowheads="1"/>
          </p:cNvSpPr>
          <p:nvPr>
            <p:ph type="title"/>
          </p:nvPr>
        </p:nvSpPr>
        <p:spPr>
          <a:xfrm>
            <a:off x="457200" y="76200"/>
            <a:ext cx="8229600" cy="1143000"/>
          </a:xfrm>
        </p:spPr>
        <p:txBody>
          <a:bodyPr>
            <a:normAutofit fontScale="90000"/>
          </a:bodyPr>
          <a:lstStyle/>
          <a:p>
            <a:pPr eaLnBrk="1" hangingPunct="1"/>
            <a:r>
              <a:rPr lang="en-US" sz="4000" b="1" smtClean="0">
                <a:solidFill>
                  <a:schemeClr val="bg1"/>
                </a:solidFill>
              </a:rPr>
              <a:t>The Two Health Planning Models</a:t>
            </a:r>
          </a:p>
        </p:txBody>
      </p:sp>
      <p:sp>
        <p:nvSpPr>
          <p:cNvPr id="34821" name="Rectangle 5"/>
          <p:cNvSpPr>
            <a:spLocks noGrp="1" noChangeArrowheads="1"/>
          </p:cNvSpPr>
          <p:nvPr>
            <p:ph sz="half" idx="1"/>
          </p:nvPr>
        </p:nvSpPr>
        <p:spPr>
          <a:xfrm>
            <a:off x="457200" y="1447800"/>
            <a:ext cx="4038600" cy="4525963"/>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b="1" dirty="0" smtClean="0">
                <a:latin typeface="+mj-lt"/>
              </a:rPr>
              <a:t>Population Based Planning:</a:t>
            </a:r>
          </a:p>
          <a:p>
            <a:pPr lvl="1" eaLnBrk="1" fontAlgn="auto" hangingPunct="1">
              <a:lnSpc>
                <a:spcPct val="90000"/>
              </a:lnSpc>
              <a:spcAft>
                <a:spcPts val="0"/>
              </a:spcAft>
              <a:buFont typeface="Arial" pitchFamily="34" charset="0"/>
              <a:buChar char="–"/>
              <a:defRPr/>
            </a:pPr>
            <a:r>
              <a:rPr lang="en-US" dirty="0" smtClean="0">
                <a:latin typeface="+mj-lt"/>
              </a:rPr>
              <a:t>Select health issues of concern</a:t>
            </a:r>
          </a:p>
          <a:p>
            <a:pPr lvl="1" eaLnBrk="1" fontAlgn="auto" hangingPunct="1">
              <a:lnSpc>
                <a:spcPct val="90000"/>
              </a:lnSpc>
              <a:spcAft>
                <a:spcPts val="0"/>
              </a:spcAft>
              <a:buFont typeface="Arial" pitchFamily="34" charset="0"/>
              <a:buChar char="–"/>
              <a:defRPr/>
            </a:pPr>
            <a:r>
              <a:rPr lang="en-US" dirty="0" smtClean="0">
                <a:latin typeface="+mj-lt"/>
              </a:rPr>
              <a:t>Identify risks</a:t>
            </a:r>
          </a:p>
          <a:p>
            <a:pPr lvl="1" eaLnBrk="1" fontAlgn="auto" hangingPunct="1">
              <a:lnSpc>
                <a:spcPct val="90000"/>
              </a:lnSpc>
              <a:spcAft>
                <a:spcPts val="0"/>
              </a:spcAft>
              <a:buFont typeface="Arial" pitchFamily="34" charset="0"/>
              <a:buChar char="–"/>
              <a:defRPr/>
            </a:pPr>
            <a:r>
              <a:rPr lang="en-US" dirty="0" smtClean="0">
                <a:latin typeface="+mj-lt"/>
              </a:rPr>
              <a:t>Evaluate population risk levels now &amp; in the future</a:t>
            </a:r>
          </a:p>
          <a:p>
            <a:pPr lvl="1" eaLnBrk="1" fontAlgn="auto" hangingPunct="1">
              <a:lnSpc>
                <a:spcPct val="90000"/>
              </a:lnSpc>
              <a:spcAft>
                <a:spcPts val="0"/>
              </a:spcAft>
              <a:buFont typeface="Arial" pitchFamily="34" charset="0"/>
              <a:buChar char="–"/>
              <a:defRPr/>
            </a:pPr>
            <a:r>
              <a:rPr lang="en-US" dirty="0" smtClean="0">
                <a:latin typeface="+mj-lt"/>
              </a:rPr>
              <a:t>Select programs to eliminate or reduce risk</a:t>
            </a:r>
          </a:p>
          <a:p>
            <a:pPr lvl="1" eaLnBrk="1" fontAlgn="auto" hangingPunct="1">
              <a:lnSpc>
                <a:spcPct val="90000"/>
              </a:lnSpc>
              <a:spcAft>
                <a:spcPts val="0"/>
              </a:spcAft>
              <a:buFont typeface="Arial" pitchFamily="34" charset="0"/>
              <a:buChar char="–"/>
              <a:defRPr/>
            </a:pPr>
            <a:r>
              <a:rPr lang="en-US" dirty="0" smtClean="0">
                <a:latin typeface="+mj-lt"/>
              </a:rPr>
              <a:t>Compare needed programs with existing programs</a:t>
            </a:r>
          </a:p>
          <a:p>
            <a:pPr lvl="1" eaLnBrk="1" fontAlgn="auto" hangingPunct="1">
              <a:lnSpc>
                <a:spcPct val="90000"/>
              </a:lnSpc>
              <a:spcAft>
                <a:spcPts val="0"/>
              </a:spcAft>
              <a:buFont typeface="Arial" pitchFamily="34" charset="0"/>
              <a:buChar char="–"/>
              <a:defRPr/>
            </a:pPr>
            <a:r>
              <a:rPr lang="en-US" dirty="0" smtClean="0">
                <a:latin typeface="+mj-lt"/>
              </a:rPr>
              <a:t>Adjust resources</a:t>
            </a:r>
          </a:p>
          <a:p>
            <a:pPr lvl="1" eaLnBrk="1" fontAlgn="auto" hangingPunct="1">
              <a:lnSpc>
                <a:spcPct val="90000"/>
              </a:lnSpc>
              <a:spcAft>
                <a:spcPts val="0"/>
              </a:spcAft>
              <a:buFont typeface="Arial" pitchFamily="34" charset="0"/>
              <a:buChar char="–"/>
              <a:defRPr/>
            </a:pPr>
            <a:r>
              <a:rPr lang="en-US" dirty="0" smtClean="0">
                <a:latin typeface="+mj-lt"/>
              </a:rPr>
              <a:t>Evaluate</a:t>
            </a:r>
          </a:p>
          <a:p>
            <a:pPr lvl="1" eaLnBrk="1" fontAlgn="auto" hangingPunct="1">
              <a:lnSpc>
                <a:spcPct val="90000"/>
              </a:lnSpc>
              <a:spcAft>
                <a:spcPts val="0"/>
              </a:spcAft>
              <a:buFont typeface="Arial" pitchFamily="34" charset="0"/>
              <a:buChar char="–"/>
              <a:defRPr/>
            </a:pPr>
            <a:endParaRPr lang="en-US" dirty="0" smtClean="0">
              <a:latin typeface="+mj-lt"/>
            </a:endParaRPr>
          </a:p>
        </p:txBody>
      </p:sp>
      <p:sp>
        <p:nvSpPr>
          <p:cNvPr id="34822" name="Rectangle 6"/>
          <p:cNvSpPr>
            <a:spLocks noGrp="1" noChangeArrowheads="1"/>
          </p:cNvSpPr>
          <p:nvPr>
            <p:ph sz="half" idx="2"/>
          </p:nvPr>
        </p:nvSpPr>
        <p:spPr>
          <a:xfrm>
            <a:off x="4648200" y="1447800"/>
            <a:ext cx="4038600" cy="4525963"/>
          </a:xfrm>
        </p:spPr>
        <p:txBody>
          <a:bodyPr rtlCol="0">
            <a:normAutofit fontScale="92500" lnSpcReduction="10000"/>
          </a:bodyPr>
          <a:lstStyle/>
          <a:p>
            <a:pPr eaLnBrk="1" fontAlgn="auto" hangingPunct="1">
              <a:spcAft>
                <a:spcPts val="0"/>
              </a:spcAft>
              <a:buFont typeface="Arial" pitchFamily="34" charset="0"/>
              <a:buChar char="•"/>
              <a:defRPr/>
            </a:pPr>
            <a:r>
              <a:rPr lang="en-US" b="1" dirty="0" smtClean="0">
                <a:latin typeface="+mj-lt"/>
              </a:rPr>
              <a:t>Institution (facility) based planning</a:t>
            </a:r>
          </a:p>
          <a:p>
            <a:pPr lvl="1" eaLnBrk="1" fontAlgn="auto" hangingPunct="1">
              <a:spcAft>
                <a:spcPts val="0"/>
              </a:spcAft>
              <a:buFont typeface="Arial" pitchFamily="34" charset="0"/>
              <a:buChar char="–"/>
              <a:defRPr/>
            </a:pPr>
            <a:r>
              <a:rPr lang="en-US" dirty="0" smtClean="0">
                <a:latin typeface="+mj-lt"/>
              </a:rPr>
              <a:t>Select health services of concern</a:t>
            </a:r>
          </a:p>
          <a:p>
            <a:pPr lvl="1" eaLnBrk="1" fontAlgn="auto" hangingPunct="1">
              <a:spcAft>
                <a:spcPts val="0"/>
              </a:spcAft>
              <a:buFont typeface="Arial" pitchFamily="34" charset="0"/>
              <a:buChar char="–"/>
              <a:defRPr/>
            </a:pPr>
            <a:r>
              <a:rPr lang="en-US" dirty="0" smtClean="0">
                <a:latin typeface="+mj-lt"/>
              </a:rPr>
              <a:t>Determine current demand</a:t>
            </a:r>
          </a:p>
          <a:p>
            <a:pPr lvl="1" eaLnBrk="1" fontAlgn="auto" hangingPunct="1">
              <a:spcAft>
                <a:spcPts val="0"/>
              </a:spcAft>
              <a:buFont typeface="Arial" pitchFamily="34" charset="0"/>
              <a:buChar char="–"/>
              <a:defRPr/>
            </a:pPr>
            <a:r>
              <a:rPr lang="en-US" dirty="0" smtClean="0">
                <a:latin typeface="+mj-lt"/>
              </a:rPr>
              <a:t>Forecast potential demand</a:t>
            </a:r>
          </a:p>
          <a:p>
            <a:pPr lvl="1" eaLnBrk="1" fontAlgn="auto" hangingPunct="1">
              <a:spcAft>
                <a:spcPts val="0"/>
              </a:spcAft>
              <a:buFont typeface="Arial" pitchFamily="34" charset="0"/>
              <a:buChar char="–"/>
              <a:defRPr/>
            </a:pPr>
            <a:r>
              <a:rPr lang="en-US" dirty="0" smtClean="0">
                <a:latin typeface="+mj-lt"/>
              </a:rPr>
              <a:t>Compare forecast with present resource capacity</a:t>
            </a:r>
          </a:p>
          <a:p>
            <a:pPr lvl="1" eaLnBrk="1" fontAlgn="auto" hangingPunct="1">
              <a:spcAft>
                <a:spcPts val="0"/>
              </a:spcAft>
              <a:buFont typeface="Arial" pitchFamily="34" charset="0"/>
              <a:buChar char="–"/>
              <a:defRPr/>
            </a:pPr>
            <a:r>
              <a:rPr lang="en-US" dirty="0" smtClean="0">
                <a:latin typeface="+mj-lt"/>
              </a:rPr>
              <a:t>Adjust resources</a:t>
            </a:r>
          </a:p>
          <a:p>
            <a:pPr lvl="1" eaLnBrk="1" fontAlgn="auto" hangingPunct="1">
              <a:spcAft>
                <a:spcPts val="0"/>
              </a:spcAft>
              <a:buFont typeface="Arial" pitchFamily="34" charset="0"/>
              <a:buChar char="–"/>
              <a:defRPr/>
            </a:pPr>
            <a:r>
              <a:rPr lang="en-US" dirty="0" smtClean="0">
                <a:latin typeface="+mj-lt"/>
              </a:rPr>
              <a:t>Evaluate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533400" y="685800"/>
            <a:ext cx="8382000" cy="1143000"/>
          </a:xfrm>
        </p:spPr>
        <p:txBody>
          <a:bodyPr rtlCol="0">
            <a:normAutofit fontScale="90000"/>
          </a:bodyPr>
          <a:lstStyle/>
          <a:p>
            <a:pPr algn="l" eaLnBrk="1" fontAlgn="auto" hangingPunct="1">
              <a:spcAft>
                <a:spcPts val="0"/>
              </a:spcAft>
              <a:defRPr/>
            </a:pPr>
            <a:r>
              <a:rPr lang="en-US" sz="3600" b="1" dirty="0" smtClean="0">
                <a:solidFill>
                  <a:srgbClr val="002060"/>
                </a:solidFill>
              </a:rPr>
              <a:t>A closer look at “population” based planning: what is the role of health services?</a:t>
            </a:r>
          </a:p>
        </p:txBody>
      </p:sp>
      <p:sp>
        <p:nvSpPr>
          <p:cNvPr id="37891" name="Rectangle 3"/>
          <p:cNvSpPr>
            <a:spLocks noGrp="1" noChangeArrowheads="1"/>
          </p:cNvSpPr>
          <p:nvPr>
            <p:ph idx="1"/>
          </p:nvPr>
        </p:nvSpPr>
        <p:spPr>
          <a:xfrm>
            <a:off x="228600" y="2362200"/>
            <a:ext cx="8763000" cy="3200400"/>
          </a:xfrm>
        </p:spPr>
        <p:txBody>
          <a:bodyPr rtlCol="0">
            <a:normAutofit/>
          </a:bodyPr>
          <a:lstStyle/>
          <a:p>
            <a:pPr eaLnBrk="1" fontAlgn="auto" hangingPunct="1">
              <a:spcAft>
                <a:spcPts val="0"/>
              </a:spcAft>
              <a:buFont typeface="Arial" pitchFamily="34" charset="0"/>
              <a:buChar char="•"/>
              <a:defRPr/>
            </a:pPr>
            <a:r>
              <a:rPr lang="en-US" dirty="0" smtClean="0">
                <a:solidFill>
                  <a:srgbClr val="002060"/>
                </a:solidFill>
                <a:latin typeface="+mj-lt"/>
              </a:rPr>
              <a:t>This brings us to the issue of determinants of health. </a:t>
            </a:r>
          </a:p>
          <a:p>
            <a:pPr eaLnBrk="1" fontAlgn="auto" hangingPunct="1">
              <a:spcAft>
                <a:spcPts val="0"/>
              </a:spcAft>
              <a:buFont typeface="Arial" pitchFamily="34" charset="0"/>
              <a:buChar char="•"/>
              <a:defRPr/>
            </a:pPr>
            <a:endParaRPr lang="en-US" dirty="0" smtClean="0">
              <a:solidFill>
                <a:srgbClr val="002060"/>
              </a:solidFill>
              <a:latin typeface="+mj-lt"/>
            </a:endParaRPr>
          </a:p>
          <a:p>
            <a:pPr eaLnBrk="1" fontAlgn="auto" hangingPunct="1">
              <a:spcAft>
                <a:spcPts val="0"/>
              </a:spcAft>
              <a:buFont typeface="Arial" pitchFamily="34" charset="0"/>
              <a:buChar char="•"/>
              <a:defRPr/>
            </a:pPr>
            <a:r>
              <a:rPr lang="en-US" dirty="0" smtClean="0">
                <a:solidFill>
                  <a:srgbClr val="002060"/>
                </a:solidFill>
                <a:latin typeface="+mj-lt"/>
              </a:rPr>
              <a:t>Are healthcare facilities the major determinant of the health of the population? The answer is categorically: NO!</a:t>
            </a:r>
          </a:p>
        </p:txBody>
      </p:sp>
      <p:grpSp>
        <p:nvGrpSpPr>
          <p:cNvPr id="2" name="Group 3"/>
          <p:cNvGrpSpPr>
            <a:grpSpLocks/>
          </p:cNvGrpSpPr>
          <p:nvPr/>
        </p:nvGrpSpPr>
        <p:grpSpPr bwMode="auto">
          <a:xfrm>
            <a:off x="0" y="0"/>
            <a:ext cx="9144000" cy="457200"/>
            <a:chOff x="0" y="0"/>
            <a:chExt cx="9144000" cy="1371600"/>
          </a:xfrm>
        </p:grpSpPr>
        <p:sp>
          <p:nvSpPr>
            <p:cNvPr id="3584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584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4" name="Rectangle 13"/>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5" name="Rectangle 14"/>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3686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687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38914" name="Rectangle 2"/>
          <p:cNvSpPr>
            <a:spLocks noGrp="1" noRot="1" noChangeArrowheads="1"/>
          </p:cNvSpPr>
          <p:nvPr>
            <p:ph type="title"/>
          </p:nvPr>
        </p:nvSpPr>
        <p:spPr>
          <a:xfrm>
            <a:off x="381000" y="152400"/>
            <a:ext cx="8229600" cy="1143000"/>
          </a:xfrm>
        </p:spPr>
        <p:txBody>
          <a:bodyPr rtlCol="0">
            <a:normAutofit fontScale="90000"/>
          </a:bodyPr>
          <a:lstStyle/>
          <a:p>
            <a:pPr eaLnBrk="1" fontAlgn="auto" hangingPunct="1">
              <a:spcAft>
                <a:spcPts val="0"/>
              </a:spcAft>
              <a:defRPr/>
            </a:pPr>
            <a:r>
              <a:rPr lang="en-US" sz="4000" b="1" dirty="0" smtClean="0">
                <a:solidFill>
                  <a:schemeClr val="bg1"/>
                </a:solidFill>
              </a:rPr>
              <a:t>The Importance of Public Health Measures</a:t>
            </a:r>
          </a:p>
        </p:txBody>
      </p:sp>
      <p:sp>
        <p:nvSpPr>
          <p:cNvPr id="38915" name="Rectangle 3"/>
          <p:cNvSpPr>
            <a:spLocks noGrp="1" noChangeArrowheads="1"/>
          </p:cNvSpPr>
          <p:nvPr>
            <p:ph idx="1"/>
          </p:nvPr>
        </p:nvSpPr>
        <p:spPr>
          <a:xfrm>
            <a:off x="152400" y="1722438"/>
            <a:ext cx="8915400" cy="4525962"/>
          </a:xfrm>
        </p:spPr>
        <p:txBody>
          <a:bodyPr rtlCol="0">
            <a:normAutofit/>
          </a:bodyPr>
          <a:lstStyle/>
          <a:p>
            <a:pPr eaLnBrk="1" fontAlgn="auto" hangingPunct="1">
              <a:spcAft>
                <a:spcPts val="0"/>
              </a:spcAft>
              <a:buFont typeface="Arial" pitchFamily="34" charset="0"/>
              <a:buChar char="•"/>
              <a:defRPr/>
            </a:pPr>
            <a:r>
              <a:rPr lang="en-US" sz="2800" dirty="0" smtClean="0">
                <a:solidFill>
                  <a:srgbClr val="002060"/>
                </a:solidFill>
                <a:latin typeface="+mj-lt"/>
              </a:rPr>
              <a:t>Revolutionary improvement in housing, sanitation, water supply, nutrition, and education are responsible for the huge decline in morbidity and mortality (</a:t>
            </a:r>
            <a:r>
              <a:rPr lang="en-US" sz="2800" dirty="0" err="1" smtClean="0">
                <a:solidFill>
                  <a:srgbClr val="002060"/>
                </a:solidFill>
                <a:latin typeface="+mj-lt"/>
              </a:rPr>
              <a:t>McKeown</a:t>
            </a:r>
            <a:r>
              <a:rPr lang="en-US" sz="2800" dirty="0" smtClean="0">
                <a:solidFill>
                  <a:srgbClr val="002060"/>
                </a:solidFill>
                <a:latin typeface="+mj-lt"/>
              </a:rPr>
              <a:t>, 1979) in the past 150 years.</a:t>
            </a:r>
          </a:p>
          <a:p>
            <a:pPr eaLnBrk="1" fontAlgn="auto" hangingPunct="1">
              <a:spcAft>
                <a:spcPts val="0"/>
              </a:spcAft>
              <a:buFont typeface="Arial" pitchFamily="34" charset="0"/>
              <a:buChar char="•"/>
              <a:defRPr/>
            </a:pPr>
            <a:r>
              <a:rPr lang="en-US" sz="2800" dirty="0" smtClean="0">
                <a:solidFill>
                  <a:srgbClr val="002060"/>
                </a:solidFill>
                <a:latin typeface="+mj-lt"/>
              </a:rPr>
              <a:t> Scientific advances in medicine only improved mortality rates marginally.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Despite this, medicine and health services usually receives the credit, which has in some cases skewed the planning process and resulted in a policy agenda heavily reliant on medical services, especially curative ones.</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609600"/>
            <a:ext cx="8610600" cy="3453253"/>
          </a:xfrm>
          <a:prstGeom prst="rect">
            <a:avLst/>
          </a:prstGeom>
          <a:noFill/>
          <a:ln w="9525">
            <a:noFill/>
            <a:miter lim="800000"/>
            <a:headEnd/>
            <a:tailEnd/>
          </a:ln>
          <a:effectLst/>
        </p:spPr>
        <p:txBody>
          <a:bodyPr>
            <a:spAutoFit/>
          </a:bodyPr>
          <a:lstStyle/>
          <a:p>
            <a:pPr>
              <a:lnSpc>
                <a:spcPct val="120000"/>
              </a:lnSpc>
              <a:defRPr/>
            </a:pPr>
            <a:r>
              <a:rPr lang="en-US" altLang="ar-EG" sz="2600" b="1" i="1" dirty="0">
                <a:solidFill>
                  <a:srgbClr val="002060"/>
                </a:solidFill>
                <a:latin typeface="+mj-lt"/>
                <a:cs typeface="Tahoma" pitchFamily="34" charset="0"/>
              </a:rPr>
              <a:t>Bradshaw (1972) gave 4 definition of need:</a:t>
            </a:r>
          </a:p>
          <a:p>
            <a:pPr>
              <a:lnSpc>
                <a:spcPct val="120000"/>
              </a:lnSpc>
              <a:defRPr/>
            </a:pPr>
            <a:r>
              <a:rPr lang="en-US" altLang="ar-EG" sz="2600" dirty="0">
                <a:solidFill>
                  <a:srgbClr val="002060"/>
                </a:solidFill>
                <a:latin typeface="+mj-lt"/>
              </a:rPr>
              <a:t> 1. Normative need: need as defined by professionals or experts. A desirable standard is laid down, any individual or group falling short of the desirable standard then are identified as being in need. </a:t>
            </a:r>
          </a:p>
          <a:p>
            <a:pPr>
              <a:lnSpc>
                <a:spcPct val="120000"/>
              </a:lnSpc>
              <a:defRPr/>
            </a:pPr>
            <a:r>
              <a:rPr lang="en-US" altLang="ar-EG" sz="2600" dirty="0">
                <a:solidFill>
                  <a:srgbClr val="002060"/>
                </a:solidFill>
                <a:latin typeface="+mj-lt"/>
              </a:rPr>
              <a:t>2. Felt need: here need is equated with want. </a:t>
            </a:r>
          </a:p>
        </p:txBody>
      </p:sp>
      <p:grpSp>
        <p:nvGrpSpPr>
          <p:cNvPr id="2" name="Group 3"/>
          <p:cNvGrpSpPr>
            <a:grpSpLocks/>
          </p:cNvGrpSpPr>
          <p:nvPr/>
        </p:nvGrpSpPr>
        <p:grpSpPr bwMode="auto">
          <a:xfrm>
            <a:off x="0" y="0"/>
            <a:ext cx="9144000" cy="457200"/>
            <a:chOff x="0" y="0"/>
            <a:chExt cx="9144000" cy="1371600"/>
          </a:xfrm>
        </p:grpSpPr>
        <p:sp>
          <p:nvSpPr>
            <p:cNvPr id="3789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789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defRPr/>
            </a:pPr>
            <a:r>
              <a:rPr lang="en-US" altLang="ar-EG" sz="2800" dirty="0" smtClean="0">
                <a:solidFill>
                  <a:srgbClr val="002060"/>
                </a:solidFill>
              </a:rPr>
              <a:t>3. Expressed need: it is felt need turned into action (demand). </a:t>
            </a:r>
          </a:p>
          <a:p>
            <a:pPr>
              <a:lnSpc>
                <a:spcPct val="120000"/>
              </a:lnSpc>
              <a:defRPr/>
            </a:pPr>
            <a:r>
              <a:rPr lang="en-US" altLang="ar-EG" sz="2800" dirty="0" smtClean="0">
                <a:solidFill>
                  <a:srgbClr val="002060"/>
                </a:solidFill>
              </a:rPr>
              <a:t>4. Comparative need: we study the characteristics of populations receiving the service. If there are people with similar characteristics not in receipt of a service they are in need.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6858000"/>
            <a:chOff x="0" y="0"/>
            <a:chExt cx="9144000" cy="1371600"/>
          </a:xfrm>
        </p:grpSpPr>
        <p:sp>
          <p:nvSpPr>
            <p:cNvPr id="3891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891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38915" name="Rectangle 2"/>
          <p:cNvSpPr>
            <a:spLocks noGrp="1" noRot="1" noChangeArrowheads="1"/>
          </p:cNvSpPr>
          <p:nvPr>
            <p:ph type="title"/>
          </p:nvPr>
        </p:nvSpPr>
        <p:spPr>
          <a:xfrm>
            <a:off x="457200" y="2286000"/>
            <a:ext cx="8229600" cy="1143000"/>
          </a:xfrm>
        </p:spPr>
        <p:txBody>
          <a:bodyPr/>
          <a:lstStyle/>
          <a:p>
            <a:pPr eaLnBrk="1" hangingPunct="1"/>
            <a:r>
              <a:rPr lang="en-US" sz="5400" b="1" smtClean="0">
                <a:solidFill>
                  <a:schemeClr val="bg1"/>
                </a:solidFill>
              </a:rPr>
              <a:t>Definitions of Interest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3994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994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63490" name="Text Box 2"/>
          <p:cNvSpPr txBox="1">
            <a:spLocks noChangeArrowheads="1"/>
          </p:cNvSpPr>
          <p:nvPr/>
        </p:nvSpPr>
        <p:spPr bwMode="auto">
          <a:xfrm>
            <a:off x="571500" y="1524000"/>
            <a:ext cx="7929563" cy="3576638"/>
          </a:xfrm>
          <a:prstGeom prst="rect">
            <a:avLst/>
          </a:prstGeom>
          <a:noFill/>
          <a:ln w="9525">
            <a:noFill/>
            <a:miter lim="800000"/>
            <a:headEnd/>
            <a:tailEnd/>
          </a:ln>
        </p:spPr>
        <p:txBody>
          <a:bodyPr>
            <a:spAutoFit/>
          </a:bodyPr>
          <a:lstStyle/>
          <a:p>
            <a:pPr algn="just" eaLnBrk="0" hangingPunct="0">
              <a:lnSpc>
                <a:spcPct val="160000"/>
              </a:lnSpc>
              <a:defRPr/>
            </a:pPr>
            <a:r>
              <a:rPr lang="en-US" altLang="ar-SA" sz="2200" b="1" dirty="0">
                <a:solidFill>
                  <a:srgbClr val="002060"/>
                </a:solidFill>
                <a:latin typeface="+mj-lt"/>
                <a:cs typeface="Traditional Arabic" pitchFamily="2" charset="-78"/>
              </a:rPr>
              <a:t> </a:t>
            </a:r>
            <a:r>
              <a:rPr lang="en-US" altLang="ar-SA" sz="2800" b="1" u="sng" dirty="0">
                <a:solidFill>
                  <a:srgbClr val="002060"/>
                </a:solidFill>
                <a:latin typeface="+mj-lt"/>
                <a:cs typeface="Traditional Arabic" pitchFamily="2" charset="-78"/>
              </a:rPr>
              <a:t>Positive Statements</a:t>
            </a:r>
            <a:r>
              <a:rPr lang="en-US" altLang="ar-SA" sz="2400" b="1" dirty="0">
                <a:solidFill>
                  <a:srgbClr val="002060"/>
                </a:solidFill>
                <a:latin typeface="+mj-lt"/>
                <a:cs typeface="Traditional Arabic" pitchFamily="2" charset="-78"/>
              </a:rPr>
              <a:t> </a:t>
            </a:r>
            <a:r>
              <a:rPr lang="en-US" altLang="ar-SA" sz="2200" b="1" dirty="0">
                <a:solidFill>
                  <a:srgbClr val="002060"/>
                </a:solidFill>
                <a:latin typeface="+mj-lt"/>
                <a:cs typeface="Traditional Arabic" pitchFamily="2" charset="-78"/>
              </a:rPr>
              <a:t>concerns what is, was or will be; they assert alleged facts about the universe in which we live.</a:t>
            </a:r>
          </a:p>
          <a:p>
            <a:pPr algn="just" eaLnBrk="0" hangingPunct="0">
              <a:lnSpc>
                <a:spcPct val="160000"/>
              </a:lnSpc>
              <a:defRPr/>
            </a:pPr>
            <a:r>
              <a:rPr lang="en-US" altLang="ar-SA" sz="2800" b="1" u="sng" dirty="0">
                <a:solidFill>
                  <a:srgbClr val="002060"/>
                </a:solidFill>
                <a:latin typeface="+mj-lt"/>
                <a:cs typeface="Traditional Arabic" pitchFamily="2" charset="-78"/>
              </a:rPr>
              <a:t>Normative Statements</a:t>
            </a:r>
            <a:r>
              <a:rPr lang="en-US" altLang="ar-SA" sz="2400" b="1" dirty="0">
                <a:solidFill>
                  <a:srgbClr val="002060"/>
                </a:solidFill>
                <a:latin typeface="+mj-lt"/>
                <a:cs typeface="Traditional Arabic" pitchFamily="2" charset="-78"/>
              </a:rPr>
              <a:t> </a:t>
            </a:r>
            <a:r>
              <a:rPr lang="en-US" altLang="ar-SA" sz="2200" b="1" dirty="0">
                <a:solidFill>
                  <a:srgbClr val="002060"/>
                </a:solidFill>
                <a:latin typeface="+mj-lt"/>
                <a:cs typeface="Traditional Arabic" pitchFamily="2" charset="-78"/>
              </a:rPr>
              <a:t>concern what ought to be; they depend on our value judgments, which are our judgments about what is good &amp; what is bad. As such, they are inextricably bound up with our philosophical, cultural and religious positions.</a:t>
            </a:r>
            <a:endParaRPr lang="en-US" altLang="en-US" sz="2200" b="1" dirty="0">
              <a:solidFill>
                <a:srgbClr val="002060"/>
              </a:solidFill>
              <a:latin typeface="+mj-lt"/>
              <a:cs typeface="Traditional Arabic" pitchFamily="2" charset="-78"/>
            </a:endParaRPr>
          </a:p>
        </p:txBody>
      </p:sp>
      <p:sp>
        <p:nvSpPr>
          <p:cNvPr id="63491" name="Text Box 3"/>
          <p:cNvSpPr txBox="1">
            <a:spLocks noChangeArrowheads="1"/>
          </p:cNvSpPr>
          <p:nvPr/>
        </p:nvSpPr>
        <p:spPr bwMode="auto">
          <a:xfrm>
            <a:off x="457200" y="0"/>
            <a:ext cx="7924800" cy="1323975"/>
          </a:xfrm>
          <a:prstGeom prst="rect">
            <a:avLst/>
          </a:prstGeom>
          <a:noFill/>
          <a:ln w="9525">
            <a:noFill/>
            <a:miter lim="800000"/>
            <a:headEnd/>
            <a:tailEnd/>
          </a:ln>
        </p:spPr>
        <p:txBody>
          <a:bodyPr>
            <a:spAutoFit/>
          </a:bodyPr>
          <a:lstStyle/>
          <a:p>
            <a:pPr algn="ctr" eaLnBrk="0" hangingPunct="0">
              <a:spcBef>
                <a:spcPct val="50000"/>
              </a:spcBef>
              <a:defRPr/>
            </a:pPr>
            <a:r>
              <a:rPr lang="en-US" altLang="ar-SA" sz="4000" b="1" dirty="0">
                <a:solidFill>
                  <a:schemeClr val="bg1"/>
                </a:solidFill>
                <a:latin typeface="+mj-lt"/>
                <a:cs typeface="Traditional Arabic" pitchFamily="2" charset="-78"/>
              </a:rPr>
              <a:t>Positive Versus Normative Statements</a:t>
            </a:r>
            <a:endParaRPr lang="en-US" altLang="en-US" sz="4000" b="1" dirty="0">
              <a:solidFill>
                <a:schemeClr val="bg1"/>
              </a:solidFill>
              <a:latin typeface="+mj-lt"/>
              <a:cs typeface="Traditional Arabic" pitchFamily="2" charset="-78"/>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667000" y="609600"/>
            <a:ext cx="6048375" cy="3692525"/>
          </a:xfrm>
          <a:prstGeom prst="rect">
            <a:avLst/>
          </a:prstGeom>
          <a:noFill/>
          <a:ln w="9525">
            <a:noFill/>
            <a:miter lim="800000"/>
            <a:headEnd/>
            <a:tailEnd/>
          </a:ln>
        </p:spPr>
        <p:txBody>
          <a:bodyPr>
            <a:spAutoFit/>
          </a:bodyPr>
          <a:lstStyle/>
          <a:p>
            <a:pPr eaLnBrk="0" hangingPunct="0">
              <a:lnSpc>
                <a:spcPct val="150000"/>
              </a:lnSpc>
              <a:defRPr/>
            </a:pPr>
            <a:r>
              <a:rPr lang="en-US" altLang="ar-SA" sz="2000" dirty="0">
                <a:solidFill>
                  <a:srgbClr val="002060"/>
                </a:solidFill>
                <a:latin typeface="+mj-lt"/>
                <a:cs typeface="Traditional Arabic" pitchFamily="2" charset="-78"/>
              </a:rPr>
              <a:t>Maximizing output using a given amount of resources  </a:t>
            </a:r>
          </a:p>
          <a:p>
            <a:pPr eaLnBrk="0" hangingPunct="0">
              <a:lnSpc>
                <a:spcPct val="150000"/>
              </a:lnSpc>
              <a:defRPr/>
            </a:pPr>
            <a:r>
              <a:rPr lang="en-US" altLang="ar-SA" sz="2000" u="sng" dirty="0">
                <a:solidFill>
                  <a:srgbClr val="002060"/>
                </a:solidFill>
                <a:latin typeface="+mj-lt"/>
                <a:cs typeface="Traditional Arabic" pitchFamily="2" charset="-78"/>
              </a:rPr>
              <a:t>Or </a:t>
            </a:r>
          </a:p>
          <a:p>
            <a:pPr eaLnBrk="0" hangingPunct="0">
              <a:lnSpc>
                <a:spcPct val="150000"/>
              </a:lnSpc>
              <a:defRPr/>
            </a:pPr>
            <a:r>
              <a:rPr lang="en-US" altLang="ar-SA" sz="2000" dirty="0">
                <a:solidFill>
                  <a:srgbClr val="002060"/>
                </a:solidFill>
                <a:latin typeface="+mj-lt"/>
                <a:cs typeface="Traditional Arabic" pitchFamily="2" charset="-78"/>
              </a:rPr>
              <a:t>Minimizing resources used to achieve a given amount of output.</a:t>
            </a:r>
          </a:p>
          <a:p>
            <a:pPr eaLnBrk="0" hangingPunct="0">
              <a:lnSpc>
                <a:spcPct val="150000"/>
              </a:lnSpc>
              <a:defRPr/>
            </a:pPr>
            <a:endParaRPr lang="en-US" altLang="ar-SA" dirty="0">
              <a:solidFill>
                <a:srgbClr val="002060"/>
              </a:solidFill>
              <a:latin typeface="+mj-lt"/>
              <a:cs typeface="Traditional Arabic" pitchFamily="2" charset="-78"/>
            </a:endParaRPr>
          </a:p>
          <a:p>
            <a:pPr eaLnBrk="0" hangingPunct="0">
              <a:lnSpc>
                <a:spcPct val="150000"/>
              </a:lnSpc>
              <a:defRPr/>
            </a:pPr>
            <a:r>
              <a:rPr lang="en-US" altLang="ar-SA" sz="2000" dirty="0">
                <a:solidFill>
                  <a:srgbClr val="002060"/>
                </a:solidFill>
                <a:latin typeface="+mj-lt"/>
                <a:cs typeface="Traditional Arabic" pitchFamily="2" charset="-78"/>
              </a:rPr>
              <a:t>The economy’s output is said to be efficiently distributed if no one could be made better off without making someone else worse off.   </a:t>
            </a:r>
          </a:p>
        </p:txBody>
      </p:sp>
      <p:sp>
        <p:nvSpPr>
          <p:cNvPr id="69635" name="Text Box 3"/>
          <p:cNvSpPr txBox="1">
            <a:spLocks noChangeArrowheads="1"/>
          </p:cNvSpPr>
          <p:nvPr/>
        </p:nvSpPr>
        <p:spPr bwMode="auto">
          <a:xfrm>
            <a:off x="609600" y="685800"/>
            <a:ext cx="2514600" cy="3632200"/>
          </a:xfrm>
          <a:prstGeom prst="rect">
            <a:avLst/>
          </a:prstGeom>
          <a:noFill/>
          <a:ln w="9525">
            <a:noFill/>
            <a:miter lim="800000"/>
            <a:headEnd/>
            <a:tailEnd/>
          </a:ln>
        </p:spPr>
        <p:txBody>
          <a:bodyPr>
            <a:spAutoFit/>
          </a:bodyPr>
          <a:lstStyle/>
          <a:p>
            <a:pPr>
              <a:spcBef>
                <a:spcPct val="50000"/>
              </a:spcBef>
              <a:defRPr/>
            </a:pPr>
            <a:r>
              <a:rPr kumimoji="1" lang="en-US" sz="2600" b="1" dirty="0">
                <a:solidFill>
                  <a:srgbClr val="002060"/>
                </a:solidFill>
                <a:latin typeface="+mj-lt"/>
                <a:cs typeface="Times New Roman" pitchFamily="18" charset="0"/>
              </a:rPr>
              <a:t>Efficiency:</a:t>
            </a:r>
          </a:p>
          <a:p>
            <a:pPr>
              <a:spcBef>
                <a:spcPct val="50000"/>
              </a:spcBef>
              <a:defRPr/>
            </a:pPr>
            <a:r>
              <a:rPr kumimoji="1" lang="en-US" sz="1900" dirty="0">
                <a:solidFill>
                  <a:srgbClr val="002060"/>
                </a:solidFill>
                <a:latin typeface="+mj-lt"/>
                <a:cs typeface="Times New Roman" pitchFamily="18" charset="0"/>
              </a:rPr>
              <a:t>(of production)</a:t>
            </a:r>
          </a:p>
          <a:p>
            <a:pPr>
              <a:spcBef>
                <a:spcPct val="50000"/>
              </a:spcBef>
              <a:defRPr/>
            </a:pPr>
            <a:endParaRPr kumimoji="1" lang="en-US" sz="2400" dirty="0">
              <a:solidFill>
                <a:srgbClr val="002060"/>
              </a:solidFill>
              <a:latin typeface="+mj-lt"/>
              <a:cs typeface="Times New Roman" pitchFamily="18" charset="0"/>
            </a:endParaRPr>
          </a:p>
          <a:p>
            <a:pPr>
              <a:spcBef>
                <a:spcPct val="50000"/>
              </a:spcBef>
              <a:defRPr/>
            </a:pPr>
            <a:endParaRPr kumimoji="1" lang="en-US" sz="2400" dirty="0">
              <a:solidFill>
                <a:srgbClr val="002060"/>
              </a:solidFill>
              <a:latin typeface="+mj-lt"/>
              <a:cs typeface="Times New Roman" pitchFamily="18" charset="0"/>
            </a:endParaRPr>
          </a:p>
          <a:p>
            <a:pPr>
              <a:spcBef>
                <a:spcPct val="50000"/>
              </a:spcBef>
              <a:defRPr/>
            </a:pPr>
            <a:endParaRPr kumimoji="1" lang="en-US" sz="2400" dirty="0">
              <a:solidFill>
                <a:srgbClr val="002060"/>
              </a:solidFill>
              <a:latin typeface="+mj-lt"/>
              <a:cs typeface="Times New Roman" pitchFamily="18" charset="0"/>
            </a:endParaRPr>
          </a:p>
          <a:p>
            <a:pPr>
              <a:spcBef>
                <a:spcPct val="50000"/>
              </a:spcBef>
              <a:defRPr/>
            </a:pPr>
            <a:r>
              <a:rPr kumimoji="1" lang="en-US" sz="2600" b="1" dirty="0">
                <a:solidFill>
                  <a:srgbClr val="002060"/>
                </a:solidFill>
                <a:latin typeface="+mj-lt"/>
                <a:cs typeface="Times New Roman" pitchFamily="18" charset="0"/>
              </a:rPr>
              <a:t>Efficiency:</a:t>
            </a:r>
          </a:p>
          <a:p>
            <a:pPr>
              <a:spcBef>
                <a:spcPct val="50000"/>
              </a:spcBef>
              <a:defRPr/>
            </a:pPr>
            <a:r>
              <a:rPr kumimoji="1" lang="en-US" sz="1900" dirty="0">
                <a:solidFill>
                  <a:srgbClr val="002060"/>
                </a:solidFill>
                <a:latin typeface="+mj-lt"/>
                <a:cs typeface="Times New Roman" pitchFamily="18" charset="0"/>
              </a:rPr>
              <a:t>(of distribution)</a:t>
            </a:r>
          </a:p>
        </p:txBody>
      </p:sp>
      <p:graphicFrame>
        <p:nvGraphicFramePr>
          <p:cNvPr id="29" name="Group 48"/>
          <p:cNvGraphicFramePr>
            <a:graphicFrameLocks noGrp="1"/>
          </p:cNvGraphicFramePr>
          <p:nvPr/>
        </p:nvGraphicFramePr>
        <p:xfrm>
          <a:off x="1066800" y="5257800"/>
          <a:ext cx="7010400" cy="914400"/>
        </p:xfrm>
        <a:graphic>
          <a:graphicData uri="http://schemas.openxmlformats.org/drawingml/2006/table">
            <a:tbl>
              <a:tblPr rtl="1"/>
              <a:tblGrid>
                <a:gridCol w="1371600"/>
                <a:gridCol w="1524000"/>
                <a:gridCol w="2362200"/>
                <a:gridCol w="1752600"/>
              </a:tblGrid>
              <a:tr h="419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ar-SA" sz="2000" b="0" i="0" u="none" strike="noStrike" cap="none" normalizeH="0" baseline="0" dirty="0" smtClean="0">
                          <a:ln>
                            <a:noFill/>
                          </a:ln>
                          <a:solidFill>
                            <a:srgbClr val="002060"/>
                          </a:solidFill>
                          <a:effectLst/>
                          <a:latin typeface="+mj-lt"/>
                          <a:cs typeface="Times New Roman" pitchFamily="18" charset="0"/>
                        </a:rPr>
                        <a:t>كفاءه</a:t>
                      </a:r>
                      <a:endParaRPr kumimoji="0" lang="en-US" sz="2000" b="0" i="0" u="none" strike="noStrike" cap="none" normalizeH="0" baseline="0" dirty="0" smtClean="0">
                        <a:ln>
                          <a:noFill/>
                        </a:ln>
                        <a:solidFill>
                          <a:srgbClr val="002060"/>
                        </a:solidFill>
                        <a:effectLst/>
                        <a:latin typeface="+mj-lt"/>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rgbClr val="002060"/>
                          </a:solidFill>
                          <a:effectLst/>
                          <a:latin typeface="+mj-lt"/>
                          <a:cs typeface="Times New Roman" pitchFamily="18" charset="0"/>
                        </a:rPr>
                        <a:t>Efficiency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ar-SA" sz="2000" b="0" i="0" u="none" strike="noStrike" cap="none" normalizeH="0" baseline="0" dirty="0" smtClean="0">
                          <a:ln>
                            <a:noFill/>
                          </a:ln>
                          <a:solidFill>
                            <a:srgbClr val="002060"/>
                          </a:solidFill>
                          <a:effectLst/>
                          <a:latin typeface="+mj-lt"/>
                          <a:cs typeface="Times New Roman" pitchFamily="18" charset="0"/>
                        </a:rPr>
                        <a:t>تعظيم</a:t>
                      </a:r>
                      <a:endParaRPr kumimoji="0" lang="en-US" sz="2000" b="0" i="0" u="none" strike="noStrike" cap="none" normalizeH="0" baseline="0" dirty="0" smtClean="0">
                        <a:ln>
                          <a:noFill/>
                        </a:ln>
                        <a:solidFill>
                          <a:srgbClr val="002060"/>
                        </a:solidFill>
                        <a:effectLst/>
                        <a:latin typeface="+mj-lt"/>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rgbClr val="002060"/>
                          </a:solidFill>
                          <a:effectLst/>
                          <a:latin typeface="+mj-lt"/>
                          <a:cs typeface="Times New Roman" pitchFamily="18" charset="0"/>
                        </a:rPr>
                        <a:t>Maximizing</a:t>
                      </a:r>
                    </a:p>
                  </a:txBody>
                  <a:tcPr horzOverflow="overflow">
                    <a:lnL>
                      <a:noFill/>
                    </a:lnL>
                    <a:lnR>
                      <a:noFill/>
                    </a:lnR>
                    <a:lnT>
                      <a:noFill/>
                    </a:lnT>
                    <a:lnB>
                      <a:noFill/>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ar-SA" sz="2000" b="0" i="0" u="none" strike="noStrike" cap="none" normalizeH="0" baseline="0" smtClean="0">
                          <a:ln>
                            <a:noFill/>
                          </a:ln>
                          <a:solidFill>
                            <a:srgbClr val="002060"/>
                          </a:solidFill>
                          <a:effectLst/>
                          <a:latin typeface="+mj-lt"/>
                          <a:cs typeface="Times New Roman" pitchFamily="18" charset="0"/>
                        </a:rPr>
                        <a:t>افضل حالا</a:t>
                      </a:r>
                      <a:endParaRPr kumimoji="0" lang="en-US" sz="2000" b="0" i="0" u="none" strike="noStrike" cap="none" normalizeH="0" baseline="0" smtClean="0">
                        <a:ln>
                          <a:noFill/>
                        </a:ln>
                        <a:solidFill>
                          <a:srgbClr val="002060"/>
                        </a:solidFill>
                        <a:effectLst/>
                        <a:latin typeface="+mj-lt"/>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rgbClr val="002060"/>
                          </a:solidFill>
                          <a:effectLst/>
                          <a:latin typeface="+mj-lt"/>
                          <a:cs typeface="Times New Roman" pitchFamily="18" charset="0"/>
                        </a:rPr>
                        <a:t>Better off</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ar-SA" sz="2000" b="0" i="0" u="none" strike="noStrike" cap="none" normalizeH="0" baseline="0" smtClean="0">
                          <a:ln>
                            <a:noFill/>
                          </a:ln>
                          <a:solidFill>
                            <a:srgbClr val="002060"/>
                          </a:solidFill>
                          <a:effectLst/>
                          <a:latin typeface="+mj-lt"/>
                          <a:cs typeface="Times New Roman" pitchFamily="18" charset="0"/>
                        </a:rPr>
                        <a:t>تصغير</a:t>
                      </a:r>
                      <a:endParaRPr kumimoji="0" lang="en-US" sz="2000" b="0" i="0" u="none" strike="noStrike" cap="none" normalizeH="0" baseline="0" smtClean="0">
                        <a:ln>
                          <a:noFill/>
                        </a:ln>
                        <a:solidFill>
                          <a:srgbClr val="002060"/>
                        </a:solidFill>
                        <a:effectLst/>
                        <a:latin typeface="+mj-lt"/>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dirty="0" smtClean="0">
                          <a:ln>
                            <a:noFill/>
                          </a:ln>
                          <a:solidFill>
                            <a:srgbClr val="002060"/>
                          </a:solidFill>
                          <a:effectLst/>
                          <a:latin typeface="+mj-lt"/>
                          <a:cs typeface="Times New Roman" pitchFamily="18" charset="0"/>
                        </a:rPr>
                        <a:t>Minimizing</a:t>
                      </a:r>
                    </a:p>
                  </a:txBody>
                  <a:tcPr horzOverflow="overflow">
                    <a:lnL>
                      <a:noFill/>
                    </a:lnL>
                    <a:lnR>
                      <a:noFill/>
                    </a:lnR>
                    <a:lnT>
                      <a:noFill/>
                    </a:lnT>
                    <a:lnB>
                      <a:noFill/>
                    </a:lnB>
                    <a:lnTlToBr>
                      <a:noFill/>
                    </a:lnTlToBr>
                    <a:lnBlToTr>
                      <a:noFill/>
                    </a:lnBlToTr>
                    <a:noFill/>
                  </a:tcPr>
                </a:tc>
              </a:tr>
            </a:tbl>
          </a:graphicData>
        </a:graphic>
      </p:graphicFrame>
      <p:grpSp>
        <p:nvGrpSpPr>
          <p:cNvPr id="2" name="Group 3"/>
          <p:cNvGrpSpPr>
            <a:grpSpLocks/>
          </p:cNvGrpSpPr>
          <p:nvPr/>
        </p:nvGrpSpPr>
        <p:grpSpPr bwMode="auto">
          <a:xfrm>
            <a:off x="0" y="0"/>
            <a:ext cx="9144000" cy="457200"/>
            <a:chOff x="0" y="0"/>
            <a:chExt cx="9144000" cy="1371600"/>
          </a:xfrm>
        </p:grpSpPr>
        <p:sp>
          <p:nvSpPr>
            <p:cNvPr id="40974"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0975"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0" name="Rectangle 9"/>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1" name="Rectangle 10"/>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19200" y="2286000"/>
            <a:ext cx="6705600" cy="1131888"/>
          </a:xfrm>
          <a:prstGeom prst="rect">
            <a:avLst/>
          </a:prstGeom>
          <a:noFill/>
          <a:ln w="9525">
            <a:noFill/>
            <a:miter lim="800000"/>
            <a:headEnd/>
            <a:tailEnd/>
          </a:ln>
        </p:spPr>
        <p:txBody>
          <a:bodyPr>
            <a:spAutoFit/>
          </a:bodyPr>
          <a:lstStyle/>
          <a:p>
            <a:pPr algn="just" eaLnBrk="0" hangingPunct="0">
              <a:lnSpc>
                <a:spcPct val="120000"/>
              </a:lnSpc>
              <a:defRPr/>
            </a:pPr>
            <a:r>
              <a:rPr lang="en-US" altLang="ar-SA" sz="3200" b="1" dirty="0">
                <a:solidFill>
                  <a:srgbClr val="002060"/>
                </a:solidFill>
                <a:latin typeface="+mj-lt"/>
                <a:cs typeface="Traditional Arabic" pitchFamily="2" charset="-78"/>
              </a:rPr>
              <a:t>Effectiveness:</a:t>
            </a:r>
            <a:r>
              <a:rPr lang="en-US" altLang="ar-SA" sz="2800" b="1" dirty="0">
                <a:solidFill>
                  <a:srgbClr val="002060"/>
                </a:solidFill>
                <a:latin typeface="+mj-lt"/>
                <a:cs typeface="Traditional Arabic" pitchFamily="2" charset="-78"/>
              </a:rPr>
              <a:t> </a:t>
            </a:r>
            <a:r>
              <a:rPr lang="en-US" altLang="ar-SA" sz="2600" dirty="0">
                <a:solidFill>
                  <a:srgbClr val="002060"/>
                </a:solidFill>
                <a:latin typeface="+mj-lt"/>
                <a:cs typeface="Traditional Arabic" pitchFamily="2" charset="-78"/>
              </a:rPr>
              <a:t>the extent to which an intervention does what it is intended to do</a:t>
            </a:r>
          </a:p>
        </p:txBody>
      </p:sp>
      <p:grpSp>
        <p:nvGrpSpPr>
          <p:cNvPr id="2" name="Group 3"/>
          <p:cNvGrpSpPr>
            <a:grpSpLocks/>
          </p:cNvGrpSpPr>
          <p:nvPr/>
        </p:nvGrpSpPr>
        <p:grpSpPr bwMode="auto">
          <a:xfrm>
            <a:off x="0" y="0"/>
            <a:ext cx="9144000" cy="457200"/>
            <a:chOff x="0" y="0"/>
            <a:chExt cx="9144000" cy="1371600"/>
          </a:xfrm>
        </p:grpSpPr>
        <p:sp>
          <p:nvSpPr>
            <p:cNvPr id="41988"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1989"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r>
              <a:rPr lang="en-US" dirty="0" smtClean="0"/>
              <a:t>the </a:t>
            </a:r>
            <a:r>
              <a:rPr lang="en-US" dirty="0" smtClean="0"/>
              <a:t>planning process forces a community or organization to examine who they are, what they are doing, and why they are doing it. </a:t>
            </a:r>
            <a:endParaRPr lang="en-US" dirty="0" smtClean="0"/>
          </a:p>
          <a:p>
            <a:endParaRPr lang="en-US" dirty="0" smtClean="0"/>
          </a:p>
          <a:p>
            <a:endParaRPr lang="en-US" dirty="0" smtClean="0"/>
          </a:p>
          <a:p>
            <a:r>
              <a:rPr lang="en-US" dirty="0" smtClean="0"/>
              <a:t>Often</a:t>
            </a:r>
            <a:r>
              <a:rPr lang="en-US" dirty="0" smtClean="0"/>
              <a:t>, the by-products of the planning process are more important to the organization than the plan itself.</a:t>
            </a:r>
            <a:endParaRPr lang="en-US" dirty="0"/>
          </a:p>
        </p:txBody>
      </p:sp>
      <p:sp>
        <p:nvSpPr>
          <p:cNvPr id="3" name="Title 2"/>
          <p:cNvSpPr>
            <a:spLocks noGrp="1"/>
          </p:cNvSpPr>
          <p:nvPr>
            <p:ph type="title"/>
          </p:nvPr>
        </p:nvSpPr>
        <p:spPr/>
        <p:txBody>
          <a:bodyPr/>
          <a:lstStyle/>
          <a:p>
            <a:r>
              <a:rPr lang="en-US" dirty="0" smtClean="0"/>
              <a:t>Planning</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0" y="0"/>
            <a:ext cx="9144000" cy="1371600"/>
            <a:chOff x="0" y="0"/>
            <a:chExt cx="9144000" cy="1371600"/>
          </a:xfrm>
        </p:grpSpPr>
        <p:sp>
          <p:nvSpPr>
            <p:cNvPr id="4301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301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 name="Text Box 2"/>
          <p:cNvSpPr txBox="1">
            <a:spLocks noChangeArrowheads="1"/>
          </p:cNvSpPr>
          <p:nvPr/>
        </p:nvSpPr>
        <p:spPr bwMode="auto">
          <a:xfrm>
            <a:off x="428625" y="1371600"/>
            <a:ext cx="8429625" cy="3280898"/>
          </a:xfrm>
          <a:prstGeom prst="rect">
            <a:avLst/>
          </a:prstGeom>
          <a:noFill/>
          <a:ln w="9525">
            <a:noFill/>
            <a:miter lim="800000"/>
            <a:headEnd/>
            <a:tailEnd/>
          </a:ln>
        </p:spPr>
        <p:txBody>
          <a:bodyPr>
            <a:spAutoFit/>
          </a:bodyPr>
          <a:lstStyle/>
          <a:p>
            <a:pPr marL="6350" lvl="2" indent="6350" eaLnBrk="0" hangingPunct="0">
              <a:lnSpc>
                <a:spcPct val="130000"/>
              </a:lnSpc>
              <a:spcAft>
                <a:spcPts val="1200"/>
              </a:spcAft>
              <a:defRPr/>
            </a:pPr>
            <a:r>
              <a:rPr lang="en-US" altLang="ar-SA" sz="2400" dirty="0">
                <a:solidFill>
                  <a:srgbClr val="002060"/>
                </a:solidFill>
                <a:latin typeface="+mj-lt"/>
                <a:cs typeface="Traditional Arabic" pitchFamily="2" charset="-78"/>
              </a:rPr>
              <a:t>It is common to find a long list of determinants of health, such as genetic &amp; individual factors, lifestyles, environment, &amp; the availability &amp; effectiveness of health services. </a:t>
            </a:r>
            <a:endParaRPr lang="en-US" altLang="ar-SA" sz="2400" dirty="0" smtClean="0">
              <a:solidFill>
                <a:srgbClr val="002060"/>
              </a:solidFill>
              <a:latin typeface="+mj-lt"/>
              <a:cs typeface="Traditional Arabic" pitchFamily="2" charset="-78"/>
            </a:endParaRPr>
          </a:p>
          <a:p>
            <a:pPr marL="6350" lvl="2" indent="6350" eaLnBrk="0" hangingPunct="0">
              <a:lnSpc>
                <a:spcPct val="130000"/>
              </a:lnSpc>
              <a:spcAft>
                <a:spcPts val="1200"/>
              </a:spcAft>
              <a:defRPr/>
            </a:pPr>
            <a:endParaRPr lang="en-US" altLang="ar-SA" sz="2400" dirty="0" smtClean="0">
              <a:solidFill>
                <a:srgbClr val="002060"/>
              </a:solidFill>
              <a:latin typeface="+mj-lt"/>
              <a:cs typeface="Traditional Arabic" pitchFamily="2" charset="-78"/>
            </a:endParaRPr>
          </a:p>
          <a:p>
            <a:pPr marL="6350" lvl="2" indent="6350" eaLnBrk="0" hangingPunct="0">
              <a:lnSpc>
                <a:spcPct val="130000"/>
              </a:lnSpc>
              <a:spcAft>
                <a:spcPts val="1200"/>
              </a:spcAft>
              <a:defRPr/>
            </a:pPr>
            <a:endParaRPr lang="en-US" altLang="en-US" sz="2400" b="1" dirty="0">
              <a:solidFill>
                <a:srgbClr val="002060"/>
              </a:solidFill>
              <a:latin typeface="+mj-lt"/>
              <a:cs typeface="Traditional Arabic" pitchFamily="2" charset="-78"/>
            </a:endParaRPr>
          </a:p>
        </p:txBody>
      </p:sp>
      <p:sp>
        <p:nvSpPr>
          <p:cNvPr id="5" name="Rectangle 4"/>
          <p:cNvSpPr/>
          <p:nvPr/>
        </p:nvSpPr>
        <p:spPr>
          <a:xfrm>
            <a:off x="1752600" y="304800"/>
            <a:ext cx="5186363" cy="874713"/>
          </a:xfrm>
          <a:prstGeom prst="rect">
            <a:avLst/>
          </a:prstGeom>
        </p:spPr>
        <p:txBody>
          <a:bodyPr wrap="none">
            <a:spAutoFit/>
          </a:bodyPr>
          <a:lstStyle/>
          <a:p>
            <a:pPr marL="457200" indent="-457200" algn="ctr" eaLnBrk="0" hangingPunct="0">
              <a:lnSpc>
                <a:spcPct val="140000"/>
              </a:lnSpc>
              <a:defRPr/>
            </a:pPr>
            <a:r>
              <a:rPr lang="en-US" altLang="ar-SA" sz="4000" b="1" dirty="0">
                <a:solidFill>
                  <a:schemeClr val="bg1"/>
                </a:solidFill>
                <a:latin typeface="+mj-lt"/>
                <a:cs typeface="Traditional Arabic" pitchFamily="2" charset="-78"/>
              </a:rPr>
              <a:t>Determinants of Health</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65167"/>
            <a:ext cx="8534400" cy="3127010"/>
          </a:xfrm>
          <a:prstGeom prst="rect">
            <a:avLst/>
          </a:prstGeom>
        </p:spPr>
        <p:txBody>
          <a:bodyPr wrap="square">
            <a:spAutoFit/>
          </a:bodyPr>
          <a:lstStyle/>
          <a:p>
            <a:pPr marL="6350" lvl="2" indent="6350" eaLnBrk="0" hangingPunct="0">
              <a:lnSpc>
                <a:spcPct val="130000"/>
              </a:lnSpc>
              <a:spcAft>
                <a:spcPts val="1200"/>
              </a:spcAft>
              <a:defRPr/>
            </a:pPr>
            <a:r>
              <a:rPr lang="en-US" altLang="ar-SA" sz="2400" dirty="0" smtClean="0">
                <a:solidFill>
                  <a:srgbClr val="002060"/>
                </a:solidFill>
                <a:cs typeface="Traditional Arabic" pitchFamily="2" charset="-78"/>
              </a:rPr>
              <a:t>The evidence are now clear that our health is influenced by social, economic, environmental &amp; institutional determinants. What is less clear is the precise quantitative individual roles of the various factors. </a:t>
            </a:r>
          </a:p>
          <a:p>
            <a:pPr marL="6350" lvl="2" indent="6350" eaLnBrk="0" hangingPunct="0">
              <a:lnSpc>
                <a:spcPct val="130000"/>
              </a:lnSpc>
              <a:spcAft>
                <a:spcPts val="1200"/>
              </a:spcAft>
              <a:defRPr/>
            </a:pPr>
            <a:r>
              <a:rPr lang="en-US" altLang="ar-SA" sz="2400" dirty="0" smtClean="0">
                <a:solidFill>
                  <a:srgbClr val="002060"/>
                </a:solidFill>
                <a:cs typeface="Traditional Arabic" pitchFamily="2" charset="-78"/>
              </a:rPr>
              <a:t>The following slides summarize the major determinants of health:</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28625" y="2286000"/>
            <a:ext cx="8429625" cy="3293209"/>
          </a:xfrm>
          <a:prstGeom prst="rect">
            <a:avLst/>
          </a:prstGeom>
          <a:noFill/>
          <a:ln w="9525">
            <a:noFill/>
            <a:miter lim="800000"/>
            <a:headEnd/>
            <a:tailEnd/>
          </a:ln>
        </p:spPr>
        <p:txBody>
          <a:bodyPr>
            <a:spAutoFit/>
          </a:bodyPr>
          <a:lstStyle/>
          <a:p>
            <a:pPr marL="457200" lvl="2" indent="-457200" eaLnBrk="0" hangingPunct="0">
              <a:spcAft>
                <a:spcPts val="1800"/>
              </a:spcAft>
              <a:buFontTx/>
              <a:buAutoNum type="arabicPeriod"/>
              <a:defRPr/>
            </a:pPr>
            <a:r>
              <a:rPr lang="en-US" altLang="ar-SA" sz="2400" dirty="0">
                <a:solidFill>
                  <a:srgbClr val="002060"/>
                </a:solidFill>
                <a:latin typeface="+mj-lt"/>
                <a:cs typeface="Traditional Arabic" pitchFamily="2" charset="-78"/>
              </a:rPr>
              <a:t>UNIVERSAL ACCESS TO EFFECTIVE HEALTH SERVICES OF REASONABLE </a:t>
            </a:r>
            <a:r>
              <a:rPr lang="en-US" altLang="ar-SA" sz="2400" dirty="0" smtClean="0">
                <a:solidFill>
                  <a:srgbClr val="002060"/>
                </a:solidFill>
                <a:latin typeface="+mj-lt"/>
                <a:cs typeface="Traditional Arabic" pitchFamily="2" charset="-78"/>
              </a:rPr>
              <a:t>QUALITY</a:t>
            </a:r>
            <a:endParaRPr lang="en-US" altLang="ar-SA" sz="2400" i="1" dirty="0">
              <a:solidFill>
                <a:srgbClr val="002060"/>
              </a:solidFill>
              <a:latin typeface="+mj-lt"/>
              <a:cs typeface="Traditional Arabic" pitchFamily="2" charset="-78"/>
            </a:endParaRPr>
          </a:p>
          <a:p>
            <a:pPr marL="457200" lvl="2" indent="-457200" eaLnBrk="0" hangingPunct="0">
              <a:spcAft>
                <a:spcPts val="1800"/>
              </a:spcAft>
              <a:buFontTx/>
              <a:buAutoNum type="arabicPeriod"/>
              <a:defRPr/>
            </a:pPr>
            <a:r>
              <a:rPr lang="en-US" altLang="ar-SA" sz="2400" b="1" dirty="0">
                <a:solidFill>
                  <a:srgbClr val="002060"/>
                </a:solidFill>
                <a:latin typeface="+mj-lt"/>
                <a:cs typeface="Traditional Arabic" pitchFamily="2" charset="-78"/>
              </a:rPr>
              <a:t>Genetic &amp; individual factors</a:t>
            </a:r>
          </a:p>
          <a:p>
            <a:pPr marL="457200" lvl="2" indent="-457200" eaLnBrk="0" hangingPunct="0">
              <a:spcAft>
                <a:spcPts val="1200"/>
              </a:spcAft>
              <a:buFontTx/>
              <a:buAutoNum type="arabicPeriod"/>
              <a:defRPr/>
            </a:pPr>
            <a:r>
              <a:rPr lang="en-US" altLang="ar-SA" sz="2400" b="1" dirty="0">
                <a:solidFill>
                  <a:srgbClr val="002060"/>
                </a:solidFill>
                <a:latin typeface="+mj-lt"/>
                <a:cs typeface="Traditional Arabic" pitchFamily="2" charset="-78"/>
              </a:rPr>
              <a:t>Socioeconomic Determinants:</a:t>
            </a:r>
          </a:p>
          <a:p>
            <a:pPr marL="920750" lvl="3" indent="-457200" eaLnBrk="0" hangingPunct="0">
              <a:lnSpc>
                <a:spcPct val="120000"/>
              </a:lnSpc>
              <a:spcAft>
                <a:spcPts val="1800"/>
              </a:spcAft>
              <a:buFont typeface="Tahoma" pitchFamily="34" charset="0"/>
              <a:buAutoNum type="alphaUcPeriod"/>
              <a:defRPr/>
            </a:pPr>
            <a:r>
              <a:rPr lang="en-US" altLang="ar-SA" sz="2000" b="1" u="sng" dirty="0">
                <a:solidFill>
                  <a:srgbClr val="002060"/>
                </a:solidFill>
                <a:latin typeface="+mj-lt"/>
                <a:cs typeface="Traditional Arabic" pitchFamily="2" charset="-78"/>
              </a:rPr>
              <a:t>Poverty:</a:t>
            </a:r>
            <a:r>
              <a:rPr lang="en-US" altLang="ar-SA" sz="2000" dirty="0">
                <a:solidFill>
                  <a:srgbClr val="002060"/>
                </a:solidFill>
                <a:latin typeface="+mj-lt"/>
                <a:cs typeface="Traditional Arabic" pitchFamily="2" charset="-78"/>
              </a:rPr>
              <a:t> increase in national income improves health mainly through its impact on the income of the poor, &amp; the amount of public expenditure particularly on health care.</a:t>
            </a:r>
          </a:p>
        </p:txBody>
      </p:sp>
      <p:grpSp>
        <p:nvGrpSpPr>
          <p:cNvPr id="2" name="Group 3"/>
          <p:cNvGrpSpPr>
            <a:grpSpLocks/>
          </p:cNvGrpSpPr>
          <p:nvPr/>
        </p:nvGrpSpPr>
        <p:grpSpPr bwMode="auto">
          <a:xfrm>
            <a:off x="0" y="0"/>
            <a:ext cx="9144000" cy="1371600"/>
            <a:chOff x="0" y="0"/>
            <a:chExt cx="9144000" cy="1371600"/>
          </a:xfrm>
        </p:grpSpPr>
        <p:sp>
          <p:nvSpPr>
            <p:cNvPr id="4403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solidFill>
                  <a:schemeClr val="bg1"/>
                </a:solidFill>
              </a:endParaRPr>
            </a:p>
          </p:txBody>
        </p:sp>
        <p:sp>
          <p:nvSpPr>
            <p:cNvPr id="4403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solidFill>
                  <a:schemeClr val="bg1"/>
                </a:solidFill>
              </a:endParaRPr>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solidFill>
                  <a:schemeClr val="bg1"/>
                </a:solidFill>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solidFill>
                  <a:schemeClr val="bg1"/>
                </a:solidFill>
                <a:cs typeface="Arial" pitchFamily="34" charset="0"/>
              </a:endParaRPr>
            </a:p>
          </p:txBody>
        </p:sp>
      </p:grpSp>
      <p:sp>
        <p:nvSpPr>
          <p:cNvPr id="10" name="Rectangle 9"/>
          <p:cNvSpPr/>
          <p:nvPr/>
        </p:nvSpPr>
        <p:spPr>
          <a:xfrm>
            <a:off x="1600200" y="304800"/>
            <a:ext cx="6108700" cy="874713"/>
          </a:xfrm>
          <a:prstGeom prst="rect">
            <a:avLst/>
          </a:prstGeom>
        </p:spPr>
        <p:txBody>
          <a:bodyPr wrap="none">
            <a:spAutoFit/>
          </a:bodyPr>
          <a:lstStyle/>
          <a:p>
            <a:pPr marL="457200" indent="-457200" algn="ctr" eaLnBrk="0" hangingPunct="0">
              <a:lnSpc>
                <a:spcPct val="140000"/>
              </a:lnSpc>
              <a:defRPr/>
            </a:pPr>
            <a:r>
              <a:rPr lang="en-US" altLang="ar-SA" sz="4000" b="1" dirty="0">
                <a:solidFill>
                  <a:schemeClr val="bg1"/>
                </a:solidFill>
                <a:latin typeface="+mj-lt"/>
                <a:cs typeface="Traditional Arabic" pitchFamily="2" charset="-78"/>
              </a:rPr>
              <a:t>Determinants of Health  </a:t>
            </a:r>
            <a:r>
              <a:rPr lang="en-US" altLang="ar-SA" sz="2000" b="1" dirty="0">
                <a:solidFill>
                  <a:schemeClr val="bg1"/>
                </a:solidFill>
                <a:latin typeface="+mj-lt"/>
                <a:cs typeface="Traditional Arabic" pitchFamily="2" charset="-78"/>
              </a:rPr>
              <a:t>Cont’d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5750" y="1676400"/>
            <a:ext cx="8358188" cy="4508500"/>
          </a:xfrm>
          <a:prstGeom prst="rect">
            <a:avLst/>
          </a:prstGeom>
          <a:noFill/>
          <a:ln w="9525">
            <a:noFill/>
            <a:miter lim="800000"/>
            <a:headEnd/>
            <a:tailEnd/>
          </a:ln>
        </p:spPr>
        <p:txBody>
          <a:bodyPr>
            <a:spAutoFit/>
          </a:bodyPr>
          <a:lstStyle/>
          <a:p>
            <a:pPr marL="633413" lvl="3" indent="-334963" eaLnBrk="0" hangingPunct="0">
              <a:lnSpc>
                <a:spcPct val="120000"/>
              </a:lnSpc>
              <a:spcAft>
                <a:spcPts val="1800"/>
              </a:spcAft>
              <a:buFont typeface="Tahoma" pitchFamily="34" charset="0"/>
              <a:buAutoNum type="alphaUcPeriod" startAt="2"/>
            </a:pPr>
            <a:r>
              <a:rPr lang="en-US" altLang="ar-SA" sz="2000" b="1" u="sng">
                <a:solidFill>
                  <a:srgbClr val="002060"/>
                </a:solidFill>
                <a:latin typeface="Lucida Sans" pitchFamily="34" charset="0"/>
                <a:cs typeface="Traditional Arabic" pitchFamily="2" charset="-78"/>
              </a:rPr>
              <a:t>Psychosocial factors:</a:t>
            </a:r>
            <a:r>
              <a:rPr lang="en-US" altLang="ar-SA" sz="2000">
                <a:solidFill>
                  <a:srgbClr val="002060"/>
                </a:solidFill>
                <a:latin typeface="Lucida Sans" pitchFamily="34" charset="0"/>
                <a:cs typeface="Traditional Arabic" pitchFamily="2" charset="-78"/>
              </a:rPr>
              <a:t> are increasingly recognized especially in countries undergoing accelerated social and economic transitions, that are not supported by social policy.</a:t>
            </a:r>
          </a:p>
          <a:p>
            <a:pPr marL="633413" lvl="3" indent="-334963" eaLnBrk="0" hangingPunct="0">
              <a:lnSpc>
                <a:spcPct val="120000"/>
              </a:lnSpc>
              <a:spcAft>
                <a:spcPts val="1800"/>
              </a:spcAft>
              <a:buFont typeface="Tahoma" pitchFamily="34" charset="0"/>
              <a:buAutoNum type="alphaUcPeriod" startAt="2"/>
            </a:pPr>
            <a:r>
              <a:rPr lang="en-US" altLang="ar-SA" sz="2000" b="1" u="sng">
                <a:solidFill>
                  <a:srgbClr val="002060"/>
                </a:solidFill>
                <a:latin typeface="Lucida Sans" pitchFamily="34" charset="0"/>
                <a:cs typeface="Traditional Arabic" pitchFamily="2" charset="-78"/>
              </a:rPr>
              <a:t>Employment:</a:t>
            </a:r>
            <a:r>
              <a:rPr lang="en-US" altLang="ar-SA" sz="2000">
                <a:solidFill>
                  <a:srgbClr val="002060"/>
                </a:solidFill>
                <a:latin typeface="Lucida Sans" pitchFamily="34" charset="0"/>
                <a:cs typeface="Traditional Arabic" pitchFamily="2" charset="-78"/>
              </a:rPr>
              <a:t> there is an association between the grade of employment and the amount of morbidity / mortality. Unemployment is a cause of poverty and ill health (through poverty as well as psychosocial effects).</a:t>
            </a:r>
            <a:r>
              <a:rPr lang="en-US" altLang="en-US" sz="2000">
                <a:solidFill>
                  <a:srgbClr val="002060"/>
                </a:solidFill>
                <a:latin typeface="Lucida Sans" pitchFamily="34" charset="0"/>
                <a:cs typeface="Traditional Arabic" pitchFamily="2" charset="-78"/>
              </a:rPr>
              <a:t> Work insecurity has similar psychosocial effects.</a:t>
            </a:r>
          </a:p>
          <a:p>
            <a:pPr marL="633413" lvl="3" indent="-334963" eaLnBrk="0" hangingPunct="0">
              <a:lnSpc>
                <a:spcPct val="120000"/>
              </a:lnSpc>
              <a:spcAft>
                <a:spcPts val="1800"/>
              </a:spcAft>
              <a:buFont typeface="Tahoma" pitchFamily="34" charset="0"/>
              <a:buAutoNum type="alphaUcPeriod" startAt="2"/>
            </a:pPr>
            <a:r>
              <a:rPr lang="en-US" altLang="en-US" sz="2000" b="1" u="sng">
                <a:solidFill>
                  <a:srgbClr val="002060"/>
                </a:solidFill>
                <a:latin typeface="Lucida Sans" pitchFamily="34" charset="0"/>
                <a:cs typeface="Traditional Arabic" pitchFamily="2" charset="-78"/>
              </a:rPr>
              <a:t>Education</a:t>
            </a:r>
          </a:p>
          <a:p>
            <a:pPr marL="633413" lvl="3" indent="-334963" eaLnBrk="0" hangingPunct="0">
              <a:lnSpc>
                <a:spcPct val="120000"/>
              </a:lnSpc>
              <a:spcAft>
                <a:spcPts val="1800"/>
              </a:spcAft>
              <a:buFont typeface="Tahoma" pitchFamily="34" charset="0"/>
              <a:buAutoNum type="alphaUcPeriod" startAt="2"/>
            </a:pPr>
            <a:r>
              <a:rPr lang="en-US" altLang="en-US" sz="2000" b="1" u="sng">
                <a:solidFill>
                  <a:srgbClr val="002060"/>
                </a:solidFill>
                <a:latin typeface="Lucida Sans" pitchFamily="34" charset="0"/>
                <a:cs typeface="Traditional Arabic" pitchFamily="2" charset="-78"/>
              </a:rPr>
              <a:t>Gender</a:t>
            </a:r>
            <a:r>
              <a:rPr lang="en-US" altLang="en-US" sz="2400" b="1" u="sng">
                <a:solidFill>
                  <a:srgbClr val="002060"/>
                </a:solidFill>
                <a:latin typeface="Lucida Sans" pitchFamily="34" charset="0"/>
                <a:cs typeface="Traditional Arabic" pitchFamily="2" charset="-78"/>
              </a:rPr>
              <a:t>:</a:t>
            </a:r>
            <a:r>
              <a:rPr lang="en-US" altLang="en-US" sz="2000" b="1">
                <a:solidFill>
                  <a:srgbClr val="002060"/>
                </a:solidFill>
                <a:latin typeface="Lucida Sans" pitchFamily="34" charset="0"/>
                <a:cs typeface="Traditional Arabic" pitchFamily="2" charset="-78"/>
              </a:rPr>
              <a:t> </a:t>
            </a:r>
            <a:r>
              <a:rPr lang="en-US" altLang="en-US" sz="2000">
                <a:solidFill>
                  <a:srgbClr val="002060"/>
                </a:solidFill>
                <a:latin typeface="Lucida Sans" pitchFamily="34" charset="0"/>
                <a:cs typeface="Traditional Arabic" pitchFamily="2" charset="-78"/>
              </a:rPr>
              <a:t>due to biological &amp; socioeconomic differences.</a:t>
            </a:r>
            <a:endParaRPr lang="en-US" altLang="en-US" sz="2400">
              <a:solidFill>
                <a:srgbClr val="002060"/>
              </a:solidFill>
              <a:latin typeface="Lucida Sans" pitchFamily="34" charset="0"/>
              <a:cs typeface="Traditional Arabic" pitchFamily="2" charset="-78"/>
            </a:endParaRPr>
          </a:p>
        </p:txBody>
      </p:sp>
      <p:grpSp>
        <p:nvGrpSpPr>
          <p:cNvPr id="2" name="Group 3"/>
          <p:cNvGrpSpPr>
            <a:grpSpLocks/>
          </p:cNvGrpSpPr>
          <p:nvPr/>
        </p:nvGrpSpPr>
        <p:grpSpPr bwMode="auto">
          <a:xfrm>
            <a:off x="0" y="0"/>
            <a:ext cx="9144000" cy="1371600"/>
            <a:chOff x="0" y="0"/>
            <a:chExt cx="9144000" cy="1371600"/>
          </a:xfrm>
        </p:grpSpPr>
        <p:sp>
          <p:nvSpPr>
            <p:cNvPr id="4506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solidFill>
                  <a:schemeClr val="bg1"/>
                </a:solidFill>
              </a:endParaRPr>
            </a:p>
          </p:txBody>
        </p:sp>
        <p:sp>
          <p:nvSpPr>
            <p:cNvPr id="4506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solidFill>
                  <a:schemeClr val="bg1"/>
                </a:solidFill>
              </a:endParaRPr>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solidFill>
                  <a:schemeClr val="bg1"/>
                </a:solidFill>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solidFill>
                  <a:schemeClr val="bg1"/>
                </a:solidFill>
                <a:cs typeface="Arial" pitchFamily="34" charset="0"/>
              </a:endParaRPr>
            </a:p>
          </p:txBody>
        </p:sp>
      </p:grpSp>
      <p:sp>
        <p:nvSpPr>
          <p:cNvPr id="10" name="Rectangle 9"/>
          <p:cNvSpPr/>
          <p:nvPr/>
        </p:nvSpPr>
        <p:spPr>
          <a:xfrm>
            <a:off x="1600200" y="304800"/>
            <a:ext cx="6108700" cy="874713"/>
          </a:xfrm>
          <a:prstGeom prst="rect">
            <a:avLst/>
          </a:prstGeom>
        </p:spPr>
        <p:txBody>
          <a:bodyPr wrap="none">
            <a:spAutoFit/>
          </a:bodyPr>
          <a:lstStyle/>
          <a:p>
            <a:pPr marL="457200" indent="-457200" algn="ctr" eaLnBrk="0" hangingPunct="0">
              <a:lnSpc>
                <a:spcPct val="140000"/>
              </a:lnSpc>
              <a:defRPr/>
            </a:pPr>
            <a:r>
              <a:rPr lang="en-US" altLang="ar-SA" sz="4000" b="1" dirty="0">
                <a:solidFill>
                  <a:schemeClr val="bg1"/>
                </a:solidFill>
                <a:latin typeface="+mj-lt"/>
                <a:cs typeface="Traditional Arabic" pitchFamily="2" charset="-78"/>
              </a:rPr>
              <a:t>Determinants of Health  </a:t>
            </a:r>
            <a:r>
              <a:rPr lang="en-US" altLang="ar-SA" sz="2000" b="1" dirty="0">
                <a:solidFill>
                  <a:schemeClr val="bg1"/>
                </a:solidFill>
                <a:latin typeface="+mj-lt"/>
                <a:cs typeface="Traditional Arabic" pitchFamily="2" charset="-78"/>
              </a:rPr>
              <a:t>Cont’d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04800" y="1371600"/>
            <a:ext cx="8501063" cy="5059363"/>
          </a:xfrm>
          <a:prstGeom prst="rect">
            <a:avLst/>
          </a:prstGeom>
          <a:noFill/>
          <a:ln w="9525">
            <a:noFill/>
            <a:miter lim="800000"/>
            <a:headEnd/>
            <a:tailEnd/>
          </a:ln>
        </p:spPr>
        <p:txBody>
          <a:bodyPr>
            <a:spAutoFit/>
          </a:bodyPr>
          <a:lstStyle/>
          <a:p>
            <a:pPr marL="457200" lvl="2" indent="-457200" eaLnBrk="0" hangingPunct="0">
              <a:spcAft>
                <a:spcPts val="1200"/>
              </a:spcAft>
              <a:defRPr/>
            </a:pPr>
            <a:r>
              <a:rPr lang="en-US" altLang="ar-SA" sz="2400" b="1" dirty="0">
                <a:solidFill>
                  <a:srgbClr val="002060"/>
                </a:solidFill>
                <a:latin typeface="+mj-lt"/>
                <a:cs typeface="Traditional Arabic" pitchFamily="2" charset="-78"/>
              </a:rPr>
              <a:t> </a:t>
            </a:r>
            <a:r>
              <a:rPr lang="en-US" altLang="ar-SA" sz="2800" b="1" dirty="0">
                <a:solidFill>
                  <a:srgbClr val="002060"/>
                </a:solidFill>
                <a:latin typeface="+mj-lt"/>
                <a:cs typeface="Traditional Arabic" pitchFamily="2" charset="-78"/>
              </a:rPr>
              <a:t>4. Lifestyles:</a:t>
            </a:r>
            <a:endParaRPr lang="en-US" altLang="ar-SA" sz="8800" b="1" dirty="0">
              <a:solidFill>
                <a:srgbClr val="002060"/>
              </a:solidFill>
              <a:latin typeface="+mj-lt"/>
              <a:cs typeface="Traditional Arabic" pitchFamily="2" charset="-78"/>
            </a:endParaRPr>
          </a:p>
          <a:p>
            <a:pPr marL="676275" lvl="3" indent="-334963" eaLnBrk="0" hangingPunct="0">
              <a:lnSpc>
                <a:spcPct val="120000"/>
              </a:lnSpc>
              <a:spcAft>
                <a:spcPts val="1200"/>
              </a:spcAft>
              <a:buFont typeface="+mj-lt"/>
              <a:buAutoNum type="alphaUcPeriod"/>
              <a:defRPr/>
            </a:pPr>
            <a:r>
              <a:rPr lang="en-US" altLang="ar-SA" sz="2000" b="1" u="sng" dirty="0">
                <a:solidFill>
                  <a:srgbClr val="002060"/>
                </a:solidFill>
                <a:latin typeface="+mj-lt"/>
                <a:cs typeface="Traditional Arabic" pitchFamily="2" charset="-78"/>
              </a:rPr>
              <a:t>Nutrition:</a:t>
            </a:r>
            <a:r>
              <a:rPr lang="en-US" altLang="ar-SA" sz="2000" b="1" dirty="0">
                <a:solidFill>
                  <a:srgbClr val="002060"/>
                </a:solidFill>
                <a:latin typeface="+mj-lt"/>
                <a:cs typeface="Traditional Arabic" pitchFamily="2" charset="-78"/>
              </a:rPr>
              <a:t> </a:t>
            </a:r>
            <a:r>
              <a:rPr lang="en-US" altLang="ar-SA" sz="2000" dirty="0">
                <a:solidFill>
                  <a:srgbClr val="002060"/>
                </a:solidFill>
                <a:latin typeface="+mj-lt"/>
                <a:cs typeface="Traditional Arabic" pitchFamily="2" charset="-78"/>
              </a:rPr>
              <a:t>this is the largest single contributor to the global burden of disease.</a:t>
            </a:r>
          </a:p>
          <a:p>
            <a:pPr marL="676275" lvl="3" indent="-334963" eaLnBrk="0" hangingPunct="0">
              <a:lnSpc>
                <a:spcPct val="120000"/>
              </a:lnSpc>
              <a:spcAft>
                <a:spcPts val="1200"/>
              </a:spcAft>
              <a:buFont typeface="Tahoma" pitchFamily="34" charset="0"/>
              <a:buAutoNum type="alphaUcPeriod"/>
              <a:defRPr/>
            </a:pPr>
            <a:r>
              <a:rPr lang="en-US" altLang="ar-SA" sz="2000" b="1" u="sng" dirty="0">
                <a:solidFill>
                  <a:srgbClr val="002060"/>
                </a:solidFill>
                <a:latin typeface="+mj-lt"/>
                <a:cs typeface="Traditional Arabic" pitchFamily="2" charset="-78"/>
              </a:rPr>
              <a:t>Physical activity</a:t>
            </a:r>
            <a:endParaRPr lang="en-US" altLang="en-US" sz="2000" b="1" dirty="0">
              <a:solidFill>
                <a:srgbClr val="002060"/>
              </a:solidFill>
              <a:latin typeface="+mj-lt"/>
              <a:cs typeface="Traditional Arabic" pitchFamily="2" charset="-78"/>
            </a:endParaRPr>
          </a:p>
          <a:p>
            <a:pPr marL="676275" lvl="3" indent="-334963" eaLnBrk="0" hangingPunct="0">
              <a:lnSpc>
                <a:spcPct val="120000"/>
              </a:lnSpc>
              <a:spcAft>
                <a:spcPts val="1200"/>
              </a:spcAft>
              <a:buFont typeface="Tahoma" pitchFamily="34" charset="0"/>
              <a:buAutoNum type="alphaUcPeriod"/>
              <a:defRPr/>
            </a:pPr>
            <a:r>
              <a:rPr lang="en-US" altLang="en-US" sz="2000" b="1" u="sng" dirty="0">
                <a:solidFill>
                  <a:srgbClr val="002060"/>
                </a:solidFill>
                <a:latin typeface="+mj-lt"/>
                <a:cs typeface="Traditional Arabic" pitchFamily="2" charset="-78"/>
              </a:rPr>
              <a:t>Tobacco:</a:t>
            </a:r>
            <a:r>
              <a:rPr lang="en-US" altLang="en-US" sz="2000" b="1" dirty="0">
                <a:solidFill>
                  <a:srgbClr val="002060"/>
                </a:solidFill>
                <a:latin typeface="+mj-lt"/>
                <a:cs typeface="Traditional Arabic" pitchFamily="2" charset="-78"/>
              </a:rPr>
              <a:t> </a:t>
            </a:r>
            <a:r>
              <a:rPr lang="en-US" altLang="en-US" sz="2000" dirty="0">
                <a:solidFill>
                  <a:srgbClr val="002060"/>
                </a:solidFill>
                <a:latin typeface="+mj-lt"/>
                <a:cs typeface="Traditional Arabic" pitchFamily="2" charset="-78"/>
              </a:rPr>
              <a:t>smoking increases among lower socioeconomic groups. Also higher among the unemployed.</a:t>
            </a:r>
          </a:p>
          <a:p>
            <a:pPr marL="676275" lvl="3" indent="-334963" eaLnBrk="0" hangingPunct="0">
              <a:lnSpc>
                <a:spcPct val="120000"/>
              </a:lnSpc>
              <a:spcAft>
                <a:spcPts val="1200"/>
              </a:spcAft>
              <a:buFont typeface="Tahoma" pitchFamily="34" charset="0"/>
              <a:buAutoNum type="alphaUcPeriod"/>
              <a:defRPr/>
            </a:pPr>
            <a:r>
              <a:rPr lang="en-US" altLang="en-US" sz="2000" b="1" u="sng" dirty="0">
                <a:solidFill>
                  <a:srgbClr val="002060"/>
                </a:solidFill>
                <a:latin typeface="+mj-lt"/>
                <a:cs typeface="Traditional Arabic" pitchFamily="2" charset="-78"/>
              </a:rPr>
              <a:t>Alcohol</a:t>
            </a:r>
            <a:r>
              <a:rPr lang="en-US" altLang="en-US" sz="2400" b="1" u="sng" dirty="0">
                <a:solidFill>
                  <a:srgbClr val="002060"/>
                </a:solidFill>
                <a:latin typeface="+mj-lt"/>
                <a:cs typeface="Traditional Arabic" pitchFamily="2" charset="-78"/>
              </a:rPr>
              <a:t>:</a:t>
            </a:r>
            <a:r>
              <a:rPr lang="en-US" altLang="en-US" sz="2000" b="1" dirty="0">
                <a:solidFill>
                  <a:srgbClr val="002060"/>
                </a:solidFill>
                <a:latin typeface="+mj-lt"/>
                <a:cs typeface="Traditional Arabic" pitchFamily="2" charset="-78"/>
              </a:rPr>
              <a:t> </a:t>
            </a:r>
            <a:r>
              <a:rPr lang="en-US" altLang="en-US" sz="2000" dirty="0">
                <a:solidFill>
                  <a:srgbClr val="002060"/>
                </a:solidFill>
                <a:latin typeface="+mj-lt"/>
                <a:cs typeface="Traditional Arabic" pitchFamily="2" charset="-78"/>
              </a:rPr>
              <a:t>increases risk of family, work &amp; social problems; associated with criminal behavior, unintentional injury, accidents, violence, homicide, &amp; suicide.</a:t>
            </a:r>
          </a:p>
          <a:p>
            <a:pPr marL="676275" lvl="3" indent="-334963" eaLnBrk="0" hangingPunct="0">
              <a:lnSpc>
                <a:spcPct val="120000"/>
              </a:lnSpc>
              <a:spcAft>
                <a:spcPts val="1200"/>
              </a:spcAft>
              <a:buFont typeface="Tahoma" pitchFamily="34" charset="0"/>
              <a:buAutoNum type="alphaUcPeriod"/>
              <a:defRPr/>
            </a:pPr>
            <a:r>
              <a:rPr lang="en-US" altLang="en-US" sz="2000" b="1" u="sng" dirty="0">
                <a:solidFill>
                  <a:srgbClr val="002060"/>
                </a:solidFill>
                <a:latin typeface="+mj-lt"/>
                <a:cs typeface="Traditional Arabic" pitchFamily="2" charset="-78"/>
              </a:rPr>
              <a:t>Illegal drugs:</a:t>
            </a:r>
            <a:r>
              <a:rPr lang="en-US" altLang="en-US" sz="2000" dirty="0">
                <a:solidFill>
                  <a:srgbClr val="002060"/>
                </a:solidFill>
                <a:latin typeface="+mj-lt"/>
                <a:cs typeface="Traditional Arabic" pitchFamily="2" charset="-78"/>
              </a:rPr>
              <a:t> both a chronic medical illness &amp; a social problem, also spreading other diseases (HIV, hepatitis C).</a:t>
            </a:r>
            <a:endParaRPr lang="en-US" altLang="en-US" sz="2400" dirty="0">
              <a:solidFill>
                <a:srgbClr val="002060"/>
              </a:solidFill>
              <a:latin typeface="+mj-lt"/>
              <a:cs typeface="Traditional Arabic" pitchFamily="2" charset="-78"/>
            </a:endParaRPr>
          </a:p>
        </p:txBody>
      </p:sp>
      <p:grpSp>
        <p:nvGrpSpPr>
          <p:cNvPr id="2" name="Group 3"/>
          <p:cNvGrpSpPr>
            <a:grpSpLocks/>
          </p:cNvGrpSpPr>
          <p:nvPr/>
        </p:nvGrpSpPr>
        <p:grpSpPr bwMode="auto">
          <a:xfrm>
            <a:off x="0" y="0"/>
            <a:ext cx="9144000" cy="1371600"/>
            <a:chOff x="0" y="0"/>
            <a:chExt cx="9144000" cy="1371600"/>
          </a:xfrm>
        </p:grpSpPr>
        <p:sp>
          <p:nvSpPr>
            <p:cNvPr id="4608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608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9" name="Rectangle 8"/>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0" name="Rectangle 9"/>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1" name="Rectangle 10"/>
          <p:cNvSpPr/>
          <p:nvPr/>
        </p:nvSpPr>
        <p:spPr>
          <a:xfrm>
            <a:off x="1600200" y="304800"/>
            <a:ext cx="6108700" cy="874713"/>
          </a:xfrm>
          <a:prstGeom prst="rect">
            <a:avLst/>
          </a:prstGeom>
        </p:spPr>
        <p:txBody>
          <a:bodyPr wrap="none">
            <a:spAutoFit/>
          </a:bodyPr>
          <a:lstStyle/>
          <a:p>
            <a:pPr marL="457200" indent="-457200" algn="ctr" eaLnBrk="0" hangingPunct="0">
              <a:lnSpc>
                <a:spcPct val="140000"/>
              </a:lnSpc>
              <a:defRPr/>
            </a:pPr>
            <a:r>
              <a:rPr lang="en-US" altLang="ar-SA" sz="4000" b="1" dirty="0">
                <a:solidFill>
                  <a:schemeClr val="bg1"/>
                </a:solidFill>
                <a:latin typeface="+mj-lt"/>
                <a:cs typeface="Traditional Arabic" pitchFamily="2" charset="-78"/>
              </a:rPr>
              <a:t>Determinants of Health  </a:t>
            </a:r>
            <a:r>
              <a:rPr lang="en-US" altLang="ar-SA" sz="2000" b="1" dirty="0">
                <a:solidFill>
                  <a:schemeClr val="bg1"/>
                </a:solidFill>
                <a:latin typeface="+mj-lt"/>
                <a:cs typeface="Traditional Arabic" pitchFamily="2" charset="-78"/>
              </a:rPr>
              <a:t>Cont’d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57188" y="1905000"/>
            <a:ext cx="8501062" cy="4160838"/>
          </a:xfrm>
          <a:prstGeom prst="rect">
            <a:avLst/>
          </a:prstGeom>
          <a:noFill/>
          <a:ln w="9525">
            <a:noFill/>
            <a:miter lim="800000"/>
            <a:headEnd/>
            <a:tailEnd/>
          </a:ln>
        </p:spPr>
        <p:txBody>
          <a:bodyPr>
            <a:spAutoFit/>
          </a:bodyPr>
          <a:lstStyle/>
          <a:p>
            <a:pPr marL="457200" lvl="2" indent="-457200" eaLnBrk="0" hangingPunct="0">
              <a:spcAft>
                <a:spcPts val="1200"/>
              </a:spcAft>
              <a:defRPr/>
            </a:pPr>
            <a:r>
              <a:rPr lang="en-US" altLang="ar-SA" sz="2400" b="1" dirty="0">
                <a:solidFill>
                  <a:srgbClr val="002060"/>
                </a:solidFill>
                <a:latin typeface="+mj-lt"/>
                <a:cs typeface="Traditional Arabic" pitchFamily="2" charset="-78"/>
              </a:rPr>
              <a:t> 5. </a:t>
            </a:r>
            <a:r>
              <a:rPr lang="en-US" altLang="ar-SA" sz="2800" b="1" dirty="0">
                <a:solidFill>
                  <a:srgbClr val="002060"/>
                </a:solidFill>
                <a:latin typeface="+mj-lt"/>
                <a:cs typeface="Traditional Arabic" pitchFamily="2" charset="-78"/>
              </a:rPr>
              <a:t>Physical Environment:</a:t>
            </a:r>
            <a:endParaRPr lang="en-US" altLang="ar-SA" sz="8800" b="1" dirty="0">
              <a:solidFill>
                <a:srgbClr val="002060"/>
              </a:solidFill>
              <a:latin typeface="+mj-lt"/>
              <a:cs typeface="Traditional Arabic" pitchFamily="2" charset="-78"/>
            </a:endParaRPr>
          </a:p>
          <a:p>
            <a:pPr marL="676275" lvl="3" indent="-334963" eaLnBrk="0" hangingPunct="0">
              <a:lnSpc>
                <a:spcPct val="120000"/>
              </a:lnSpc>
              <a:spcAft>
                <a:spcPts val="1800"/>
              </a:spcAft>
              <a:buFont typeface="Tahoma" pitchFamily="34" charset="0"/>
              <a:buAutoNum type="alphaUcPeriod"/>
              <a:defRPr/>
            </a:pPr>
            <a:r>
              <a:rPr lang="en-US" altLang="ar-SA" sz="2000" b="1" u="sng" dirty="0">
                <a:solidFill>
                  <a:srgbClr val="002060"/>
                </a:solidFill>
                <a:latin typeface="+mj-lt"/>
                <a:cs typeface="Traditional Arabic" pitchFamily="2" charset="-78"/>
              </a:rPr>
              <a:t>Air quality</a:t>
            </a:r>
            <a:endParaRPr lang="en-US" altLang="ar-SA" sz="2000" dirty="0">
              <a:solidFill>
                <a:srgbClr val="002060"/>
              </a:solidFill>
              <a:latin typeface="+mj-lt"/>
              <a:cs typeface="Traditional Arabic" pitchFamily="2" charset="-78"/>
            </a:endParaRPr>
          </a:p>
          <a:p>
            <a:pPr marL="676275" lvl="3" indent="-334963" eaLnBrk="0" hangingPunct="0">
              <a:lnSpc>
                <a:spcPct val="120000"/>
              </a:lnSpc>
              <a:spcAft>
                <a:spcPts val="1800"/>
              </a:spcAft>
              <a:buFont typeface="Tahoma" pitchFamily="34" charset="0"/>
              <a:buAutoNum type="alphaUcPeriod"/>
              <a:defRPr/>
            </a:pPr>
            <a:r>
              <a:rPr lang="en-US" altLang="ar-SA" sz="2000" b="1" u="sng" dirty="0">
                <a:solidFill>
                  <a:srgbClr val="002060"/>
                </a:solidFill>
                <a:latin typeface="+mj-lt"/>
                <a:cs typeface="Traditional Arabic" pitchFamily="2" charset="-78"/>
              </a:rPr>
              <a:t>Food safety:</a:t>
            </a:r>
            <a:r>
              <a:rPr lang="en-US" altLang="ar-SA" sz="2000" dirty="0">
                <a:solidFill>
                  <a:srgbClr val="002060"/>
                </a:solidFill>
                <a:latin typeface="+mj-lt"/>
                <a:cs typeface="Traditional Arabic" pitchFamily="2" charset="-78"/>
              </a:rPr>
              <a:t> microbiological hazards, natural toxicants (e.g. </a:t>
            </a:r>
            <a:r>
              <a:rPr lang="en-US" altLang="ar-SA" sz="2000" dirty="0" err="1">
                <a:solidFill>
                  <a:srgbClr val="002060"/>
                </a:solidFill>
                <a:latin typeface="+mj-lt"/>
                <a:cs typeface="Traditional Arabic" pitchFamily="2" charset="-78"/>
              </a:rPr>
              <a:t>mycotoxins</a:t>
            </a:r>
            <a:r>
              <a:rPr lang="en-US" altLang="ar-SA" sz="2000" dirty="0">
                <a:solidFill>
                  <a:srgbClr val="002060"/>
                </a:solidFill>
                <a:latin typeface="+mj-lt"/>
                <a:cs typeface="Traditional Arabic" pitchFamily="2" charset="-78"/>
              </a:rPr>
              <a:t>), environmental contaminants (e.g. dioxin, Hg).</a:t>
            </a:r>
            <a:endParaRPr lang="en-US" altLang="en-US" sz="2000" dirty="0">
              <a:solidFill>
                <a:srgbClr val="002060"/>
              </a:solidFill>
              <a:latin typeface="+mj-lt"/>
              <a:cs typeface="Traditional Arabic" pitchFamily="2" charset="-78"/>
            </a:endParaRPr>
          </a:p>
          <a:p>
            <a:pPr marL="676275" lvl="3" indent="-334963" eaLnBrk="0" hangingPunct="0">
              <a:lnSpc>
                <a:spcPct val="120000"/>
              </a:lnSpc>
              <a:spcAft>
                <a:spcPts val="1800"/>
              </a:spcAft>
              <a:buFont typeface="Tahoma" pitchFamily="34" charset="0"/>
              <a:buAutoNum type="alphaUcPeriod"/>
              <a:defRPr/>
            </a:pPr>
            <a:r>
              <a:rPr lang="en-US" altLang="en-US" sz="2000" b="1" u="sng" dirty="0">
                <a:solidFill>
                  <a:srgbClr val="002060"/>
                </a:solidFill>
                <a:latin typeface="+mj-lt"/>
                <a:cs typeface="Traditional Arabic" pitchFamily="2" charset="-78"/>
              </a:rPr>
              <a:t>Water:</a:t>
            </a:r>
            <a:r>
              <a:rPr lang="en-US" altLang="en-US" sz="2000" b="1" dirty="0">
                <a:solidFill>
                  <a:srgbClr val="002060"/>
                </a:solidFill>
                <a:latin typeface="+mj-lt"/>
                <a:cs typeface="Traditional Arabic" pitchFamily="2" charset="-78"/>
              </a:rPr>
              <a:t> </a:t>
            </a:r>
            <a:r>
              <a:rPr lang="en-US" altLang="en-US" sz="2000" dirty="0">
                <a:solidFill>
                  <a:srgbClr val="002060"/>
                </a:solidFill>
                <a:latin typeface="+mj-lt"/>
                <a:cs typeface="Traditional Arabic" pitchFamily="2" charset="-78"/>
              </a:rPr>
              <a:t>pathogenic microorganisms, chemical contaminants.</a:t>
            </a:r>
          </a:p>
          <a:p>
            <a:pPr marL="676275" lvl="3" indent="-334963" eaLnBrk="0" hangingPunct="0">
              <a:lnSpc>
                <a:spcPct val="120000"/>
              </a:lnSpc>
              <a:spcAft>
                <a:spcPts val="1800"/>
              </a:spcAft>
              <a:buFont typeface="Tahoma" pitchFamily="34" charset="0"/>
              <a:buAutoNum type="alphaUcPeriod"/>
              <a:defRPr/>
            </a:pPr>
            <a:r>
              <a:rPr lang="en-US" altLang="en-US" sz="2000" b="1" u="sng" dirty="0">
                <a:solidFill>
                  <a:srgbClr val="002060"/>
                </a:solidFill>
                <a:latin typeface="+mj-lt"/>
                <a:cs typeface="Traditional Arabic" pitchFamily="2" charset="-78"/>
              </a:rPr>
              <a:t>Housing</a:t>
            </a:r>
            <a:endParaRPr lang="en-US" altLang="en-US" sz="2000" dirty="0">
              <a:solidFill>
                <a:srgbClr val="002060"/>
              </a:solidFill>
              <a:latin typeface="+mj-lt"/>
              <a:cs typeface="Traditional Arabic" pitchFamily="2" charset="-78"/>
            </a:endParaRPr>
          </a:p>
          <a:p>
            <a:pPr marL="676275" lvl="3" indent="-334963" eaLnBrk="0" hangingPunct="0">
              <a:lnSpc>
                <a:spcPct val="120000"/>
              </a:lnSpc>
              <a:spcAft>
                <a:spcPts val="1800"/>
              </a:spcAft>
              <a:buFont typeface="Tahoma" pitchFamily="34" charset="0"/>
              <a:buAutoNum type="alphaUcPeriod"/>
              <a:defRPr/>
            </a:pPr>
            <a:r>
              <a:rPr lang="en-US" altLang="en-US" sz="2000" b="1" u="sng" dirty="0">
                <a:solidFill>
                  <a:srgbClr val="002060"/>
                </a:solidFill>
                <a:latin typeface="+mj-lt"/>
                <a:cs typeface="Traditional Arabic" pitchFamily="2" charset="-78"/>
              </a:rPr>
              <a:t>Work:</a:t>
            </a:r>
            <a:r>
              <a:rPr lang="en-US" altLang="en-US" sz="2000" dirty="0">
                <a:solidFill>
                  <a:srgbClr val="002060"/>
                </a:solidFill>
                <a:latin typeface="+mj-lt"/>
                <a:cs typeface="Traditional Arabic" pitchFamily="2" charset="-78"/>
              </a:rPr>
              <a:t> occupational diseases, occupational accidents, intimidation &amp; physical violence.</a:t>
            </a:r>
          </a:p>
        </p:txBody>
      </p:sp>
      <p:grpSp>
        <p:nvGrpSpPr>
          <p:cNvPr id="2" name="Group 3"/>
          <p:cNvGrpSpPr>
            <a:grpSpLocks/>
          </p:cNvGrpSpPr>
          <p:nvPr/>
        </p:nvGrpSpPr>
        <p:grpSpPr bwMode="auto">
          <a:xfrm>
            <a:off x="0" y="0"/>
            <a:ext cx="9144000" cy="1371600"/>
            <a:chOff x="0" y="0"/>
            <a:chExt cx="9144000" cy="1371600"/>
          </a:xfrm>
        </p:grpSpPr>
        <p:sp>
          <p:nvSpPr>
            <p:cNvPr id="4710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711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1600200" y="304800"/>
            <a:ext cx="6108700" cy="874713"/>
          </a:xfrm>
          <a:prstGeom prst="rect">
            <a:avLst/>
          </a:prstGeom>
        </p:spPr>
        <p:txBody>
          <a:bodyPr wrap="none">
            <a:spAutoFit/>
          </a:bodyPr>
          <a:lstStyle/>
          <a:p>
            <a:pPr marL="457200" indent="-457200" algn="ctr" eaLnBrk="0" hangingPunct="0">
              <a:lnSpc>
                <a:spcPct val="140000"/>
              </a:lnSpc>
              <a:defRPr/>
            </a:pPr>
            <a:r>
              <a:rPr lang="en-US" altLang="ar-SA" sz="4000" b="1" dirty="0">
                <a:solidFill>
                  <a:schemeClr val="bg1"/>
                </a:solidFill>
                <a:latin typeface="+mj-lt"/>
                <a:cs typeface="Traditional Arabic" pitchFamily="2" charset="-78"/>
              </a:rPr>
              <a:t>Determinants of Health  </a:t>
            </a:r>
            <a:r>
              <a:rPr lang="en-US" altLang="ar-SA" sz="2000" b="1" dirty="0">
                <a:solidFill>
                  <a:schemeClr val="bg1"/>
                </a:solidFill>
                <a:latin typeface="+mj-lt"/>
                <a:cs typeface="Traditional Arabic" pitchFamily="2" charset="-78"/>
              </a:rPr>
              <a:t>Cont’d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307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307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32770" name="Rectangle 2"/>
          <p:cNvSpPr>
            <a:spLocks noGrp="1" noChangeArrowheads="1"/>
          </p:cNvSpPr>
          <p:nvPr>
            <p:ph type="subTitle" idx="1"/>
          </p:nvPr>
        </p:nvSpPr>
        <p:spPr>
          <a:xfrm>
            <a:off x="381000" y="2438400"/>
            <a:ext cx="8686800" cy="2362200"/>
          </a:xfrm>
        </p:spPr>
        <p:txBody>
          <a:bodyPr rtlCol="0">
            <a:normAutofit/>
          </a:bodyPr>
          <a:lstStyle/>
          <a:p>
            <a:pPr algn="l" eaLnBrk="1" fontAlgn="auto" hangingPunct="1">
              <a:spcAft>
                <a:spcPts val="0"/>
              </a:spcAft>
              <a:buFont typeface="Arial" pitchFamily="34" charset="0"/>
              <a:buNone/>
              <a:defRPr/>
            </a:pPr>
            <a:r>
              <a:rPr lang="en-US" sz="2800" dirty="0" smtClean="0">
                <a:solidFill>
                  <a:srgbClr val="002060"/>
                </a:solidFill>
                <a:latin typeface="+mj-lt"/>
              </a:rPr>
              <a:t>“There has been surprisingly little written on what planning theory is or ought to be” </a:t>
            </a:r>
            <a:r>
              <a:rPr lang="en-US" sz="2800" u="sng" dirty="0" err="1" smtClean="0">
                <a:solidFill>
                  <a:srgbClr val="002060"/>
                </a:solidFill>
                <a:latin typeface="+mj-lt"/>
              </a:rPr>
              <a:t>Faludi</a:t>
            </a:r>
            <a:r>
              <a:rPr lang="en-US" sz="2800" u="sng" dirty="0" smtClean="0">
                <a:solidFill>
                  <a:srgbClr val="002060"/>
                </a:solidFill>
                <a:latin typeface="+mj-lt"/>
              </a:rPr>
              <a:t> 1973</a:t>
            </a:r>
          </a:p>
          <a:p>
            <a:pPr algn="l" eaLnBrk="1" fontAlgn="auto" hangingPunct="1">
              <a:spcAft>
                <a:spcPts val="0"/>
              </a:spcAft>
              <a:buFont typeface="Arial" pitchFamily="34" charset="0"/>
              <a:buNone/>
              <a:defRPr/>
            </a:pPr>
            <a:endParaRPr lang="en-GB" sz="2800" dirty="0" smtClean="0">
              <a:solidFill>
                <a:srgbClr val="002060"/>
              </a:solidFill>
              <a:latin typeface="+mj-lt"/>
            </a:endParaRPr>
          </a:p>
        </p:txBody>
      </p:sp>
      <p:sp>
        <p:nvSpPr>
          <p:cNvPr id="10" name="Rectangle 9"/>
          <p:cNvSpPr/>
          <p:nvPr/>
        </p:nvSpPr>
        <p:spPr>
          <a:xfrm>
            <a:off x="2590800" y="304800"/>
            <a:ext cx="3983038" cy="769938"/>
          </a:xfrm>
          <a:prstGeom prst="rect">
            <a:avLst/>
          </a:prstGeom>
        </p:spPr>
        <p:txBody>
          <a:bodyPr wrap="none">
            <a:spAutoFit/>
          </a:bodyPr>
          <a:lstStyle/>
          <a:p>
            <a:pPr>
              <a:defRPr/>
            </a:pPr>
            <a:r>
              <a:rPr lang="en-US" sz="4400" b="1" dirty="0">
                <a:solidFill>
                  <a:schemeClr val="bg1"/>
                </a:solidFill>
                <a:latin typeface="+mj-lt"/>
              </a:rPr>
              <a:t>Planning Theory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381000" y="990600"/>
            <a:ext cx="8534400" cy="2590800"/>
          </a:xfrm>
        </p:spPr>
        <p:txBody>
          <a:bodyPr>
            <a:normAutofit lnSpcReduction="10000"/>
          </a:bodyPr>
          <a:lstStyle/>
          <a:p>
            <a:pPr algn="l" eaLnBrk="1" hangingPunct="1">
              <a:lnSpc>
                <a:spcPct val="120000"/>
              </a:lnSpc>
            </a:pPr>
            <a:r>
              <a:rPr lang="en-US" sz="2800" smtClean="0">
                <a:solidFill>
                  <a:srgbClr val="002060"/>
                </a:solidFill>
              </a:rPr>
              <a:t>Interestingly it is argued that planning has been for a long time a marriage between public administration tools and economic models with a pragmatic approach that emphasizes techniques and procedures.</a:t>
            </a:r>
            <a:endParaRPr lang="en-GB" sz="280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4100"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4101"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457200" y="1676400"/>
            <a:ext cx="8382000" cy="4343400"/>
          </a:xfrm>
        </p:spPr>
        <p:txBody>
          <a:bodyPr/>
          <a:lstStyle/>
          <a:p>
            <a:pPr algn="l" eaLnBrk="1" hangingPunct="1">
              <a:lnSpc>
                <a:spcPct val="90000"/>
              </a:lnSpc>
            </a:pPr>
            <a:r>
              <a:rPr lang="en-US" sz="2800" smtClean="0">
                <a:solidFill>
                  <a:srgbClr val="002060"/>
                </a:solidFill>
              </a:rPr>
              <a:t>Despite the extensive literature on the topic, the planning process is the same whether it is described as a two-step process or a twelve-step process.</a:t>
            </a:r>
          </a:p>
          <a:p>
            <a:pPr algn="l" eaLnBrk="1" hangingPunct="1">
              <a:lnSpc>
                <a:spcPct val="90000"/>
              </a:lnSpc>
            </a:pPr>
            <a:endParaRPr lang="en-US" sz="2800" smtClean="0">
              <a:solidFill>
                <a:srgbClr val="002060"/>
              </a:solidFill>
            </a:endParaRPr>
          </a:p>
          <a:p>
            <a:pPr algn="l" eaLnBrk="1" hangingPunct="1">
              <a:lnSpc>
                <a:spcPct val="90000"/>
              </a:lnSpc>
            </a:pPr>
            <a:r>
              <a:rPr lang="en-US" sz="2800" smtClean="0">
                <a:solidFill>
                  <a:srgbClr val="002060"/>
                </a:solidFill>
              </a:rPr>
              <a:t>In the two-step process, the planner analyses the situation and then simultaneously plans and implements those plans. </a:t>
            </a:r>
            <a:endParaRPr lang="en-GB" sz="280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512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512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2590800" y="304800"/>
            <a:ext cx="4108450" cy="769938"/>
          </a:xfrm>
          <a:prstGeom prst="rect">
            <a:avLst/>
          </a:prstGeom>
        </p:spPr>
        <p:txBody>
          <a:bodyPr wrap="none">
            <a:spAutoFit/>
          </a:bodyPr>
          <a:lstStyle/>
          <a:p>
            <a:pPr>
              <a:defRPr/>
            </a:pPr>
            <a:r>
              <a:rPr lang="en-US" sz="4400" b="1" dirty="0">
                <a:solidFill>
                  <a:schemeClr val="bg1"/>
                </a:solidFill>
                <a:latin typeface="+mj-lt"/>
              </a:rPr>
              <a:t>Planning Process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ubTitle" idx="1"/>
          </p:nvPr>
        </p:nvSpPr>
        <p:spPr>
          <a:xfrm>
            <a:off x="152400" y="1524000"/>
            <a:ext cx="8915400" cy="4953000"/>
          </a:xfrm>
          <a:noFill/>
        </p:spPr>
        <p:txBody>
          <a:bodyPr/>
          <a:lstStyle/>
          <a:p>
            <a:pPr algn="l" eaLnBrk="1" hangingPunct="1"/>
            <a:r>
              <a:rPr lang="en-US" sz="2800" dirty="0" smtClean="0">
                <a:solidFill>
                  <a:srgbClr val="002060"/>
                </a:solidFill>
              </a:rPr>
              <a:t>The two steps could be expanded, where we start with the initial step of problem identification, then, clarifying the cause of the problem, collecting and analyzing data with reference to the causes, stating alternative goals, </a:t>
            </a:r>
            <a:endParaRPr lang="en-GB" sz="2800" dirty="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614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615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2590800" y="304800"/>
            <a:ext cx="5184775" cy="769938"/>
          </a:xfrm>
          <a:prstGeom prst="rect">
            <a:avLst/>
          </a:prstGeom>
        </p:spPr>
        <p:txBody>
          <a:bodyPr wrap="none">
            <a:spAutoFit/>
          </a:bodyPr>
          <a:lstStyle/>
          <a:p>
            <a:pPr>
              <a:defRPr/>
            </a:pPr>
            <a:r>
              <a:rPr lang="en-US" sz="4400" b="1" dirty="0">
                <a:solidFill>
                  <a:schemeClr val="bg1"/>
                </a:solidFill>
                <a:latin typeface="+mj-lt"/>
              </a:rPr>
              <a:t>Planning Process   </a:t>
            </a:r>
            <a:r>
              <a:rPr lang="en-US" sz="2000" b="1" dirty="0">
                <a:solidFill>
                  <a:schemeClr val="bg1"/>
                </a:solidFill>
                <a:latin typeface="+mj-lt"/>
              </a:rPr>
              <a:t>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Health services planning is a process that appraises the overall health needs of a geographic area or population and determines how these needs can be met in the most effective manner through the allocation of existing and anticipated future resources.</a:t>
            </a:r>
          </a:p>
          <a:p>
            <a:endParaRPr lang="en-US" dirty="0"/>
          </a:p>
        </p:txBody>
      </p:sp>
      <p:sp>
        <p:nvSpPr>
          <p:cNvPr id="3" name="Title 2"/>
          <p:cNvSpPr>
            <a:spLocks noGrp="1"/>
          </p:cNvSpPr>
          <p:nvPr>
            <p:ph type="title"/>
          </p:nvPr>
        </p:nvSpPr>
        <p:spPr/>
        <p:txBody>
          <a:bodyPr/>
          <a:lstStyle/>
          <a:p>
            <a:r>
              <a:rPr lang="en-US" dirty="0" smtClean="0"/>
              <a:t>Health services planning</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and establishing projects with value connotations explicitly stated, followed by identifying work programs, strategies, timing, funding patterns for implementation, and ending with measurement and evaluation procedures.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ubTitle" idx="1"/>
          </p:nvPr>
        </p:nvSpPr>
        <p:spPr>
          <a:xfrm>
            <a:off x="381000" y="1828800"/>
            <a:ext cx="8686800" cy="4343400"/>
          </a:xfrm>
          <a:noFill/>
        </p:spPr>
        <p:txBody>
          <a:bodyPr/>
          <a:lstStyle/>
          <a:p>
            <a:pPr algn="l" eaLnBrk="1" hangingPunct="1">
              <a:lnSpc>
                <a:spcPct val="80000"/>
              </a:lnSpc>
            </a:pPr>
            <a:r>
              <a:rPr lang="en-US" sz="2800" dirty="0" smtClean="0">
                <a:solidFill>
                  <a:srgbClr val="002060"/>
                </a:solidFill>
              </a:rPr>
              <a:t>Regardless of the number of steps of the planning process, there are variations of emphasis that should be considered, these are:</a:t>
            </a:r>
          </a:p>
          <a:p>
            <a:pPr algn="l" eaLnBrk="1" hangingPunct="1">
              <a:lnSpc>
                <a:spcPct val="80000"/>
              </a:lnSpc>
            </a:pPr>
            <a:endParaRPr lang="en-US" sz="2800" dirty="0" smtClean="0">
              <a:solidFill>
                <a:srgbClr val="002060"/>
              </a:solidFill>
            </a:endParaRPr>
          </a:p>
          <a:p>
            <a:pPr algn="l" eaLnBrk="1" hangingPunct="1">
              <a:lnSpc>
                <a:spcPct val="80000"/>
              </a:lnSpc>
            </a:pPr>
            <a:r>
              <a:rPr lang="en-US" sz="2800" dirty="0" smtClean="0">
                <a:solidFill>
                  <a:srgbClr val="002060"/>
                </a:solidFill>
              </a:rPr>
              <a:t>1.  The starting point of the process, a distinction </a:t>
            </a:r>
          </a:p>
          <a:p>
            <a:pPr algn="l" eaLnBrk="1" hangingPunct="1">
              <a:lnSpc>
                <a:spcPct val="80000"/>
              </a:lnSpc>
            </a:pPr>
            <a:r>
              <a:rPr lang="en-US" sz="2800" dirty="0" smtClean="0">
                <a:solidFill>
                  <a:srgbClr val="002060"/>
                </a:solidFill>
              </a:rPr>
              <a:t>     between problem oriented and goal oriented  </a:t>
            </a:r>
          </a:p>
          <a:p>
            <a:pPr algn="l" eaLnBrk="1" hangingPunct="1">
              <a:lnSpc>
                <a:spcPct val="80000"/>
              </a:lnSpc>
            </a:pPr>
            <a:r>
              <a:rPr lang="en-US" sz="2800" dirty="0" smtClean="0">
                <a:solidFill>
                  <a:srgbClr val="002060"/>
                </a:solidFill>
              </a:rPr>
              <a:t>     planning.</a:t>
            </a:r>
          </a:p>
          <a:p>
            <a:pPr algn="l" eaLnBrk="1" hangingPunct="1">
              <a:lnSpc>
                <a:spcPct val="80000"/>
              </a:lnSpc>
            </a:pPr>
            <a:r>
              <a:rPr lang="en-US" sz="2800" dirty="0" smtClean="0">
                <a:solidFill>
                  <a:srgbClr val="002060"/>
                </a:solidFill>
              </a:rPr>
              <a:t>2.  The emphasis on means or ends; and</a:t>
            </a:r>
          </a:p>
          <a:p>
            <a:pPr algn="l" eaLnBrk="1" hangingPunct="1">
              <a:lnSpc>
                <a:spcPct val="80000"/>
              </a:lnSpc>
            </a:pPr>
            <a:r>
              <a:rPr lang="en-US" sz="2800" dirty="0" smtClean="0">
                <a:solidFill>
                  <a:srgbClr val="002060"/>
                </a:solidFill>
              </a:rPr>
              <a:t>3.  </a:t>
            </a:r>
            <a:endParaRPr lang="en-GB" sz="2800" dirty="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717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717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2590800" y="304800"/>
            <a:ext cx="5184775" cy="769938"/>
          </a:xfrm>
          <a:prstGeom prst="rect">
            <a:avLst/>
          </a:prstGeom>
        </p:spPr>
        <p:txBody>
          <a:bodyPr wrap="none">
            <a:spAutoFit/>
          </a:bodyPr>
          <a:lstStyle/>
          <a:p>
            <a:pPr>
              <a:defRPr/>
            </a:pPr>
            <a:r>
              <a:rPr lang="en-US" sz="4400" b="1" dirty="0">
                <a:solidFill>
                  <a:schemeClr val="bg1"/>
                </a:solidFill>
                <a:latin typeface="+mj-lt"/>
              </a:rPr>
              <a:t>Planning Process   </a:t>
            </a:r>
            <a:r>
              <a:rPr lang="en-US" sz="2000" b="1" dirty="0">
                <a:solidFill>
                  <a:schemeClr val="bg1"/>
                </a:solidFill>
                <a:latin typeface="+mj-lt"/>
              </a:rPr>
              <a:t>Cont’d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400" dirty="0" smtClean="0">
                <a:solidFill>
                  <a:srgbClr val="002060"/>
                </a:solidFill>
              </a:rPr>
              <a:t>3. The relationship of the plans to its implementation</a:t>
            </a:r>
            <a:endParaRPr lang="en-US" dirty="0"/>
          </a:p>
        </p:txBody>
      </p:sp>
      <p:sp>
        <p:nvSpPr>
          <p:cNvPr id="4" name="Title 3"/>
          <p:cNvSpPr>
            <a:spLocks noGrp="1"/>
          </p:cNvSpPr>
          <p:nvPr>
            <p:ph type="title"/>
          </p:nvPr>
        </p:nvSpPr>
        <p:spPr>
          <a:xfrm>
            <a:off x="457200" y="461417"/>
            <a:ext cx="6163867" cy="769441"/>
          </a:xfrm>
          <a:prstGeom prst="rect">
            <a:avLst/>
          </a:prstGeom>
        </p:spPr>
        <p:txBody>
          <a:bodyPr wrap="none">
            <a:spAutoFit/>
          </a:bodyPr>
          <a:lstStyle/>
          <a:p>
            <a:pPr>
              <a:defRPr/>
            </a:pPr>
            <a:r>
              <a:rPr lang="en-US" sz="4400" b="1" dirty="0">
                <a:solidFill>
                  <a:srgbClr val="FF0000"/>
                </a:solidFill>
                <a:latin typeface="+mj-lt"/>
              </a:rPr>
              <a:t>Planning Process   </a:t>
            </a:r>
            <a:r>
              <a:rPr lang="en-US" sz="2000" b="1" dirty="0">
                <a:solidFill>
                  <a:srgbClr val="FF0000"/>
                </a:solidFill>
                <a:latin typeface="+mj-lt"/>
              </a:rPr>
              <a:t>Cont’d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subTitle" idx="1"/>
          </p:nvPr>
        </p:nvSpPr>
        <p:spPr>
          <a:xfrm>
            <a:off x="152400" y="1524000"/>
            <a:ext cx="8915400" cy="4724400"/>
          </a:xfrm>
        </p:spPr>
        <p:txBody>
          <a:bodyPr/>
          <a:lstStyle/>
          <a:p>
            <a:pPr algn="l" eaLnBrk="1" hangingPunct="1">
              <a:lnSpc>
                <a:spcPct val="90000"/>
              </a:lnSpc>
            </a:pPr>
            <a:r>
              <a:rPr lang="en-US" sz="2800" b="1" u="sng" dirty="0" smtClean="0">
                <a:solidFill>
                  <a:srgbClr val="002060"/>
                </a:solidFill>
              </a:rPr>
              <a:t>1. Starting Point</a:t>
            </a:r>
            <a:r>
              <a:rPr lang="en-US" sz="2800" b="1" dirty="0" smtClean="0">
                <a:solidFill>
                  <a:srgbClr val="002060"/>
                </a:solidFill>
              </a:rPr>
              <a:t>: Problem Oriented</a:t>
            </a:r>
          </a:p>
          <a:p>
            <a:pPr algn="l" eaLnBrk="1" hangingPunct="1">
              <a:lnSpc>
                <a:spcPct val="90000"/>
              </a:lnSpc>
            </a:pPr>
            <a:endParaRPr lang="en-US" sz="2800" dirty="0" smtClean="0">
              <a:solidFill>
                <a:srgbClr val="002060"/>
              </a:solidFill>
            </a:endParaRPr>
          </a:p>
          <a:p>
            <a:pPr algn="l" eaLnBrk="1" hangingPunct="1">
              <a:lnSpc>
                <a:spcPct val="90000"/>
              </a:lnSpc>
            </a:pPr>
            <a:r>
              <a:rPr lang="en-US" sz="2800" dirty="0" smtClean="0">
                <a:solidFill>
                  <a:srgbClr val="002060"/>
                </a:solidFill>
              </a:rPr>
              <a:t>This includes the majority of planning effort! It starts with a problem, that leads planners to try to solve the problem in the most expeditious manner without regard to how the solutions will affect other parts of the system.”</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819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819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14" name="Rectangle 13"/>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15" name="Rectangle 14"/>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The response is reactive and usually conservative in nature.  </a:t>
            </a:r>
          </a:p>
          <a:p>
            <a:endParaRPr lang="en-US" sz="2400" dirty="0" smtClean="0">
              <a:solidFill>
                <a:srgbClr val="002060"/>
              </a:solidFill>
            </a:endParaRPr>
          </a:p>
          <a:p>
            <a:r>
              <a:rPr lang="en-US" sz="2400" dirty="0" smtClean="0">
                <a:solidFill>
                  <a:srgbClr val="002060"/>
                </a:solidFill>
              </a:rPr>
              <a:t>The analysis is rarely creative which limits the possibilities of innovative responses.  This is what </a:t>
            </a:r>
            <a:r>
              <a:rPr lang="en-US" sz="2400" dirty="0" err="1" smtClean="0">
                <a:solidFill>
                  <a:srgbClr val="002060"/>
                </a:solidFill>
              </a:rPr>
              <a:t>Lindblom</a:t>
            </a:r>
            <a:r>
              <a:rPr lang="en-US" sz="2400" dirty="0" smtClean="0">
                <a:solidFill>
                  <a:srgbClr val="002060"/>
                </a:solidFill>
              </a:rPr>
              <a:t> describe as “disjointed </a:t>
            </a:r>
            <a:r>
              <a:rPr lang="en-US" sz="2400" dirty="0" err="1" smtClean="0">
                <a:solidFill>
                  <a:srgbClr val="002060"/>
                </a:solidFill>
              </a:rPr>
              <a:t>incrementalism</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subTitle" idx="1"/>
          </p:nvPr>
        </p:nvSpPr>
        <p:spPr>
          <a:xfrm>
            <a:off x="457200" y="762000"/>
            <a:ext cx="8686800" cy="5334000"/>
          </a:xfrm>
        </p:spPr>
        <p:txBody>
          <a:bodyPr rtlCol="0">
            <a:normAutofit/>
          </a:bodyPr>
          <a:lstStyle/>
          <a:p>
            <a:pPr algn="l" eaLnBrk="1" fontAlgn="auto" hangingPunct="1">
              <a:lnSpc>
                <a:spcPct val="80000"/>
              </a:lnSpc>
              <a:spcAft>
                <a:spcPts val="0"/>
              </a:spcAft>
              <a:buFont typeface="Arial" pitchFamily="34" charset="0"/>
              <a:buNone/>
              <a:defRPr/>
            </a:pPr>
            <a:r>
              <a:rPr lang="en-US" sz="2800" b="1" u="sng" dirty="0" smtClean="0">
                <a:solidFill>
                  <a:srgbClr val="002060"/>
                </a:solidFill>
              </a:rPr>
              <a:t>1. Starting Point</a:t>
            </a:r>
            <a:r>
              <a:rPr lang="en-US" sz="2800" b="1" dirty="0" smtClean="0">
                <a:solidFill>
                  <a:srgbClr val="002060"/>
                </a:solidFill>
              </a:rPr>
              <a:t>: Problem Oriented (cont’d)</a:t>
            </a:r>
          </a:p>
          <a:p>
            <a:pPr eaLnBrk="1" fontAlgn="auto" hangingPunct="1">
              <a:lnSpc>
                <a:spcPct val="80000"/>
              </a:lnSpc>
              <a:spcAft>
                <a:spcPts val="0"/>
              </a:spcAft>
              <a:buFont typeface="Arial" pitchFamily="34" charset="0"/>
              <a:buNone/>
              <a:defRPr/>
            </a:pPr>
            <a:endParaRPr lang="en-US" sz="2800" dirty="0" smtClean="0">
              <a:solidFill>
                <a:srgbClr val="002060"/>
              </a:solidFill>
            </a:endParaRPr>
          </a:p>
          <a:p>
            <a:pPr algn="l" eaLnBrk="1" fontAlgn="auto" hangingPunct="1">
              <a:lnSpc>
                <a:spcPct val="80000"/>
              </a:lnSpc>
              <a:spcAft>
                <a:spcPts val="0"/>
              </a:spcAft>
              <a:buFont typeface="Arial" pitchFamily="34" charset="0"/>
              <a:buNone/>
              <a:defRPr/>
            </a:pPr>
            <a:r>
              <a:rPr lang="en-US" sz="2800" dirty="0" smtClean="0">
                <a:solidFill>
                  <a:srgbClr val="002060"/>
                </a:solidFill>
              </a:rPr>
              <a:t>The following are characteristic features of problem oriented planning:</a:t>
            </a:r>
          </a:p>
          <a:p>
            <a:pPr algn="l" eaLnBrk="1" fontAlgn="auto" hangingPunct="1">
              <a:lnSpc>
                <a:spcPct val="80000"/>
              </a:lnSpc>
              <a:spcAft>
                <a:spcPts val="0"/>
              </a:spcAft>
              <a:buFont typeface="Wingdings" pitchFamily="2" charset="2"/>
              <a:buChar char="n"/>
              <a:defRPr/>
            </a:pPr>
            <a:r>
              <a:rPr lang="en-US" sz="2800" dirty="0" smtClean="0">
                <a:solidFill>
                  <a:srgbClr val="002060"/>
                </a:solidFill>
              </a:rPr>
              <a:t>  Emphasis on </a:t>
            </a:r>
            <a:r>
              <a:rPr lang="en-US" sz="2800" dirty="0" err="1" smtClean="0">
                <a:solidFill>
                  <a:srgbClr val="002060"/>
                </a:solidFill>
              </a:rPr>
              <a:t>incrementalism</a:t>
            </a:r>
            <a:r>
              <a:rPr lang="en-US" sz="2800" dirty="0" smtClean="0">
                <a:solidFill>
                  <a:srgbClr val="002060"/>
                </a:solidFill>
              </a:rPr>
              <a:t>, new systems are rarely   recommended.</a:t>
            </a:r>
          </a:p>
          <a:p>
            <a:pPr algn="l" eaLnBrk="1" fontAlgn="auto" hangingPunct="1">
              <a:lnSpc>
                <a:spcPct val="80000"/>
              </a:lnSpc>
              <a:spcAft>
                <a:spcPts val="0"/>
              </a:spcAft>
              <a:buFont typeface="Wingdings" pitchFamily="2" charset="2"/>
              <a:buChar char="n"/>
              <a:defRPr/>
            </a:pPr>
            <a:r>
              <a:rPr lang="en-US" sz="2800" dirty="0" smtClean="0">
                <a:solidFill>
                  <a:srgbClr val="002060"/>
                </a:solidFill>
              </a:rPr>
              <a:t>  Emphasis on means rather than focusing on ends  (goals and objectives)</a:t>
            </a:r>
          </a:p>
          <a:p>
            <a:pPr algn="l" eaLnBrk="1" fontAlgn="auto" hangingPunct="1">
              <a:lnSpc>
                <a:spcPct val="80000"/>
              </a:lnSpc>
              <a:spcAft>
                <a:spcPts val="0"/>
              </a:spcAft>
              <a:buFont typeface="Wingdings" pitchFamily="2" charset="2"/>
              <a:buChar char="n"/>
              <a:defRPr/>
            </a:pPr>
            <a:r>
              <a:rPr lang="en-US" sz="2800" dirty="0" smtClean="0">
                <a:solidFill>
                  <a:srgbClr val="002060"/>
                </a:solidFill>
              </a:rPr>
              <a:t>  </a:t>
            </a:r>
          </a:p>
          <a:p>
            <a:pPr algn="l" eaLnBrk="1" fontAlgn="auto" hangingPunct="1">
              <a:lnSpc>
                <a:spcPct val="80000"/>
              </a:lnSpc>
              <a:spcAft>
                <a:spcPts val="0"/>
              </a:spcAft>
              <a:buFont typeface="Arial" pitchFamily="34" charset="0"/>
              <a:buNone/>
              <a:defRPr/>
            </a:pP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9220"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9221"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buFont typeface="Wingdings" pitchFamily="2" charset="2"/>
              <a:buChar char="n"/>
              <a:defRPr/>
            </a:pPr>
            <a:r>
              <a:rPr lang="en-US" sz="2400" dirty="0" smtClean="0">
                <a:solidFill>
                  <a:srgbClr val="002060"/>
                </a:solidFill>
              </a:rPr>
              <a:t>Focusing on efficiency of proposed solutions</a:t>
            </a:r>
          </a:p>
          <a:p>
            <a:pPr>
              <a:lnSpc>
                <a:spcPct val="80000"/>
              </a:lnSpc>
              <a:buFont typeface="Wingdings" pitchFamily="2" charset="2"/>
              <a:buChar char="n"/>
              <a:defRPr/>
            </a:pPr>
            <a:r>
              <a:rPr lang="en-US" sz="2400" dirty="0" smtClean="0">
                <a:solidFill>
                  <a:srgbClr val="002060"/>
                </a:solidFill>
              </a:rPr>
              <a:t>  Feasibility of converting plans into implementable     solutions.</a:t>
            </a:r>
          </a:p>
          <a:p>
            <a:pPr>
              <a:lnSpc>
                <a:spcPct val="80000"/>
              </a:lnSpc>
              <a:buFont typeface="Wingdings" pitchFamily="2" charset="2"/>
              <a:buChar char="n"/>
              <a:defRPr/>
            </a:pPr>
            <a:r>
              <a:rPr lang="en-US" sz="2400" dirty="0" smtClean="0">
                <a:solidFill>
                  <a:srgbClr val="002060"/>
                </a:solidFill>
              </a:rPr>
              <a:t>  Preoccupation with the methodology of studying the     problem.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subTitle" idx="1"/>
          </p:nvPr>
        </p:nvSpPr>
        <p:spPr>
          <a:xfrm>
            <a:off x="381000" y="762000"/>
            <a:ext cx="8686800" cy="5181600"/>
          </a:xfrm>
          <a:noFill/>
        </p:spPr>
        <p:txBody>
          <a:bodyPr/>
          <a:lstStyle/>
          <a:p>
            <a:pPr algn="l" eaLnBrk="1" hangingPunct="1"/>
            <a:r>
              <a:rPr lang="en-US" sz="2800" b="1" u="sng" dirty="0" smtClean="0">
                <a:solidFill>
                  <a:srgbClr val="002060"/>
                </a:solidFill>
              </a:rPr>
              <a:t>1. Starting Point</a:t>
            </a:r>
            <a:r>
              <a:rPr lang="en-US" sz="2800" b="1" dirty="0" smtClean="0">
                <a:solidFill>
                  <a:srgbClr val="002060"/>
                </a:solidFill>
              </a:rPr>
              <a:t>: Goal Oriented</a:t>
            </a:r>
          </a:p>
          <a:p>
            <a:pPr eaLnBrk="1" hangingPunct="1"/>
            <a:endParaRPr lang="en-US" sz="2800" dirty="0" smtClean="0">
              <a:solidFill>
                <a:srgbClr val="002060"/>
              </a:solidFill>
            </a:endParaRPr>
          </a:p>
          <a:p>
            <a:pPr algn="l" eaLnBrk="1" hangingPunct="1"/>
            <a:r>
              <a:rPr lang="en-US" sz="2800" dirty="0" smtClean="0">
                <a:solidFill>
                  <a:srgbClr val="002060"/>
                </a:solidFill>
              </a:rPr>
              <a:t>Goal oriented planning may necessitate the creation of a completely new system. </a:t>
            </a:r>
          </a:p>
          <a:p>
            <a:pPr algn="l" eaLnBrk="1" hangingPunct="1"/>
            <a:endParaRPr lang="en-US" sz="2800" dirty="0" smtClean="0">
              <a:solidFill>
                <a:srgbClr val="002060"/>
              </a:solidFill>
            </a:endParaRPr>
          </a:p>
          <a:p>
            <a:pPr algn="l" eaLnBrk="1" hangingPunct="1"/>
            <a:r>
              <a:rPr lang="en-US" sz="2800" dirty="0" smtClean="0">
                <a:solidFill>
                  <a:srgbClr val="002060"/>
                </a:solidFill>
              </a:rPr>
              <a:t> In such cases, both means and ends are given strong consideration, because neither are given or accepted as is.  </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10244"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0245"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The process is likely to be innovative focusing on discovering new insights to identify alternatives; as well as emphasis on seeing the action and plan making go on at the same time.</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subTitle" idx="1"/>
          </p:nvPr>
        </p:nvSpPr>
        <p:spPr>
          <a:xfrm>
            <a:off x="304800" y="914400"/>
            <a:ext cx="8610600" cy="5638800"/>
          </a:xfrm>
        </p:spPr>
        <p:txBody>
          <a:bodyPr>
            <a:normAutofit/>
          </a:bodyPr>
          <a:lstStyle/>
          <a:p>
            <a:pPr algn="l" eaLnBrk="1" hangingPunct="1">
              <a:lnSpc>
                <a:spcPct val="80000"/>
              </a:lnSpc>
            </a:pPr>
            <a:r>
              <a:rPr lang="en-US" sz="2800" b="1" dirty="0" smtClean="0">
                <a:solidFill>
                  <a:srgbClr val="002060"/>
                </a:solidFill>
              </a:rPr>
              <a:t>2. Emphasis on Means vs. Ends</a:t>
            </a:r>
          </a:p>
          <a:p>
            <a:pPr algn="l" eaLnBrk="1" hangingPunct="1">
              <a:lnSpc>
                <a:spcPct val="80000"/>
              </a:lnSpc>
            </a:pPr>
            <a:endParaRPr lang="en-US" sz="2800" dirty="0" smtClean="0">
              <a:solidFill>
                <a:srgbClr val="002060"/>
              </a:solidFill>
            </a:endParaRPr>
          </a:p>
          <a:p>
            <a:pPr algn="l" eaLnBrk="1" hangingPunct="1">
              <a:lnSpc>
                <a:spcPct val="80000"/>
              </a:lnSpc>
            </a:pPr>
            <a:r>
              <a:rPr lang="en-US" sz="2800" dirty="0" smtClean="0">
                <a:solidFill>
                  <a:srgbClr val="002060"/>
                </a:solidFill>
              </a:rPr>
              <a:t>A means-oriented planning process stresses on identifying the most efficient alternative to achieve ends or goals.  These goals may be stated explicitly or strongly implied, but are not part of the scrutiny. </a:t>
            </a:r>
          </a:p>
        </p:txBody>
      </p:sp>
      <p:grpSp>
        <p:nvGrpSpPr>
          <p:cNvPr id="2" name="Group 3"/>
          <p:cNvGrpSpPr>
            <a:grpSpLocks/>
          </p:cNvGrpSpPr>
          <p:nvPr/>
        </p:nvGrpSpPr>
        <p:grpSpPr bwMode="auto">
          <a:xfrm>
            <a:off x="0" y="0"/>
            <a:ext cx="9144000" cy="457200"/>
            <a:chOff x="0" y="0"/>
            <a:chExt cx="9144000" cy="1371600"/>
          </a:xfrm>
        </p:grpSpPr>
        <p:sp>
          <p:nvSpPr>
            <p:cNvPr id="11268"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1269"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Healthcare is dynamically changing due to a seamless fast pace in health research discoveries and die to  continuously evolving technologies.</a:t>
            </a:r>
          </a:p>
          <a:p>
            <a:endParaRPr lang="en-US" dirty="0" smtClean="0"/>
          </a:p>
          <a:p>
            <a:r>
              <a:rPr lang="en-US" dirty="0" smtClean="0"/>
              <a:t>Health often involves processes with complicated steps and a variety of human and non human components.</a:t>
            </a:r>
            <a:endParaRPr lang="en-US" dirty="0"/>
          </a:p>
        </p:txBody>
      </p:sp>
      <p:sp>
        <p:nvSpPr>
          <p:cNvPr id="3" name="Title 2"/>
          <p:cNvSpPr>
            <a:spLocks noGrp="1"/>
          </p:cNvSpPr>
          <p:nvPr>
            <p:ph type="title"/>
          </p:nvPr>
        </p:nvSpPr>
        <p:spPr/>
        <p:txBody>
          <a:bodyPr>
            <a:normAutofit fontScale="90000"/>
          </a:bodyPr>
          <a:lstStyle/>
          <a:p>
            <a:r>
              <a:rPr lang="en-US" dirty="0" smtClean="0"/>
              <a:t>How healthcare planning is unique?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For example, we may focus on how to improve access to health services; without discussing whether improving nutrition and sanitation or reducing smoking could have higher impact on health rather than simply improving access to curative care. </a:t>
            </a:r>
          </a:p>
          <a:p>
            <a:endParaRPr lang="en-US" sz="2400" dirty="0" smtClean="0">
              <a:solidFill>
                <a:srgbClr val="002060"/>
              </a:solidFill>
            </a:endParaRPr>
          </a:p>
          <a:p>
            <a:r>
              <a:rPr lang="en-US" sz="2400" dirty="0" smtClean="0">
                <a:solidFill>
                  <a:srgbClr val="002060"/>
                </a:solidFill>
              </a:rPr>
              <a:t> The conservative orientation to the problems with which the planning process is supposed to deal has prompted Friedman to refer to it as: </a:t>
            </a:r>
            <a:r>
              <a:rPr lang="en-US" sz="2400" b="1" dirty="0" err="1" smtClean="0">
                <a:solidFill>
                  <a:srgbClr val="002060"/>
                </a:solidFill>
              </a:rPr>
              <a:t>Allocative</a:t>
            </a:r>
            <a:r>
              <a:rPr lang="en-US" sz="2400" b="1" dirty="0" smtClean="0">
                <a:solidFill>
                  <a:srgbClr val="002060"/>
                </a:solidFill>
              </a:rPr>
              <a:t> Planning</a:t>
            </a:r>
            <a:endParaRPr lang="en-GB" sz="2400" b="1"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ubTitle" idx="1"/>
          </p:nvPr>
        </p:nvSpPr>
        <p:spPr>
          <a:xfrm>
            <a:off x="381000" y="609600"/>
            <a:ext cx="8534400" cy="5638800"/>
          </a:xfrm>
          <a:noFill/>
        </p:spPr>
        <p:txBody>
          <a:bodyPr/>
          <a:lstStyle/>
          <a:p>
            <a:pPr algn="l" eaLnBrk="1" hangingPunct="1"/>
            <a:r>
              <a:rPr lang="en-US" sz="2800" b="1" smtClean="0">
                <a:solidFill>
                  <a:srgbClr val="002060"/>
                </a:solidFill>
              </a:rPr>
              <a:t>2. Emphasis on Means vs. Ends (cont’d)</a:t>
            </a:r>
          </a:p>
          <a:p>
            <a:pPr eaLnBrk="1" hangingPunct="1"/>
            <a:endParaRPr lang="en-US" sz="2800" smtClean="0">
              <a:solidFill>
                <a:srgbClr val="002060"/>
              </a:solidFill>
            </a:endParaRPr>
          </a:p>
          <a:p>
            <a:pPr algn="l" eaLnBrk="1" hangingPunct="1"/>
            <a:r>
              <a:rPr lang="en-US" sz="2800" smtClean="0">
                <a:solidFill>
                  <a:srgbClr val="002060"/>
                </a:solidFill>
              </a:rPr>
              <a:t>Ends Oriented Planning: Here the planning process is innovative, that may result in changing the system drastically or replacing it with another one.  It is essentially task or change oriented.  It is reformist in nature, &amp; concerned with the implementation and the strategies and resources for achieving a creative set of ends.</a:t>
            </a:r>
            <a:endParaRPr lang="en-GB" sz="2800" b="1"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12292"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2293"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subTitle" idx="1"/>
          </p:nvPr>
        </p:nvSpPr>
        <p:spPr>
          <a:xfrm>
            <a:off x="381000" y="914400"/>
            <a:ext cx="8686800" cy="5410200"/>
          </a:xfrm>
          <a:noFill/>
        </p:spPr>
        <p:txBody>
          <a:bodyPr/>
          <a:lstStyle/>
          <a:p>
            <a:pPr algn="l" eaLnBrk="1" hangingPunct="1">
              <a:lnSpc>
                <a:spcPct val="90000"/>
              </a:lnSpc>
            </a:pPr>
            <a:r>
              <a:rPr lang="en-US" sz="2800" b="1" dirty="0" smtClean="0">
                <a:solidFill>
                  <a:srgbClr val="002060"/>
                </a:solidFill>
              </a:rPr>
              <a:t>3. Relationship of Plan to Its Implementation</a:t>
            </a:r>
            <a:endParaRPr lang="en-US" sz="2800" dirty="0" smtClean="0">
              <a:solidFill>
                <a:srgbClr val="002060"/>
              </a:solidFill>
            </a:endParaRPr>
          </a:p>
          <a:p>
            <a:pPr eaLnBrk="1" hangingPunct="1">
              <a:lnSpc>
                <a:spcPct val="90000"/>
              </a:lnSpc>
            </a:pPr>
            <a:endParaRPr lang="en-US" sz="2800" dirty="0" smtClean="0">
              <a:solidFill>
                <a:srgbClr val="002060"/>
              </a:solidFill>
            </a:endParaRPr>
          </a:p>
          <a:p>
            <a:pPr algn="l" eaLnBrk="1" hangingPunct="1">
              <a:lnSpc>
                <a:spcPct val="90000"/>
              </a:lnSpc>
            </a:pPr>
            <a:r>
              <a:rPr lang="en-US" sz="2800" dirty="0" smtClean="0">
                <a:solidFill>
                  <a:srgbClr val="002060"/>
                </a:solidFill>
              </a:rPr>
              <a:t>A plan is a guide that sets forth a direction, values and general strategies for achieving goals and / or solving problems.  Most plans that are means-oriented make a distinct separation between plan development and its implementation.  </a:t>
            </a:r>
            <a:endParaRPr lang="en-GB" sz="2800" dirty="0" smtClean="0">
              <a:solidFill>
                <a:srgbClr val="002060"/>
              </a:solidFill>
            </a:endParaRPr>
          </a:p>
        </p:txBody>
      </p:sp>
      <p:grpSp>
        <p:nvGrpSpPr>
          <p:cNvPr id="2" name="Group 3"/>
          <p:cNvGrpSpPr>
            <a:grpSpLocks/>
          </p:cNvGrpSpPr>
          <p:nvPr/>
        </p:nvGrpSpPr>
        <p:grpSpPr bwMode="auto">
          <a:xfrm>
            <a:off x="0" y="0"/>
            <a:ext cx="9144000" cy="457200"/>
            <a:chOff x="0" y="0"/>
            <a:chExt cx="9144000" cy="1371600"/>
          </a:xfrm>
        </p:grpSpPr>
        <p:sp>
          <p:nvSpPr>
            <p:cNvPr id="13316"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3317"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002060"/>
                </a:solidFill>
              </a:rPr>
              <a:t>For this reason, many plans developed by the planning entity are either not implemented, or implemented in a distorted way.  </a:t>
            </a:r>
            <a:endParaRPr lang="en-US" sz="2400" dirty="0" smtClean="0">
              <a:solidFill>
                <a:srgbClr val="002060"/>
              </a:solidFill>
            </a:endParaRPr>
          </a:p>
          <a:p>
            <a:endParaRPr lang="en-US" sz="2400" dirty="0" smtClean="0">
              <a:solidFill>
                <a:srgbClr val="002060"/>
              </a:solidFill>
            </a:endParaRPr>
          </a:p>
          <a:p>
            <a:r>
              <a:rPr lang="en-US" sz="2400" dirty="0" smtClean="0">
                <a:solidFill>
                  <a:srgbClr val="002060"/>
                </a:solidFill>
              </a:rPr>
              <a:t>It </a:t>
            </a:r>
            <a:r>
              <a:rPr lang="en-US" sz="2400" dirty="0" smtClean="0">
                <a:solidFill>
                  <a:srgbClr val="002060"/>
                </a:solidFill>
              </a:rPr>
              <a:t>is thus argued that having a single entity performing the planning and the implementation is a prerequisite for success.</a:t>
            </a:r>
            <a:endParaRPr lang="en-GB" sz="2400"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ubTitle" idx="1"/>
          </p:nvPr>
        </p:nvSpPr>
        <p:spPr>
          <a:xfrm>
            <a:off x="228600" y="1676400"/>
            <a:ext cx="8686800" cy="4343400"/>
          </a:xfrm>
          <a:noFill/>
        </p:spPr>
        <p:txBody>
          <a:bodyPr/>
          <a:lstStyle/>
          <a:p>
            <a:pPr algn="l" eaLnBrk="1" hangingPunct="1"/>
            <a:r>
              <a:rPr lang="en-US" sz="2800" dirty="0" smtClean="0">
                <a:solidFill>
                  <a:srgbClr val="002060"/>
                </a:solidFill>
              </a:rPr>
              <a:t>Health systems are often characterized by being complex, composed of a large number of poorly coordinated sub systems. </a:t>
            </a:r>
            <a:endParaRPr lang="en-US" sz="2800" dirty="0" smtClean="0">
              <a:solidFill>
                <a:srgbClr val="002060"/>
              </a:solidFill>
            </a:endParaRPr>
          </a:p>
          <a:p>
            <a:pPr algn="l" eaLnBrk="1" hangingPunct="1"/>
            <a:endParaRPr lang="en-US" sz="2800" dirty="0" smtClean="0">
              <a:solidFill>
                <a:srgbClr val="002060"/>
              </a:solidFill>
            </a:endParaRPr>
          </a:p>
          <a:p>
            <a:pPr algn="l" eaLnBrk="1" hangingPunct="1"/>
            <a:r>
              <a:rPr lang="en-US" sz="2800" dirty="0" smtClean="0">
                <a:solidFill>
                  <a:srgbClr val="002060"/>
                </a:solidFill>
              </a:rPr>
              <a:t>In </a:t>
            </a:r>
            <a:r>
              <a:rPr lang="en-US" sz="2800" dirty="0" smtClean="0">
                <a:solidFill>
                  <a:srgbClr val="002060"/>
                </a:solidFill>
              </a:rPr>
              <a:t>fact this is synonyms with “disorganized” which created problems in the distribution and quality of health services, and the inefficient use of the services that exist.</a:t>
            </a:r>
            <a:endParaRPr lang="en-GB" sz="2800" dirty="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14341"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4342"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990600" y="381000"/>
            <a:ext cx="8223726" cy="707886"/>
          </a:xfrm>
          <a:prstGeom prst="rect">
            <a:avLst/>
          </a:prstGeom>
        </p:spPr>
        <p:txBody>
          <a:bodyPr wrap="none">
            <a:spAutoFit/>
          </a:bodyPr>
          <a:lstStyle/>
          <a:p>
            <a:pPr>
              <a:defRPr/>
            </a:pPr>
            <a:r>
              <a:rPr lang="en-US" sz="4000" b="1" dirty="0">
                <a:solidFill>
                  <a:schemeClr val="bg1"/>
                </a:solidFill>
                <a:latin typeface="+mj-lt"/>
              </a:rPr>
              <a:t>Characteristics of Health System</a:t>
            </a:r>
            <a:endParaRPr lang="en-US" sz="4000" dirty="0">
              <a:solidFill>
                <a:schemeClr val="bg1"/>
              </a:solidFill>
              <a:latin typeface="+mj-l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idx="1"/>
          </p:nvPr>
        </p:nvSpPr>
        <p:spPr>
          <a:xfrm>
            <a:off x="152400" y="1524000"/>
            <a:ext cx="8915400" cy="5334000"/>
          </a:xfrm>
        </p:spPr>
        <p:txBody>
          <a:bodyPr/>
          <a:lstStyle/>
          <a:p>
            <a:pPr algn="l" eaLnBrk="1" hangingPunct="1">
              <a:lnSpc>
                <a:spcPct val="80000"/>
              </a:lnSpc>
            </a:pPr>
            <a:r>
              <a:rPr lang="en-US" sz="2800" dirty="0" smtClean="0">
                <a:solidFill>
                  <a:srgbClr val="002060"/>
                </a:solidFill>
              </a:rPr>
              <a:t>Interestingly one can look at the health care system in different ways:</a:t>
            </a:r>
          </a:p>
          <a:p>
            <a:pPr algn="l" eaLnBrk="1" hangingPunct="1">
              <a:lnSpc>
                <a:spcPct val="80000"/>
              </a:lnSpc>
              <a:buFont typeface="Wingdings" pitchFamily="2" charset="2"/>
              <a:buChar char="n"/>
            </a:pPr>
            <a:r>
              <a:rPr lang="en-US" sz="2800" dirty="0" smtClean="0">
                <a:solidFill>
                  <a:srgbClr val="002060"/>
                </a:solidFill>
              </a:rPr>
              <a:t>  The health field is divided into three major components: facilities, services, and personnel</a:t>
            </a:r>
          </a:p>
          <a:p>
            <a:pPr algn="l" eaLnBrk="1" hangingPunct="1">
              <a:lnSpc>
                <a:spcPct val="80000"/>
              </a:lnSpc>
            </a:pPr>
            <a:r>
              <a:rPr lang="en-US" sz="2800" dirty="0" smtClean="0">
                <a:solidFill>
                  <a:srgbClr val="002060"/>
                </a:solidFill>
              </a:rPr>
              <a:t>Also:</a:t>
            </a:r>
          </a:p>
          <a:p>
            <a:pPr algn="l" eaLnBrk="1" hangingPunct="1">
              <a:lnSpc>
                <a:spcPct val="80000"/>
              </a:lnSpc>
              <a:buFont typeface="Wingdings" pitchFamily="2" charset="2"/>
              <a:buChar char="n"/>
            </a:pPr>
            <a:r>
              <a:rPr lang="en-US" sz="2800" dirty="0" smtClean="0">
                <a:solidFill>
                  <a:srgbClr val="002060"/>
                </a:solidFill>
              </a:rPr>
              <a:t>   The health system consists if four basic elements:</a:t>
            </a:r>
          </a:p>
          <a:p>
            <a:pPr algn="l" eaLnBrk="1" hangingPunct="1">
              <a:lnSpc>
                <a:spcPct val="80000"/>
              </a:lnSpc>
            </a:pPr>
            <a:r>
              <a:rPr lang="en-US" sz="2800" dirty="0" smtClean="0">
                <a:solidFill>
                  <a:srgbClr val="002060"/>
                </a:solidFill>
              </a:rPr>
              <a:t>	*  Health Education</a:t>
            </a:r>
          </a:p>
          <a:p>
            <a:pPr algn="l" eaLnBrk="1" hangingPunct="1">
              <a:lnSpc>
                <a:spcPct val="80000"/>
              </a:lnSpc>
            </a:pPr>
            <a:r>
              <a:rPr lang="en-US" sz="2800" dirty="0" smtClean="0">
                <a:solidFill>
                  <a:srgbClr val="002060"/>
                </a:solidFill>
              </a:rPr>
              <a:t>	*  Personal preventive services</a:t>
            </a:r>
          </a:p>
          <a:p>
            <a:pPr algn="l" eaLnBrk="1" hangingPunct="1">
              <a:lnSpc>
                <a:spcPct val="80000"/>
              </a:lnSpc>
            </a:pPr>
            <a:r>
              <a:rPr lang="en-US" sz="2800" dirty="0" smtClean="0">
                <a:solidFill>
                  <a:srgbClr val="002060"/>
                </a:solidFill>
              </a:rPr>
              <a:t>	*</a:t>
            </a:r>
            <a:endParaRPr lang="en-GB" sz="2800" dirty="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15365"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5366"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990600" y="152400"/>
            <a:ext cx="7153275" cy="1189038"/>
          </a:xfrm>
          <a:prstGeom prst="rect">
            <a:avLst/>
          </a:prstGeom>
        </p:spPr>
        <p:txBody>
          <a:bodyPr wrap="none">
            <a:spAutoFit/>
          </a:bodyPr>
          <a:lstStyle/>
          <a:p>
            <a:pPr>
              <a:lnSpc>
                <a:spcPct val="80000"/>
              </a:lnSpc>
              <a:defRPr/>
            </a:pPr>
            <a:r>
              <a:rPr lang="en-US" sz="4400" b="1" dirty="0">
                <a:solidFill>
                  <a:schemeClr val="bg1"/>
                </a:solidFill>
                <a:latin typeface="+mj-lt"/>
              </a:rPr>
              <a:t>How to look at the healthcare</a:t>
            </a:r>
          </a:p>
          <a:p>
            <a:pPr>
              <a:lnSpc>
                <a:spcPct val="80000"/>
              </a:lnSpc>
              <a:defRPr/>
            </a:pPr>
            <a:r>
              <a:rPr lang="en-US" sz="4400" b="1" dirty="0">
                <a:solidFill>
                  <a:schemeClr val="bg1"/>
                </a:solidFill>
                <a:latin typeface="+mj-lt"/>
              </a:rPr>
              <a:t>system?</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400" dirty="0" smtClean="0">
                <a:solidFill>
                  <a:srgbClr val="002060"/>
                </a:solidFill>
              </a:rPr>
              <a:t>Diagnostic and therapeutic services</a:t>
            </a:r>
          </a:p>
          <a:p>
            <a:pPr>
              <a:lnSpc>
                <a:spcPct val="80000"/>
              </a:lnSpc>
            </a:pPr>
            <a:r>
              <a:rPr lang="en-US" sz="2400" dirty="0" smtClean="0">
                <a:solidFill>
                  <a:srgbClr val="002060"/>
                </a:solidFill>
              </a:rPr>
              <a:t>	*  Rehabilitative and restorative services</a:t>
            </a:r>
          </a:p>
          <a:p>
            <a:pPr>
              <a:lnSpc>
                <a:spcPct val="80000"/>
              </a:lnSpc>
            </a:pPr>
            <a:endParaRPr lang="en-US" sz="2400" dirty="0" smtClean="0">
              <a:solidFill>
                <a:srgbClr val="002060"/>
              </a:solidFill>
            </a:endParaRPr>
          </a:p>
          <a:p>
            <a:pPr>
              <a:lnSpc>
                <a:spcPct val="80000"/>
              </a:lnSpc>
            </a:pPr>
            <a:r>
              <a:rPr lang="en-US" sz="2400" dirty="0" smtClean="0">
                <a:solidFill>
                  <a:srgbClr val="002060"/>
                </a:solidFill>
              </a:rPr>
              <a:t>These four elements are further subdivided. </a:t>
            </a:r>
            <a:endParaRPr lang="en-GB" sz="2400" dirty="0" smtClean="0">
              <a:solidFill>
                <a:srgbClr val="00206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0" y="0"/>
            <a:ext cx="9144000" cy="1371600"/>
            <a:chOff x="0" y="0"/>
            <a:chExt cx="9144000" cy="1371600"/>
          </a:xfrm>
        </p:grpSpPr>
        <p:sp>
          <p:nvSpPr>
            <p:cNvPr id="16389"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6390"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25602" name="Rectangle 2"/>
          <p:cNvSpPr>
            <a:spLocks noGrp="1" noChangeArrowheads="1"/>
          </p:cNvSpPr>
          <p:nvPr>
            <p:ph type="subTitle" idx="1"/>
          </p:nvPr>
        </p:nvSpPr>
        <p:spPr>
          <a:xfrm>
            <a:off x="152400" y="1676400"/>
            <a:ext cx="8839200" cy="4419600"/>
          </a:xfrm>
        </p:spPr>
        <p:txBody>
          <a:bodyPr rtlCol="0">
            <a:noAutofit/>
          </a:bodyPr>
          <a:lstStyle/>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The health system was considered to be composed of </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seven different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1.  Community health promotion</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2.  Prevention and detection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3.  Diagnosis and treatment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4.  Rehabilitation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5.  Maintenance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6.  Support services</a:t>
            </a:r>
          </a:p>
          <a:p>
            <a:pPr marL="533400" indent="-533400" algn="l" eaLnBrk="1" fontAlgn="auto" hangingPunct="1">
              <a:lnSpc>
                <a:spcPct val="90000"/>
              </a:lnSpc>
              <a:spcAft>
                <a:spcPts val="0"/>
              </a:spcAft>
              <a:buFont typeface="Arial" pitchFamily="34" charset="0"/>
              <a:buNone/>
              <a:defRPr/>
            </a:pPr>
            <a:r>
              <a:rPr lang="en-US" sz="2800" dirty="0" smtClean="0">
                <a:solidFill>
                  <a:srgbClr val="002060"/>
                </a:solidFill>
                <a:latin typeface="+mj-lt"/>
              </a:rPr>
              <a:t>	7.  Enabling services</a:t>
            </a:r>
            <a:endParaRPr lang="en-GB" sz="2800" dirty="0" smtClean="0">
              <a:solidFill>
                <a:srgbClr val="002060"/>
              </a:solidFill>
              <a:latin typeface="+mj-lt"/>
            </a:endParaRPr>
          </a:p>
        </p:txBody>
      </p:sp>
      <p:sp>
        <p:nvSpPr>
          <p:cNvPr id="10" name="Rectangle 9"/>
          <p:cNvSpPr/>
          <p:nvPr/>
        </p:nvSpPr>
        <p:spPr>
          <a:xfrm>
            <a:off x="762000" y="304800"/>
            <a:ext cx="7899920" cy="646331"/>
          </a:xfrm>
          <a:prstGeom prst="rect">
            <a:avLst/>
          </a:prstGeom>
        </p:spPr>
        <p:txBody>
          <a:bodyPr wrap="none">
            <a:spAutoFit/>
          </a:bodyPr>
          <a:lstStyle/>
          <a:p>
            <a:pPr>
              <a:defRPr/>
            </a:pPr>
            <a:r>
              <a:rPr lang="en-US" sz="3600" b="1" dirty="0">
                <a:solidFill>
                  <a:schemeClr val="bg1"/>
                </a:solidFill>
                <a:latin typeface="+mj-lt"/>
              </a:rPr>
              <a:t>Examples of services classification</a:t>
            </a:r>
            <a:endParaRPr lang="en-US" sz="3600" dirty="0">
              <a:solidFill>
                <a:schemeClr val="bg1"/>
              </a:solidFill>
              <a:latin typeface="+mj-l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p:cNvSpPr>
            <a:spLocks noGrp="1" noChangeArrowheads="1"/>
          </p:cNvSpPr>
          <p:nvPr>
            <p:ph type="subTitle" idx="1"/>
          </p:nvPr>
        </p:nvSpPr>
        <p:spPr>
          <a:xfrm>
            <a:off x="228600" y="1752600"/>
            <a:ext cx="8763000" cy="4648200"/>
          </a:xfrm>
        </p:spPr>
        <p:txBody>
          <a:bodyPr rtlCol="0">
            <a:normAutofit/>
          </a:bodyPr>
          <a:lstStyle/>
          <a:p>
            <a:pPr marL="533400" indent="-533400" algn="l" eaLnBrk="1" fontAlgn="auto" hangingPunct="1">
              <a:spcAft>
                <a:spcPts val="0"/>
              </a:spcAft>
              <a:buFont typeface="Arial" pitchFamily="34" charset="0"/>
              <a:buNone/>
              <a:defRPr/>
            </a:pPr>
            <a:r>
              <a:rPr lang="en-US" sz="2800" dirty="0" smtClean="0">
                <a:solidFill>
                  <a:srgbClr val="002060"/>
                </a:solidFill>
                <a:latin typeface="+mj-lt"/>
              </a:rPr>
              <a:t>1.  Availability</a:t>
            </a:r>
          </a:p>
          <a:p>
            <a:pPr marL="533400" indent="-533400" algn="l" eaLnBrk="1" fontAlgn="auto" hangingPunct="1">
              <a:spcAft>
                <a:spcPts val="0"/>
              </a:spcAft>
              <a:buFont typeface="Arial" pitchFamily="34" charset="0"/>
              <a:buNone/>
              <a:defRPr/>
            </a:pPr>
            <a:r>
              <a:rPr lang="en-US" sz="2800" dirty="0" smtClean="0">
                <a:solidFill>
                  <a:srgbClr val="002060"/>
                </a:solidFill>
                <a:latin typeface="+mj-lt"/>
              </a:rPr>
              <a:t>2.  Accessibility</a:t>
            </a:r>
          </a:p>
          <a:p>
            <a:pPr marL="533400" indent="-533400" algn="l" eaLnBrk="1" fontAlgn="auto" hangingPunct="1">
              <a:spcAft>
                <a:spcPts val="0"/>
              </a:spcAft>
              <a:buFont typeface="Arial" pitchFamily="34" charset="0"/>
              <a:buNone/>
              <a:defRPr/>
            </a:pPr>
            <a:r>
              <a:rPr lang="en-US" sz="2800" dirty="0" smtClean="0">
                <a:solidFill>
                  <a:srgbClr val="002060"/>
                </a:solidFill>
                <a:latin typeface="+mj-lt"/>
              </a:rPr>
              <a:t>3.  Quality</a:t>
            </a:r>
          </a:p>
          <a:p>
            <a:pPr marL="533400" indent="-533400" algn="l" eaLnBrk="1" fontAlgn="auto" hangingPunct="1">
              <a:spcAft>
                <a:spcPts val="0"/>
              </a:spcAft>
              <a:buFont typeface="Arial" pitchFamily="34" charset="0"/>
              <a:buNone/>
              <a:defRPr/>
            </a:pPr>
            <a:r>
              <a:rPr lang="en-US" sz="2800" dirty="0" smtClean="0">
                <a:solidFill>
                  <a:srgbClr val="002060"/>
                </a:solidFill>
                <a:latin typeface="+mj-lt"/>
              </a:rPr>
              <a:t>4.  Acceptability</a:t>
            </a:r>
          </a:p>
          <a:p>
            <a:pPr marL="533400" indent="-533400" algn="l" eaLnBrk="1" fontAlgn="auto" hangingPunct="1">
              <a:spcAft>
                <a:spcPts val="0"/>
              </a:spcAft>
              <a:buFont typeface="Arial" pitchFamily="34" charset="0"/>
              <a:buNone/>
              <a:defRPr/>
            </a:pPr>
            <a:r>
              <a:rPr lang="en-US" sz="2800" dirty="0" smtClean="0">
                <a:solidFill>
                  <a:srgbClr val="002060"/>
                </a:solidFill>
                <a:latin typeface="+mj-lt"/>
              </a:rPr>
              <a:t>5.  Cost </a:t>
            </a:r>
          </a:p>
          <a:p>
            <a:pPr marL="533400" indent="-533400" algn="l" eaLnBrk="1" fontAlgn="auto" hangingPunct="1">
              <a:spcAft>
                <a:spcPts val="0"/>
              </a:spcAft>
              <a:buFont typeface="Arial" pitchFamily="34" charset="0"/>
              <a:buNone/>
              <a:defRPr/>
            </a:pPr>
            <a:r>
              <a:rPr lang="en-US" sz="2800" dirty="0" smtClean="0">
                <a:solidFill>
                  <a:srgbClr val="002060"/>
                </a:solidFill>
                <a:latin typeface="+mj-lt"/>
              </a:rPr>
              <a:t>6.  Continuity of these services in their areas</a:t>
            </a:r>
          </a:p>
          <a:p>
            <a:pPr marL="533400" indent="-533400" algn="l" eaLnBrk="1" fontAlgn="auto" hangingPunct="1">
              <a:spcAft>
                <a:spcPts val="0"/>
              </a:spcAft>
              <a:buFont typeface="Arial" pitchFamily="34" charset="0"/>
              <a:buNone/>
              <a:defRPr/>
            </a:pPr>
            <a:endParaRPr lang="en-US" sz="2800" dirty="0" smtClean="0">
              <a:solidFill>
                <a:srgbClr val="002060"/>
              </a:solidFill>
              <a:latin typeface="+mj-lt"/>
            </a:endParaRPr>
          </a:p>
          <a:p>
            <a:pPr marL="533400" indent="-533400" algn="l" eaLnBrk="1" fontAlgn="auto" hangingPunct="1">
              <a:spcAft>
                <a:spcPts val="0"/>
              </a:spcAft>
              <a:buFont typeface="Arial" pitchFamily="34" charset="0"/>
              <a:buNone/>
              <a:defRPr/>
            </a:pPr>
            <a:endParaRPr lang="en-US" sz="2800" dirty="0" smtClean="0">
              <a:solidFill>
                <a:srgbClr val="002060"/>
              </a:solidFill>
              <a:latin typeface="+mj-lt"/>
            </a:endParaRPr>
          </a:p>
          <a:p>
            <a:pPr marL="533400" indent="-533400" algn="l" eaLnBrk="1" fontAlgn="auto" hangingPunct="1">
              <a:spcAft>
                <a:spcPts val="0"/>
              </a:spcAft>
              <a:buFont typeface="Arial" pitchFamily="34" charset="0"/>
              <a:buNone/>
              <a:defRPr/>
            </a:pPr>
            <a:endParaRPr lang="en-GB" sz="2800" dirty="0" smtClean="0">
              <a:solidFill>
                <a:srgbClr val="002060"/>
              </a:solidFill>
              <a:latin typeface="+mj-lt"/>
            </a:endParaRPr>
          </a:p>
        </p:txBody>
      </p:sp>
      <p:grpSp>
        <p:nvGrpSpPr>
          <p:cNvPr id="2" name="Group 3"/>
          <p:cNvGrpSpPr>
            <a:grpSpLocks/>
          </p:cNvGrpSpPr>
          <p:nvPr/>
        </p:nvGrpSpPr>
        <p:grpSpPr bwMode="auto">
          <a:xfrm>
            <a:off x="0" y="0"/>
            <a:ext cx="9144000" cy="1371600"/>
            <a:chOff x="0" y="0"/>
            <a:chExt cx="9144000" cy="1371600"/>
          </a:xfrm>
        </p:grpSpPr>
        <p:sp>
          <p:nvSpPr>
            <p:cNvPr id="17413"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7414"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762000" y="0"/>
            <a:ext cx="8077200" cy="1323975"/>
          </a:xfrm>
          <a:prstGeom prst="rect">
            <a:avLst/>
          </a:prstGeom>
        </p:spPr>
        <p:txBody>
          <a:bodyPr>
            <a:spAutoFit/>
          </a:bodyPr>
          <a:lstStyle/>
          <a:p>
            <a:pPr marL="533400" indent="-533400">
              <a:defRPr/>
            </a:pPr>
            <a:r>
              <a:rPr lang="en-US" sz="4000" b="1" dirty="0">
                <a:solidFill>
                  <a:schemeClr val="bg1"/>
                </a:solidFill>
                <a:latin typeface="+mj-lt"/>
              </a:rPr>
              <a:t>Regional health authorities were expected to determine the: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subTitle" idx="1"/>
          </p:nvPr>
        </p:nvSpPr>
        <p:spPr>
          <a:xfrm>
            <a:off x="228600" y="1676400"/>
            <a:ext cx="9067800" cy="5181600"/>
          </a:xfrm>
        </p:spPr>
        <p:txBody>
          <a:bodyPr/>
          <a:lstStyle/>
          <a:p>
            <a:pPr algn="l" eaLnBrk="1" hangingPunct="1">
              <a:lnSpc>
                <a:spcPct val="90000"/>
              </a:lnSpc>
            </a:pPr>
            <a:r>
              <a:rPr lang="en-US" sz="2800" dirty="0" smtClean="0">
                <a:solidFill>
                  <a:srgbClr val="002060"/>
                </a:solidFill>
              </a:rPr>
              <a:t>Study of the health status of the population and the </a:t>
            </a:r>
          </a:p>
          <a:p>
            <a:pPr algn="l" eaLnBrk="1" hangingPunct="1">
              <a:lnSpc>
                <a:spcPct val="90000"/>
              </a:lnSpc>
            </a:pPr>
            <a:r>
              <a:rPr lang="en-US" sz="2800" dirty="0" smtClean="0">
                <a:solidFill>
                  <a:srgbClr val="002060"/>
                </a:solidFill>
              </a:rPr>
              <a:t>     medical system serving it;</a:t>
            </a:r>
          </a:p>
          <a:p>
            <a:pPr algn="l" eaLnBrk="1" hangingPunct="1">
              <a:lnSpc>
                <a:spcPct val="90000"/>
              </a:lnSpc>
              <a:buFont typeface="Wingdings" pitchFamily="2" charset="2"/>
              <a:buChar char="n"/>
            </a:pPr>
            <a:r>
              <a:rPr lang="en-US" sz="2800" dirty="0" smtClean="0">
                <a:solidFill>
                  <a:srgbClr val="002060"/>
                </a:solidFill>
              </a:rPr>
              <a:t>   Identification of the gap between the needs of the </a:t>
            </a:r>
          </a:p>
          <a:p>
            <a:pPr algn="l" eaLnBrk="1" hangingPunct="1">
              <a:lnSpc>
                <a:spcPct val="90000"/>
              </a:lnSpc>
            </a:pPr>
            <a:r>
              <a:rPr lang="en-US" sz="2800" dirty="0" smtClean="0">
                <a:solidFill>
                  <a:srgbClr val="002060"/>
                </a:solidFill>
              </a:rPr>
              <a:t>     population and the services available to meet them</a:t>
            </a:r>
          </a:p>
          <a:p>
            <a:pPr algn="l" eaLnBrk="1" hangingPunct="1">
              <a:lnSpc>
                <a:spcPct val="90000"/>
              </a:lnSpc>
              <a:buFont typeface="Wingdings" pitchFamily="2" charset="2"/>
              <a:buChar char="n"/>
            </a:pPr>
            <a:r>
              <a:rPr lang="en-US" sz="2800" dirty="0" smtClean="0">
                <a:solidFill>
                  <a:srgbClr val="002060"/>
                </a:solidFill>
              </a:rPr>
              <a:t>  </a:t>
            </a:r>
            <a:endParaRPr lang="en-GB" sz="2800" dirty="0" smtClean="0">
              <a:solidFill>
                <a:srgbClr val="002060"/>
              </a:solidFill>
            </a:endParaRPr>
          </a:p>
        </p:txBody>
      </p:sp>
      <p:grpSp>
        <p:nvGrpSpPr>
          <p:cNvPr id="2" name="Group 3"/>
          <p:cNvGrpSpPr>
            <a:grpSpLocks/>
          </p:cNvGrpSpPr>
          <p:nvPr/>
        </p:nvGrpSpPr>
        <p:grpSpPr bwMode="auto">
          <a:xfrm>
            <a:off x="0" y="0"/>
            <a:ext cx="9144000" cy="1371600"/>
            <a:chOff x="0" y="0"/>
            <a:chExt cx="9144000" cy="1371600"/>
          </a:xfrm>
        </p:grpSpPr>
        <p:sp>
          <p:nvSpPr>
            <p:cNvPr id="18437" name="Rectangle 4"/>
            <p:cNvSpPr>
              <a:spLocks noChangeArrowheads="1"/>
            </p:cNvSpPr>
            <p:nvPr/>
          </p:nvSpPr>
          <p:spPr bwMode="auto">
            <a:xfrm>
              <a:off x="533400" y="0"/>
              <a:ext cx="8610600" cy="1371600"/>
            </a:xfrm>
            <a:prstGeom prst="rect">
              <a:avLst/>
            </a:prstGeom>
            <a:solidFill>
              <a:srgbClr val="0070C0"/>
            </a:solidFill>
            <a:ln w="9525" algn="ctr">
              <a:noFill/>
              <a:round/>
              <a:headEnd/>
              <a:tailEnd/>
            </a:ln>
          </p:spPr>
          <p:txBody>
            <a:bodyPr/>
            <a:lstStyle/>
            <a:p>
              <a:endParaRPr lang="en-US"/>
            </a:p>
          </p:txBody>
        </p:sp>
        <p:sp>
          <p:nvSpPr>
            <p:cNvPr id="18438" name="Rectangle 5"/>
            <p:cNvSpPr>
              <a:spLocks noChangeArrowheads="1"/>
            </p:cNvSpPr>
            <p:nvPr/>
          </p:nvSpPr>
          <p:spPr bwMode="auto">
            <a:xfrm>
              <a:off x="304800" y="0"/>
              <a:ext cx="219400" cy="1371600"/>
            </a:xfrm>
            <a:prstGeom prst="rect">
              <a:avLst/>
            </a:prstGeom>
            <a:solidFill>
              <a:srgbClr val="FF0000"/>
            </a:solidFill>
            <a:ln w="9525" algn="ctr">
              <a:noFill/>
              <a:round/>
              <a:headEnd/>
              <a:tailEnd/>
            </a:ln>
          </p:spPr>
          <p:txBody>
            <a:bodyPr/>
            <a:lstStyle/>
            <a:p>
              <a:endParaRPr lang="en-US"/>
            </a:p>
          </p:txBody>
        </p:sp>
        <p:sp>
          <p:nvSpPr>
            <p:cNvPr id="8" name="Rectangle 7"/>
            <p:cNvSpPr/>
            <p:nvPr/>
          </p:nvSpPr>
          <p:spPr bwMode="auto">
            <a:xfrm>
              <a:off x="152400" y="0"/>
              <a:ext cx="120650" cy="13716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a:lstStyle/>
            <a:p>
              <a:pPr>
                <a:defRPr/>
              </a:pPr>
              <a:endParaRPr lang="en-US" dirty="0">
                <a:cs typeface="Arial" pitchFamily="34" charset="0"/>
              </a:endParaRPr>
            </a:p>
          </p:txBody>
        </p:sp>
        <p:sp>
          <p:nvSpPr>
            <p:cNvPr id="9" name="Rectangle 8"/>
            <p:cNvSpPr/>
            <p:nvPr/>
          </p:nvSpPr>
          <p:spPr bwMode="auto">
            <a:xfrm>
              <a:off x="0" y="0"/>
              <a:ext cx="120650" cy="13716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a:lstStyle/>
            <a:p>
              <a:pPr>
                <a:defRPr/>
              </a:pPr>
              <a:endParaRPr lang="en-US">
                <a:cs typeface="Arial" pitchFamily="34" charset="0"/>
              </a:endParaRPr>
            </a:p>
          </p:txBody>
        </p:sp>
      </p:grpSp>
      <p:sp>
        <p:nvSpPr>
          <p:cNvPr id="10" name="Rectangle 9"/>
          <p:cNvSpPr/>
          <p:nvPr/>
        </p:nvSpPr>
        <p:spPr>
          <a:xfrm>
            <a:off x="990600" y="152400"/>
            <a:ext cx="7467600" cy="1089025"/>
          </a:xfrm>
          <a:prstGeom prst="rect">
            <a:avLst/>
          </a:prstGeom>
        </p:spPr>
        <p:txBody>
          <a:bodyPr>
            <a:spAutoFit/>
          </a:bodyPr>
          <a:lstStyle/>
          <a:p>
            <a:pPr>
              <a:lnSpc>
                <a:spcPct val="90000"/>
              </a:lnSpc>
              <a:defRPr/>
            </a:pPr>
            <a:r>
              <a:rPr lang="en-US" sz="3600" b="1" dirty="0">
                <a:solidFill>
                  <a:schemeClr val="bg1"/>
                </a:solidFill>
                <a:latin typeface="+mj-lt"/>
              </a:rPr>
              <a:t>An example of the steps to follow in the planning process: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TotalTime>
  <Words>8186</Words>
  <Application>Microsoft Office PowerPoint</Application>
  <PresentationFormat>On-screen Show (4:3)</PresentationFormat>
  <Paragraphs>712</Paragraphs>
  <Slides>176</Slides>
  <Notes>19</Notes>
  <HiddenSlides>0</HiddenSlides>
  <MMClips>0</MMClips>
  <ScaleCrop>false</ScaleCrop>
  <HeadingPairs>
    <vt:vector size="4" baseType="variant">
      <vt:variant>
        <vt:lpstr>Theme</vt:lpstr>
      </vt:variant>
      <vt:variant>
        <vt:i4>1</vt:i4>
      </vt:variant>
      <vt:variant>
        <vt:lpstr>Slide Titles</vt:lpstr>
      </vt:variant>
      <vt:variant>
        <vt:i4>176</vt:i4>
      </vt:variant>
    </vt:vector>
  </HeadingPairs>
  <TitlesOfParts>
    <vt:vector size="177" baseType="lpstr">
      <vt:lpstr>Concourse</vt:lpstr>
      <vt:lpstr>Management Care process </vt:lpstr>
      <vt:lpstr>Agenda </vt:lpstr>
      <vt:lpstr>Slide 3</vt:lpstr>
      <vt:lpstr>What is planning?</vt:lpstr>
      <vt:lpstr>Definition of planning:</vt:lpstr>
      <vt:lpstr>Planning  </vt:lpstr>
      <vt:lpstr>Planning</vt:lpstr>
      <vt:lpstr>Health services planning</vt:lpstr>
      <vt:lpstr>How healthcare planning is unique?</vt:lpstr>
      <vt:lpstr>How healthcare planning is unique?</vt:lpstr>
      <vt:lpstr>How healthcare planning is unique?</vt:lpstr>
      <vt:lpstr>How healthcare planning is unique?</vt:lpstr>
      <vt:lpstr>Healthcare stakeholders </vt:lpstr>
      <vt:lpstr>How healthcare is unique?</vt:lpstr>
      <vt:lpstr>Function of healthcare system</vt:lpstr>
      <vt:lpstr>Function of healthcare system</vt:lpstr>
      <vt:lpstr>Features of planning in healthcare</vt:lpstr>
      <vt:lpstr>Features of planning in healthcare</vt:lpstr>
      <vt:lpstr>Features of planning in healthcare</vt:lpstr>
      <vt:lpstr>Features of planning in healthcare</vt:lpstr>
      <vt:lpstr>Planning for whom?</vt:lpstr>
      <vt:lpstr>Features of planning in healthcare</vt:lpstr>
      <vt:lpstr>Functions of healthcare planning </vt:lpstr>
      <vt:lpstr>Function of healthcare planning is to set priorities</vt:lpstr>
      <vt:lpstr>Function of planning in healthcare</vt:lpstr>
      <vt:lpstr>Slide 26</vt:lpstr>
      <vt:lpstr>Slide 27</vt:lpstr>
      <vt:lpstr>What are the goals and objectives we strive to achieve when planning?</vt:lpstr>
      <vt:lpstr>Goals of Health Systems</vt:lpstr>
      <vt:lpstr>Slide 30</vt:lpstr>
      <vt:lpstr>“Instrumental” Objectives of a Health System:</vt:lpstr>
      <vt:lpstr>Slide 32</vt:lpstr>
      <vt:lpstr>Objectives at Organizational Level</vt:lpstr>
      <vt:lpstr>Why Plan?</vt:lpstr>
      <vt:lpstr>Why Plan?</vt:lpstr>
      <vt:lpstr>What is market failure?</vt:lpstr>
      <vt:lpstr>Causes of Market Failure</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What is unique about health policy and planning?</vt:lpstr>
      <vt:lpstr>Healthcare services complexity includes:</vt:lpstr>
      <vt:lpstr>Slide 57</vt:lpstr>
      <vt:lpstr>A Different Classification of Health Planning Models</vt:lpstr>
      <vt:lpstr>Slide 59</vt:lpstr>
      <vt:lpstr>The Two Health Planning Models</vt:lpstr>
      <vt:lpstr>A closer look at “population” based planning: what is the role of health services?</vt:lpstr>
      <vt:lpstr>The Importance of Public Health Measures</vt:lpstr>
      <vt:lpstr>Slide 63</vt:lpstr>
      <vt:lpstr>Slide 64</vt:lpstr>
      <vt:lpstr>Slide 65</vt:lpstr>
      <vt:lpstr>Definitions of Interest</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Planning Process   Cont’d</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Fundamental Questions of the Planning Process</vt:lpstr>
      <vt:lpstr>The Planning Cycle</vt:lpstr>
      <vt:lpstr>Situation Analysis</vt:lpstr>
      <vt:lpstr>The Role of Research in Planning</vt:lpstr>
      <vt:lpstr>The Rationale for Conducting Research in Situation Analysis</vt:lpstr>
      <vt:lpstr>The Rationale for Conducting Research in Situation Analysis</vt:lpstr>
      <vt:lpstr>The Rationale for Conducting Research in Situation Analysis</vt:lpstr>
      <vt:lpstr>The Rationale for Conducting Research in Situation Analysis</vt:lpstr>
      <vt:lpstr>The Rationale for Conducting Research in Situation Analysis</vt:lpstr>
      <vt:lpstr>Role of Research in Option  Appraisal &amp; Programming</vt:lpstr>
      <vt:lpstr>Role of Research in Option  Appraisal &amp; Programming               Cont’d</vt:lpstr>
      <vt:lpstr>Role of Research in Option  Appraisal &amp; Programming               Cont’d</vt:lpstr>
      <vt:lpstr>Role of Research in Option  Appraisal &amp; Programming               Cont’d</vt:lpstr>
      <vt:lpstr>Role of Other tools in Option Appraisal &amp; Programming</vt:lpstr>
      <vt:lpstr>Monitoring &amp; Evaluation</vt:lpstr>
      <vt:lpstr>Slide 118</vt:lpstr>
      <vt:lpstr>Slide 119</vt:lpstr>
      <vt:lpstr>Political Mapping</vt:lpstr>
      <vt:lpstr>What is Political Mapping?</vt:lpstr>
      <vt:lpstr>Slide 122</vt:lpstr>
      <vt:lpstr>What is Political Mapping?</vt:lpstr>
      <vt:lpstr>Stakeholder Analysis</vt:lpstr>
      <vt:lpstr>Who Is a Stakeholder?</vt:lpstr>
      <vt:lpstr>Slide 126</vt:lpstr>
      <vt:lpstr>Stakeholder Analysis</vt:lpstr>
      <vt:lpstr>Slide 128</vt:lpstr>
      <vt:lpstr>Techniques Used</vt:lpstr>
      <vt:lpstr>The Power-Interest Grid</vt:lpstr>
      <vt:lpstr>The Power-Interest Grid       Cont’d</vt:lpstr>
      <vt:lpstr>How is it done?</vt:lpstr>
      <vt:lpstr>How is it done?</vt:lpstr>
      <vt:lpstr>How to make it useful?</vt:lpstr>
      <vt:lpstr>Data Requirements</vt:lpstr>
      <vt:lpstr>Alternative Approaches</vt:lpstr>
      <vt:lpstr>SWOT Analysis</vt:lpstr>
      <vt:lpstr>SWOT Analysis</vt:lpstr>
      <vt:lpstr>The Two Main Categories</vt:lpstr>
      <vt:lpstr>Are the Objectives Attainable?</vt:lpstr>
      <vt:lpstr>Strengths of SWOT Analysis</vt:lpstr>
      <vt:lpstr>Weaknesses of SWOT Analysis</vt:lpstr>
      <vt:lpstr>ECONOMIC EVALUATION Cost Benefit Analysis Cost-Effectiveness Analysis Cost-Utility Analysis</vt:lpstr>
      <vt:lpstr>Introduction</vt:lpstr>
      <vt:lpstr>Slide 145</vt:lpstr>
      <vt:lpstr>Introduction                  Cont’d</vt:lpstr>
      <vt:lpstr>Slide 147</vt:lpstr>
      <vt:lpstr>Introduction                  Cont’d</vt:lpstr>
      <vt:lpstr>Introduction                  Cont’d</vt:lpstr>
      <vt:lpstr>Slide 150</vt:lpstr>
      <vt:lpstr>Cost – Benefit  Analysis</vt:lpstr>
      <vt:lpstr>Slide 152</vt:lpstr>
      <vt:lpstr>Slide 153</vt:lpstr>
      <vt:lpstr>Slide 154</vt:lpstr>
      <vt:lpstr>Slide 155</vt:lpstr>
      <vt:lpstr>Slide 156</vt:lpstr>
      <vt:lpstr>Slide 157</vt:lpstr>
      <vt:lpstr>Slide 158</vt:lpstr>
      <vt:lpstr>Slide 159</vt:lpstr>
      <vt:lpstr>Slide 160</vt:lpstr>
      <vt:lpstr>Slide 161</vt:lpstr>
      <vt:lpstr>Cost – Effectiveness  Analysis &amp;  Cost – Utility  Analysis</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Akram Aljaffan</dc:creator>
  <cp:lastModifiedBy>Akram Aljaffan</cp:lastModifiedBy>
  <cp:revision>26</cp:revision>
  <dcterms:created xsi:type="dcterms:W3CDTF">2006-08-16T00:00:00Z</dcterms:created>
  <dcterms:modified xsi:type="dcterms:W3CDTF">2018-09-21T05:36:20Z</dcterms:modified>
</cp:coreProperties>
</file>