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8" r:id="rId9"/>
    <p:sldId id="269" r:id="rId10"/>
    <p:sldId id="270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47"/>
    <a:srgbClr val="9900CC"/>
    <a:srgbClr val="FF9900"/>
    <a:srgbClr val="D99B01"/>
    <a:srgbClr val="FF66CC"/>
    <a:srgbClr val="FF67AC"/>
    <a:srgbClr val="CC0099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027"/>
  </p:normalViewPr>
  <p:slideViewPr>
    <p:cSldViewPr>
      <p:cViewPr varScale="1">
        <p:scale>
          <a:sx n="95" d="100"/>
          <a:sy n="95" d="100"/>
        </p:scale>
        <p:origin x="72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stafaamer/Documents/SBS%20swiss%20business%20School%20MBA/03%20Interprenurship%20&amp;%20innovation/Assignment/Assignment%20solution/Assignment%20calculation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stafaamer/Documents/SBS%20swiss%20business%20School%20MBA/03%20Interprenurship%20&amp;%20innovation/Assignment/Assignment%20solution/Assignment%20calculation%20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stafaamer/Documents/SBS%20swiss%20business%20School%20MBA/03%20Interprenurship%20&amp;%20innovation/Assignment/Assignment%20solution/Assignment%20calculation%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stafaamer/Documents/SBS%20swiss%20business%20School%20MBA/03%20Interprenurship%20&amp;%20innovation/Assignment/Assignment%20solution/Assignment%20calculation%2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stafaamer/Documents/SBS%20swiss%20business%20School%20MBA/03%20Interprenurship%20&amp;%20innovation/Assignment/Assignment%20solution/Assignment%20calculation%20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stafaamer/Documents/SBS%20swiss%20business%20School%20MBA/03%20Interprenurship%20&amp;%20innovation/Assignment/Assignment%20solution/Assignment%20calculation%2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'P&amp;L'!$B$31</c:f>
              <c:strCache>
                <c:ptCount val="1"/>
                <c:pt idx="0">
                  <c:v>Sales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'P&amp;L'!$C$30:$E$30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'P&amp;L'!$C$31:$E$31</c:f>
              <c:numCache>
                <c:formatCode>_(* #,##0.00_);_(* \(#,##0.00\);_(* "-"??_);_(@_)</c:formatCode>
                <c:ptCount val="3"/>
                <c:pt idx="0">
                  <c:v>2350000</c:v>
                </c:pt>
                <c:pt idx="1">
                  <c:v>2585000</c:v>
                </c:pt>
                <c:pt idx="2">
                  <c:v>2843500.0000000005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63-984A-A1BC-B25C521E95B9}"/>
            </c:ext>
          </c:extLst>
        </c:ser>
        <c:ser>
          <c:idx val="1"/>
          <c:order val="1"/>
          <c:tx>
            <c:strRef>
              <c:f>'P&amp;L'!$B$32</c:f>
              <c:strCache>
                <c:ptCount val="1"/>
                <c:pt idx="0">
                  <c:v>Gross Margin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'P&amp;L'!$C$30:$E$30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'P&amp;L'!$C$32:$E$32</c:f>
              <c:numCache>
                <c:formatCode>_(* #,##0.00_);_(* \(#,##0.00\);_(* "-"??_);_(@_)</c:formatCode>
                <c:ptCount val="3"/>
                <c:pt idx="0">
                  <c:v>1410000</c:v>
                </c:pt>
                <c:pt idx="1">
                  <c:v>1551000</c:v>
                </c:pt>
                <c:pt idx="2">
                  <c:v>1706100.0000000002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63-984A-A1BC-B25C521E95B9}"/>
            </c:ext>
          </c:extLst>
        </c:ser>
        <c:ser>
          <c:idx val="2"/>
          <c:order val="2"/>
          <c:tx>
            <c:strRef>
              <c:f>'P&amp;L'!$B$33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'P&amp;L'!$C$30:$E$30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'P&amp;L'!$C$33:$E$33</c:f>
              <c:numCache>
                <c:formatCode>_(* #,##0.00_);_(* \(#,##0.00\);_(* "-"??_);_(@_)</c:formatCode>
                <c:ptCount val="3"/>
                <c:pt idx="0">
                  <c:v>292088.23529411759</c:v>
                </c:pt>
                <c:pt idx="1">
                  <c:v>500252.94117647037</c:v>
                </c:pt>
                <c:pt idx="2">
                  <c:v>595792.94117647037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63-984A-A1BC-B25C521E9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8323920"/>
        <c:axId val="1768324720"/>
      </c:barChart>
      <c:catAx>
        <c:axId val="176832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768324720"/>
        <c:crosses val="autoZero"/>
        <c:auto val="1"/>
        <c:lblAlgn val="ctr"/>
        <c:lblOffset val="100"/>
        <c:noMultiLvlLbl val="0"/>
      </c:catAx>
      <c:valAx>
        <c:axId val="176832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76832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</c:legendEntry>
      <c:layout>
        <c:manualLayout>
          <c:xMode val="edge"/>
          <c:yMode val="edge"/>
          <c:x val="0.85905608836833536"/>
          <c:y val="0.26115589981632037"/>
          <c:w val="0.13096349525183656"/>
          <c:h val="0.475988096424655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7961-0C4D-B10D-DC7EECF2887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7961-0C4D-B10D-DC7EECF2887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7961-0C4D-B10D-DC7EECF2887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7961-0C4D-B10D-DC7EECF28873}"/>
              </c:ext>
            </c:extLst>
          </c:dPt>
          <c:dLbls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'Market Analysis'!$B$6:$B$9</c:f>
              <c:strCache>
                <c:ptCount val="4"/>
                <c:pt idx="0">
                  <c:v>Compund Risedent</c:v>
                </c:pt>
                <c:pt idx="1">
                  <c:v>Students and Faculty	</c:v>
                </c:pt>
                <c:pt idx="2">
                  <c:v>Office workers	</c:v>
                </c:pt>
                <c:pt idx="3">
                  <c:v>Other</c:v>
                </c:pt>
              </c:strCache>
            </c:strRef>
          </c:cat>
          <c:val>
            <c:numRef>
              <c:f>'Market Analysis'!$C$6:$C$9</c:f>
              <c:numCache>
                <c:formatCode>0.00%</c:formatCode>
                <c:ptCount val="4"/>
                <c:pt idx="0">
                  <c:v>0.08</c:v>
                </c:pt>
                <c:pt idx="1">
                  <c:v>0.03</c:v>
                </c:pt>
                <c:pt idx="2">
                  <c:v>0.05</c:v>
                </c:pt>
                <c:pt idx="3">
                  <c:v>5.0000000000000001E-3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61-0C4D-B10D-DC7EECF2887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Cash flow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view3D>
      <c:rotX val="10"/>
      <c:rotY val="10"/>
      <c:rAngAx val="0"/>
      <c:perspective val="2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'Financial plan '!$T$13</c:f>
              <c:strCache>
                <c:ptCount val="1"/>
                <c:pt idx="0">
                  <c:v>Net Cash flow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'Financial plan '!$U$12:$AF$12</c:f>
              <c:strCache>
                <c:ptCount val="12"/>
                <c:pt idx="0">
                  <c:v>JAN.2020</c:v>
                </c:pt>
                <c:pt idx="1">
                  <c:v>FEB.2020</c:v>
                </c:pt>
                <c:pt idx="2">
                  <c:v>March.2020</c:v>
                </c:pt>
                <c:pt idx="3">
                  <c:v>April.2020</c:v>
                </c:pt>
                <c:pt idx="4">
                  <c:v>May.2020</c:v>
                </c:pt>
                <c:pt idx="5">
                  <c:v>June.2020</c:v>
                </c:pt>
                <c:pt idx="6">
                  <c:v>July.2020</c:v>
                </c:pt>
                <c:pt idx="7">
                  <c:v>AUG.2020</c:v>
                </c:pt>
                <c:pt idx="8">
                  <c:v>SEP.2020</c:v>
                </c:pt>
                <c:pt idx="9">
                  <c:v>OCT.2020</c:v>
                </c:pt>
                <c:pt idx="10">
                  <c:v>NOV.2020</c:v>
                </c:pt>
                <c:pt idx="11">
                  <c:v>DEC.2020</c:v>
                </c:pt>
              </c:strCache>
            </c:strRef>
          </c:cat>
          <c:val>
            <c:numRef>
              <c:f>'Financial plan '!$U$13:$AF$13</c:f>
              <c:numCache>
                <c:formatCode>_(* #,##0.00_);_(* \(#,##0.00\);_(* "-"??_);_(@_)</c:formatCode>
                <c:ptCount val="12"/>
                <c:pt idx="0">
                  <c:v>41555.882352941175</c:v>
                </c:pt>
                <c:pt idx="1">
                  <c:v>83111.76470588235</c:v>
                </c:pt>
                <c:pt idx="2">
                  <c:v>132978.82352941175</c:v>
                </c:pt>
                <c:pt idx="3">
                  <c:v>191157.0588235294</c:v>
                </c:pt>
                <c:pt idx="4">
                  <c:v>274268.82352941175</c:v>
                </c:pt>
                <c:pt idx="5">
                  <c:v>382314.1176470588</c:v>
                </c:pt>
                <c:pt idx="6">
                  <c:v>482048.23529411759</c:v>
                </c:pt>
                <c:pt idx="7">
                  <c:v>565160</c:v>
                </c:pt>
                <c:pt idx="8">
                  <c:v>639960.5882352941</c:v>
                </c:pt>
                <c:pt idx="9">
                  <c:v>706450</c:v>
                </c:pt>
                <c:pt idx="10">
                  <c:v>772939.4117647059</c:v>
                </c:pt>
                <c:pt idx="11">
                  <c:v>831117.64705882361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B9-F945-981D-39DF73D42BA3}"/>
            </c:ext>
          </c:extLst>
        </c:ser>
        <c:ser>
          <c:idx val="1"/>
          <c:order val="1"/>
          <c:tx>
            <c:strRef>
              <c:f>'Financial plan '!$T$14</c:f>
              <c:strCache>
                <c:ptCount val="1"/>
                <c:pt idx="0">
                  <c:v>Cash balance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BB9-F945-981D-39DF73D42BA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BB9-F945-981D-39DF73D42BA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BB9-F945-981D-39DF73D42BA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BB9-F945-981D-39DF73D42BA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BB9-F945-981D-39DF73D42BA3}"/>
                </c:ext>
              </c:extLst>
            </c:dLbl>
            <c:dLbl>
              <c:idx val="10"/>
              <c:layout>
                <c:manualLayout>
                  <c:x val="-1.9887734663168399E-2"/>
                  <c:y val="-1.90523853586469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BB9-F945-981D-39DF73D42BA3}"/>
                </c:ext>
              </c:extLst>
            </c:dLbl>
            <c:dLbl>
              <c:idx val="11"/>
              <c:layout>
                <c:manualLayout>
                  <c:x val="0"/>
                  <c:y val="-4.1915247789023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BB9-F945-981D-39DF73D42B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'Financial plan '!$U$12:$AF$12</c:f>
              <c:strCache>
                <c:ptCount val="12"/>
                <c:pt idx="0">
                  <c:v>JAN.2020</c:v>
                </c:pt>
                <c:pt idx="1">
                  <c:v>FEB.2020</c:v>
                </c:pt>
                <c:pt idx="2">
                  <c:v>March.2020</c:v>
                </c:pt>
                <c:pt idx="3">
                  <c:v>April.2020</c:v>
                </c:pt>
                <c:pt idx="4">
                  <c:v>May.2020</c:v>
                </c:pt>
                <c:pt idx="5">
                  <c:v>June.2020</c:v>
                </c:pt>
                <c:pt idx="6">
                  <c:v>July.2020</c:v>
                </c:pt>
                <c:pt idx="7">
                  <c:v>AUG.2020</c:v>
                </c:pt>
                <c:pt idx="8">
                  <c:v>SEP.2020</c:v>
                </c:pt>
                <c:pt idx="9">
                  <c:v>OCT.2020</c:v>
                </c:pt>
                <c:pt idx="10">
                  <c:v>NOV.2020</c:v>
                </c:pt>
                <c:pt idx="11">
                  <c:v>DEC.2020</c:v>
                </c:pt>
              </c:strCache>
            </c:strRef>
          </c:cat>
          <c:val>
            <c:numRef>
              <c:f>'Financial plan '!$U$14:$AF$14</c:f>
              <c:numCache>
                <c:formatCode>_(* #,##0.00_);_(* \(#,##0.00\);_(* "-"??_);_(@_)</c:formatCode>
                <c:ptCount val="12"/>
                <c:pt idx="0">
                  <c:v>633817.64705882361</c:v>
                </c:pt>
                <c:pt idx="1">
                  <c:v>675373.52941176482</c:v>
                </c:pt>
                <c:pt idx="2">
                  <c:v>725240.58823529421</c:v>
                </c:pt>
                <c:pt idx="3">
                  <c:v>783418.82352941192</c:v>
                </c:pt>
                <c:pt idx="4">
                  <c:v>866530.58823529421</c:v>
                </c:pt>
                <c:pt idx="5">
                  <c:v>974575.88235294132</c:v>
                </c:pt>
                <c:pt idx="6">
                  <c:v>1074310.0000000002</c:v>
                </c:pt>
                <c:pt idx="7">
                  <c:v>1157421.7647058826</c:v>
                </c:pt>
                <c:pt idx="8">
                  <c:v>1232222.3529411769</c:v>
                </c:pt>
                <c:pt idx="9">
                  <c:v>1298711.7647058829</c:v>
                </c:pt>
                <c:pt idx="10">
                  <c:v>1365201.1764705889</c:v>
                </c:pt>
                <c:pt idx="11">
                  <c:v>1423379.4117647065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B9-F945-981D-39DF73D42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box"/>
        <c:axId val="1502361968"/>
        <c:axId val="1502311728"/>
        <c:axId val="0"/>
      </c:bar3DChart>
      <c:catAx>
        <c:axId val="150236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502311728"/>
        <c:crosses val="autoZero"/>
        <c:auto val="1"/>
        <c:lblAlgn val="ctr"/>
        <c:lblOffset val="100"/>
        <c:noMultiLvlLbl val="0"/>
      </c:catAx>
      <c:valAx>
        <c:axId val="150231172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50236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'P&amp;L'!$G$6</c:f>
              <c:strCache>
                <c:ptCount val="1"/>
                <c:pt idx="0">
                  <c:v>Net profit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1"/>
              <c:layout>
                <c:manualLayout>
                  <c:x val="8.316689040961323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116-2D44-B04F-53C5759CB1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'P&amp;L'!$H$5:$J$5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'P&amp;L'!$H$6:$J$6</c:f>
              <c:numCache>
                <c:formatCode>_(* #,##0.00_);_(* \(#,##0.00\);_(* "-"??_);_(@_)</c:formatCode>
                <c:ptCount val="3"/>
                <c:pt idx="0">
                  <c:v>292088.23529411759</c:v>
                </c:pt>
                <c:pt idx="1">
                  <c:v>500252.94117647037</c:v>
                </c:pt>
                <c:pt idx="2">
                  <c:v>595792.94117647037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16-2D44-B04F-53C5759CB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axId val="1524562064"/>
        <c:axId val="1593406096"/>
      </c:barChart>
      <c:lineChart>
        <c:grouping val="standard"/>
        <c:varyColors val="0"/>
        <c:ser>
          <c:idx val="1"/>
          <c:order val="1"/>
          <c:tx>
            <c:strRef>
              <c:f>'P&amp;L'!$G$7</c:f>
              <c:strCache>
                <c:ptCount val="1"/>
                <c:pt idx="0">
                  <c:v>Net profit %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'P&amp;L'!$H$5:$J$5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'P&amp;L'!$H$7:$J$7</c:f>
              <c:numCache>
                <c:formatCode>0.00%</c:formatCode>
                <c:ptCount val="3"/>
                <c:pt idx="0">
                  <c:v>0.12429286608260323</c:v>
                </c:pt>
                <c:pt idx="1">
                  <c:v>0.19352144726362491</c:v>
                </c:pt>
                <c:pt idx="2">
                  <c:v>0.20952802573464754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16-2D44-B04F-53C5759CB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7402512"/>
        <c:axId val="1552924048"/>
      </c:lineChart>
      <c:catAx>
        <c:axId val="152456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593406096"/>
        <c:crosses val="autoZero"/>
        <c:auto val="1"/>
        <c:lblAlgn val="ctr"/>
        <c:lblOffset val="100"/>
        <c:noMultiLvlLbl val="0"/>
      </c:catAx>
      <c:valAx>
        <c:axId val="159340609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524562064"/>
        <c:crosses val="autoZero"/>
        <c:crossBetween val="between"/>
      </c:valAx>
      <c:valAx>
        <c:axId val="1552924048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597402512"/>
        <c:crosses val="max"/>
        <c:crossBetween val="between"/>
      </c:valAx>
      <c:catAx>
        <c:axId val="15974025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29240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Break even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'Breakeven analysis'!$B$28</c:f>
              <c:strCache>
                <c:ptCount val="1"/>
                <c:pt idx="0">
                  <c:v> Production of coffee(cubs of coffee) 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'Breakeven analysis'!$B$29:$B$33</c:f>
              <c:numCache>
                <c:formatCode>_(* #,##0.00_);_(* \(#,##0.00\);_(* "-"??_);_(@_)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6D-8A44-B5D7-8BE92C8E469E}"/>
            </c:ext>
          </c:extLst>
        </c:ser>
        <c:ser>
          <c:idx val="1"/>
          <c:order val="1"/>
          <c:tx>
            <c:strRef>
              <c:f>'Breakeven analysis'!$C$28</c:f>
              <c:strCache>
                <c:ptCount val="1"/>
                <c:pt idx="0">
                  <c:v> Price  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'Breakeven analysis'!$C$29:$C$33</c:f>
              <c:numCache>
                <c:formatCode>_(* #,##0.00_);_(* \(#,##0.00\);_(* "-"??_);_(@_)</c:formatCode>
                <c:ptCount val="5"/>
                <c:pt idx="0">
                  <c:v>50000</c:v>
                </c:pt>
                <c:pt idx="1">
                  <c:v>100000</c:v>
                </c:pt>
                <c:pt idx="2">
                  <c:v>150000</c:v>
                </c:pt>
                <c:pt idx="3">
                  <c:v>200000</c:v>
                </c:pt>
                <c:pt idx="4">
                  <c:v>250000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6D-8A44-B5D7-8BE92C8E469E}"/>
            </c:ext>
          </c:extLst>
        </c:ser>
        <c:ser>
          <c:idx val="2"/>
          <c:order val="2"/>
          <c:tx>
            <c:strRef>
              <c:f>'Breakeven analysis'!$D$28</c:f>
              <c:strCache>
                <c:ptCount val="1"/>
                <c:pt idx="0">
                  <c:v>Total Cost 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'Breakeven analysis'!$D$29:$D$33</c:f>
              <c:numCache>
                <c:formatCode>_(* #,##0.00_);_(* \(#,##0.00\);_(* "-"??_);_(@_)</c:formatCode>
                <c:ptCount val="5"/>
                <c:pt idx="0">
                  <c:v>90917.730496453907</c:v>
                </c:pt>
                <c:pt idx="1">
                  <c:v>114999.67667918233</c:v>
                </c:pt>
                <c:pt idx="2">
                  <c:v>139081.62286191073</c:v>
                </c:pt>
                <c:pt idx="3">
                  <c:v>163163.56904463915</c:v>
                </c:pt>
                <c:pt idx="4">
                  <c:v>187245.51522736758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6D-8A44-B5D7-8BE92C8E46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0478160"/>
        <c:axId val="1600479840"/>
      </c:lineChart>
      <c:catAx>
        <c:axId val="16004781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600479840"/>
        <c:crosses val="autoZero"/>
        <c:auto val="1"/>
        <c:lblAlgn val="ctr"/>
        <c:lblOffset val="100"/>
        <c:noMultiLvlLbl val="0"/>
      </c:catAx>
      <c:valAx>
        <c:axId val="160047984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600478160"/>
        <c:crosses val="autoZero"/>
        <c:crossBetween val="between"/>
      </c:valAx>
      <c:spPr>
        <a:noFill/>
        <a:ln>
          <a:solidFill>
            <a:schemeClr val="accent1">
              <a:shade val="50000"/>
            </a:schemeClr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'Balance sheet '!$B$28</c:f>
              <c:strCache>
                <c:ptCount val="1"/>
                <c:pt idx="0">
                  <c:v>Original Capital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'Balance sheet '!$C$27:$E$27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'Balance sheet '!$C$28:$E$28</c:f>
              <c:numCache>
                <c:formatCode>_(* #,##0.00_);_(* \(#,##0.00\);_(* "-"??_);_(@_)</c:formatCode>
                <c:ptCount val="3"/>
                <c:pt idx="0">
                  <c:v>1235294.1176470588</c:v>
                </c:pt>
                <c:pt idx="1">
                  <c:v>1235294.1176470588</c:v>
                </c:pt>
                <c:pt idx="2">
                  <c:v>1235294.1176470588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37-D34F-80C0-595969001940}"/>
            </c:ext>
          </c:extLst>
        </c:ser>
        <c:ser>
          <c:idx val="1"/>
          <c:order val="1"/>
          <c:tx>
            <c:strRef>
              <c:f>'Balance sheet '!$B$29</c:f>
              <c:strCache>
                <c:ptCount val="1"/>
                <c:pt idx="0">
                  <c:v>Net Worth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'Balance sheet '!$C$27:$E$27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'Balance sheet '!$C$29:$E$29</c:f>
              <c:numCache>
                <c:formatCode>_(* #,##0.00_);_(* \(#,##0.00\);_(* "-"??_);_(@_)</c:formatCode>
                <c:ptCount val="3"/>
                <c:pt idx="0">
                  <c:v>1527382.3529411764</c:v>
                </c:pt>
                <c:pt idx="1">
                  <c:v>1735547.0588235292</c:v>
                </c:pt>
                <c:pt idx="2">
                  <c:v>1831087.0588235292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37-D34F-80C0-59596900194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51572655"/>
        <c:axId val="1544127183"/>
      </c:barChart>
      <c:catAx>
        <c:axId val="1551572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544127183"/>
        <c:crosses val="autoZero"/>
        <c:auto val="1"/>
        <c:lblAlgn val="ctr"/>
        <c:lblOffset val="100"/>
        <c:noMultiLvlLbl val="0"/>
      </c:catAx>
      <c:valAx>
        <c:axId val="154412718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551572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0.04082</cdr:x>
      <cdr:y>0.04545</cdr:y>
    </cdr:from>
    <cdr:to>
      <cdr:x>0.30612</cdr:x>
      <cdr:y>0.18182</cdr:y>
    </cdr:to>
    <cdr:sp macro="" textlink="">
      <cdr:nvSpPr>
        <cdr:cNvPr id="2" name="Rounded Rectangle 1">
          <a:extLst xmlns:a="http://schemas.openxmlformats.org/drawingml/2006/main">
            <a:ext uri="{FF2B5EF4-FFF2-40B4-BE49-F238E27FC236}">
              <a16:creationId xmlns:a16="http://schemas.microsoft.com/office/drawing/2014/main" id="{2621EC14-B374-1148-BA91-DC93CB6D1943}"/>
            </a:ext>
          </a:extLst>
        </cdr:cNvPr>
        <cdr:cNvSpPr/>
      </cdr:nvSpPr>
      <cdr:spPr>
        <a:xfrm xmlns:a="http://schemas.openxmlformats.org/drawingml/2006/main">
          <a:off x="305410" y="152705"/>
          <a:ext cx="1985165" cy="458115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SA" sz="1200" dirty="0"/>
            <a:t>CAGR in year 2024 is 5.25%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0.73819</cdr:x>
      <cdr:y>0.31507</cdr:y>
    </cdr:from>
    <cdr:to>
      <cdr:x>0.78161</cdr:x>
      <cdr:y>0.48288</cdr:y>
    </cdr:to>
    <cdr:sp macro="" textlink="">
      <cdr:nvSpPr>
        <cdr:cNvPr id="7" name="Down Arrow 6"/>
        <cdr:cNvSpPr/>
      </cdr:nvSpPr>
      <cdr:spPr>
        <a:xfrm xmlns:a="http://schemas.openxmlformats.org/drawingml/2006/main">
          <a:off x="3670300" y="1168400"/>
          <a:ext cx="215900" cy="622300"/>
        </a:xfrm>
        <a:prstGeom xmlns:a="http://schemas.openxmlformats.org/drawingml/2006/main" prst="downArrow">
          <a:avLst/>
        </a:prstGeom>
        <a:solidFill xmlns:a="http://schemas.openxmlformats.org/drawingml/2006/main">
          <a:schemeClr val="accent4">
            <a:lumMod val="20000"/>
            <a:lumOff val="8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SA"/>
        </a:p>
      </cdr:txBody>
    </cdr:sp>
  </cdr:relSizeAnchor>
  <cdr:relSizeAnchor xmlns:cdr="http://schemas.openxmlformats.org/drawingml/2006/chartDrawing">
    <cdr:from>
      <cdr:x>0.27842</cdr:x>
      <cdr:y>0.56507</cdr:y>
    </cdr:from>
    <cdr:to>
      <cdr:x>0.32184</cdr:x>
      <cdr:y>0.73288</cdr:y>
    </cdr:to>
    <cdr:sp macro="" textlink="">
      <cdr:nvSpPr>
        <cdr:cNvPr id="8" name="Down Arrow 7"/>
        <cdr:cNvSpPr/>
      </cdr:nvSpPr>
      <cdr:spPr>
        <a:xfrm xmlns:a="http://schemas.openxmlformats.org/drawingml/2006/main">
          <a:off x="1384300" y="2095500"/>
          <a:ext cx="215900" cy="622300"/>
        </a:xfrm>
        <a:prstGeom xmlns:a="http://schemas.openxmlformats.org/drawingml/2006/main" prst="downArrow">
          <a:avLst/>
        </a:prstGeom>
        <a:solidFill xmlns:a="http://schemas.openxmlformats.org/drawingml/2006/main">
          <a:schemeClr val="accent4">
            <a:lumMod val="20000"/>
            <a:lumOff val="8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SA"/>
        </a:p>
      </cdr:txBody>
    </cdr:sp>
  </cdr:relSizeAnchor>
  <cdr:relSizeAnchor xmlns:cdr="http://schemas.openxmlformats.org/drawingml/2006/chartDrawing">
    <cdr:from>
      <cdr:x>0.43824</cdr:x>
      <cdr:y>0.44783</cdr:y>
    </cdr:from>
    <cdr:to>
      <cdr:x>0.48166</cdr:x>
      <cdr:y>0.61564</cdr:y>
    </cdr:to>
    <cdr:sp macro="" textlink="">
      <cdr:nvSpPr>
        <cdr:cNvPr id="9" name="Down Arrow 8"/>
        <cdr:cNvSpPr/>
      </cdr:nvSpPr>
      <cdr:spPr>
        <a:xfrm xmlns:a="http://schemas.openxmlformats.org/drawingml/2006/main">
          <a:off x="3412997" y="1374345"/>
          <a:ext cx="338153" cy="514989"/>
        </a:xfrm>
        <a:prstGeom xmlns:a="http://schemas.openxmlformats.org/drawingml/2006/main" prst="downArrow">
          <a:avLst/>
        </a:prstGeom>
        <a:solidFill xmlns:a="http://schemas.openxmlformats.org/drawingml/2006/main">
          <a:schemeClr val="accent4">
            <a:lumMod val="20000"/>
            <a:lumOff val="8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SA" dirty="0"/>
        </a:p>
      </cdr:txBody>
    </cdr:sp>
  </cdr:relSizeAnchor>
  <cdr:relSizeAnchor xmlns:cdr="http://schemas.openxmlformats.org/drawingml/2006/chartDrawing">
    <cdr:from>
      <cdr:x>0.66922</cdr:x>
      <cdr:y>0.2488</cdr:y>
    </cdr:from>
    <cdr:to>
      <cdr:x>0.82503</cdr:x>
      <cdr:y>0.31507</cdr:y>
    </cdr:to>
    <cdr:sp macro="" textlink="">
      <cdr:nvSpPr>
        <cdr:cNvPr id="10" name="Rounded Rectangle 9"/>
        <cdr:cNvSpPr/>
      </cdr:nvSpPr>
      <cdr:spPr>
        <a:xfrm xmlns:a="http://schemas.openxmlformats.org/drawingml/2006/main">
          <a:off x="5211855" y="763524"/>
          <a:ext cx="1213442" cy="203387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SA" dirty="0"/>
            <a:t>Net profit</a:t>
          </a:r>
        </a:p>
      </cdr:txBody>
    </cdr:sp>
  </cdr:relSizeAnchor>
  <cdr:relSizeAnchor xmlns:cdr="http://schemas.openxmlformats.org/drawingml/2006/chartDrawing">
    <cdr:from>
      <cdr:x>0.39231</cdr:x>
      <cdr:y>0.34831</cdr:y>
    </cdr:from>
    <cdr:to>
      <cdr:x>0.6273</cdr:x>
      <cdr:y>0.45972</cdr:y>
    </cdr:to>
    <cdr:sp macro="" textlink="">
      <cdr:nvSpPr>
        <cdr:cNvPr id="11" name="Rounded Rectangle 10"/>
        <cdr:cNvSpPr/>
      </cdr:nvSpPr>
      <cdr:spPr>
        <a:xfrm xmlns:a="http://schemas.openxmlformats.org/drawingml/2006/main">
          <a:off x="3055285" y="1068935"/>
          <a:ext cx="1830092" cy="341901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SA" dirty="0"/>
            <a:t>Breakeven</a:t>
          </a:r>
          <a:r>
            <a:rPr lang="en-SA" baseline="0" dirty="0"/>
            <a:t> point</a:t>
          </a:r>
          <a:endParaRPr lang="en-SA" dirty="0"/>
        </a:p>
      </cdr:txBody>
    </cdr:sp>
  </cdr:relSizeAnchor>
  <cdr:relSizeAnchor xmlns:cdr="http://schemas.openxmlformats.org/drawingml/2006/chartDrawing">
    <cdr:from>
      <cdr:x>0.21686</cdr:x>
      <cdr:y>0.49316</cdr:y>
    </cdr:from>
    <cdr:to>
      <cdr:x>0.36782</cdr:x>
      <cdr:y>0.56507</cdr:y>
    </cdr:to>
    <cdr:sp macro="" textlink="">
      <cdr:nvSpPr>
        <cdr:cNvPr id="12" name="Rounded Rectangle 11"/>
        <cdr:cNvSpPr/>
      </cdr:nvSpPr>
      <cdr:spPr>
        <a:xfrm xmlns:a="http://schemas.openxmlformats.org/drawingml/2006/main">
          <a:off x="1078239" y="1828817"/>
          <a:ext cx="750561" cy="266683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SA"/>
            <a:t>Net Loss</a:t>
          </a:r>
        </a:p>
      </cdr:txBody>
    </cdr:sp>
  </cdr:relSizeAnchor>
  <cdr:relSizeAnchor xmlns:cdr="http://schemas.openxmlformats.org/drawingml/2006/chartDrawing">
    <cdr:from>
      <cdr:x>0.72549</cdr:x>
      <cdr:y>0</cdr:y>
    </cdr:from>
    <cdr:to>
      <cdr:x>1</cdr:x>
      <cdr:y>0.151</cdr:y>
    </cdr:to>
    <cdr:sp macro="" textlink="">
      <cdr:nvSpPr>
        <cdr:cNvPr id="2" name="Rounded Rectangle 1">
          <a:extLst xmlns:a="http://schemas.openxmlformats.org/drawingml/2006/main">
            <a:ext uri="{FF2B5EF4-FFF2-40B4-BE49-F238E27FC236}">
              <a16:creationId xmlns:a16="http://schemas.microsoft.com/office/drawing/2014/main" id="{D63C4D0B-4679-834D-97A7-1DEB9E4D8DCF}"/>
            </a:ext>
          </a:extLst>
        </cdr:cNvPr>
        <cdr:cNvSpPr/>
      </cdr:nvSpPr>
      <cdr:spPr>
        <a:xfrm xmlns:a="http://schemas.openxmlformats.org/drawingml/2006/main">
          <a:off x="5650083" y="0"/>
          <a:ext cx="2137872" cy="497031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SA" dirty="0"/>
            <a:t>Breakeven is 150K EGP</a:t>
          </a:r>
        </a:p>
        <a:p xmlns:a="http://schemas.openxmlformats.org/drawingml/2006/main">
          <a:r>
            <a:rPr lang="en-US" dirty="0"/>
            <a:t>W</a:t>
          </a:r>
          <a:r>
            <a:rPr lang="en-SA" dirty="0"/>
            <a:t>ith 2500 unit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DB0BF-ADA7-423C-B8C4-E0E6BE62BD55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A068A-2C62-4250-B39A-554645BB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A068A-2C62-4250-B39A-554645BBB5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8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A068A-2C62-4250-B39A-554645BBB5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89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A068A-2C62-4250-B39A-554645BBB5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0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0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1"/>
            <a:ext cx="7177135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098800"/>
            <a:ext cx="7178241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3D3F6A80-F707-48F8-AF04-F01CEFB0D9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73929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239245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6933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6933" y="239245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4A045-930B-46CC-B431-44EE8C575AA8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AROMA Café</a:t>
            </a:r>
            <a:br>
              <a:rPr lang="en-US" dirty="0"/>
            </a:br>
            <a:r>
              <a:rPr lang="en-US" sz="1500" i="1" dirty="0"/>
              <a:t>Take your coffee, take your breathe.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AE1F85D-2774-0046-9257-B1E6AA56B3A5}"/>
              </a:ext>
            </a:extLst>
          </p:cNvPr>
          <p:cNvSpPr txBox="1">
            <a:spLocks/>
          </p:cNvSpPr>
          <p:nvPr/>
        </p:nvSpPr>
        <p:spPr>
          <a:xfrm>
            <a:off x="143555" y="307769"/>
            <a:ext cx="8093365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SA" b="1"/>
              <a:t>Financial Statements</a:t>
            </a:r>
            <a:endParaRPr lang="en-SA" b="1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3B42C08-4715-B94E-8A3E-7908C1CBE549}"/>
              </a:ext>
            </a:extLst>
          </p:cNvPr>
          <p:cNvSpPr txBox="1">
            <a:spLocks/>
          </p:cNvSpPr>
          <p:nvPr/>
        </p:nvSpPr>
        <p:spPr>
          <a:xfrm>
            <a:off x="143555" y="935786"/>
            <a:ext cx="4040188" cy="47982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Balance Sheet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426A079-D501-A941-A31D-48CF395BA1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75219"/>
              </p:ext>
            </p:extLst>
          </p:nvPr>
        </p:nvGraphicFramePr>
        <p:xfrm>
          <a:off x="907080" y="1655520"/>
          <a:ext cx="7024430" cy="3180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473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7F0346-59EE-CD43-8D49-141116772EC0}"/>
              </a:ext>
            </a:extLst>
          </p:cNvPr>
          <p:cNvSpPr/>
          <p:nvPr/>
        </p:nvSpPr>
        <p:spPr>
          <a:xfrm>
            <a:off x="2128720" y="2266340"/>
            <a:ext cx="5039265" cy="9162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Executive 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AROMA Café is determined to be daily necessity for whoever like the coffee.</a:t>
            </a:r>
            <a:r>
              <a:rPr lang="en-SA" dirty="0"/>
              <a:t> </a:t>
            </a:r>
          </a:p>
          <a:p>
            <a:r>
              <a:rPr lang="en-US" dirty="0"/>
              <a:t>AROMA Café will be in the new administration capital in Egypt.</a:t>
            </a:r>
          </a:p>
          <a:p>
            <a:r>
              <a:rPr lang="en-US" dirty="0"/>
              <a:t>The café will be 800-meter square, will be very near Many of the new compounds</a:t>
            </a:r>
          </a:p>
          <a:p>
            <a:r>
              <a:rPr lang="en-US" dirty="0"/>
              <a:t>Total capital is 1,5 M EGP out of 2M EGP as required fund.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Highlights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849337-5377-3247-905D-5531421A2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833420"/>
              </p:ext>
            </p:extLst>
          </p:nvPr>
        </p:nvGraphicFramePr>
        <p:xfrm>
          <a:off x="449263" y="1198563"/>
          <a:ext cx="7634952" cy="351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212802"/>
            <a:ext cx="8093365" cy="6108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SWOT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CF866-8ED8-BB40-8DD5-69FF6705452F}"/>
              </a:ext>
            </a:extLst>
          </p:cNvPr>
          <p:cNvSpPr/>
          <p:nvPr/>
        </p:nvSpPr>
        <p:spPr>
          <a:xfrm>
            <a:off x="2184751" y="1393854"/>
            <a:ext cx="6959249" cy="87248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sz="1350" dirty="0">
              <a:solidFill>
                <a:schemeClr val="bg1"/>
              </a:solidFill>
            </a:endParaRPr>
          </a:p>
          <a:p>
            <a:pPr lvl="2"/>
            <a:r>
              <a:rPr lang="en-US" sz="1350" dirty="0">
                <a:solidFill>
                  <a:schemeClr val="bg1"/>
                </a:solidFill>
              </a:rPr>
              <a:t>• The taste of the coffee</a:t>
            </a:r>
          </a:p>
          <a:p>
            <a:pPr lvl="2"/>
            <a:r>
              <a:rPr lang="en-US" sz="1350" dirty="0">
                <a:solidFill>
                  <a:schemeClr val="bg1"/>
                </a:solidFill>
              </a:rPr>
              <a:t>• Professional employees and staff know how to treat the customers .</a:t>
            </a:r>
          </a:p>
          <a:p>
            <a:pPr lvl="2"/>
            <a:r>
              <a:rPr lang="en-US" sz="1350" dirty="0">
                <a:solidFill>
                  <a:schemeClr val="bg1"/>
                </a:solidFill>
              </a:rPr>
              <a:t>• Cheaper price comparing to the other competitors </a:t>
            </a:r>
          </a:p>
          <a:p>
            <a:pPr lvl="2"/>
            <a:r>
              <a:rPr lang="en-US" sz="1350" dirty="0">
                <a:solidFill>
                  <a:schemeClr val="bg1"/>
                </a:solidFill>
              </a:rPr>
              <a:t>•  Relaxing Furnitures and the environment are different from the normal cafe</a:t>
            </a:r>
          </a:p>
          <a:p>
            <a:pPr lvl="2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A9AF6D9B-05E7-5149-A7BA-0DDE9DBE8A9A}"/>
              </a:ext>
            </a:extLst>
          </p:cNvPr>
          <p:cNvSpPr/>
          <p:nvPr/>
        </p:nvSpPr>
        <p:spPr>
          <a:xfrm>
            <a:off x="216539" y="1393855"/>
            <a:ext cx="1968212" cy="872486"/>
          </a:xfrm>
          <a:prstGeom prst="round1Rect">
            <a:avLst>
              <a:gd name="adj" fmla="val 11111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 rtlCol="0" anchor="t" anchorCtr="0"/>
          <a:lstStyle/>
          <a:p>
            <a:pPr lvl="0" algn="ctr"/>
            <a:r>
              <a:rPr lang="en-US" sz="1350" b="1" dirty="0">
                <a:latin typeface="Arial" charset="0"/>
                <a:ea typeface="Arial" charset="0"/>
                <a:cs typeface="Arial" charset="0"/>
              </a:rPr>
              <a:t>STRENGTHS (+)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07C8D9-72D9-F048-A070-66B578106E0A}"/>
              </a:ext>
            </a:extLst>
          </p:cNvPr>
          <p:cNvGrpSpPr/>
          <p:nvPr/>
        </p:nvGrpSpPr>
        <p:grpSpPr>
          <a:xfrm flipV="1">
            <a:off x="601670" y="1808225"/>
            <a:ext cx="856056" cy="328406"/>
            <a:chOff x="1092200" y="1177152"/>
            <a:chExt cx="3659192" cy="1802176"/>
          </a:xfrm>
          <a:solidFill>
            <a:schemeClr val="bg1"/>
          </a:solidFill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CC9B0CD-4B77-8C48-AEBD-7A6EA68D2B2A}"/>
                </a:ext>
              </a:extLst>
            </p:cNvPr>
            <p:cNvGrpSpPr/>
            <p:nvPr/>
          </p:nvGrpSpPr>
          <p:grpSpPr>
            <a:xfrm>
              <a:off x="1092200" y="1177152"/>
              <a:ext cx="1097885" cy="1802176"/>
              <a:chOff x="1092200" y="1177152"/>
              <a:chExt cx="1097885" cy="1802176"/>
            </a:xfrm>
            <a:grpFill/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0D20A6C-8A3C-1D4A-B02F-5DBBD6C0762C}"/>
                  </a:ext>
                </a:extLst>
              </p:cNvPr>
              <p:cNvSpPr/>
              <p:nvPr/>
            </p:nvSpPr>
            <p:spPr>
              <a:xfrm>
                <a:off x="1092200" y="1892300"/>
                <a:ext cx="139700" cy="482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BC9F0C-A022-EE43-9151-27BFB04C6B15}"/>
                  </a:ext>
                </a:extLst>
              </p:cNvPr>
              <p:cNvSpPr/>
              <p:nvPr/>
            </p:nvSpPr>
            <p:spPr>
              <a:xfrm>
                <a:off x="1333500" y="1297190"/>
                <a:ext cx="357938" cy="15621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14ACDB5-4994-5949-9A60-4AA23D978659}"/>
                  </a:ext>
                </a:extLst>
              </p:cNvPr>
              <p:cNvSpPr/>
              <p:nvPr/>
            </p:nvSpPr>
            <p:spPr>
              <a:xfrm>
                <a:off x="1849523" y="1177152"/>
                <a:ext cx="340562" cy="18021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1F1EBB7-9CA2-EA4A-A587-0D08398DC579}"/>
                </a:ext>
              </a:extLst>
            </p:cNvPr>
            <p:cNvGrpSpPr/>
            <p:nvPr/>
          </p:nvGrpSpPr>
          <p:grpSpPr>
            <a:xfrm flipH="1">
              <a:off x="3653507" y="1177152"/>
              <a:ext cx="1097885" cy="1802176"/>
              <a:chOff x="1092200" y="1177152"/>
              <a:chExt cx="1097885" cy="1802176"/>
            </a:xfrm>
            <a:grpFill/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04287E2-C40D-AB42-B9A6-FAA577BF2D6E}"/>
                  </a:ext>
                </a:extLst>
              </p:cNvPr>
              <p:cNvSpPr/>
              <p:nvPr/>
            </p:nvSpPr>
            <p:spPr>
              <a:xfrm>
                <a:off x="1092200" y="1892300"/>
                <a:ext cx="139700" cy="482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69FCC0C-DE60-1349-908F-DD88BFB8A258}"/>
                  </a:ext>
                </a:extLst>
              </p:cNvPr>
              <p:cNvSpPr/>
              <p:nvPr/>
            </p:nvSpPr>
            <p:spPr>
              <a:xfrm>
                <a:off x="1333500" y="1297190"/>
                <a:ext cx="357938" cy="15621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C2CC87-818B-A043-8F1A-15C3C36758DA}"/>
                  </a:ext>
                </a:extLst>
              </p:cNvPr>
              <p:cNvSpPr/>
              <p:nvPr/>
            </p:nvSpPr>
            <p:spPr>
              <a:xfrm>
                <a:off x="1849523" y="1177152"/>
                <a:ext cx="340562" cy="18021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AC11B7-F58E-E943-BA37-7D4CD1AC75A5}"/>
                </a:ext>
              </a:extLst>
            </p:cNvPr>
            <p:cNvSpPr/>
            <p:nvPr/>
          </p:nvSpPr>
          <p:spPr>
            <a:xfrm>
              <a:off x="2291685" y="1892300"/>
              <a:ext cx="1249275" cy="4297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8" name="Round Single Corner Rectangle 27">
            <a:extLst>
              <a:ext uri="{FF2B5EF4-FFF2-40B4-BE49-F238E27FC236}">
                <a16:creationId xmlns:a16="http://schemas.microsoft.com/office/drawing/2014/main" id="{84A3094E-6F7D-6540-8E1C-6C2A9926669D}"/>
              </a:ext>
            </a:extLst>
          </p:cNvPr>
          <p:cNvSpPr/>
          <p:nvPr/>
        </p:nvSpPr>
        <p:spPr>
          <a:xfrm>
            <a:off x="216540" y="2331646"/>
            <a:ext cx="1968212" cy="763014"/>
          </a:xfrm>
          <a:prstGeom prst="round1Rect">
            <a:avLst>
              <a:gd name="adj" fmla="val 11111"/>
            </a:avLst>
          </a:prstGeom>
          <a:gradFill>
            <a:gsLst>
              <a:gs pos="0">
                <a:schemeClr val="accent4"/>
              </a:gs>
              <a:gs pos="46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 rtlCol="0" anchor="t" anchorCtr="0"/>
          <a:lstStyle/>
          <a:p>
            <a:pPr lvl="0" algn="ctr"/>
            <a:r>
              <a:rPr lang="en-US" sz="1350" b="1" dirty="0">
                <a:latin typeface="Arial" charset="0"/>
                <a:ea typeface="Arial" charset="0"/>
                <a:cs typeface="Arial" charset="0"/>
              </a:rPr>
              <a:t>WEAKNESSES (–)</a:t>
            </a:r>
            <a:endParaRPr lang="en-US" sz="135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0CB12AE-1B88-5A4A-9B1C-76BF30D95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929" y1="83165" x2="9929" y2="831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772530" y="2684731"/>
            <a:ext cx="508022" cy="37732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</p:pic>
      <p:sp>
        <p:nvSpPr>
          <p:cNvPr id="30" name="Round Single Corner Rectangle 29">
            <a:extLst>
              <a:ext uri="{FF2B5EF4-FFF2-40B4-BE49-F238E27FC236}">
                <a16:creationId xmlns:a16="http://schemas.microsoft.com/office/drawing/2014/main" id="{89ECEAD9-0F07-1346-904F-78C6B9B4CDCF}"/>
              </a:ext>
            </a:extLst>
          </p:cNvPr>
          <p:cNvSpPr/>
          <p:nvPr/>
        </p:nvSpPr>
        <p:spPr>
          <a:xfrm>
            <a:off x="216540" y="3171012"/>
            <a:ext cx="1968212" cy="763525"/>
          </a:xfrm>
          <a:prstGeom prst="round1Rect">
            <a:avLst>
              <a:gd name="adj" fmla="val 13889"/>
            </a:avLst>
          </a:prstGeom>
          <a:gradFill>
            <a:gsLst>
              <a:gs pos="0">
                <a:srgbClr val="92D050"/>
              </a:gs>
              <a:gs pos="46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 rtlCol="0" anchor="t" anchorCtr="0"/>
          <a:lstStyle/>
          <a:p>
            <a:pPr lvl="0" algn="ctr"/>
            <a:r>
              <a:rPr lang="en-US" sz="1350" b="1" dirty="0">
                <a:latin typeface="Arial" charset="0"/>
                <a:ea typeface="Arial" charset="0"/>
                <a:cs typeface="Arial" charset="0"/>
              </a:rPr>
              <a:t>OPPORTUNITIES (+)</a:t>
            </a:r>
            <a:endParaRPr lang="en-US" sz="135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ECC5C97-1099-3B4D-8C33-F47BAF189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2162" y1="86694" x2="52162" y2="86694"/>
                        <a14:foregroundMark x1="50349" y1="93548" x2="50349" y2="93548"/>
                        <a14:foregroundMark x1="52441" y1="68011" x2="52441" y2="68011"/>
                        <a14:foregroundMark x1="47699" y1="68280" x2="47699" y2="68280"/>
                        <a14:foregroundMark x1="49093" y1="50403" x2="49093" y2="50403"/>
                        <a14:foregroundMark x1="81450" y1="65323" x2="81450" y2="65323"/>
                        <a14:foregroundMark x1="86471" y1="47715" x2="86471" y2="47715"/>
                        <a14:foregroundMark x1="83682" y1="28495" x2="83682" y2="28495"/>
                        <a14:foregroundMark x1="69177" y1="16263" x2="69177" y2="16263"/>
                        <a14:foregroundMark x1="50070" y1="12097" x2="50070" y2="12097"/>
                        <a14:foregroundMark x1="30404" y1="15188" x2="30404" y2="15188"/>
                        <a14:foregroundMark x1="17573" y1="29839" x2="17573" y2="29839"/>
                        <a14:foregroundMark x1="15063" y1="48118" x2="15063" y2="48118"/>
                        <a14:foregroundMark x1="19247" y1="65188" x2="19247" y2="651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385" y="3428271"/>
            <a:ext cx="762000" cy="4581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</p:pic>
      <p:sp>
        <p:nvSpPr>
          <p:cNvPr id="32" name="Round Single Corner Rectangle 31">
            <a:extLst>
              <a:ext uri="{FF2B5EF4-FFF2-40B4-BE49-F238E27FC236}">
                <a16:creationId xmlns:a16="http://schemas.microsoft.com/office/drawing/2014/main" id="{7B3A31F5-AEBC-1343-A6BB-43CAA7DAD387}"/>
              </a:ext>
            </a:extLst>
          </p:cNvPr>
          <p:cNvSpPr/>
          <p:nvPr/>
        </p:nvSpPr>
        <p:spPr>
          <a:xfrm>
            <a:off x="216540" y="4001170"/>
            <a:ext cx="1968212" cy="872486"/>
          </a:xfrm>
          <a:prstGeom prst="round1Rect">
            <a:avLst>
              <a:gd name="adj" fmla="val 10185"/>
            </a:avLst>
          </a:prstGeom>
          <a:gradFill>
            <a:gsLst>
              <a:gs pos="0">
                <a:schemeClr val="accent2"/>
              </a:gs>
              <a:gs pos="46000">
                <a:srgbClr val="FF0000"/>
              </a:gs>
              <a:gs pos="78000">
                <a:srgbClr val="C00000"/>
              </a:gs>
            </a:gsLst>
            <a:path path="circle">
              <a:fillToRect l="50000" t="130000" r="50000" b="-3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 rtlCol="0" anchor="t" anchorCtr="0"/>
          <a:lstStyle/>
          <a:p>
            <a:pPr lvl="0" algn="ctr"/>
            <a:r>
              <a:rPr lang="en-US" sz="1350" b="1" dirty="0">
                <a:latin typeface="Arial" charset="0"/>
                <a:ea typeface="Arial" charset="0"/>
                <a:cs typeface="Arial" charset="0"/>
              </a:rPr>
              <a:t>THREATS (–)</a:t>
            </a:r>
            <a:endParaRPr lang="en-US" sz="135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8334F6A-A776-4D4F-8CB3-5A32E84190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99687">
                        <a14:foregroundMark x1="56681" y1="16255" x2="56681" y2="16255"/>
                        <a14:foregroundMark x1="66075" y1="7257" x2="66075" y2="72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2530" y="4353474"/>
            <a:ext cx="877086" cy="411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F386D8B-8E95-A74D-993F-97B4427EA077}"/>
              </a:ext>
            </a:extLst>
          </p:cNvPr>
          <p:cNvSpPr/>
          <p:nvPr/>
        </p:nvSpPr>
        <p:spPr>
          <a:xfrm>
            <a:off x="2224408" y="2337397"/>
            <a:ext cx="6959249" cy="75726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350" dirty="0">
                <a:solidFill>
                  <a:schemeClr val="bg1"/>
                </a:solidFill>
              </a:rPr>
              <a:t>• The location of the Cafe still new, compounds are not full </a:t>
            </a:r>
          </a:p>
          <a:p>
            <a:pPr lvl="2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6EF71-9FD8-FC4D-811B-BF010FB1F2EE}"/>
              </a:ext>
            </a:extLst>
          </p:cNvPr>
          <p:cNvSpPr/>
          <p:nvPr/>
        </p:nvSpPr>
        <p:spPr>
          <a:xfrm>
            <a:off x="2224408" y="3260097"/>
            <a:ext cx="6959249" cy="85164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350" dirty="0">
                <a:solidFill>
                  <a:schemeClr val="bg1"/>
                </a:solidFill>
              </a:rPr>
              <a:t>• Many of the compounds and organizations are near café</a:t>
            </a:r>
          </a:p>
          <a:p>
            <a:pPr lvl="2"/>
            <a:r>
              <a:rPr lang="en-US" sz="1350" dirty="0">
                <a:solidFill>
                  <a:schemeClr val="bg1"/>
                </a:solidFill>
              </a:rPr>
              <a:t>• Prices less than Starbucks café  which is the main competitor in such area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E8E9B3-65E8-2B4E-A8ED-AD64EA40E9BD}"/>
              </a:ext>
            </a:extLst>
          </p:cNvPr>
          <p:cNvSpPr/>
          <p:nvPr/>
        </p:nvSpPr>
        <p:spPr>
          <a:xfrm>
            <a:off x="2217105" y="4022011"/>
            <a:ext cx="6959249" cy="85164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350" dirty="0">
                <a:solidFill>
                  <a:schemeClr val="bg1"/>
                </a:solidFill>
              </a:rPr>
              <a:t>• Starbucks café is well known for everyone, and have loyal customers 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8" grpId="0" animBg="1"/>
      <p:bldP spid="30" grpId="0" animBg="1"/>
      <p:bldP spid="32" grpId="0" animBg="1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613179"/>
            <a:ext cx="8093365" cy="6108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Sales &amp; Marketing segment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32942" y="1328402"/>
            <a:ext cx="4040188" cy="479822"/>
          </a:xfrm>
          <a:noFill/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Sales Literature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1812" y="2392450"/>
            <a:ext cx="7399698" cy="2137871"/>
          </a:xfrm>
        </p:spPr>
        <p:txBody>
          <a:bodyPr/>
          <a:lstStyle/>
          <a:p>
            <a:pPr algn="l"/>
            <a:r>
              <a:rPr lang="en-US" dirty="0"/>
              <a:t>3000 Flyers will be distributed to the all near places </a:t>
            </a:r>
          </a:p>
          <a:p>
            <a:pPr algn="l"/>
            <a:r>
              <a:rPr lang="en-US" dirty="0"/>
              <a:t>Advertisement through social media</a:t>
            </a:r>
          </a:p>
          <a:p>
            <a:pPr algn="l"/>
            <a:r>
              <a:rPr lang="en-US" dirty="0"/>
              <a:t>First hour of the café opening will be free and the remaining day is 25% discount .</a:t>
            </a:r>
          </a:p>
        </p:txBody>
      </p:sp>
    </p:spTree>
    <p:extLst>
      <p:ext uri="{BB962C8B-B14F-4D97-AF65-F5344CB8AC3E}">
        <p14:creationId xmlns:p14="http://schemas.microsoft.com/office/powerpoint/2010/main" val="1801975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E7A5-7D4C-184D-9202-ED779CE1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59" y="491526"/>
            <a:ext cx="8093365" cy="610820"/>
          </a:xfrm>
        </p:spPr>
        <p:txBody>
          <a:bodyPr>
            <a:normAutofit fontScale="90000"/>
          </a:bodyPr>
          <a:lstStyle/>
          <a:p>
            <a:r>
              <a:rPr lang="en-SA" b="1" dirty="0"/>
              <a:t>Market Segmentation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D33EEF-2BAC-5541-B4EB-90B3B4604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2939904"/>
              </p:ext>
            </p:extLst>
          </p:nvPr>
        </p:nvGraphicFramePr>
        <p:xfrm>
          <a:off x="601670" y="1350110"/>
          <a:ext cx="7482545" cy="335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743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E7A5-7D4C-184D-9202-ED779CE1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307769"/>
            <a:ext cx="8093365" cy="610820"/>
          </a:xfrm>
        </p:spPr>
        <p:txBody>
          <a:bodyPr>
            <a:normAutofit fontScale="90000"/>
          </a:bodyPr>
          <a:lstStyle/>
          <a:p>
            <a:r>
              <a:rPr lang="en-SA" b="1" dirty="0"/>
              <a:t>Financial Statements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D22A9E1-C12D-B64E-94C1-F0FC8C1FE642}"/>
              </a:ext>
            </a:extLst>
          </p:cNvPr>
          <p:cNvSpPr txBox="1">
            <a:spLocks/>
          </p:cNvSpPr>
          <p:nvPr/>
        </p:nvSpPr>
        <p:spPr>
          <a:xfrm>
            <a:off x="143555" y="935786"/>
            <a:ext cx="4040188" cy="47982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Cash flow statement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CD3DAE7-982E-CB44-8BAB-03E9B32236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1796340"/>
              </p:ext>
            </p:extLst>
          </p:nvPr>
        </p:nvGraphicFramePr>
        <p:xfrm>
          <a:off x="448964" y="1502815"/>
          <a:ext cx="7482545" cy="3332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1276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E7A5-7D4C-184D-9202-ED779CE1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307769"/>
            <a:ext cx="8093365" cy="610820"/>
          </a:xfrm>
        </p:spPr>
        <p:txBody>
          <a:bodyPr>
            <a:normAutofit fontScale="90000"/>
          </a:bodyPr>
          <a:lstStyle/>
          <a:p>
            <a:r>
              <a:rPr lang="en-SA" b="1" dirty="0"/>
              <a:t>Financial Statements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D22A9E1-C12D-B64E-94C1-F0FC8C1FE642}"/>
              </a:ext>
            </a:extLst>
          </p:cNvPr>
          <p:cNvSpPr txBox="1">
            <a:spLocks/>
          </p:cNvSpPr>
          <p:nvPr/>
        </p:nvSpPr>
        <p:spPr>
          <a:xfrm>
            <a:off x="143555" y="935786"/>
            <a:ext cx="4040188" cy="47982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Profit and loss (P&amp;L)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EFCBDEC-F131-1C4D-B7CC-79A595F15D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1020395"/>
              </p:ext>
            </p:extLst>
          </p:nvPr>
        </p:nvGraphicFramePr>
        <p:xfrm>
          <a:off x="1059784" y="1415608"/>
          <a:ext cx="6871725" cy="3420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7831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E7A5-7D4C-184D-9202-ED779CE1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307769"/>
            <a:ext cx="8093365" cy="610820"/>
          </a:xfrm>
        </p:spPr>
        <p:txBody>
          <a:bodyPr>
            <a:normAutofit fontScale="90000"/>
          </a:bodyPr>
          <a:lstStyle/>
          <a:p>
            <a:r>
              <a:rPr lang="en-SA" b="1" dirty="0"/>
              <a:t>Financial Statements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D22A9E1-C12D-B64E-94C1-F0FC8C1FE642}"/>
              </a:ext>
            </a:extLst>
          </p:cNvPr>
          <p:cNvSpPr txBox="1">
            <a:spLocks/>
          </p:cNvSpPr>
          <p:nvPr/>
        </p:nvSpPr>
        <p:spPr>
          <a:xfrm>
            <a:off x="143555" y="935786"/>
            <a:ext cx="4040188" cy="47982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Breakeven analysis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D40B353-CA33-0A4A-A406-78FE361B1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4937151"/>
              </p:ext>
            </p:extLst>
          </p:nvPr>
        </p:nvGraphicFramePr>
        <p:xfrm>
          <a:off x="601669" y="1432805"/>
          <a:ext cx="7787955" cy="3291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0907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266</Words>
  <Application>Microsoft Macintosh PowerPoint</Application>
  <PresentationFormat>On-screen Show (16:9)</PresentationFormat>
  <Paragraphs>51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AROMA Café Take your coffee, take your breathe.</vt:lpstr>
      <vt:lpstr>Executive Summary </vt:lpstr>
      <vt:lpstr>Highlights</vt:lpstr>
      <vt:lpstr>SWOT Analysis</vt:lpstr>
      <vt:lpstr>Sales &amp; Marketing segment </vt:lpstr>
      <vt:lpstr>Market Segmentation </vt:lpstr>
      <vt:lpstr>Financial Statements</vt:lpstr>
      <vt:lpstr>Financial Statements</vt:lpstr>
      <vt:lpstr>Financial Statements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Mostafa Mostafa</cp:lastModifiedBy>
  <cp:revision>170</cp:revision>
  <dcterms:created xsi:type="dcterms:W3CDTF">2013-08-21T19:17:07Z</dcterms:created>
  <dcterms:modified xsi:type="dcterms:W3CDTF">2020-05-13T18:50:50Z</dcterms:modified>
</cp:coreProperties>
</file>