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62" r:id="rId2"/>
    <p:sldId id="256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1" d="100"/>
          <a:sy n="61" d="100"/>
        </p:scale>
        <p:origin x="1200" y="42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55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6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19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07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72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44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3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3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19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0442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DB40CA-3AF0-4D0A-3767-7FB764E17ADC}"/>
              </a:ext>
            </a:extLst>
          </p:cNvPr>
          <p:cNvSpPr txBox="1"/>
          <p:nvPr/>
        </p:nvSpPr>
        <p:spPr>
          <a:xfrm>
            <a:off x="3325630" y="605896"/>
            <a:ext cx="551984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Superstore Sales Dashboard –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Overview (2014–2017)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Uppu Aneesha</a:t>
            </a:r>
          </a:p>
        </p:txBody>
      </p:sp>
    </p:spTree>
    <p:extLst>
      <p:ext uri="{BB962C8B-B14F-4D97-AF65-F5344CB8AC3E}">
        <p14:creationId xmlns:p14="http://schemas.microsoft.com/office/powerpoint/2010/main" val="302246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8149" y="1317172"/>
            <a:ext cx="8658652" cy="4939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  </a:t>
            </a:r>
            <a:r>
              <a:rPr lang="en-US" sz="2000" dirty="0"/>
              <a:t>• Total Sales: </a:t>
            </a:r>
            <a:r>
              <a:rPr lang="en-US" sz="2000" b="1" dirty="0"/>
              <a:t>22.64K</a:t>
            </a:r>
            <a:r>
              <a:rPr lang="en-US" sz="2000" dirty="0"/>
              <a:t>, Total Profit: </a:t>
            </a:r>
            <a:r>
              <a:rPr lang="en-US" sz="2000" b="1" dirty="0"/>
              <a:t>8.40K</a:t>
            </a:r>
            <a:br>
              <a:rPr lang="en-US" sz="2000" dirty="0"/>
            </a:br>
            <a:r>
              <a:rPr lang="en-US" sz="2000" dirty="0"/>
              <a:t>  • Over </a:t>
            </a:r>
            <a:r>
              <a:rPr lang="en-US" sz="2000" b="1" dirty="0"/>
              <a:t>5,000 orders</a:t>
            </a:r>
            <a:r>
              <a:rPr lang="en-US" sz="2000" dirty="0"/>
              <a:t>, spanning </a:t>
            </a:r>
            <a:r>
              <a:rPr lang="en-US" sz="2000" b="1" dirty="0"/>
              <a:t>1,800+ products</a:t>
            </a:r>
            <a:r>
              <a:rPr lang="en-US" sz="2000" dirty="0"/>
              <a:t> and </a:t>
            </a:r>
            <a:r>
              <a:rPr lang="en-US" sz="2000" b="1" dirty="0"/>
              <a:t>531 cities</a:t>
            </a:r>
            <a:br>
              <a:rPr lang="en-US" sz="2000" dirty="0"/>
            </a:br>
            <a:r>
              <a:rPr lang="en-US" sz="2000" dirty="0"/>
              <a:t>  • Key focus areas: Sales trends, product/category performance, regional analysis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 descr="resized_dashboard.png">
            <a:extLst>
              <a:ext uri="{FF2B5EF4-FFF2-40B4-BE49-F238E27FC236}">
                <a16:creationId xmlns:a16="http://schemas.microsoft.com/office/drawing/2014/main" id="{700D17A4-62F9-3D8F-7807-20E613A2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429" b="80525"/>
          <a:stretch>
            <a:fillRect/>
          </a:stretch>
        </p:blipFill>
        <p:spPr>
          <a:xfrm>
            <a:off x="2547257" y="3753272"/>
            <a:ext cx="3744686" cy="1186543"/>
          </a:xfrm>
          <a:prstGeom prst="rect">
            <a:avLst/>
          </a:prstGeom>
        </p:spPr>
      </p:pic>
      <p:pic>
        <p:nvPicPr>
          <p:cNvPr id="5" name="Picture 4" descr="resized_dashboard.png">
            <a:extLst>
              <a:ext uri="{FF2B5EF4-FFF2-40B4-BE49-F238E27FC236}">
                <a16:creationId xmlns:a16="http://schemas.microsoft.com/office/drawing/2014/main" id="{5C7CC106-498A-3C9E-BBEA-F9015CF1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174" r="36640" b="80525"/>
          <a:stretch>
            <a:fillRect/>
          </a:stretch>
        </p:blipFill>
        <p:spPr>
          <a:xfrm>
            <a:off x="2291443" y="4829873"/>
            <a:ext cx="4267200" cy="1307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F5375E-C200-DA45-C90E-E876B3CC07B2}"/>
              </a:ext>
            </a:extLst>
          </p:cNvPr>
          <p:cNvSpPr txBox="1"/>
          <p:nvPr/>
        </p:nvSpPr>
        <p:spPr>
          <a:xfrm>
            <a:off x="413358" y="720756"/>
            <a:ext cx="6914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alibri Light (Headings)"/>
              </a:rPr>
              <a:t>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44138" y="-379507"/>
            <a:ext cx="4483452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Performance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6412" y="1779948"/>
            <a:ext cx="5323351" cy="3652667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/>
          <a:p>
            <a:pPr defTabSz="914400">
              <a:lnSpc>
                <a:spcPct val="17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0" dirty="0">
                <a:solidFill>
                  <a:srgbClr val="FFFFFF"/>
                </a:solidFill>
              </a:rPr>
              <a:t>- Sales Over Time: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Sharp increase in 2017; dip in 2015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2017 had the highest annual sales (&gt;0.75M)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- Sales by Region: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West outperforms in both sales and profit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  • South shows lowest performance</a:t>
            </a:r>
            <a:br>
              <a:rPr lang="en-US" sz="2000" dirty="0">
                <a:solidFill>
                  <a:srgbClr val="FFFFFF"/>
                </a:solidFill>
              </a:rPr>
            </a:br>
            <a:br>
              <a:rPr lang="en-US" sz="2000" dirty="0">
                <a:solidFill>
                  <a:srgbClr val="FFFFFF"/>
                </a:solidFill>
              </a:rPr>
            </a:b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resized_dashboard.png">
            <a:extLst>
              <a:ext uri="{FF2B5EF4-FFF2-40B4-BE49-F238E27FC236}">
                <a16:creationId xmlns:a16="http://schemas.microsoft.com/office/drawing/2014/main" id="{4861C279-93D1-AEC5-0522-6248F36010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814" r="64174" b="1554"/>
          <a:stretch>
            <a:fillRect/>
          </a:stretch>
        </p:blipFill>
        <p:spPr>
          <a:xfrm>
            <a:off x="6100618" y="4173657"/>
            <a:ext cx="2706970" cy="16136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3396996"/>
            <a:ext cx="34819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ized_dashboard.png">
            <a:extLst>
              <a:ext uri="{FF2B5EF4-FFF2-40B4-BE49-F238E27FC236}">
                <a16:creationId xmlns:a16="http://schemas.microsoft.com/office/drawing/2014/main" id="{B9CDD936-457B-E8E5-19C2-8177A82FAE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553" r="72222" b="38779"/>
          <a:stretch>
            <a:fillRect/>
          </a:stretch>
        </p:blipFill>
        <p:spPr>
          <a:xfrm>
            <a:off x="6100618" y="523684"/>
            <a:ext cx="2706970" cy="2304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2DC10F-CD76-43DC-9E0B-CB291F740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18170A-08B7-4230-A012-B24C20E39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188B95-E375-4977-9E9C-E28CE956F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28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" y="0"/>
            <a:ext cx="566090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64941" y="-469787"/>
            <a:ext cx="5131048" cy="16665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5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&amp; Category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4941" y="1570662"/>
            <a:ext cx="5426053" cy="5018028"/>
          </a:xfrm>
          <a:prstGeom prst="rect">
            <a:avLst/>
          </a:prstGeom>
        </p:spPr>
        <p:txBody>
          <a:bodyPr vert="horz" lIns="0" tIns="45720" rIns="0" bIns="45720" rtlCol="0">
            <a:normAutofit fontScale="32500" lnSpcReduction="20000"/>
          </a:bodyPr>
          <a:lstStyle/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2000" dirty="0">
              <a:solidFill>
                <a:srgbClr val="FFFFFF"/>
              </a:solidFill>
            </a:endParaRPr>
          </a:p>
          <a:p>
            <a:pPr defTabSz="914400">
              <a:lnSpc>
                <a:spcPct val="15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6200" b="0" dirty="0">
                <a:solidFill>
                  <a:srgbClr val="FFFFFF"/>
                </a:solidFill>
              </a:rPr>
              <a:t>- Top Products: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Canon, Cisco, Fellowes are top selling products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High sales in tech and office automation</a:t>
            </a:r>
            <a:br>
              <a:rPr lang="en-US" sz="6200" dirty="0">
                <a:solidFill>
                  <a:srgbClr val="FFFFFF"/>
                </a:solidFill>
              </a:rPr>
            </a:b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- Sub-Category Sales: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Phones, Chairs, Storage dominate</a:t>
            </a:r>
            <a:br>
              <a:rPr lang="en-US" sz="6200" dirty="0">
                <a:solidFill>
                  <a:srgbClr val="FFFFFF"/>
                </a:solidFill>
              </a:rPr>
            </a:br>
            <a:r>
              <a:rPr lang="en-US" sz="6200" dirty="0">
                <a:solidFill>
                  <a:srgbClr val="FFFFFF"/>
                </a:solidFill>
              </a:rPr>
              <a:t>  • Art and Envelopes underperform</a:t>
            </a:r>
            <a:br>
              <a:rPr lang="en-US" sz="6200" dirty="0">
                <a:solidFill>
                  <a:srgbClr val="FFFFFF"/>
                </a:solidFill>
              </a:rPr>
            </a:br>
            <a:br>
              <a:rPr lang="en-US" sz="6200" dirty="0">
                <a:solidFill>
                  <a:srgbClr val="FFFFFF"/>
                </a:solidFill>
              </a:rPr>
            </a:br>
            <a:endParaRPr lang="en-US" sz="6200" dirty="0">
              <a:solidFill>
                <a:srgbClr val="FFFFFF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 descr="resized_dashboard.png">
            <a:extLst>
              <a:ext uri="{FF2B5EF4-FFF2-40B4-BE49-F238E27FC236}">
                <a16:creationId xmlns:a16="http://schemas.microsoft.com/office/drawing/2014/main" id="{1C904B7B-84D4-D763-8731-0283DF9FC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92" t="60011" b="1718"/>
          <a:stretch>
            <a:fillRect/>
          </a:stretch>
        </p:blipFill>
        <p:spPr>
          <a:xfrm>
            <a:off x="6063434" y="974755"/>
            <a:ext cx="2706970" cy="161038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0920" y="3396996"/>
            <a:ext cx="3481924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esized_dashboard.png">
            <a:extLst>
              <a:ext uri="{FF2B5EF4-FFF2-40B4-BE49-F238E27FC236}">
                <a16:creationId xmlns:a16="http://schemas.microsoft.com/office/drawing/2014/main" id="{C6C400F0-88F3-66A9-59B3-10ACFFF490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492" b="38857"/>
          <a:stretch>
            <a:fillRect/>
          </a:stretch>
        </p:blipFill>
        <p:spPr>
          <a:xfrm>
            <a:off x="6063434" y="3791646"/>
            <a:ext cx="2706970" cy="257280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7D379150-F6B4-45C8-BE10-6B278AD40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FCF544-A370-4A5D-A95F-CA6E0E719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EB3B97-A638-498B-8083-54191CE71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284B70D5-875B-433D-BDBD-1522A85D6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549030" y="634946"/>
            <a:ext cx="3113277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000" spc="-5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Customer Segment Analysis</a:t>
            </a:r>
          </a:p>
        </p:txBody>
      </p:sp>
      <p:pic>
        <p:nvPicPr>
          <p:cNvPr id="4" name="Picture 3" descr="resized_dashboard.png">
            <a:extLst>
              <a:ext uri="{FF2B5EF4-FFF2-40B4-BE49-F238E27FC236}">
                <a16:creationId xmlns:a16="http://schemas.microsoft.com/office/drawing/2014/main" id="{16DBC539-90E4-B185-19B6-DD7214B03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730" t="57973" r="34656" b="1718"/>
          <a:stretch>
            <a:fillRect/>
          </a:stretch>
        </p:blipFill>
        <p:spPr>
          <a:xfrm>
            <a:off x="475499" y="1422353"/>
            <a:ext cx="4893335" cy="374986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947DF4A-614C-4B4C-8B80-E5B9D8E8C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49031" y="2198914"/>
            <a:ext cx="3458860" cy="36701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Segment-wise Sales: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• Consumer leads with over               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50% share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• Corporate and Home Office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provide balanced support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Category Trends: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• Technology and Furniture  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. . . .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show strong demand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E299956-A9E7-4FC1-A0B1-D590CA973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FC539C-B783-4B03-9F9E-D13430F3F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69277" y="605896"/>
            <a:ext cx="2313633" cy="564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endParaRPr lang="en-US" sz="31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1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Strategic Insights &amp; Recommendations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556512" y="605896"/>
            <a:ext cx="4810247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0">
                <a:solidFill>
                  <a:schemeClr val="tx1">
                    <a:lumMod val="75000"/>
                    <a:lumOff val="25000"/>
                  </a:schemeClr>
                </a:solidFill>
              </a:rPr>
              <a:t>- Key Takeaways: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Phones and tech products dominate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South region underperforms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Yearly growth is promising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- Recommendations: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Prioritize best-selling categories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Improve outreach in low-performing regions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  • Create segment-based marketing plans</a:t>
            </a: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4D05C-66FE-EC25-783F-0FA38298608E}"/>
              </a:ext>
            </a:extLst>
          </p:cNvPr>
          <p:cNvSpPr txBox="1"/>
          <p:nvPr/>
        </p:nvSpPr>
        <p:spPr>
          <a:xfrm>
            <a:off x="2279736" y="2642031"/>
            <a:ext cx="647595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ritannic Bold" panose="020B0903060703020204" pitchFamily="34" charset="0"/>
              </a:rPr>
              <a:t>      Thank you</a:t>
            </a:r>
          </a:p>
          <a:p>
            <a:r>
              <a:rPr lang="en-US" sz="3600" b="1" dirty="0">
                <a:latin typeface="Calibri Light (Headings)"/>
              </a:rPr>
              <a:t>            Queries?</a:t>
            </a:r>
          </a:p>
        </p:txBody>
      </p:sp>
    </p:spTree>
    <p:extLst>
      <p:ext uri="{BB962C8B-B14F-4D97-AF65-F5344CB8AC3E}">
        <p14:creationId xmlns:p14="http://schemas.microsoft.com/office/powerpoint/2010/main" val="17521970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81</TotalTime>
  <Words>283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Britannic Bold</vt:lpstr>
      <vt:lpstr>Calibri</vt:lpstr>
      <vt:lpstr>Calibri Light</vt:lpstr>
      <vt:lpstr>Calibri Light (Headings)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Aneesha Uppu</cp:lastModifiedBy>
  <cp:revision>3</cp:revision>
  <dcterms:created xsi:type="dcterms:W3CDTF">2013-01-27T09:14:16Z</dcterms:created>
  <dcterms:modified xsi:type="dcterms:W3CDTF">2025-06-05T09:25:51Z</dcterms:modified>
  <cp:category/>
</cp:coreProperties>
</file>