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61" r:id="rId4"/>
    <p:sldId id="262" r:id="rId5"/>
    <p:sldId id="266" r:id="rId6"/>
    <p:sldId id="267" r:id="rId7"/>
    <p:sldId id="268" r:id="rId8"/>
    <p:sldId id="259"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ctr"/>
            <a:r>
              <a:rPr lang="en-IN" sz="4400" b="1" i="0" dirty="0">
                <a:effectLst/>
                <a:latin typeface="Times New Roman" panose="02020603050405020304" pitchFamily="18" charset="0"/>
                <a:cs typeface="Times New Roman" panose="02020603050405020304" pitchFamily="18" charset="0"/>
              </a:rPr>
              <a:t>MAHATMA GANDHI NATIONAL RURAL EMPLOYMENT THOZHILURAPPU PADHATHI</a:t>
            </a:r>
            <a:endParaRPr lang="en-US" sz="4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Sit Dolor Amet</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4">
            <a:extLst>
              <a:ext uri="{FF2B5EF4-FFF2-40B4-BE49-F238E27FC236}">
                <a16:creationId xmlns:a16="http://schemas.microsoft.com/office/drawing/2014/main" id="{16A72B1F-6AA2-C753-DBD5-A2BA09ACF3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15389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6876B-238E-2059-7A51-B3AAE3814083}"/>
              </a:ext>
            </a:extLst>
          </p:cNvPr>
          <p:cNvSpPr>
            <a:spLocks noGrp="1"/>
          </p:cNvSpPr>
          <p:nvPr>
            <p:ph idx="1"/>
          </p:nvPr>
        </p:nvSpPr>
        <p:spPr/>
        <p:txBody>
          <a:bodyPr/>
          <a:lstStyle/>
          <a:p>
            <a:r>
              <a:rPr lang="en-US" sz="2000" b="1" i="0" dirty="0">
                <a:effectLst/>
                <a:latin typeface="Arial" panose="020B0604020202020204" pitchFamily="34" charset="0"/>
              </a:rPr>
              <a:t>1.REGISTRATION</a:t>
            </a:r>
            <a:br>
              <a:rPr lang="en-US" dirty="0"/>
            </a:br>
            <a:r>
              <a:rPr lang="en-US" b="0" i="0" dirty="0">
                <a:effectLst/>
                <a:latin typeface="Arial" panose="020B0604020202020204" pitchFamily="34" charset="0"/>
              </a:rPr>
              <a:t>• The first module is registration the user and labour can register into the</a:t>
            </a:r>
            <a:br>
              <a:rPr lang="en-US" dirty="0"/>
            </a:br>
            <a:r>
              <a:rPr lang="en-US" b="0" i="0" dirty="0">
                <a:effectLst/>
                <a:latin typeface="Arial" panose="020B0604020202020204" pitchFamily="34" charset="0"/>
              </a:rPr>
              <a:t>application</a:t>
            </a:r>
          </a:p>
          <a:p>
            <a:br>
              <a:rPr lang="en-US" sz="2000" b="1" dirty="0"/>
            </a:br>
            <a:r>
              <a:rPr lang="en-US" sz="2000" b="1" dirty="0"/>
              <a:t>2.</a:t>
            </a:r>
            <a:r>
              <a:rPr lang="en-US" sz="2000" b="1" i="0" dirty="0">
                <a:effectLst/>
                <a:latin typeface="Arial" panose="020B0604020202020204" pitchFamily="34" charset="0"/>
              </a:rPr>
              <a:t>ATTENDANCE</a:t>
            </a:r>
            <a:br>
              <a:rPr lang="en-US" dirty="0"/>
            </a:br>
            <a:r>
              <a:rPr lang="en-US" b="0" i="0" dirty="0">
                <a:effectLst/>
                <a:latin typeface="Arial" panose="020B0604020202020204" pitchFamily="34" charset="0"/>
              </a:rPr>
              <a:t>• Mates can mark the attendance of labour can view their attendance</a:t>
            </a:r>
            <a:endParaRPr lang="en-IN" dirty="0"/>
          </a:p>
        </p:txBody>
      </p:sp>
    </p:spTree>
    <p:extLst>
      <p:ext uri="{BB962C8B-B14F-4D97-AF65-F5344CB8AC3E}">
        <p14:creationId xmlns:p14="http://schemas.microsoft.com/office/powerpoint/2010/main" val="319843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D8618-A98E-2328-695A-F78F87C1E2DD}"/>
              </a:ext>
            </a:extLst>
          </p:cNvPr>
          <p:cNvSpPr>
            <a:spLocks noGrp="1"/>
          </p:cNvSpPr>
          <p:nvPr>
            <p:ph idx="1"/>
          </p:nvPr>
        </p:nvSpPr>
        <p:spPr/>
        <p:txBody>
          <a:bodyPr/>
          <a:lstStyle/>
          <a:p>
            <a:pPr algn="l" rtl="0"/>
            <a:br>
              <a:rPr lang="en-US" b="0" i="0" dirty="0">
                <a:solidFill>
                  <a:srgbClr val="5D6879"/>
                </a:solidFill>
                <a:effectLst/>
                <a:latin typeface="Lato" panose="020B0604020202020204" pitchFamily="34" charset="0"/>
              </a:rPr>
            </a:br>
            <a:r>
              <a:rPr lang="en-US" b="1" i="0" dirty="0">
                <a:solidFill>
                  <a:srgbClr val="5D6879"/>
                </a:solidFill>
                <a:effectLst/>
                <a:latin typeface="Lato" panose="020B0604020202020204" pitchFamily="34" charset="0"/>
              </a:rPr>
              <a:t>3.</a:t>
            </a:r>
            <a:r>
              <a:rPr lang="en-US" sz="2000" b="1" i="0" dirty="0">
                <a:solidFill>
                  <a:srgbClr val="5D6879"/>
                </a:solidFill>
                <a:effectLst/>
                <a:latin typeface="Arial" panose="020B0604020202020204" pitchFamily="34" charset="0"/>
              </a:rPr>
              <a:t>PAYMENT</a:t>
            </a:r>
            <a:br>
              <a:rPr lang="en-US" b="0" i="0" dirty="0">
                <a:solidFill>
                  <a:srgbClr val="5D6879"/>
                </a:solidFill>
                <a:effectLst/>
                <a:latin typeface="Lato" panose="020B0604020202020204" pitchFamily="34" charset="0"/>
              </a:rPr>
            </a:br>
            <a:r>
              <a:rPr lang="en-US" b="0" i="0" dirty="0">
                <a:solidFill>
                  <a:srgbClr val="5D6879"/>
                </a:solidFill>
                <a:effectLst/>
                <a:latin typeface="Arial" panose="020B0604020202020204" pitchFamily="34" charset="0"/>
              </a:rPr>
              <a:t>• Admin can update the salary of labors and labour can view their salary</a:t>
            </a:r>
            <a:br>
              <a:rPr lang="en-US" b="0" i="0" dirty="0">
                <a:solidFill>
                  <a:srgbClr val="5D6879"/>
                </a:solidFill>
                <a:effectLst/>
                <a:latin typeface="Lato" panose="020B0604020202020204" pitchFamily="34" charset="0"/>
              </a:rPr>
            </a:br>
            <a:br>
              <a:rPr lang="en-US" b="0" i="0" dirty="0">
                <a:solidFill>
                  <a:srgbClr val="5D6879"/>
                </a:solidFill>
                <a:effectLst/>
                <a:latin typeface="Lato" panose="020B0604020202020204" pitchFamily="34" charset="0"/>
              </a:rPr>
            </a:br>
            <a:r>
              <a:rPr lang="en-US" b="1" i="0" dirty="0">
                <a:solidFill>
                  <a:srgbClr val="5D6879"/>
                </a:solidFill>
                <a:effectLst/>
                <a:latin typeface="Lato" panose="020B0604020202020204" pitchFamily="34" charset="0"/>
              </a:rPr>
              <a:t>4.</a:t>
            </a:r>
            <a:r>
              <a:rPr lang="en-US" b="1" i="0" dirty="0">
                <a:solidFill>
                  <a:srgbClr val="5D6879"/>
                </a:solidFill>
                <a:effectLst/>
                <a:latin typeface="Arial" panose="020B0604020202020204" pitchFamily="34" charset="0"/>
              </a:rPr>
              <a:t>JOB MANAGEMENT</a:t>
            </a:r>
            <a:br>
              <a:rPr lang="en-US" b="0" i="0" dirty="0">
                <a:solidFill>
                  <a:srgbClr val="5D6879"/>
                </a:solidFill>
                <a:effectLst/>
                <a:latin typeface="Lato" panose="020B0604020202020204" pitchFamily="34" charset="0"/>
              </a:rPr>
            </a:br>
            <a:r>
              <a:rPr lang="en-US" b="0" i="0" dirty="0">
                <a:solidFill>
                  <a:srgbClr val="5D6879"/>
                </a:solidFill>
                <a:effectLst/>
                <a:latin typeface="Arial" panose="020B0604020202020204" pitchFamily="34" charset="0"/>
              </a:rPr>
              <a:t>• If we need someone to clean surrounding we can initiate we want. Mates can</a:t>
            </a:r>
            <a:br>
              <a:rPr lang="en-US" b="0" i="0" dirty="0">
                <a:solidFill>
                  <a:srgbClr val="5D6879"/>
                </a:solidFill>
                <a:effectLst/>
                <a:latin typeface="Lato" panose="020B0604020202020204" pitchFamily="34" charset="0"/>
              </a:rPr>
            </a:br>
            <a:r>
              <a:rPr lang="en-US" b="0" i="0" dirty="0">
                <a:solidFill>
                  <a:srgbClr val="5D6879"/>
                </a:solidFill>
                <a:effectLst/>
                <a:latin typeface="Arial" panose="020B0604020202020204" pitchFamily="34" charset="0"/>
              </a:rPr>
              <a:t>also use. The registered users can also use this module</a:t>
            </a:r>
            <a:endParaRPr lang="en-US" b="0" i="0" dirty="0">
              <a:solidFill>
                <a:srgbClr val="5D6879"/>
              </a:solidFill>
              <a:effectLst/>
              <a:latin typeface="Lato" panose="020B0604020202020204" pitchFamily="34" charset="0"/>
            </a:endParaRPr>
          </a:p>
          <a:p>
            <a:endParaRPr lang="en-IN" dirty="0"/>
          </a:p>
        </p:txBody>
      </p:sp>
    </p:spTree>
    <p:extLst>
      <p:ext uri="{BB962C8B-B14F-4D97-AF65-F5344CB8AC3E}">
        <p14:creationId xmlns:p14="http://schemas.microsoft.com/office/powerpoint/2010/main" val="359722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746E-3DD7-AD09-28E5-9E6A9F1168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C63EDB-DD1A-92D1-8852-EAEB7B8469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7070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8EC6-C75C-025F-D4C8-EFC6FC2014A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F31C317-7DB1-A9D7-A5F9-31222B53E02F}"/>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Mahatma Gandhi National Rural Employment Guarantee Act Has Inherent Provisions For Proactive Disclosure Of Information To Its Citizens In Reference To Implementation Of The </a:t>
            </a:r>
            <a:r>
              <a:rPr lang="en-US" dirty="0" err="1">
                <a:latin typeface="Times New Roman" panose="02020603050405020304" pitchFamily="18" charset="0"/>
                <a:cs typeface="Times New Roman" panose="02020603050405020304" pitchFamily="18" charset="0"/>
              </a:rPr>
              <a:t>Mgnregs</a:t>
            </a:r>
            <a:r>
              <a:rPr lang="en-US" dirty="0">
                <a:latin typeface="Times New Roman" panose="02020603050405020304" pitchFamily="18" charset="0"/>
                <a:cs typeface="Times New Roman" panose="02020603050405020304" pitchFamily="18" charset="0"/>
              </a:rPr>
              <a:t>. Citizen Awareness Is A Key To Efficient, Effective And Transparent Execution Of The Scheme, While The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Rests On Participation Principles. Paradigm Shift From An Employment-Oriented To A Sustainable And Productive Livelihood Support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Warrants Greater Public Engagement. Mobile Phone Acts As A Mode Of Communication With People At Farther Places, With Greater Ease And Lesser Time .This application can be used by the authorized personnel and the general public to get and give updates about the status of various works that has been implemented under the Mahatma Gandhi National Rural Employment </a:t>
            </a:r>
            <a:r>
              <a:rPr lang="en-US" dirty="0" err="1">
                <a:latin typeface="Times New Roman" panose="02020603050405020304" pitchFamily="18" charset="0"/>
                <a:cs typeface="Times New Roman" panose="02020603050405020304" pitchFamily="18" charset="0"/>
              </a:rPr>
              <a:t>Gurantee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Act.The</a:t>
            </a:r>
            <a:r>
              <a:rPr lang="en-US" dirty="0">
                <a:latin typeface="Times New Roman" panose="02020603050405020304" pitchFamily="18" charset="0"/>
                <a:cs typeface="Times New Roman" panose="02020603050405020304" pitchFamily="18" charset="0"/>
              </a:rPr>
              <a:t> app can be used by anyone to report the status of a particular work. This app is also used by the authorized personnel of the Rural Development.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05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8069-1325-DDD2-B9AF-1B63B71941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D427AE-4171-5356-1716-77284C323099}"/>
              </a:ext>
            </a:extLst>
          </p:cNvPr>
          <p:cNvSpPr>
            <a:spLocks noGrp="1"/>
          </p:cNvSpPr>
          <p:nvPr>
            <p:ph idx="1"/>
          </p:nvPr>
        </p:nvSpPr>
        <p:spPr/>
        <p:txBody>
          <a:bodyPr/>
          <a:lstStyle/>
          <a:p>
            <a:r>
              <a:rPr lang="en-US" dirty="0"/>
              <a:t>It makes sure that there is no malpractice in the process of </a:t>
            </a:r>
            <a:r>
              <a:rPr lang="en-US" dirty="0" err="1"/>
              <a:t>registration,distribution</a:t>
            </a:r>
            <a:r>
              <a:rPr lang="en-US" dirty="0"/>
              <a:t> of job cards, etc. and also maintains all related registers at the </a:t>
            </a:r>
            <a:r>
              <a:rPr lang="en-US" dirty="0" err="1"/>
              <a:t>GramPanchayat</a:t>
            </a:r>
            <a:r>
              <a:rPr lang="en-US" dirty="0"/>
              <a:t> level. all the technical sanctions are issued, recorded and monitored by </a:t>
            </a:r>
            <a:r>
              <a:rPr lang="en-US" dirty="0" err="1"/>
              <a:t>them.This</a:t>
            </a:r>
            <a:r>
              <a:rPr lang="en-US" dirty="0"/>
              <a:t> department is responsible for supervising worksites regularly. They also capture daily attendance in muster roll, maintain measurement books at the work sites and update entries in the job card. </a:t>
            </a:r>
            <a:endParaRPr lang="en-IN" dirty="0"/>
          </a:p>
        </p:txBody>
      </p:sp>
    </p:spTree>
    <p:extLst>
      <p:ext uri="{BB962C8B-B14F-4D97-AF65-F5344CB8AC3E}">
        <p14:creationId xmlns:p14="http://schemas.microsoft.com/office/powerpoint/2010/main" val="373871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95C8-533B-E1B4-8010-B9A094B666D3}"/>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11CCEA85-940E-82A7-256F-D836770DD314}"/>
              </a:ext>
            </a:extLst>
          </p:cNvPr>
          <p:cNvSpPr>
            <a:spLocks noGrp="1"/>
          </p:cNvSpPr>
          <p:nvPr>
            <p:ph idx="1"/>
          </p:nvPr>
        </p:nvSpPr>
        <p:spPr/>
        <p:txBody>
          <a:bodyPr/>
          <a:lstStyle/>
          <a:p>
            <a:r>
              <a:rPr lang="en-IN" sz="2000" b="0" dirty="0">
                <a:latin typeface="Times New Roman" panose="02020603050405020304" pitchFamily="18" charset="0"/>
                <a:cs typeface="Times New Roman" panose="02020603050405020304" pitchFamily="18" charset="0"/>
              </a:rPr>
              <a:t>Existing system - doesn’t have an app for </a:t>
            </a:r>
            <a:r>
              <a:rPr lang="en-IN" sz="2000" b="0" dirty="0" err="1">
                <a:latin typeface="Times New Roman" panose="02020603050405020304" pitchFamily="18" charset="0"/>
                <a:cs typeface="Times New Roman" panose="02020603050405020304" pitchFamily="18" charset="0"/>
              </a:rPr>
              <a:t>Manjapra</a:t>
            </a:r>
            <a:r>
              <a:rPr lang="en-IN" sz="2000" b="0" dirty="0">
                <a:latin typeface="Times New Roman" panose="02020603050405020304" pitchFamily="18" charset="0"/>
                <a:cs typeface="Times New Roman" panose="02020603050405020304" pitchFamily="18" charset="0"/>
              </a:rPr>
              <a:t> panchayath</a:t>
            </a:r>
            <a:r>
              <a:rPr lang="en-IN" sz="20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method all information is stored in books that is book keeping method is followed and this is not safe enough</a:t>
            </a:r>
          </a:p>
          <a:p>
            <a:r>
              <a:rPr lang="en-IN" dirty="0">
                <a:latin typeface="Times New Roman" panose="02020603050405020304" pitchFamily="18" charset="0"/>
                <a:cs typeface="Times New Roman" panose="02020603050405020304" pitchFamily="18" charset="0"/>
              </a:rPr>
              <a:t>In existing system data is not secure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851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0472-26D7-A47C-FDB6-C166F286B263}"/>
              </a:ext>
            </a:extLst>
          </p:cNvPr>
          <p:cNvSpPr>
            <a:spLocks noGrp="1"/>
          </p:cNvSpPr>
          <p:nvPr>
            <p:ph type="title"/>
          </p:nvPr>
        </p:nvSpPr>
        <p:spPr/>
        <p:txBody>
          <a:bodyPr/>
          <a:lstStyle/>
          <a:p>
            <a:r>
              <a:rPr lang="en-US" dirty="0"/>
              <a:t>PROPOSED SYSYEM</a:t>
            </a:r>
            <a:endParaRPr lang="en-IN" dirty="0"/>
          </a:p>
        </p:txBody>
      </p:sp>
      <p:sp>
        <p:nvSpPr>
          <p:cNvPr id="3" name="Content Placeholder 2">
            <a:extLst>
              <a:ext uri="{FF2B5EF4-FFF2-40B4-BE49-F238E27FC236}">
                <a16:creationId xmlns:a16="http://schemas.microsoft.com/office/drawing/2014/main" id="{8C0B3CE8-D428-25DE-47A3-405371F48788}"/>
              </a:ext>
            </a:extLst>
          </p:cNvPr>
          <p:cNvSpPr>
            <a:spLocks noGrp="1"/>
          </p:cNvSpPr>
          <p:nvPr>
            <p:ph idx="1"/>
          </p:nvPr>
        </p:nvSpPr>
        <p:spPr/>
        <p:txBody>
          <a:bodyPr/>
          <a:lstStyle/>
          <a:p>
            <a:r>
              <a:rPr lang="en-US" dirty="0"/>
              <a:t>In proposed system there no need of books.</a:t>
            </a:r>
          </a:p>
          <a:p>
            <a:r>
              <a:rPr lang="en-US" dirty="0"/>
              <a:t>It is secure</a:t>
            </a:r>
          </a:p>
          <a:p>
            <a:r>
              <a:rPr lang="en-US" dirty="0"/>
              <a:t>It is not that much expensive</a:t>
            </a:r>
          </a:p>
          <a:p>
            <a:r>
              <a:rPr lang="en-US" dirty="0"/>
              <a:t> </a:t>
            </a:r>
            <a:endParaRPr lang="en-IN" dirty="0"/>
          </a:p>
        </p:txBody>
      </p:sp>
    </p:spTree>
    <p:extLst>
      <p:ext uri="{BB962C8B-B14F-4D97-AF65-F5344CB8AC3E}">
        <p14:creationId xmlns:p14="http://schemas.microsoft.com/office/powerpoint/2010/main" val="206255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806E-357F-DC4F-78C8-EE49018734CE}"/>
              </a:ext>
            </a:extLst>
          </p:cNvPr>
          <p:cNvSpPr>
            <a:spLocks noGrp="1"/>
          </p:cNvSpPr>
          <p:nvPr>
            <p:ph type="title"/>
          </p:nvPr>
        </p:nvSpPr>
        <p:spPr/>
        <p:txBody>
          <a:bodyPr/>
          <a:lstStyle/>
          <a:p>
            <a:r>
              <a:rPr lang="en-US" dirty="0"/>
              <a:t>ADVANTAGE</a:t>
            </a:r>
            <a:endParaRPr lang="en-IN" dirty="0"/>
          </a:p>
        </p:txBody>
      </p:sp>
      <p:sp>
        <p:nvSpPr>
          <p:cNvPr id="3" name="Content Placeholder 2">
            <a:extLst>
              <a:ext uri="{FF2B5EF4-FFF2-40B4-BE49-F238E27FC236}">
                <a16:creationId xmlns:a16="http://schemas.microsoft.com/office/drawing/2014/main" id="{A0B9FC62-4707-176A-5F3A-5EA069CAEC5D}"/>
              </a:ext>
            </a:extLst>
          </p:cNvPr>
          <p:cNvSpPr>
            <a:spLocks noGrp="1"/>
          </p:cNvSpPr>
          <p:nvPr>
            <p:ph idx="1"/>
          </p:nvPr>
        </p:nvSpPr>
        <p:spPr/>
        <p:txBody>
          <a:bodyPr/>
          <a:lstStyle/>
          <a:p>
            <a:r>
              <a:rPr lang="en-US" dirty="0"/>
              <a:t>Secure</a:t>
            </a:r>
          </a:p>
          <a:p>
            <a:r>
              <a:rPr lang="en-US" dirty="0"/>
              <a:t>It is easy to use</a:t>
            </a:r>
          </a:p>
          <a:p>
            <a:endParaRPr lang="en-IN" dirty="0"/>
          </a:p>
        </p:txBody>
      </p:sp>
    </p:spTree>
    <p:extLst>
      <p:ext uri="{BB962C8B-B14F-4D97-AF65-F5344CB8AC3E}">
        <p14:creationId xmlns:p14="http://schemas.microsoft.com/office/powerpoint/2010/main" val="417576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A010-6C4E-A0AF-6887-C228BD50121E}"/>
              </a:ext>
            </a:extLst>
          </p:cNvPr>
          <p:cNvSpPr>
            <a:spLocks noGrp="1"/>
          </p:cNvSpPr>
          <p:nvPr>
            <p:ph type="title"/>
          </p:nvPr>
        </p:nvSpPr>
        <p:spPr/>
        <p:txBody>
          <a:bodyPr/>
          <a:lstStyle/>
          <a:p>
            <a:r>
              <a:rPr lang="en-US" dirty="0"/>
              <a:t>Who can use this this?</a:t>
            </a:r>
            <a:endParaRPr lang="en-IN" dirty="0"/>
          </a:p>
        </p:txBody>
      </p:sp>
      <p:sp>
        <p:nvSpPr>
          <p:cNvPr id="3" name="Content Placeholder 2">
            <a:extLst>
              <a:ext uri="{FF2B5EF4-FFF2-40B4-BE49-F238E27FC236}">
                <a16:creationId xmlns:a16="http://schemas.microsoft.com/office/drawing/2014/main" id="{261E45E3-DA26-8B50-522C-D10F0C6BF74A}"/>
              </a:ext>
            </a:extLst>
          </p:cNvPr>
          <p:cNvSpPr>
            <a:spLocks noGrp="1"/>
          </p:cNvSpPr>
          <p:nvPr>
            <p:ph idx="1"/>
          </p:nvPr>
        </p:nvSpPr>
        <p:spPr/>
        <p:txBody>
          <a:bodyPr>
            <a:normAutofit fontScale="92500" lnSpcReduction="20000"/>
          </a:bodyPr>
          <a:lstStyle/>
          <a:p>
            <a:pPr algn="l"/>
            <a:r>
              <a:rPr lang="en-US" dirty="0">
                <a:solidFill>
                  <a:srgbClr val="222222"/>
                </a:solidFill>
                <a:latin typeface="Times New Roman" panose="02020603050405020304" pitchFamily="18" charset="0"/>
                <a:cs typeface="Times New Roman" panose="02020603050405020304" pitchFamily="18" charset="0"/>
              </a:rPr>
              <a:t>Administration</a:t>
            </a:r>
            <a:r>
              <a:rPr lang="en-US" b="0" i="0" dirty="0">
                <a:solidFill>
                  <a:srgbClr val="222222"/>
                </a:solidFill>
                <a:effectLst/>
                <a:latin typeface="Times New Roman" panose="02020603050405020304" pitchFamily="18" charset="0"/>
                <a:cs typeface="Times New Roman" panose="02020603050405020304" pitchFamily="18" charset="0"/>
              </a:rPr>
              <a:t>: It makes sure that there is no malpractice in the process of registration, distribution of job cards, etc. and also maintains all related registers at the Gram Panchayat level. all the technical sanctions are issued, recorded and monitored by them.</a:t>
            </a:r>
          </a:p>
          <a:p>
            <a:pPr algn="l"/>
            <a:r>
              <a:rPr lang="en-US" b="0" i="0" dirty="0">
                <a:solidFill>
                  <a:srgbClr val="222222"/>
                </a:solidFill>
                <a:effectLst/>
                <a:latin typeface="Times New Roman" panose="02020603050405020304" pitchFamily="18" charset="0"/>
                <a:cs typeface="Times New Roman" panose="02020603050405020304" pitchFamily="18" charset="0"/>
              </a:rPr>
              <a:t>Mates: This department is responsible for supervising worksites regularly. They also capture daily attendance , maintain measurement books at the work sites and update entries in the job card.</a:t>
            </a:r>
          </a:p>
          <a:p>
            <a:pPr algn="l"/>
            <a:r>
              <a:rPr lang="en-US" dirty="0">
                <a:solidFill>
                  <a:srgbClr val="222222"/>
                </a:solidFill>
                <a:latin typeface="Times New Roman" panose="02020603050405020304" pitchFamily="18" charset="0"/>
                <a:cs typeface="Times New Roman" panose="02020603050405020304" pitchFamily="18" charset="0"/>
              </a:rPr>
              <a:t>Labors: They are the workers of this scheme. They can know about their registrations and the hours of works they have done. They can view their job card.</a:t>
            </a:r>
          </a:p>
          <a:p>
            <a:pPr algn="l"/>
            <a:r>
              <a:rPr lang="en-US" b="0" i="0" dirty="0">
                <a:solidFill>
                  <a:srgbClr val="222222"/>
                </a:solidFill>
                <a:effectLst/>
                <a:latin typeface="Times New Roman" panose="02020603050405020304" pitchFamily="18" charset="0"/>
                <a:cs typeface="Times New Roman" panose="02020603050405020304" pitchFamily="18" charset="0"/>
              </a:rPr>
              <a:t>Panchayath members (Users): If we need someone to clean our surroundings, we can initiate it. We can choose how many persons we want.</a:t>
            </a:r>
          </a:p>
          <a:p>
            <a:pPr marL="0" indent="0" algn="l">
              <a:buNone/>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6658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7E9A-C812-7FD1-4B62-2EABBF41E90E}"/>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ED7D7026-34C1-13E9-2E0B-921E578A373F}"/>
              </a:ext>
            </a:extLst>
          </p:cNvPr>
          <p:cNvSpPr>
            <a:spLocks noGrp="1"/>
          </p:cNvSpPr>
          <p:nvPr>
            <p:ph idx="1"/>
          </p:nvPr>
        </p:nvSpPr>
        <p:spPr/>
        <p:txBody>
          <a:bodyPr/>
          <a:lstStyle/>
          <a:p>
            <a:pPr marL="457200" indent="-457200">
              <a:buFont typeface="+mj-lt"/>
              <a:buAutoNum type="arabicPeriod"/>
            </a:pPr>
            <a:r>
              <a:rPr lang="en-US" b="0" i="0" dirty="0">
                <a:solidFill>
                  <a:srgbClr val="222222"/>
                </a:solidFill>
                <a:effectLst/>
                <a:latin typeface="Arial" panose="020B0604020202020204" pitchFamily="34" charset="0"/>
              </a:rPr>
              <a:t>Registration</a:t>
            </a:r>
          </a:p>
          <a:p>
            <a:pPr marL="457200" indent="-457200">
              <a:buFont typeface="+mj-lt"/>
              <a:buAutoNum type="arabicPeriod"/>
            </a:pPr>
            <a:r>
              <a:rPr lang="en-US" dirty="0">
                <a:solidFill>
                  <a:srgbClr val="222222"/>
                </a:solidFill>
                <a:latin typeface="Arial" panose="020B0604020202020204" pitchFamily="34" charset="0"/>
              </a:rPr>
              <a:t>Attendance</a:t>
            </a:r>
            <a:endParaRPr lang="en-US" b="0" i="0" dirty="0">
              <a:solidFill>
                <a:srgbClr val="222222"/>
              </a:solidFill>
              <a:effectLst/>
              <a:latin typeface="Arial" panose="020B0604020202020204" pitchFamily="34" charset="0"/>
            </a:endParaRPr>
          </a:p>
          <a:p>
            <a:pPr marL="457200" indent="-457200" algn="l">
              <a:buFont typeface="+mj-lt"/>
              <a:buAutoNum type="arabicPeriod"/>
            </a:pPr>
            <a:r>
              <a:rPr lang="en-US" dirty="0">
                <a:solidFill>
                  <a:srgbClr val="222222"/>
                </a:solidFill>
                <a:latin typeface="Arial" panose="020B0604020202020204" pitchFamily="34" charset="0"/>
              </a:rPr>
              <a:t>Payment</a:t>
            </a:r>
          </a:p>
          <a:p>
            <a:pPr marL="457200" indent="-457200" algn="l">
              <a:buFont typeface="+mj-lt"/>
              <a:buAutoNum type="arabicPeriod"/>
            </a:pPr>
            <a:r>
              <a:rPr lang="en-US" dirty="0">
                <a:solidFill>
                  <a:srgbClr val="222222"/>
                </a:solidFill>
                <a:latin typeface="Arial" panose="020B0604020202020204" pitchFamily="34" charset="0"/>
              </a:rPr>
              <a:t>Job Management</a:t>
            </a:r>
          </a:p>
          <a:p>
            <a:endParaRPr lang="en-IN" dirty="0"/>
          </a:p>
        </p:txBody>
      </p:sp>
    </p:spTree>
    <p:extLst>
      <p:ext uri="{BB962C8B-B14F-4D97-AF65-F5344CB8AC3E}">
        <p14:creationId xmlns:p14="http://schemas.microsoft.com/office/powerpoint/2010/main" val="67024911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{6E2FA02B-FC6D-4C19-B30F-A46376277CFF}tf56160789_win32</Template>
  <TotalTime>432</TotalTime>
  <Words>558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Lato</vt:lpstr>
      <vt:lpstr>Times New Roman</vt:lpstr>
      <vt:lpstr>1_RetrospectVTI</vt:lpstr>
      <vt:lpstr>MAHATMA GANDHI NATIONAL RURAL EMPLOYMENT THOZHILURAPPU PADHATHI</vt:lpstr>
      <vt:lpstr>PowerPoint Presentation</vt:lpstr>
      <vt:lpstr>PowerPoint Presentation</vt:lpstr>
      <vt:lpstr>PowerPoint Presentation</vt:lpstr>
      <vt:lpstr>EXISTING SYSTEM</vt:lpstr>
      <vt:lpstr>PROPOSED SYSYEM</vt:lpstr>
      <vt:lpstr>ADVANTAGE</vt:lpstr>
      <vt:lpstr>Who can use this this?</vt:lpstr>
      <vt:lpstr>MODULES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MAHATMA GANDHI NATIONAL RURAL EMPLOYMENT THOZHILURAPPU PADHATHI</dc:title>
  <dc:creator>ADMIN</dc:creator>
  <cp:lastModifiedBy>ADMIN</cp:lastModifiedBy>
  <cp:revision>2</cp:revision>
  <dcterms:created xsi:type="dcterms:W3CDTF">2022-07-04T12:31:01Z</dcterms:created>
  <dcterms:modified xsi:type="dcterms:W3CDTF">2022-07-05T10:21:12Z</dcterms:modified>
</cp:coreProperties>
</file>