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739E-3B5B-41ED-B135-E5AC7436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F95DC-BFA4-40E1-B7C3-957137F3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7714-EB18-4B7A-815E-7018FC6E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D0D2-6FFD-4114-BD18-04E2562F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899E-F1CB-4BAB-A19A-683285BA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4E0-D90F-4B6B-BA18-A45028A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D61B1-F928-41B6-9470-EDA83329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8AC0-783B-4864-892E-6576E24D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6A30-E47C-46FA-8619-9EC8EA1D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6B08-FA09-47A2-BB7B-7FBE9198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B0EF3-49D7-44D8-A4E6-79DE1B84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FEE8-4A41-4CCA-AC38-23DB9BC6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E5D3-2DA8-402C-8A3E-10C6350B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8ED6-8423-4FEB-8021-943AA6F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9902-449E-4046-AD85-DAF5CD8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5F7C-22B8-4699-864A-BAC2498E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1A13-48FF-411E-8AFA-4494EDD7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02C0-70A8-4061-A1E1-59C8EB53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31C7-BC93-4895-BF2A-C6ED9192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9598-233A-4346-8D88-01476ABA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2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C191-8E26-4691-BB78-6A56B4E2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09D9-BDC7-4C2F-B97B-417C0FC1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4730-6143-435D-8C11-13D91D46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227-81FE-4BF3-A728-EAA10DB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F9BE-118F-4630-AE7E-7422552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FD37-92B4-4779-BC69-162C3664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0429-A621-4A75-9039-B13D6C9B2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25FB-E37E-4675-B770-AD6D5C39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7972B-BF74-4624-8E23-9371B96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4412-C4D6-45BC-9FE7-03F2856A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4A1F-8F6E-4EEB-82EA-BEE0E531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619-E3D4-47F3-993F-7F5D4BC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3680-2505-4316-9EA7-9A2F0896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298E-4D9A-4CDD-86DA-C75C6FB5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B74E8-660E-4184-97F6-E1CD0389B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A97E5-28ED-4A3F-BA88-FA7387D34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7302B-2B9E-43DA-828C-73CD8E3B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8CAE3-2C7D-4394-A60E-F0F2A8F9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5D4BD-DAC4-4768-BDFB-91CFF1CA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325-4200-4566-8000-3607394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BA6B-2B58-4E5F-B5FC-36313F30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A201-86C4-493F-9305-940B626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B8EE9-8A27-41A4-8CBD-2259CEF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F0C1F-99B9-4373-8E67-B9A39D0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6884E-C770-4F9B-967D-6F8AF82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A5C1-F98B-4592-A620-50A22633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D7A6-88E4-4A86-A077-6FAF0B98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52A6-114D-4FF8-894C-F740FC31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D4246-9BBE-4090-BDC9-F3C25E52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E118-6FD1-4BC1-8736-800DB93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A497-6621-48A3-A8AE-090BA676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C3ED2-5D12-4726-9F1F-3CC51558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9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D0F2-F014-49F1-93CF-7A343FA6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EE05C-750A-4FF7-B466-E4F997B6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D4F82-59AF-4D7C-9389-BFD6C77C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D8E24-5DB3-4667-9EF2-ED9C0B2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E786-3467-420D-86B0-C42D431D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1039-D817-4D14-9318-64D264FF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EFCA3-4B2E-46F5-BAAC-5AE33DAE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B5C4-C775-4CD9-9A3E-6659C36B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78F1-C762-48AC-AC10-E2BBECD84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FB1C-9B4E-4174-A5F7-93489A808140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0FA-F5A6-42EE-A771-8DA529E8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91C0-88AA-415B-BF2C-F3246515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0FD8-6F7A-4A7F-84C8-D22EBAA6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8-020-76550-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CC53-12D0-4E79-B94D-268E0954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234"/>
            <a:ext cx="10515600" cy="1325563"/>
          </a:xfrm>
        </p:spPr>
        <p:txBody>
          <a:bodyPr/>
          <a:lstStyle/>
          <a:p>
            <a:r>
              <a:rPr lang="en-IN" dirty="0"/>
              <a:t>How to approach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5201-BCD8-45E9-9218-88D72083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Where has image detection been used on </a:t>
            </a:r>
            <a:r>
              <a:rPr lang="en-US" dirty="0" err="1"/>
              <a:t>xray</a:t>
            </a:r>
            <a:r>
              <a:rPr lang="en-US" dirty="0"/>
              <a:t> data before? </a:t>
            </a:r>
          </a:p>
          <a:p>
            <a:pPr lvl="1"/>
            <a:r>
              <a:rPr lang="en-US" dirty="0"/>
              <a:t>How have others dealt with imbalanced/anomaly detection problems in image detection?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BC7-B696-038C-4432-DEC39988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detection used in chest </a:t>
            </a:r>
            <a:r>
              <a:rPr lang="en-IN" dirty="0" err="1"/>
              <a:t>xray</a:t>
            </a:r>
            <a:r>
              <a:rPr lang="en-IN" dirty="0"/>
              <a:t>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CFAC-B44C-327E-F166-11E447A8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+mj-lt"/>
                <a:ea typeface="+mj-ea"/>
                <a:cs typeface="+mj-cs"/>
              </a:rPr>
              <a:t>Albahli</a:t>
            </a:r>
            <a:r>
              <a:rPr lang="en-US" sz="2600" dirty="0">
                <a:latin typeface="+mj-lt"/>
                <a:ea typeface="+mj-ea"/>
                <a:cs typeface="+mj-cs"/>
              </a:rPr>
              <a:t>, S., </a:t>
            </a:r>
            <a:r>
              <a:rPr lang="en-US" sz="2600" dirty="0" err="1">
                <a:latin typeface="+mj-lt"/>
                <a:ea typeface="+mj-ea"/>
                <a:cs typeface="+mj-cs"/>
              </a:rPr>
              <a:t>Ayub</a:t>
            </a:r>
            <a:r>
              <a:rPr lang="en-US" sz="2600" dirty="0">
                <a:latin typeface="+mj-lt"/>
                <a:ea typeface="+mj-ea"/>
                <a:cs typeface="+mj-cs"/>
              </a:rPr>
              <a:t>, N. and Shiraz, M., 2021. Coronavirus disease (COVID-19) detection using X-ray images and enhanced </a:t>
            </a:r>
            <a:r>
              <a:rPr lang="en-US" sz="2600" dirty="0" err="1">
                <a:latin typeface="+mj-lt"/>
                <a:ea typeface="+mj-ea"/>
                <a:cs typeface="+mj-cs"/>
              </a:rPr>
              <a:t>DenseNet</a:t>
            </a:r>
            <a:r>
              <a:rPr lang="en-US" sz="2600" dirty="0">
                <a:latin typeface="+mj-lt"/>
                <a:ea typeface="+mj-ea"/>
                <a:cs typeface="+mj-cs"/>
              </a:rPr>
              <a:t>. Applied Soft Computing, 110, p.107645.</a:t>
            </a:r>
          </a:p>
          <a:p>
            <a:r>
              <a:rPr lang="en-US" sz="2600" dirty="0">
                <a:latin typeface="+mj-lt"/>
                <a:ea typeface="+mj-ea"/>
                <a:cs typeface="+mj-cs"/>
              </a:rPr>
              <a:t>Wang, L., Lin, Z.Q. &amp; Wong, A. COVID-Net: a tailored deep convolutional neural network design for detection of COVID-19 cases from chest X-ray images. Sci Rep 10, 19549 (2020). </a:t>
            </a:r>
            <a:r>
              <a:rPr lang="en-US" sz="2600" dirty="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https://doi.org/10.1038/s41598-020-76550-z</a:t>
            </a:r>
            <a:endParaRPr lang="en-US" sz="2600" dirty="0">
              <a:latin typeface="+mj-lt"/>
              <a:ea typeface="+mj-ea"/>
              <a:cs typeface="+mj-cs"/>
            </a:endParaRPr>
          </a:p>
          <a:p>
            <a:r>
              <a:rPr lang="en-IN" sz="2600" dirty="0">
                <a:latin typeface="+mj-lt"/>
                <a:ea typeface="+mj-ea"/>
                <a:cs typeface="+mj-cs"/>
              </a:rPr>
              <a:t>Ozturk, T., </a:t>
            </a:r>
            <a:r>
              <a:rPr lang="en-IN" sz="2600" dirty="0" err="1">
                <a:latin typeface="+mj-lt"/>
                <a:ea typeface="+mj-ea"/>
                <a:cs typeface="+mj-cs"/>
              </a:rPr>
              <a:t>Talo</a:t>
            </a:r>
            <a:r>
              <a:rPr lang="en-IN" sz="2600" dirty="0">
                <a:latin typeface="+mj-lt"/>
                <a:ea typeface="+mj-ea"/>
                <a:cs typeface="+mj-cs"/>
              </a:rPr>
              <a:t>, M., Yildirim, E.A., </a:t>
            </a:r>
            <a:r>
              <a:rPr lang="en-IN" sz="2600" dirty="0" err="1">
                <a:latin typeface="+mj-lt"/>
                <a:ea typeface="+mj-ea"/>
                <a:cs typeface="+mj-cs"/>
              </a:rPr>
              <a:t>Baloglu</a:t>
            </a:r>
            <a:r>
              <a:rPr lang="en-IN" sz="2600" dirty="0">
                <a:latin typeface="+mj-lt"/>
                <a:ea typeface="+mj-ea"/>
                <a:cs typeface="+mj-cs"/>
              </a:rPr>
              <a:t>, U.B., Yildirim, O. and Acharya, U.R., 2020. Automated detection of COVID-19 cases using deep neural networks with X-ray images. Computers in biology and medicine, 121, p.103792.</a:t>
            </a:r>
            <a:endParaRPr lang="en-US" sz="2600" dirty="0"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2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93F5-FE38-7C0A-B1EA-6D7F6BA0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Anomaly Detection/imbalance  Literature (ranked 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7F93-FF1D-AB19-D195-CA5EC486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Zhang, J., </a:t>
            </a:r>
            <a:r>
              <a:rPr lang="en-IN" sz="4400" dirty="0" err="1">
                <a:latin typeface="+mj-lt"/>
                <a:ea typeface="+mj-ea"/>
                <a:cs typeface="+mj-cs"/>
              </a:rPr>
              <a:t>Xie</a:t>
            </a:r>
            <a:r>
              <a:rPr lang="en-IN" sz="4400" dirty="0">
                <a:latin typeface="+mj-lt"/>
                <a:ea typeface="+mj-ea"/>
                <a:cs typeface="+mj-cs"/>
              </a:rPr>
              <a:t>, Y., Pang, G., Liao, Z., </a:t>
            </a:r>
            <a:r>
              <a:rPr lang="en-IN" sz="4400" dirty="0" err="1">
                <a:latin typeface="+mj-lt"/>
                <a:ea typeface="+mj-ea"/>
                <a:cs typeface="+mj-cs"/>
              </a:rPr>
              <a:t>Verjans</a:t>
            </a:r>
            <a:r>
              <a:rPr lang="en-IN" sz="4400" dirty="0">
                <a:latin typeface="+mj-lt"/>
                <a:ea typeface="+mj-ea"/>
                <a:cs typeface="+mj-cs"/>
              </a:rPr>
              <a:t>, J., Li, W., Sun, Z., He, J., Li, Y., Shen, C. and Xia, Y., 2020. Viral pneumonia screening on chest X-rays using confidence-aware anomaly detection. IEEE transactions on medical imaging, 40(3), pp.879-890.</a:t>
            </a:r>
          </a:p>
          <a:p>
            <a:pPr marL="0" indent="0">
              <a:buNone/>
            </a:pPr>
            <a:endParaRPr lang="en-IN" sz="4400" dirty="0">
              <a:latin typeface="+mj-lt"/>
              <a:ea typeface="+mj-ea"/>
              <a:cs typeface="+mj-cs"/>
            </a:endParaRPr>
          </a:p>
          <a:p>
            <a:r>
              <a:rPr lang="en-IN" sz="4400" dirty="0">
                <a:latin typeface="+mj-lt"/>
                <a:ea typeface="+mj-ea"/>
                <a:cs typeface="+mj-cs"/>
              </a:rPr>
              <a:t>Nakao, T., Hanaoka, S., Nomura, Y., Murata, M., Takenaga, T., Miki, S., </a:t>
            </a:r>
            <a:r>
              <a:rPr lang="en-IN" sz="4400" dirty="0" err="1">
                <a:latin typeface="+mj-lt"/>
                <a:ea typeface="+mj-ea"/>
                <a:cs typeface="+mj-cs"/>
              </a:rPr>
              <a:t>Watadani</a:t>
            </a:r>
            <a:r>
              <a:rPr lang="en-IN" sz="4400" dirty="0">
                <a:latin typeface="+mj-lt"/>
                <a:ea typeface="+mj-ea"/>
                <a:cs typeface="+mj-cs"/>
              </a:rPr>
              <a:t>, T., Yoshikawa, T., Hayashi, N. and Abe, O., 2021. Unsupervised deep anomaly detection in chest radiographs. Journal of Digital Imaging, 34(2), pp.418-427.</a:t>
            </a:r>
          </a:p>
          <a:p>
            <a:pPr marL="0" indent="0">
              <a:buNone/>
            </a:pPr>
            <a:endParaRPr lang="en-IN" sz="4400" dirty="0">
              <a:latin typeface="+mj-lt"/>
              <a:ea typeface="+mj-ea"/>
              <a:cs typeface="+mj-cs"/>
            </a:endParaRPr>
          </a:p>
          <a:p>
            <a:r>
              <a:rPr lang="en-IN" sz="4400" dirty="0" err="1">
                <a:latin typeface="+mj-lt"/>
                <a:ea typeface="+mj-ea"/>
                <a:cs typeface="+mj-cs"/>
              </a:rPr>
              <a:t>Shvetsova</a:t>
            </a:r>
            <a:r>
              <a:rPr lang="en-IN" sz="4400" dirty="0">
                <a:latin typeface="+mj-lt"/>
                <a:ea typeface="+mj-ea"/>
                <a:cs typeface="+mj-cs"/>
              </a:rPr>
              <a:t>, N., Bakker, B., </a:t>
            </a:r>
            <a:r>
              <a:rPr lang="en-IN" sz="4400" dirty="0" err="1">
                <a:latin typeface="+mj-lt"/>
                <a:ea typeface="+mj-ea"/>
                <a:cs typeface="+mj-cs"/>
              </a:rPr>
              <a:t>Fedulova</a:t>
            </a:r>
            <a:r>
              <a:rPr lang="en-IN" sz="4400" dirty="0">
                <a:latin typeface="+mj-lt"/>
                <a:ea typeface="+mj-ea"/>
                <a:cs typeface="+mj-cs"/>
              </a:rPr>
              <a:t>, I., Schulz, H. and </a:t>
            </a:r>
            <a:r>
              <a:rPr lang="en-IN" sz="4400" dirty="0" err="1">
                <a:latin typeface="+mj-lt"/>
                <a:ea typeface="+mj-ea"/>
                <a:cs typeface="+mj-cs"/>
              </a:rPr>
              <a:t>Dylov</a:t>
            </a:r>
            <a:r>
              <a:rPr lang="en-IN" sz="4400" dirty="0">
                <a:latin typeface="+mj-lt"/>
                <a:ea typeface="+mj-ea"/>
                <a:cs typeface="+mj-cs"/>
              </a:rPr>
              <a:t>, D.V., 2021. Anomaly detection in medical imaging with deep perceptual autoencoders. IEEE Access, 9, pp.118571-118583.</a:t>
            </a:r>
          </a:p>
          <a:p>
            <a:endParaRPr lang="en-IN" sz="4400" dirty="0">
              <a:latin typeface="+mj-lt"/>
              <a:ea typeface="+mj-ea"/>
              <a:cs typeface="+mj-cs"/>
            </a:endParaRP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Does imbalance in chest X-ray datasets produce biased deep learning approaches for COVID-19 screening?</a:t>
            </a:r>
          </a:p>
          <a:p>
            <a:endParaRPr lang="en-I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82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1B8A-1E21-7895-2919-6801B47E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+mj-lt"/>
                <a:ea typeface="+mj-ea"/>
                <a:cs typeface="+mj-cs"/>
              </a:rPr>
              <a:t>Schlegl</a:t>
            </a:r>
            <a:r>
              <a:rPr lang="en-IN" dirty="0">
                <a:latin typeface="+mj-lt"/>
                <a:ea typeface="+mj-ea"/>
                <a:cs typeface="+mj-cs"/>
              </a:rPr>
              <a:t>, T., </a:t>
            </a:r>
            <a:r>
              <a:rPr lang="en-IN" dirty="0" err="1">
                <a:latin typeface="+mj-lt"/>
                <a:ea typeface="+mj-ea"/>
                <a:cs typeface="+mj-cs"/>
              </a:rPr>
              <a:t>Seeböck</a:t>
            </a:r>
            <a:r>
              <a:rPr lang="en-IN" dirty="0">
                <a:latin typeface="+mj-lt"/>
                <a:ea typeface="+mj-ea"/>
                <a:cs typeface="+mj-cs"/>
              </a:rPr>
              <a:t>, P., </a:t>
            </a:r>
            <a:r>
              <a:rPr lang="en-IN" dirty="0" err="1">
                <a:latin typeface="+mj-lt"/>
                <a:ea typeface="+mj-ea"/>
                <a:cs typeface="+mj-cs"/>
              </a:rPr>
              <a:t>Waldstein</a:t>
            </a:r>
            <a:r>
              <a:rPr lang="en-IN" dirty="0">
                <a:latin typeface="+mj-lt"/>
                <a:ea typeface="+mj-ea"/>
                <a:cs typeface="+mj-cs"/>
              </a:rPr>
              <a:t>, S.M., </a:t>
            </a:r>
            <a:r>
              <a:rPr lang="en-IN" dirty="0" err="1">
                <a:latin typeface="+mj-lt"/>
                <a:ea typeface="+mj-ea"/>
                <a:cs typeface="+mj-cs"/>
              </a:rPr>
              <a:t>Langs</a:t>
            </a:r>
            <a:r>
              <a:rPr lang="en-IN" dirty="0">
                <a:latin typeface="+mj-lt"/>
                <a:ea typeface="+mj-ea"/>
                <a:cs typeface="+mj-cs"/>
              </a:rPr>
              <a:t>, G. and Schmidt-</a:t>
            </a:r>
            <a:r>
              <a:rPr lang="en-IN" dirty="0" err="1">
                <a:latin typeface="+mj-lt"/>
                <a:ea typeface="+mj-ea"/>
                <a:cs typeface="+mj-cs"/>
              </a:rPr>
              <a:t>Erfurth</a:t>
            </a:r>
            <a:r>
              <a:rPr lang="en-IN" dirty="0">
                <a:latin typeface="+mj-lt"/>
                <a:ea typeface="+mj-ea"/>
                <a:cs typeface="+mj-cs"/>
              </a:rPr>
              <a:t>, U., 2019. f-</a:t>
            </a:r>
            <a:r>
              <a:rPr lang="en-IN" dirty="0" err="1">
                <a:latin typeface="+mj-lt"/>
                <a:ea typeface="+mj-ea"/>
                <a:cs typeface="+mj-cs"/>
              </a:rPr>
              <a:t>AnoGAN</a:t>
            </a:r>
            <a:r>
              <a:rPr lang="en-IN" dirty="0">
                <a:latin typeface="+mj-lt"/>
                <a:ea typeface="+mj-ea"/>
                <a:cs typeface="+mj-cs"/>
              </a:rPr>
              <a:t>: Fast unsupervised anomaly detection with generative adversarial networks. Medical image analysis, 54, pp.30-44.</a:t>
            </a:r>
          </a:p>
          <a:p>
            <a:pPr marL="0" indent="0">
              <a:buNone/>
            </a:pPr>
            <a:endParaRPr lang="en-IN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Qin, C., Yao, D., Shi, Y. and Song, Z., 2018. Computer-aided detection in chest radiography based on artificial intelligence: a survey. Biomedical engineering online, 17(1), pp.1-23. – Survey Paper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9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How to approach the problem?</vt:lpstr>
      <vt:lpstr>Image detection used in chest xray images</vt:lpstr>
      <vt:lpstr> Anomaly Detection/imbalance  Literature (ranked Q1)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approach the problem?</dc:title>
  <dc:creator>Aneeta Charly Vazhappilly Charly</dc:creator>
  <cp:lastModifiedBy>Aneeta Charly Vazhappilly Charly</cp:lastModifiedBy>
  <cp:revision>2</cp:revision>
  <dcterms:created xsi:type="dcterms:W3CDTF">2022-03-10T13:17:29Z</dcterms:created>
  <dcterms:modified xsi:type="dcterms:W3CDTF">2022-05-25T22:21:46Z</dcterms:modified>
</cp:coreProperties>
</file>