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85" r:id="rId2"/>
    <p:sldId id="283" r:id="rId3"/>
    <p:sldId id="288" r:id="rId4"/>
    <p:sldId id="289" r:id="rId5"/>
    <p:sldId id="290" r:id="rId6"/>
    <p:sldId id="287" r:id="rId7"/>
    <p:sldId id="291" r:id="rId8"/>
    <p:sldId id="292" r:id="rId9"/>
    <p:sldId id="293" r:id="rId10"/>
    <p:sldId id="294" r:id="rId11"/>
    <p:sldId id="295" r:id="rId12"/>
    <p:sldId id="299" r:id="rId13"/>
    <p:sldId id="300" r:id="rId14"/>
    <p:sldId id="301" r:id="rId15"/>
    <p:sldId id="304" r:id="rId16"/>
    <p:sldId id="303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5"/>
            <p14:sldId id="283"/>
            <p14:sldId id="288"/>
            <p14:sldId id="289"/>
            <p14:sldId id="290"/>
            <p14:sldId id="287"/>
            <p14:sldId id="291"/>
            <p14:sldId id="292"/>
            <p14:sldId id="293"/>
            <p14:sldId id="294"/>
            <p14:sldId id="295"/>
            <p14:sldId id="299"/>
            <p14:sldId id="300"/>
            <p14:sldId id="301"/>
            <p14:sldId id="304"/>
            <p14:sldId id="303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2F2F2"/>
    <a:srgbClr val="F5F5F5"/>
    <a:srgbClr val="D24726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3C300-95A6-44D2-A56B-687958360B46}" v="245" dt="2023-01-30T09:36:5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>
        <p:scale>
          <a:sx n="66" d="100"/>
          <a:sy n="66" d="100"/>
        </p:scale>
        <p:origin x="1330" y="7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4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08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0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5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1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F4727-323E-A50F-7BD9-94EEFAB042F1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CBCA93-18D6-CDE4-5F29-5B0B83DAED60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B88-F92C-3A8F-5ABF-90A9486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48181" cy="6904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</a:t>
            </a:r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9136-AB4C-6357-A05C-B96D49530E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2441" y="242596"/>
            <a:ext cx="12031011" cy="63130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IN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81A8C-67F7-E912-0821-A9D5CE12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8" y="2554928"/>
            <a:ext cx="4296061" cy="444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5343-3BDF-8684-A4C6-E87207CC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8" y="2536454"/>
            <a:ext cx="6725316" cy="3642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0B1CB2-DE44-D63A-225A-5EB13B695170}"/>
              </a:ext>
            </a:extLst>
          </p:cNvPr>
          <p:cNvSpPr/>
          <p:nvPr/>
        </p:nvSpPr>
        <p:spPr>
          <a:xfrm>
            <a:off x="7264811" y="3011055"/>
            <a:ext cx="42960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Individual 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60E30-A575-FB8D-9064-4BF0DC2C02EF}"/>
              </a:ext>
            </a:extLst>
          </p:cNvPr>
          <p:cNvSpPr/>
          <p:nvPr/>
        </p:nvSpPr>
        <p:spPr>
          <a:xfrm>
            <a:off x="8281498" y="3587114"/>
            <a:ext cx="2574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Aneeta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1F0EB-9FFB-7EB7-77A8-C69969F8B2F0}"/>
              </a:ext>
            </a:extLst>
          </p:cNvPr>
          <p:cNvSpPr/>
          <p:nvPr/>
        </p:nvSpPr>
        <p:spPr>
          <a:xfrm>
            <a:off x="6331317" y="4565863"/>
            <a:ext cx="64751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kajalgupta9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4160@gmail.com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666DC-364A-AC73-17B8-9C7338C7AB1F}"/>
              </a:ext>
            </a:extLst>
          </p:cNvPr>
          <p:cNvSpPr/>
          <p:nvPr/>
        </p:nvSpPr>
        <p:spPr>
          <a:xfrm>
            <a:off x="3512967" y="572126"/>
            <a:ext cx="53652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Capstone 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485FB-E057-8AA3-BF39-65AF2087CF74}"/>
              </a:ext>
            </a:extLst>
          </p:cNvPr>
          <p:cNvSpPr/>
          <p:nvPr/>
        </p:nvSpPr>
        <p:spPr>
          <a:xfrm>
            <a:off x="1770399" y="1455961"/>
            <a:ext cx="96864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Hotel Booking EDA Analysis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8CF2-4B89-A3E6-AD50-4AA2E7C07D0B}"/>
              </a:ext>
            </a:extLst>
          </p:cNvPr>
          <p:cNvSpPr/>
          <p:nvPr/>
        </p:nvSpPr>
        <p:spPr>
          <a:xfrm>
            <a:off x="13034864" y="1035698"/>
            <a:ext cx="895739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531064-2744-FCAC-A89D-DE61B6FA12BD}"/>
              </a:ext>
            </a:extLst>
          </p:cNvPr>
          <p:cNvSpPr/>
          <p:nvPr/>
        </p:nvSpPr>
        <p:spPr>
          <a:xfrm>
            <a:off x="735107" y="302330"/>
            <a:ext cx="1308298" cy="13021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44673-E4F6-A182-FCD0-A4A9576299F8}"/>
              </a:ext>
            </a:extLst>
          </p:cNvPr>
          <p:cNvSpPr/>
          <p:nvPr/>
        </p:nvSpPr>
        <p:spPr>
          <a:xfrm>
            <a:off x="-899717" y="302329"/>
            <a:ext cx="45106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38626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51FE0-1BA6-1700-E597-4F6C8246F9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6357" y="2381260"/>
            <a:ext cx="7156840" cy="201011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1D8A04-65BE-8D43-2718-12DB33E25B05}"/>
              </a:ext>
            </a:extLst>
          </p:cNvPr>
          <p:cNvSpPr/>
          <p:nvPr/>
        </p:nvSpPr>
        <p:spPr>
          <a:xfrm>
            <a:off x="2325511" y="1196622"/>
            <a:ext cx="75974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Duplicates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81242-BB16-9F8B-47A3-59CAFB21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4" y="2161080"/>
            <a:ext cx="10594176" cy="41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DA5F0-BDCB-0124-8949-747909F233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8216" y="2959927"/>
            <a:ext cx="4261409" cy="236999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0F8E8-1BEA-A7D5-56CF-04F3DA73FADA}"/>
              </a:ext>
            </a:extLst>
          </p:cNvPr>
          <p:cNvSpPr/>
          <p:nvPr/>
        </p:nvSpPr>
        <p:spPr>
          <a:xfrm>
            <a:off x="440267" y="1407724"/>
            <a:ext cx="114245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Dealing with null values of play store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2036F-89B6-072C-8A23-3BB6118DFD6C}"/>
              </a:ext>
            </a:extLst>
          </p:cNvPr>
          <p:cNvSpPr/>
          <p:nvPr/>
        </p:nvSpPr>
        <p:spPr>
          <a:xfrm>
            <a:off x="-5628156" y="2036597"/>
            <a:ext cx="22889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4 columns children , agent,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company,country with null values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3D0F6-E089-D1C4-EF8C-E88E1933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70" y="2959927"/>
            <a:ext cx="7140614" cy="36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4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E2E9D-8856-CC72-5D53-FEE83E58F3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5233" y="2577757"/>
            <a:ext cx="10999817" cy="21715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5D4C27-ED07-09FB-64DD-246241EBE09C}"/>
              </a:ext>
            </a:extLst>
          </p:cNvPr>
          <p:cNvSpPr/>
          <p:nvPr/>
        </p:nvSpPr>
        <p:spPr>
          <a:xfrm>
            <a:off x="345233" y="1088136"/>
            <a:ext cx="9311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Converting Datatypes</a:t>
            </a:r>
          </a:p>
        </p:txBody>
      </p:sp>
    </p:spTree>
    <p:extLst>
      <p:ext uri="{BB962C8B-B14F-4D97-AF65-F5344CB8AC3E}">
        <p14:creationId xmlns:p14="http://schemas.microsoft.com/office/powerpoint/2010/main" val="42435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F26EFB-6FA9-7BEC-7D3A-018B470AAE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3053278"/>
            <a:ext cx="11095574" cy="213454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2B43E2-9EA3-0880-F720-FF16CA1BF65C}"/>
              </a:ext>
            </a:extLst>
          </p:cNvPr>
          <p:cNvSpPr/>
          <p:nvPr/>
        </p:nvSpPr>
        <p:spPr>
          <a:xfrm>
            <a:off x="1052701" y="1569616"/>
            <a:ext cx="9378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Adding Required Columns</a:t>
            </a:r>
          </a:p>
        </p:txBody>
      </p:sp>
    </p:spTree>
    <p:extLst>
      <p:ext uri="{BB962C8B-B14F-4D97-AF65-F5344CB8AC3E}">
        <p14:creationId xmlns:p14="http://schemas.microsoft.com/office/powerpoint/2010/main" val="70667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A98D56-DEB8-7D92-E186-93A5356709D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3517" y="2109360"/>
            <a:ext cx="11657699" cy="54844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28E36A-A683-BDBD-0F77-71D4184505B7}"/>
              </a:ext>
            </a:extLst>
          </p:cNvPr>
          <p:cNvSpPr/>
          <p:nvPr/>
        </p:nvSpPr>
        <p:spPr>
          <a:xfrm>
            <a:off x="2463282" y="1088135"/>
            <a:ext cx="62888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961BD-3A5A-A671-C0E6-5E6AE34C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2657800"/>
            <a:ext cx="3994334" cy="796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8BC88-C5B7-1DB0-4B0C-A771E62D5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29" y="2641627"/>
            <a:ext cx="7633791" cy="39364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4A1611-ADF3-5D7E-23B7-BDDF19ECE1D6}"/>
              </a:ext>
            </a:extLst>
          </p:cNvPr>
          <p:cNvSpPr/>
          <p:nvPr/>
        </p:nvSpPr>
        <p:spPr>
          <a:xfrm>
            <a:off x="261256" y="3679024"/>
            <a:ext cx="386007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week association between the total length of stay and the lead time.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could mean that people don’t typically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deleated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plans for extend hotel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0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321780-07FA-36E2-5429-DDD25C5D27C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897100"/>
            <a:ext cx="11052810" cy="330482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12D9F3-E80E-3912-A900-CB9365D1B3DC}"/>
              </a:ext>
            </a:extLst>
          </p:cNvPr>
          <p:cNvSpPr/>
          <p:nvPr/>
        </p:nvSpPr>
        <p:spPr>
          <a:xfrm>
            <a:off x="1285875" y="1172578"/>
            <a:ext cx="7701306" cy="6400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Datavisualization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E26E3-F0A4-39CA-CB19-AC50B6B7A5DA}"/>
              </a:ext>
            </a:extLst>
          </p:cNvPr>
          <p:cNvSpPr/>
          <p:nvPr/>
        </p:nvSpPr>
        <p:spPr>
          <a:xfrm>
            <a:off x="811763" y="5379636"/>
            <a:ext cx="86681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We can observe that this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has a lot of outliner, which suggest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it is not particularly depend.</a:t>
            </a:r>
          </a:p>
        </p:txBody>
      </p:sp>
    </p:spTree>
    <p:extLst>
      <p:ext uri="{BB962C8B-B14F-4D97-AF65-F5344CB8AC3E}">
        <p14:creationId xmlns:p14="http://schemas.microsoft.com/office/powerpoint/2010/main" val="94511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A0EFF-D1A4-3241-7D59-36EEA09EA1F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489200"/>
            <a:ext cx="11123930" cy="241808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AAA33E-C1C5-06A3-563E-C17FA20882FD}"/>
              </a:ext>
            </a:extLst>
          </p:cNvPr>
          <p:cNvSpPr/>
          <p:nvPr/>
        </p:nvSpPr>
        <p:spPr>
          <a:xfrm>
            <a:off x="2155371" y="1212980"/>
            <a:ext cx="72685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CCC26-68C7-B61B-C28D-B9386CB6D706}"/>
              </a:ext>
            </a:extLst>
          </p:cNvPr>
          <p:cNvSpPr/>
          <p:nvPr/>
        </p:nvSpPr>
        <p:spPr>
          <a:xfrm>
            <a:off x="597160" y="1920866"/>
            <a:ext cx="101318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type of hotel is monthly preferred by the customer ? No of repeated guest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19F78-75B4-F4A8-EC86-9EC3796DCB81}"/>
              </a:ext>
            </a:extLst>
          </p:cNvPr>
          <p:cNvSpPr/>
          <p:nvPr/>
        </p:nvSpPr>
        <p:spPr>
          <a:xfrm>
            <a:off x="521207" y="5103845"/>
            <a:ext cx="10610213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Resorts hotels were the preferred choice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 city and resorts by the customer 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61.13% booking could be attribute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Facility.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guest are more as 3.91% guests were Repea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ted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49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899BB1-2F87-D579-8442-D65B4758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0" y="1439768"/>
            <a:ext cx="9298349" cy="66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How many of each sort of hotel are there?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878EBB-57EC-F053-9D4B-F47B46F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728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[ 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68042-E06A-A4D3-1AB2-8CB53273CD42}"/>
              </a:ext>
            </a:extLst>
          </p:cNvPr>
          <p:cNvSpPr txBox="1"/>
          <p:nvPr/>
        </p:nvSpPr>
        <p:spPr>
          <a:xfrm>
            <a:off x="463460" y="1898248"/>
            <a:ext cx="8695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Which of the two hotels consumers prefer, and which month had the most hotel reservations?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20C743A-10FA-E89D-BB83-4FEF4BBD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0" y="2593357"/>
            <a:ext cx="5017720" cy="65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Which hotel will have long term visitors?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What kind of meals does the visitor prefer??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7B08374-12F6-207D-E96E-10A3C29E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313" y="3608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[ 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220D6C3-5CC2-05FD-49BC-5ACD96D6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682678"/>
            <a:ext cx="89281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 keep track of the hostels that were not cancelled.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82264DF-A0B5-0645-BE3D-9590B671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682678"/>
            <a:ext cx="89281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bookedHotel_not_canceled = df_hotel[df_hotel[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'is_canceled'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==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981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2B4A19A-979F-2590-2FAE-3491D1D1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682678"/>
            <a:ext cx="89281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1515A7C-BF43-B2DF-E0BD-218D9AD0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0" y="4441643"/>
            <a:ext cx="795133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8. Are reservations canceled as a result of a long waiting period?</a:t>
            </a:r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363491B0-1CAE-29A9-FC97-1A93676C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498013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51BC39B-77CE-CB16-72C8-CAB736DC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754" y="3506170"/>
            <a:ext cx="89281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A5A0DE9-F5CD-BF6E-1EDD-D913DF7B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0841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9A6742A2-C348-541A-4866-12B7B36C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498012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B182FBA-271C-286C-90B7-7861C46E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86" y="3498012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7D27C-69DD-26BC-420E-3C231A88719B}"/>
              </a:ext>
            </a:extLst>
          </p:cNvPr>
          <p:cNvSpPr txBox="1"/>
          <p:nvPr/>
        </p:nvSpPr>
        <p:spPr>
          <a:xfrm>
            <a:off x="463460" y="5191756"/>
            <a:ext cx="68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 What month has the highest ADR for hotels?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25A01668-5EF8-CF52-8E6E-98C6868E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0" y="3287457"/>
            <a:ext cx="10081077" cy="65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Which country has the most amount of visitors?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262B587-98EC-C690-5B8B-CDD0F8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088" y="122556"/>
            <a:ext cx="11013311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0D1AB97F-F436-5EE5-18AA-D4ED8DFCC80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65002" y="-884253"/>
            <a:ext cx="11013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C5B03-2A5C-6883-DEEB-DB8D7B602907}"/>
              </a:ext>
            </a:extLst>
          </p:cNvPr>
          <p:cNvSpPr txBox="1"/>
          <p:nvPr/>
        </p:nvSpPr>
        <p:spPr>
          <a:xfrm>
            <a:off x="463460" y="3698553"/>
            <a:ext cx="5034515" cy="147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 which hotel generates the most revenue?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var(--colab-chrome-font-family)"/>
            </a:endParaRPr>
          </a:p>
          <a:p>
            <a:pPr algn="l"/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BA4B45-22FE-85E7-3237-19AFAD3C072A}"/>
              </a:ext>
            </a:extLst>
          </p:cNvPr>
          <p:cNvSpPr txBox="1"/>
          <p:nvPr/>
        </p:nvSpPr>
        <p:spPr>
          <a:xfrm>
            <a:off x="463460" y="4098624"/>
            <a:ext cx="781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 which kind of accommodation has the highest daily average cost?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var(--colab-chrome-font-family)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0E6F8-70BB-82E9-A24F-F551EA055677}"/>
              </a:ext>
            </a:extLst>
          </p:cNvPr>
          <p:cNvSpPr txBox="1"/>
          <p:nvPr/>
        </p:nvSpPr>
        <p:spPr>
          <a:xfrm>
            <a:off x="463461" y="4810975"/>
            <a:ext cx="851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 What is the percentage distribution of required_car_parking_spaces?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061DA3-D56F-00A8-3C8F-96571A8BAB6E}"/>
              </a:ext>
            </a:extLst>
          </p:cNvPr>
          <p:cNvSpPr/>
          <p:nvPr/>
        </p:nvSpPr>
        <p:spPr>
          <a:xfrm>
            <a:off x="2152891" y="328658"/>
            <a:ext cx="68114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4528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E74A7D-8634-1C23-40AA-AD68A315F6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52372" y="2520658"/>
            <a:ext cx="7220028" cy="41951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F73FE2-A654-666B-7126-15EF405121FC}"/>
              </a:ext>
            </a:extLst>
          </p:cNvPr>
          <p:cNvSpPr/>
          <p:nvPr/>
        </p:nvSpPr>
        <p:spPr>
          <a:xfrm>
            <a:off x="2248721" y="1255900"/>
            <a:ext cx="68771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4BFAD-D535-EF81-8CE3-DC96FA3131CF}"/>
              </a:ext>
            </a:extLst>
          </p:cNvPr>
          <p:cNvSpPr/>
          <p:nvPr/>
        </p:nvSpPr>
        <p:spPr>
          <a:xfrm>
            <a:off x="1101012" y="1931437"/>
            <a:ext cx="87860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count of each type of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5A7CB-81CE-EC10-3345-83BFFB00765B}"/>
              </a:ext>
            </a:extLst>
          </p:cNvPr>
          <p:cNvSpPr/>
          <p:nvPr/>
        </p:nvSpPr>
        <p:spPr>
          <a:xfrm>
            <a:off x="5476875" y="2967335"/>
            <a:ext cx="84582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.From the above, we learned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people are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city 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otels more than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resort hotel  out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which month the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people book the hotel</a:t>
            </a:r>
          </a:p>
        </p:txBody>
      </p:sp>
    </p:spTree>
    <p:extLst>
      <p:ext uri="{BB962C8B-B14F-4D97-AF65-F5344CB8AC3E}">
        <p14:creationId xmlns:p14="http://schemas.microsoft.com/office/powerpoint/2010/main" val="120301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D558D-EF9C-44C3-CF77-0FA54F8C39A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26160" y="2222372"/>
            <a:ext cx="6641041" cy="463562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137F9A-84E5-BBBE-EC8F-EE9AA0D3FDDC}"/>
              </a:ext>
            </a:extLst>
          </p:cNvPr>
          <p:cNvSpPr/>
          <p:nvPr/>
        </p:nvSpPr>
        <p:spPr>
          <a:xfrm>
            <a:off x="1866122" y="1194318"/>
            <a:ext cx="72597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A8F52-6231-091C-B91B-A118D20A6D16}"/>
              </a:ext>
            </a:extLst>
          </p:cNvPr>
          <p:cNvSpPr/>
          <p:nvPr/>
        </p:nvSpPr>
        <p:spPr>
          <a:xfrm>
            <a:off x="233265" y="1684456"/>
            <a:ext cx="108468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of the two hotels is preferred by customers , and in which month had the most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reservation ? </a:t>
            </a:r>
          </a:p>
        </p:txBody>
      </p:sp>
    </p:spTree>
    <p:extLst>
      <p:ext uri="{BB962C8B-B14F-4D97-AF65-F5344CB8AC3E}">
        <p14:creationId xmlns:p14="http://schemas.microsoft.com/office/powerpoint/2010/main" val="166133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A3953A2-24D0-A9D7-70C9-0B778C16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13" y="448056"/>
            <a:ext cx="6877119" cy="640080"/>
          </a:xfrm>
        </p:spPr>
        <p:txBody>
          <a:bodyPr/>
          <a:lstStyle/>
          <a:p>
            <a:r>
              <a:rPr lang="en-IN" dirty="0"/>
              <a:t>                                     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CC48230-5306-B7AD-8096-506E9A1C03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39789" r="54975"/>
          <a:stretch/>
        </p:blipFill>
        <p:spPr>
          <a:xfrm>
            <a:off x="718431" y="2803471"/>
            <a:ext cx="3602557" cy="377895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1989D0-802E-1A03-6400-232F6A1CB7BD}"/>
              </a:ext>
            </a:extLst>
          </p:cNvPr>
          <p:cNvSpPr/>
          <p:nvPr/>
        </p:nvSpPr>
        <p:spPr>
          <a:xfrm>
            <a:off x="4446495" y="1212980"/>
            <a:ext cx="7636648" cy="55145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</a:t>
            </a:r>
          </a:p>
          <a:p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 hotel booking analysis and it’s data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Summary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our database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and EDA Process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of Data</a:t>
            </a:r>
          </a:p>
          <a:p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Manipulations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</a:t>
            </a:r>
          </a:p>
          <a:p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onclusions of our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F14A0-E8EF-3B76-BD59-C7E41CAC0296}"/>
              </a:ext>
            </a:extLst>
          </p:cNvPr>
          <p:cNvSpPr/>
          <p:nvPr/>
        </p:nvSpPr>
        <p:spPr>
          <a:xfrm>
            <a:off x="5755341" y="-2061883"/>
            <a:ext cx="2991494" cy="14995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5904B-725D-947E-A081-92DE21CA1DD5}"/>
              </a:ext>
            </a:extLst>
          </p:cNvPr>
          <p:cNvSpPr/>
          <p:nvPr/>
        </p:nvSpPr>
        <p:spPr>
          <a:xfrm>
            <a:off x="718431" y="1497106"/>
            <a:ext cx="36025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9553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2BA66EC-E0DD-46C6-8734-BD7D99DB8E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2526" y="2836566"/>
            <a:ext cx="6658674" cy="369631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D0A20-4ADC-1A31-CAF7-32ACB43C43AE}"/>
              </a:ext>
            </a:extLst>
          </p:cNvPr>
          <p:cNvSpPr/>
          <p:nvPr/>
        </p:nvSpPr>
        <p:spPr>
          <a:xfrm>
            <a:off x="2845837" y="1367868"/>
            <a:ext cx="49638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FD6B8-5205-C3CE-3B67-20E7A2A69253}"/>
              </a:ext>
            </a:extLst>
          </p:cNvPr>
          <p:cNvSpPr/>
          <p:nvPr/>
        </p:nvSpPr>
        <p:spPr>
          <a:xfrm>
            <a:off x="-1530220" y="2118049"/>
            <a:ext cx="103943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hotel will have long term visitor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D06B57-320C-10EE-1C6F-60D2F1A7610F}"/>
              </a:ext>
            </a:extLst>
          </p:cNvPr>
          <p:cNvSpPr/>
          <p:nvPr/>
        </p:nvSpPr>
        <p:spPr>
          <a:xfrm>
            <a:off x="7744408" y="2982556"/>
            <a:ext cx="42049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most city hotel guests between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and seven days, three, most resort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customer typically stay. </a:t>
            </a:r>
          </a:p>
        </p:txBody>
      </p:sp>
    </p:spTree>
    <p:extLst>
      <p:ext uri="{BB962C8B-B14F-4D97-AF65-F5344CB8AC3E}">
        <p14:creationId xmlns:p14="http://schemas.microsoft.com/office/powerpoint/2010/main" val="375297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347B7F-F75B-D5B8-661E-CA7DEE615B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4320" y="2451324"/>
            <a:ext cx="7548880" cy="406123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5DDB04-E57A-E3A9-549F-16D2A3B0E248}"/>
              </a:ext>
            </a:extLst>
          </p:cNvPr>
          <p:cNvSpPr/>
          <p:nvPr/>
        </p:nvSpPr>
        <p:spPr>
          <a:xfrm>
            <a:off x="3069771" y="1088136"/>
            <a:ext cx="51936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F8601-2812-1051-A706-27017BEB1EF8}"/>
              </a:ext>
            </a:extLst>
          </p:cNvPr>
          <p:cNvSpPr/>
          <p:nvPr/>
        </p:nvSpPr>
        <p:spPr>
          <a:xfrm>
            <a:off x="-1819469" y="1887023"/>
            <a:ext cx="109160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kind of meals does the prefer visitor?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16541-5F2B-D634-E51F-71B1CD97F62F}"/>
              </a:ext>
            </a:extLst>
          </p:cNvPr>
          <p:cNvSpPr/>
          <p:nvPr/>
        </p:nvSpPr>
        <p:spPr>
          <a:xfrm>
            <a:off x="6096000" y="2967335"/>
            <a:ext cx="747712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Meal type hotel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HB: (half board)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 : ( Bed&amp; Breakfast)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 : ( Supplemental&amp;Committee)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FB : ( full board self catering)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result ,the most powerful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Meal type among guests is BB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Bed &amp; breakfast) followed by HB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(Half board &amp; self caring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61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B00D1-2D42-2725-1424-BB7D586A2A2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1" y="2477136"/>
            <a:ext cx="7730490" cy="416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6377EE-8F34-7BDE-FC1B-A1EC6A125C13}"/>
              </a:ext>
            </a:extLst>
          </p:cNvPr>
          <p:cNvSpPr/>
          <p:nvPr/>
        </p:nvSpPr>
        <p:spPr>
          <a:xfrm>
            <a:off x="2537927" y="1222311"/>
            <a:ext cx="53704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41CD-E60D-B518-3D0B-4B522B439C18}"/>
              </a:ext>
            </a:extLst>
          </p:cNvPr>
          <p:cNvSpPr/>
          <p:nvPr/>
        </p:nvSpPr>
        <p:spPr>
          <a:xfrm>
            <a:off x="-847725" y="1714500"/>
            <a:ext cx="105017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country has the most amount of visitors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38935-4E1B-8883-CC86-E18866891E69}"/>
              </a:ext>
            </a:extLst>
          </p:cNvPr>
          <p:cNvSpPr/>
          <p:nvPr/>
        </p:nvSpPr>
        <p:spPr>
          <a:xfrm>
            <a:off x="7398325" y="2967335"/>
            <a:ext cx="549658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than 2500 people or the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Majority of the attendance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fro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Portugal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PRT-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Portugal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GBR – United Kingdom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 – France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 – Spain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DEU - Germany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09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149B1-AF0F-97E7-58F0-3F336626F1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4641" y="2676928"/>
            <a:ext cx="7406640" cy="380515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C9EF9E-D389-43B8-5AE0-1FB1E2A9F6C0}"/>
              </a:ext>
            </a:extLst>
          </p:cNvPr>
          <p:cNvSpPr/>
          <p:nvPr/>
        </p:nvSpPr>
        <p:spPr>
          <a:xfrm>
            <a:off x="3340359" y="1166327"/>
            <a:ext cx="4923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Datavisulaization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5EFD9-FCE8-4F19-ED70-6F49507E8D6F}"/>
              </a:ext>
            </a:extLst>
          </p:cNvPr>
          <p:cNvSpPr/>
          <p:nvPr/>
        </p:nvSpPr>
        <p:spPr>
          <a:xfrm>
            <a:off x="-1987420" y="1952405"/>
            <a:ext cx="115342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hotel generates the most revenue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C9475-55C6-BB4D-B55A-94557EFDA388}"/>
              </a:ext>
            </a:extLst>
          </p:cNvPr>
          <p:cNvSpPr/>
          <p:nvPr/>
        </p:nvSpPr>
        <p:spPr>
          <a:xfrm>
            <a:off x="7548880" y="2956560"/>
            <a:ext cx="443162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graph show that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city hotel generate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average revenue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 is higher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 of resort hotel.</a:t>
            </a:r>
          </a:p>
        </p:txBody>
      </p:sp>
    </p:spTree>
    <p:extLst>
      <p:ext uri="{BB962C8B-B14F-4D97-AF65-F5344CB8AC3E}">
        <p14:creationId xmlns:p14="http://schemas.microsoft.com/office/powerpoint/2010/main" val="299670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19E1B9-7B49-72B4-A210-E00F78F157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840" y="2693774"/>
            <a:ext cx="7813041" cy="388990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2FA1DF-2CFD-7921-18C3-37E590151561}"/>
              </a:ext>
            </a:extLst>
          </p:cNvPr>
          <p:cNvSpPr/>
          <p:nvPr/>
        </p:nvSpPr>
        <p:spPr>
          <a:xfrm>
            <a:off x="2724539" y="1212980"/>
            <a:ext cx="56094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C678E-B55D-D095-C2B0-AA5D00FC00A3}"/>
              </a:ext>
            </a:extLst>
          </p:cNvPr>
          <p:cNvSpPr/>
          <p:nvPr/>
        </p:nvSpPr>
        <p:spPr>
          <a:xfrm>
            <a:off x="-289249" y="2045710"/>
            <a:ext cx="120646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kind of accommodation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the highest daily average cost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C121B1-73A0-5EEB-244F-7E54CFDC2291}"/>
              </a:ext>
            </a:extLst>
          </p:cNvPr>
          <p:cNvSpPr/>
          <p:nvPr/>
        </p:nvSpPr>
        <p:spPr>
          <a:xfrm>
            <a:off x="7660433" y="2967335"/>
            <a:ext cx="442271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type, followed by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type,has the highest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daily rate.</a:t>
            </a:r>
          </a:p>
        </p:txBody>
      </p:sp>
    </p:spTree>
    <p:extLst>
      <p:ext uri="{BB962C8B-B14F-4D97-AF65-F5344CB8AC3E}">
        <p14:creationId xmlns:p14="http://schemas.microsoft.com/office/powerpoint/2010/main" val="200074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2DF44-E413-B545-C84D-8EC6B1F60B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4800" y="2687216"/>
            <a:ext cx="8138160" cy="38253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99A65C-9FB5-4B60-FD2A-92E170480EDC}"/>
              </a:ext>
            </a:extLst>
          </p:cNvPr>
          <p:cNvSpPr/>
          <p:nvPr/>
        </p:nvSpPr>
        <p:spPr>
          <a:xfrm>
            <a:off x="2407298" y="1250303"/>
            <a:ext cx="57110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1610C-11B8-DC49-6CB7-B5CCC899DCA5}"/>
              </a:ext>
            </a:extLst>
          </p:cNvPr>
          <p:cNvSpPr/>
          <p:nvPr/>
        </p:nvSpPr>
        <p:spPr>
          <a:xfrm>
            <a:off x="-1315616" y="1896634"/>
            <a:ext cx="121297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reservation canceled as a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of a long waiting period 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A5FB6-0949-A9F5-F1C6-809E8DAB1017}"/>
              </a:ext>
            </a:extLst>
          </p:cNvPr>
          <p:cNvSpPr/>
          <p:nvPr/>
        </p:nvSpPr>
        <p:spPr>
          <a:xfrm>
            <a:off x="8640147" y="2687216"/>
            <a:ext cx="300445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u can see from the fact that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majority of booking with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than 100 days on the waiting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were canceled , there is no direct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between longer period and a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cncellation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a reservation.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74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A1F189-1C95-0438-8FFB-35931FF13E7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4849" y="2468880"/>
            <a:ext cx="5538122" cy="405384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E59A97-B4FE-0CC7-47E3-E24E94E9014E}"/>
              </a:ext>
            </a:extLst>
          </p:cNvPr>
          <p:cNvSpPr/>
          <p:nvPr/>
        </p:nvSpPr>
        <p:spPr>
          <a:xfrm>
            <a:off x="3004458" y="1088137"/>
            <a:ext cx="51138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B205B-B2C6-8F15-197E-9BAD5746A9BC}"/>
              </a:ext>
            </a:extLst>
          </p:cNvPr>
          <p:cNvSpPr/>
          <p:nvPr/>
        </p:nvSpPr>
        <p:spPr>
          <a:xfrm>
            <a:off x="-541175" y="1810139"/>
            <a:ext cx="114755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percentage of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of required_car_parking_space?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B09E6-E360-C8A1-0A08-FAA996F8B0F4}"/>
              </a:ext>
            </a:extLst>
          </p:cNvPr>
          <p:cNvSpPr/>
          <p:nvPr/>
        </p:nvSpPr>
        <p:spPr>
          <a:xfrm>
            <a:off x="5812971" y="2993807"/>
            <a:ext cx="637902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91.6 % of vistiors don’t need a parking spot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8.3% of visitors  needed a parking slot.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49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140E6E-6FFC-8BB5-B566-987F10B36AC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4960" y="2587592"/>
            <a:ext cx="8229600" cy="378272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31B101-CF89-E87E-A706-0BD520D2F9B2}"/>
              </a:ext>
            </a:extLst>
          </p:cNvPr>
          <p:cNvSpPr/>
          <p:nvPr/>
        </p:nvSpPr>
        <p:spPr>
          <a:xfrm>
            <a:off x="2640563" y="1222311"/>
            <a:ext cx="54777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visualization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F6660-B0A8-194B-3E6F-6318A374AE17}"/>
              </a:ext>
            </a:extLst>
          </p:cNvPr>
          <p:cNvSpPr/>
          <p:nvPr/>
        </p:nvSpPr>
        <p:spPr>
          <a:xfrm>
            <a:off x="-1408922" y="2002817"/>
            <a:ext cx="116921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month has the highest ADR for hotels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2AFE1-1A5A-B00D-8F40-EC83835A7A68}"/>
              </a:ext>
            </a:extLst>
          </p:cNvPr>
          <p:cNvSpPr/>
          <p:nvPr/>
        </p:nvSpPr>
        <p:spPr>
          <a:xfrm>
            <a:off x="7837714" y="2985996"/>
            <a:ext cx="39095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ADR for resort hotel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greater in the months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June, July and august when compare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 city hotels. 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summer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Guest,client want to stay at resort hotel.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the low average daily rate during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months, Jan , Feb, March , April, October,N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ovember , December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the best months for travellers to resort or city hotels.</a:t>
            </a:r>
          </a:p>
        </p:txBody>
      </p:sp>
    </p:spTree>
    <p:extLst>
      <p:ext uri="{BB962C8B-B14F-4D97-AF65-F5344CB8AC3E}">
        <p14:creationId xmlns:p14="http://schemas.microsoft.com/office/powerpoint/2010/main" val="171325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5B52E-9C6C-9FC1-D19B-E14D3ED9E768}"/>
              </a:ext>
            </a:extLst>
          </p:cNvPr>
          <p:cNvSpPr txBox="1"/>
          <p:nvPr/>
        </p:nvSpPr>
        <p:spPr>
          <a:xfrm>
            <a:off x="457200" y="1399593"/>
            <a:ext cx="8696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Due to this, we discovered that city hotels were in high demand, with reservations peaking in August. As a result, we were able to plan ahead for August and set up certain offers and discounts to increase earnings.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7417C-8528-8D29-F463-3C72A83B42A1}"/>
              </a:ext>
            </a:extLst>
          </p:cNvPr>
          <p:cNvSpPr txBox="1"/>
          <p:nvPr/>
        </p:nvSpPr>
        <p:spPr>
          <a:xfrm>
            <a:off x="457200" y="2416629"/>
            <a:ext cx="8696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While most city hotel guests spend between one and seven days there, most resort hotel customers typically stay for one day.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2160A-7D6B-7F56-68AD-F62474D242C9}"/>
              </a:ext>
            </a:extLst>
          </p:cNvPr>
          <p:cNvSpPr txBox="1"/>
          <p:nvPr/>
        </p:nvSpPr>
        <p:spPr>
          <a:xfrm>
            <a:off x="457201" y="3156666"/>
            <a:ext cx="8500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Meal types in hotels: HB- (Half Board) (Half Board) BB - (Bed and Breakfast) SC- (Supplemental Committee) FB- (Full Board) (Self Catering)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As a result, the most popular meal type among guests is BB (Bed and Breakfast), followed by HB (Half Board) and SC (Self Catering).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E1E1E-3210-51DD-E834-B3537EC871FA}"/>
              </a:ext>
            </a:extLst>
          </p:cNvPr>
          <p:cNvSpPr txBox="1"/>
          <p:nvPr/>
        </p:nvSpPr>
        <p:spPr>
          <a:xfrm>
            <a:off x="457200" y="4441371"/>
            <a:ext cx="8836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Obseravtion : More than 25000 people, or the majority of the attendees, are from Portugal.Abbreviations for nations: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PRT- Portugal GBR- United Kingdom FRA- France ESP- Spain DEU - 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B8B8C-16BA-A938-64F1-1F2F1042A239}"/>
              </a:ext>
            </a:extLst>
          </p:cNvPr>
          <p:cNvSpPr txBox="1"/>
          <p:nvPr/>
        </p:nvSpPr>
        <p:spPr>
          <a:xfrm>
            <a:off x="457200" y="5458407"/>
            <a:ext cx="7786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aforementioned graph shows that city hotels generate an average revenue that is higher than that of resort hotels.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FA1D2-64F8-C6FE-7125-28E750D1F3A6}"/>
              </a:ext>
            </a:extLst>
          </p:cNvPr>
          <p:cNvSpPr/>
          <p:nvPr/>
        </p:nvSpPr>
        <p:spPr>
          <a:xfrm>
            <a:off x="2332653" y="177282"/>
            <a:ext cx="58570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Conclusion…</a:t>
            </a:r>
          </a:p>
        </p:txBody>
      </p:sp>
    </p:spTree>
    <p:extLst>
      <p:ext uri="{BB962C8B-B14F-4D97-AF65-F5344CB8AC3E}">
        <p14:creationId xmlns:p14="http://schemas.microsoft.com/office/powerpoint/2010/main" val="3456423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0CA52-1B5E-4F59-9270-EB4AE5D33F65}"/>
              </a:ext>
            </a:extLst>
          </p:cNvPr>
          <p:cNvSpPr txBox="1"/>
          <p:nvPr/>
        </p:nvSpPr>
        <p:spPr>
          <a:xfrm>
            <a:off x="587830" y="1679510"/>
            <a:ext cx="740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 type, followed by G type, has the highest average daily rate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765B8-A245-877C-C417-BF98A7C8A0B6}"/>
              </a:ext>
            </a:extLst>
          </p:cNvPr>
          <p:cNvSpPr txBox="1"/>
          <p:nvPr/>
        </p:nvSpPr>
        <p:spPr>
          <a:xfrm>
            <a:off x="587831" y="2202024"/>
            <a:ext cx="92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can be seen from the fact that the majority of bookings with less than 100 days on the waiting list were cancelled, there is no direct link between a longer waiting period and a cancellation of a reservation. However, a somewhat larger percentage of reservations were also cancelled when they were more than 100 days on the waiting list.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D4CBC-1769-4605-BB91-F72D9C08F1D6}"/>
              </a:ext>
            </a:extLst>
          </p:cNvPr>
          <p:cNvSpPr txBox="1"/>
          <p:nvPr/>
        </p:nvSpPr>
        <p:spPr>
          <a:xfrm>
            <a:off x="587830" y="3679352"/>
            <a:ext cx="8500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91.6% of visitors don't need a parking spot. Only 8.3% of visitors needed a parking spot.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E4051-D7C9-5C1A-3C4A-A0B9D7659D20}"/>
              </a:ext>
            </a:extLst>
          </p:cNvPr>
          <p:cNvSpPr txBox="1"/>
          <p:nvPr/>
        </p:nvSpPr>
        <p:spPr>
          <a:xfrm>
            <a:off x="587831" y="4525347"/>
            <a:ext cx="7669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ADR for Resrot Hotel is greater in the months of June, July, and August when compared to City Hotels. This summer, guests/clients could want to stay at resort hotels.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2C8C5-B01A-BEFF-2E71-5CC485FDA86C}"/>
              </a:ext>
            </a:extLst>
          </p:cNvPr>
          <p:cNvSpPr/>
          <p:nvPr/>
        </p:nvSpPr>
        <p:spPr>
          <a:xfrm>
            <a:off x="-3545632" y="261257"/>
            <a:ext cx="11373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Conitnue…</a:t>
            </a:r>
          </a:p>
        </p:txBody>
      </p:sp>
    </p:spTree>
    <p:extLst>
      <p:ext uri="{BB962C8B-B14F-4D97-AF65-F5344CB8AC3E}">
        <p14:creationId xmlns:p14="http://schemas.microsoft.com/office/powerpoint/2010/main" val="338318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D6F3-A4E7-E4A4-0831-588CEF184C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5636" y="2446423"/>
            <a:ext cx="5846618" cy="4090221"/>
          </a:xfrm>
        </p:spPr>
        <p:txBody>
          <a:bodyPr>
            <a:normAutofit/>
          </a:bodyPr>
          <a:lstStyle/>
          <a:p>
            <a:r>
              <a:rPr lang="en-IN" sz="1400" b="1" dirty="0"/>
              <a:t>.Our agenda is to Analysis of various datasets that covariates governing the bookings of hotels.  </a:t>
            </a:r>
          </a:p>
          <a:p>
            <a:r>
              <a:rPr lang="en-IN" sz="1400" b="1" dirty="0"/>
              <a:t>                                                                                                                   .We need to </a:t>
            </a:r>
            <a:r>
              <a:rPr lang="en-IN" sz="1400" b="1" dirty="0" err="1"/>
              <a:t>analize</a:t>
            </a:r>
            <a:r>
              <a:rPr lang="en-IN" sz="1400" b="1" dirty="0"/>
              <a:t> the data and come up with meaningful insights that would actually help business to strategize their moves.</a:t>
            </a:r>
          </a:p>
          <a:p>
            <a:r>
              <a:rPr lang="en-IN" sz="1400" b="1" dirty="0"/>
              <a:t>.Our main objective is to perform EDA on the given dataset to discover key factor responsible for hotel booking system and their success. </a:t>
            </a:r>
          </a:p>
          <a:p>
            <a:r>
              <a:rPr lang="en-IN" sz="1400" b="1" dirty="0"/>
              <a:t>.We need to </a:t>
            </a:r>
            <a:r>
              <a:rPr lang="en-IN" sz="1400" b="1" dirty="0" err="1"/>
              <a:t>analyze</a:t>
            </a:r>
            <a:r>
              <a:rPr lang="en-IN" sz="1400" b="1" dirty="0"/>
              <a:t> the data and come up with meaningful insights that would actually help business to strategize their moves</a:t>
            </a:r>
            <a:r>
              <a:rPr lang="en-IN" b="1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51DA8C-5D10-B81B-05DC-17C6F7BD011D}"/>
              </a:ext>
            </a:extLst>
          </p:cNvPr>
          <p:cNvSpPr/>
          <p:nvPr/>
        </p:nvSpPr>
        <p:spPr>
          <a:xfrm>
            <a:off x="8725246" y="1288884"/>
            <a:ext cx="2388399" cy="115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7E4E-3AAD-4887-B216-37879893FF2D}"/>
              </a:ext>
            </a:extLst>
          </p:cNvPr>
          <p:cNvSpPr/>
          <p:nvPr/>
        </p:nvSpPr>
        <p:spPr>
          <a:xfrm flipH="1">
            <a:off x="8973670" y="1246094"/>
            <a:ext cx="18915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booking  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34F2F-FE9F-939A-73C4-A68709577BCA}"/>
              </a:ext>
            </a:extLst>
          </p:cNvPr>
          <p:cNvSpPr/>
          <p:nvPr/>
        </p:nvSpPr>
        <p:spPr>
          <a:xfrm>
            <a:off x="8722659" y="2489213"/>
            <a:ext cx="2390987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CB0FD-D75A-9108-FEF2-A6D962CFBDEE}"/>
              </a:ext>
            </a:extLst>
          </p:cNvPr>
          <p:cNvSpPr/>
          <p:nvPr/>
        </p:nvSpPr>
        <p:spPr>
          <a:xfrm>
            <a:off x="8312727" y="2613331"/>
            <a:ext cx="32327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55418-D798-36F8-EB8F-C03A3D7453FD}"/>
              </a:ext>
            </a:extLst>
          </p:cNvPr>
          <p:cNvSpPr/>
          <p:nvPr/>
        </p:nvSpPr>
        <p:spPr>
          <a:xfrm>
            <a:off x="8722659" y="3784208"/>
            <a:ext cx="2390986" cy="109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80BFD-8143-6160-2CCD-1C9C861D76DA}"/>
              </a:ext>
            </a:extLst>
          </p:cNvPr>
          <p:cNvSpPr/>
          <p:nvPr/>
        </p:nvSpPr>
        <p:spPr>
          <a:xfrm>
            <a:off x="5421745" y="3856451"/>
            <a:ext cx="89611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</a:t>
            </a:r>
          </a:p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Dataset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8B4911-BB3B-FFE9-88FF-15913379EE4C}"/>
              </a:ext>
            </a:extLst>
          </p:cNvPr>
          <p:cNvSpPr/>
          <p:nvPr/>
        </p:nvSpPr>
        <p:spPr>
          <a:xfrm>
            <a:off x="8722660" y="4971466"/>
            <a:ext cx="2390986" cy="1088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&amp; </a:t>
            </a:r>
          </a:p>
          <a:p>
            <a:pPr algn="ctr"/>
            <a:r>
              <a:rPr lang="en-US" sz="2400" b="1" dirty="0" err="1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Visulization</a:t>
            </a:r>
            <a:endParaRPr lang="en-US" sz="2400" b="1" dirty="0">
              <a:ln w="0"/>
              <a:solidFill>
                <a:srgbClr val="4040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39D95-E2B0-8877-819F-7FB195F972EC}"/>
              </a:ext>
            </a:extLst>
          </p:cNvPr>
          <p:cNvSpPr/>
          <p:nvPr/>
        </p:nvSpPr>
        <p:spPr>
          <a:xfrm>
            <a:off x="415636" y="1372154"/>
            <a:ext cx="77585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 of a 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1640745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C14A2-D415-87A7-235B-FA70FDCC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-590163"/>
            <a:ext cx="11765901" cy="72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AFC2-8516-530F-B5E4-B6E80C28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D0433-8D57-B97E-5133-CF9909D811B1}"/>
              </a:ext>
            </a:extLst>
          </p:cNvPr>
          <p:cNvSpPr/>
          <p:nvPr/>
        </p:nvSpPr>
        <p:spPr>
          <a:xfrm>
            <a:off x="166256" y="1283855"/>
            <a:ext cx="116378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Hotel Booking Analysis and it’s Data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2A6DF-7234-FAFD-8BD9-9AC0DBD8C136}"/>
              </a:ext>
            </a:extLst>
          </p:cNvPr>
          <p:cNvSpPr/>
          <p:nvPr/>
        </p:nvSpPr>
        <p:spPr>
          <a:xfrm>
            <a:off x="9754016" y="165006"/>
            <a:ext cx="22313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77E9C-636A-E844-9521-2CC61540CCFB}"/>
              </a:ext>
            </a:extLst>
          </p:cNvPr>
          <p:cNvSpPr/>
          <p:nvPr/>
        </p:nvSpPr>
        <p:spPr>
          <a:xfrm>
            <a:off x="387927" y="2053296"/>
            <a:ext cx="11489942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pur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pose of our project was to gather and analyze detailed information and hostels</a:t>
            </a: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order to provide  insights and estimate the profit.   </a:t>
            </a: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The majority of Revenue Management research on demand forecasting and prediction issues is </a:t>
            </a: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Conducted in the tourism and travel-related industries</a:t>
            </a:r>
          </a:p>
          <a:p>
            <a:pPr algn="just"/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.We have given two hotel data sets .i.e., the resort hotel is one of the hotels , and the city hotel is the other .There are 32 columns and 119390 rows.</a:t>
            </a:r>
          </a:p>
          <a:p>
            <a:pPr algn="just"/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.Hotel will be able to identify the issues that is causing customers to cancel their bookings , as well as the cancellation , by utilizing the predictive .</a:t>
            </a:r>
          </a:p>
          <a:p>
            <a:pPr algn="just"/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It would be fantastic if the hotel management team could identify the root cause and develop a better strategy.</a:t>
            </a:r>
          </a:p>
          <a:p>
            <a:pPr algn="just"/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.The goal of our project was to collect and analyze detailed hotel information in order to provide              insights and estimate profit.    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03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D5E82-B7E1-C55F-FDE6-1AB2D2C7A0CE}"/>
              </a:ext>
            </a:extLst>
          </p:cNvPr>
          <p:cNvSpPr/>
          <p:nvPr/>
        </p:nvSpPr>
        <p:spPr>
          <a:xfrm>
            <a:off x="3168073" y="1209964"/>
            <a:ext cx="54394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528C0-5B47-369B-5E5D-6E17D03884F1}"/>
              </a:ext>
            </a:extLst>
          </p:cNvPr>
          <p:cNvSpPr/>
          <p:nvPr/>
        </p:nvSpPr>
        <p:spPr>
          <a:xfrm>
            <a:off x="-524737" y="1671628"/>
            <a:ext cx="125011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of the dataset over a span of Thre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years – 2015 , 2016 and2017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272BD-D5F4-B8D7-9830-78D93A9B51F7}"/>
              </a:ext>
            </a:extLst>
          </p:cNvPr>
          <p:cNvSpPr/>
          <p:nvPr/>
        </p:nvSpPr>
        <p:spPr>
          <a:xfrm>
            <a:off x="387928" y="2594958"/>
            <a:ext cx="3604605" cy="37548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.hotel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is_canceled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.lead_time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.arrival_date_year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.arrival_date_month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.arrival_date_week_number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.arrival_date_day_of_month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stays_in_weekend_nights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.stays_in_weekend_nights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.stays_in_week_nights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Adults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.children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.babies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.meal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.country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.market_segment 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Distribution_channel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34434-D489-B543-C296-BF6A2F58C649}"/>
              </a:ext>
            </a:extLst>
          </p:cNvPr>
          <p:cNvSpPr/>
          <p:nvPr/>
        </p:nvSpPr>
        <p:spPr>
          <a:xfrm>
            <a:off x="5887783" y="2809874"/>
            <a:ext cx="4113467" cy="3816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is_repeated_guest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.previous_cancellations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.previous_bookings_not_canceled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.reserved_room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_type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.assigned_room_type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.booking_changes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.deposit_type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.agent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ompany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.days_in_waiting_list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.customer_type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.Adr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.required_car_parking_spaces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.total_of_special_requests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.reservation_status</a:t>
            </a:r>
          </a:p>
          <a:p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.reservation_status_date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8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B8AA-FE28-6DAD-0ED2-FB6B241425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2277034"/>
            <a:ext cx="11410457" cy="4132909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1600" b="1" dirty="0"/>
              <a:t>. In Hotel booking it contain basics information about two types of hotel city hotel and resort</a:t>
            </a:r>
          </a:p>
          <a:p>
            <a:r>
              <a:rPr lang="en-IN" sz="1600" b="1" dirty="0"/>
              <a:t>‘We have given 32 rows and 119390 columns . The feature of play store are:-</a:t>
            </a:r>
          </a:p>
          <a:p>
            <a:r>
              <a:rPr lang="en-IN" sz="1600" b="1" dirty="0"/>
              <a:t>. Hotel : Hotel type.</a:t>
            </a:r>
          </a:p>
          <a:p>
            <a:r>
              <a:rPr lang="en-IN" sz="1600" b="1" dirty="0"/>
              <a:t>. Is_canceled : value indicates if the booking is canceled or not.</a:t>
            </a:r>
          </a:p>
          <a:p>
            <a:r>
              <a:rPr lang="en-IN" sz="1600" b="1" dirty="0"/>
              <a:t>. Lead_time : How long in advance the booking was made.</a:t>
            </a:r>
          </a:p>
          <a:p>
            <a:r>
              <a:rPr lang="en-IN" sz="1600" b="1" dirty="0"/>
              <a:t>. Arrival_date_year : Customer arrival year.</a:t>
            </a:r>
          </a:p>
          <a:p>
            <a:r>
              <a:rPr lang="en-IN" sz="1600" b="1" dirty="0"/>
              <a:t>. Arrival_date_month : in which week of the year customer visited hotel.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219C6-9CA3-4795-3A2A-E303D7FC6E2C}"/>
              </a:ext>
            </a:extLst>
          </p:cNvPr>
          <p:cNvSpPr/>
          <p:nvPr/>
        </p:nvSpPr>
        <p:spPr>
          <a:xfrm>
            <a:off x="1873625" y="1272988"/>
            <a:ext cx="81254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Exploring our Database</a:t>
            </a:r>
          </a:p>
        </p:txBody>
      </p:sp>
    </p:spTree>
    <p:extLst>
      <p:ext uri="{BB962C8B-B14F-4D97-AF65-F5344CB8AC3E}">
        <p14:creationId xmlns:p14="http://schemas.microsoft.com/office/powerpoint/2010/main" val="14451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7ADC-377D-3C71-5D3B-C8C9FC8B91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694" y="2142564"/>
            <a:ext cx="11456894" cy="4267379"/>
          </a:xfrm>
        </p:spPr>
        <p:txBody>
          <a:bodyPr>
            <a:normAutofit/>
          </a:bodyPr>
          <a:lstStyle/>
          <a:p>
            <a:r>
              <a:rPr lang="en-IN" sz="1800" dirty="0"/>
              <a:t>.</a:t>
            </a:r>
            <a:r>
              <a:rPr lang="en-IN" sz="1600" b="1" dirty="0"/>
              <a:t>arrival_date_month : in which month of the year customer visisted hotel.</a:t>
            </a:r>
          </a:p>
          <a:p>
            <a:r>
              <a:rPr lang="en-IN" sz="1600" b="1" dirty="0"/>
              <a:t>.arrival_date_week_number : in which week of the year customer arrived.</a:t>
            </a:r>
          </a:p>
          <a:p>
            <a:r>
              <a:rPr lang="en-IN" sz="1600" b="1" dirty="0"/>
              <a:t>.arrival_date_day_of_month : date of the month customer visited hotel.</a:t>
            </a:r>
          </a:p>
          <a:p>
            <a:r>
              <a:rPr lang="en-IN" sz="1600" b="1" dirty="0"/>
              <a:t>.stays_in_weekend_nights : customer stayed or booked to stay in hotel during weekend nights.</a:t>
            </a:r>
          </a:p>
          <a:p>
            <a:r>
              <a:rPr lang="en-IN" sz="1600" b="1" dirty="0"/>
              <a:t>.stays_in_week_nights : customer stayed in hotel during week nights.</a:t>
            </a:r>
          </a:p>
          <a:p>
            <a:r>
              <a:rPr lang="en-IN" sz="1600" b="1" dirty="0"/>
              <a:t>.adults : number of adults.</a:t>
            </a:r>
          </a:p>
          <a:p>
            <a:r>
              <a:rPr lang="en-IN" sz="1600" b="1" dirty="0"/>
              <a:t>.children : number of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79CC5-74E4-DC37-151F-71DAD2784053}"/>
              </a:ext>
            </a:extLst>
          </p:cNvPr>
          <p:cNvSpPr/>
          <p:nvPr/>
        </p:nvSpPr>
        <p:spPr>
          <a:xfrm>
            <a:off x="394448" y="1272987"/>
            <a:ext cx="39803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Continue..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0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3A4B6-DE0F-34D0-A6B5-0B66D6CE868E}"/>
              </a:ext>
            </a:extLst>
          </p:cNvPr>
          <p:cNvSpPr/>
          <p:nvPr/>
        </p:nvSpPr>
        <p:spPr>
          <a:xfrm>
            <a:off x="815788" y="1353671"/>
            <a:ext cx="97744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Flowchart and EDA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1F3F4-4378-BF4D-1836-6425F3C8352D}"/>
              </a:ext>
            </a:extLst>
          </p:cNvPr>
          <p:cNvSpPr/>
          <p:nvPr/>
        </p:nvSpPr>
        <p:spPr>
          <a:xfrm>
            <a:off x="4056525" y="2640082"/>
            <a:ext cx="4078941" cy="277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8EEDA-310A-8658-4235-0CE694ECB836}"/>
              </a:ext>
            </a:extLst>
          </p:cNvPr>
          <p:cNvSpPr/>
          <p:nvPr/>
        </p:nvSpPr>
        <p:spPr>
          <a:xfrm>
            <a:off x="1152237" y="2652299"/>
            <a:ext cx="2223247" cy="277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9C20C-C708-5E81-B84B-E78882386385}"/>
              </a:ext>
            </a:extLst>
          </p:cNvPr>
          <p:cNvSpPr/>
          <p:nvPr/>
        </p:nvSpPr>
        <p:spPr>
          <a:xfrm>
            <a:off x="8503020" y="2640082"/>
            <a:ext cx="2841543" cy="277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7F7C0-0DDA-80CE-52B8-8E74E8B82964}"/>
              </a:ext>
            </a:extLst>
          </p:cNvPr>
          <p:cNvSpPr/>
          <p:nvPr/>
        </p:nvSpPr>
        <p:spPr>
          <a:xfrm>
            <a:off x="4625788" y="2734235"/>
            <a:ext cx="24674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FCD2E-7A37-D125-18BE-9458A60FAB03}"/>
              </a:ext>
            </a:extLst>
          </p:cNvPr>
          <p:cNvSpPr/>
          <p:nvPr/>
        </p:nvSpPr>
        <p:spPr>
          <a:xfrm>
            <a:off x="1945341" y="3195900"/>
            <a:ext cx="58449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visualise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F3A20-206D-30BC-A7B0-16925AFA998B}"/>
              </a:ext>
            </a:extLst>
          </p:cNvPr>
          <p:cNvSpPr/>
          <p:nvPr/>
        </p:nvSpPr>
        <p:spPr>
          <a:xfrm>
            <a:off x="3915132" y="3543371"/>
            <a:ext cx="58449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DB189-23C3-DB33-5E5C-585F835747C7}"/>
              </a:ext>
            </a:extLst>
          </p:cNvPr>
          <p:cNvSpPr/>
          <p:nvPr/>
        </p:nvSpPr>
        <p:spPr>
          <a:xfrm>
            <a:off x="2268071" y="3899647"/>
            <a:ext cx="61318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Ask/answer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5DE1E-7318-3F4C-DA93-B2A925BF0D22}"/>
              </a:ext>
            </a:extLst>
          </p:cNvPr>
          <p:cNvSpPr/>
          <p:nvPr/>
        </p:nvSpPr>
        <p:spPr>
          <a:xfrm>
            <a:off x="8276859" y="2967335"/>
            <a:ext cx="34758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1FE05-063D-6625-8618-CA252B51555F}"/>
              </a:ext>
            </a:extLst>
          </p:cNvPr>
          <p:cNvSpPr/>
          <p:nvPr/>
        </p:nvSpPr>
        <p:spPr>
          <a:xfrm>
            <a:off x="6472518" y="3543371"/>
            <a:ext cx="64223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C7CE3-E75F-F658-3067-FF4B175C86E7}"/>
              </a:ext>
            </a:extLst>
          </p:cNvPr>
          <p:cNvSpPr/>
          <p:nvPr/>
        </p:nvSpPr>
        <p:spPr>
          <a:xfrm>
            <a:off x="8848157" y="3899647"/>
            <a:ext cx="17033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D2005-F0B5-8A0B-D3EC-CBDFADE9D23C}"/>
              </a:ext>
            </a:extLst>
          </p:cNvPr>
          <p:cNvSpPr/>
          <p:nvPr/>
        </p:nvSpPr>
        <p:spPr>
          <a:xfrm>
            <a:off x="-1443318" y="2817763"/>
            <a:ext cx="7404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889DE-77CD-8F19-AFC9-C742C24705C1}"/>
              </a:ext>
            </a:extLst>
          </p:cNvPr>
          <p:cNvSpPr/>
          <p:nvPr/>
        </p:nvSpPr>
        <p:spPr>
          <a:xfrm>
            <a:off x="-2333641" y="3460580"/>
            <a:ext cx="9252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716FD-0035-46FA-9B27-06ADFA4FE63B}"/>
              </a:ext>
            </a:extLst>
          </p:cNvPr>
          <p:cNvSpPr/>
          <p:nvPr/>
        </p:nvSpPr>
        <p:spPr>
          <a:xfrm>
            <a:off x="-2606682" y="4150818"/>
            <a:ext cx="100968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manipulate</a:t>
            </a:r>
          </a:p>
        </p:txBody>
      </p:sp>
    </p:spTree>
    <p:extLst>
      <p:ext uri="{BB962C8B-B14F-4D97-AF65-F5344CB8AC3E}">
        <p14:creationId xmlns:p14="http://schemas.microsoft.com/office/powerpoint/2010/main" val="37099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AEA069-0742-F8D9-E54E-2DA7EDBDB2E7}"/>
              </a:ext>
            </a:extLst>
          </p:cNvPr>
          <p:cNvSpPr/>
          <p:nvPr/>
        </p:nvSpPr>
        <p:spPr>
          <a:xfrm>
            <a:off x="521206" y="1541929"/>
            <a:ext cx="114092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Cleaning of Data and Manpulation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7CE958-C7F9-CC33-6ABB-405E0A43F1BB}"/>
              </a:ext>
            </a:extLst>
          </p:cNvPr>
          <p:cNvSpPr/>
          <p:nvPr/>
        </p:nvSpPr>
        <p:spPr>
          <a:xfrm>
            <a:off x="5431424" y="3224218"/>
            <a:ext cx="1868648" cy="2015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EC2C36-D951-F8D5-B284-4ED2ED96D53F}"/>
              </a:ext>
            </a:extLst>
          </p:cNvPr>
          <p:cNvSpPr/>
          <p:nvPr/>
        </p:nvSpPr>
        <p:spPr>
          <a:xfrm>
            <a:off x="6014965" y="2976336"/>
            <a:ext cx="762000" cy="70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50F593-DDB9-6FCF-CAE2-520114D43A38}"/>
              </a:ext>
            </a:extLst>
          </p:cNvPr>
          <p:cNvSpPr/>
          <p:nvPr/>
        </p:nvSpPr>
        <p:spPr>
          <a:xfrm>
            <a:off x="6868145" y="3941651"/>
            <a:ext cx="779928" cy="707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F7468-8010-8646-4001-271C70ECCA94}"/>
              </a:ext>
            </a:extLst>
          </p:cNvPr>
          <p:cNvSpPr/>
          <p:nvPr/>
        </p:nvSpPr>
        <p:spPr>
          <a:xfrm>
            <a:off x="5025931" y="3889486"/>
            <a:ext cx="779929" cy="707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1AA196-EED2-3CB4-A85F-EF09358280CC}"/>
              </a:ext>
            </a:extLst>
          </p:cNvPr>
          <p:cNvSpPr/>
          <p:nvPr/>
        </p:nvSpPr>
        <p:spPr>
          <a:xfrm>
            <a:off x="6025464" y="4850839"/>
            <a:ext cx="842681" cy="62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E517C-18FF-1672-A326-EDA4812AA500}"/>
              </a:ext>
            </a:extLst>
          </p:cNvPr>
          <p:cNvSpPr/>
          <p:nvPr/>
        </p:nvSpPr>
        <p:spPr>
          <a:xfrm>
            <a:off x="1803862" y="2230930"/>
            <a:ext cx="9458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and agent values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replaced with zero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7696D-FC16-BA19-6421-F2945816CF8E}"/>
              </a:ext>
            </a:extLst>
          </p:cNvPr>
          <p:cNvSpPr/>
          <p:nvPr/>
        </p:nvSpPr>
        <p:spPr>
          <a:xfrm>
            <a:off x="7061819" y="3581709"/>
            <a:ext cx="452581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Converting datatype of columns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 company and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from float to int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51C7C-32BF-5B32-87D2-55DB574D8CDC}"/>
              </a:ext>
            </a:extLst>
          </p:cNvPr>
          <p:cNvSpPr/>
          <p:nvPr/>
        </p:nvSpPr>
        <p:spPr>
          <a:xfrm>
            <a:off x="1733117" y="3907405"/>
            <a:ext cx="33805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Dropped duplicate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rows from the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84CDF-5E61-09C9-29B5-8950C484E003}"/>
              </a:ext>
            </a:extLst>
          </p:cNvPr>
          <p:cNvSpPr/>
          <p:nvPr/>
        </p:nvSpPr>
        <p:spPr>
          <a:xfrm>
            <a:off x="-4892502" y="5470741"/>
            <a:ext cx="228507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Changing datatype of column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reservation_status_date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date_type</a:t>
            </a:r>
          </a:p>
        </p:txBody>
      </p:sp>
    </p:spTree>
    <p:extLst>
      <p:ext uri="{BB962C8B-B14F-4D97-AF65-F5344CB8AC3E}">
        <p14:creationId xmlns:p14="http://schemas.microsoft.com/office/powerpoint/2010/main" val="1844951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1840</Words>
  <Application>Microsoft Office PowerPoint</Application>
  <PresentationFormat>Widescreen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Roboto</vt:lpstr>
      <vt:lpstr>Trebuchet MS</vt:lpstr>
      <vt:lpstr>var(--colab-chrome-font-family)</vt:lpstr>
      <vt:lpstr>var(--colab-code-font-family)</vt:lpstr>
      <vt:lpstr>Wingdings</vt:lpstr>
      <vt:lpstr>Wingdings 3</vt:lpstr>
      <vt:lpstr>Facet</vt:lpstr>
      <vt:lpstr>                                 Capstone Project</vt:lpstr>
      <vt:lpstr>                                      </vt:lpstr>
      <vt:lpstr>PowerPoint Presentation</vt:lpstr>
      <vt:lpstr>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kajalgupta94160@gmail.com</dc:creator>
  <cp:keywords/>
  <cp:lastModifiedBy>kajalgupta94160@gmail.com</cp:lastModifiedBy>
  <cp:revision>2</cp:revision>
  <dcterms:created xsi:type="dcterms:W3CDTF">2023-01-29T15:50:44Z</dcterms:created>
  <dcterms:modified xsi:type="dcterms:W3CDTF">2023-01-30T16:11:53Z</dcterms:modified>
  <cp:version/>
</cp:coreProperties>
</file>